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25" r:id="rId2"/>
    <p:sldId id="729" r:id="rId3"/>
    <p:sldId id="723" r:id="rId4"/>
    <p:sldId id="749" r:id="rId5"/>
    <p:sldId id="750" r:id="rId6"/>
    <p:sldId id="751" r:id="rId7"/>
    <p:sldId id="753" r:id="rId8"/>
    <p:sldId id="752" r:id="rId9"/>
    <p:sldId id="747" r:id="rId10"/>
    <p:sldId id="756" r:id="rId11"/>
    <p:sldId id="757" r:id="rId12"/>
    <p:sldId id="746" r:id="rId13"/>
    <p:sldId id="758" r:id="rId14"/>
    <p:sldId id="759" r:id="rId15"/>
    <p:sldId id="760" r:id="rId16"/>
    <p:sldId id="720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BBF"/>
    <a:srgbClr val="CCECFF"/>
    <a:srgbClr val="0000FF"/>
    <a:srgbClr val="1D53A3"/>
    <a:srgbClr val="A2068F"/>
    <a:srgbClr val="EEC17E"/>
    <a:srgbClr val="68323E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0668" autoAdjust="0"/>
  </p:normalViewPr>
  <p:slideViewPr>
    <p:cSldViewPr>
      <p:cViewPr varScale="1">
        <p:scale>
          <a:sx n="130" d="100"/>
          <a:sy n="130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4432"/>
    </p:cViewPr>
  </p:sorterViewPr>
  <p:notesViewPr>
    <p:cSldViewPr>
      <p:cViewPr varScale="1">
        <p:scale>
          <a:sx n="76" d="100"/>
          <a:sy n="76" d="100"/>
        </p:scale>
        <p:origin x="-202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0063" cy="466725"/>
          </a:xfrm>
          <a:prstGeom prst="rect">
            <a:avLst/>
          </a:prstGeom>
        </p:spPr>
        <p:txBody>
          <a:bodyPr vert="horz" lIns="91614" tIns="45806" rIns="91614" bIns="458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8751" y="1"/>
            <a:ext cx="3040063" cy="466725"/>
          </a:xfrm>
          <a:prstGeom prst="rect">
            <a:avLst/>
          </a:prstGeom>
        </p:spPr>
        <p:txBody>
          <a:bodyPr vert="horz" lIns="91614" tIns="45806" rIns="91614" bIns="458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647580-73FE-4CA2-8EB5-AEADFF737AB2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089"/>
            <a:ext cx="3040063" cy="466725"/>
          </a:xfrm>
          <a:prstGeom prst="rect">
            <a:avLst/>
          </a:prstGeom>
        </p:spPr>
        <p:txBody>
          <a:bodyPr vert="horz" lIns="91614" tIns="45806" rIns="91614" bIns="458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8751" y="8828089"/>
            <a:ext cx="3040063" cy="466725"/>
          </a:xfrm>
          <a:prstGeom prst="rect">
            <a:avLst/>
          </a:prstGeom>
        </p:spPr>
        <p:txBody>
          <a:bodyPr vert="horz" lIns="91614" tIns="45806" rIns="91614" bIns="458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05B16-1815-4927-BB89-F28483E53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0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7B2D3-A06E-40DF-9288-3448D5B5076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5" tIns="46678" rIns="93355" bIns="4667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6"/>
            <a:ext cx="5610225" cy="4181475"/>
          </a:xfrm>
          <a:prstGeom prst="rect">
            <a:avLst/>
          </a:prstGeom>
        </p:spPr>
        <p:txBody>
          <a:bodyPr vert="horz" lIns="93355" tIns="46678" rIns="93355" bIns="4667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8089"/>
            <a:ext cx="3038475" cy="466725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8089"/>
            <a:ext cx="3038475" cy="466725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EEE543-3B14-4C9C-926C-5D95D6A0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43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A10C27-6B54-4204-855F-705C408764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3A46EF-6046-4AAC-B49A-00010841E0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S:\Modeling\Forecast Ops Model\5000 Technical\5400 Monthly Forecasts\5470 2015 Forecast</a:t>
            </a:r>
          </a:p>
          <a:p>
            <a:r>
              <a:rPr lang="en-US" dirty="0" smtClean="0"/>
              <a:t>Six_station_index_Precip_2000.xls</a:t>
            </a:r>
          </a:p>
          <a:p>
            <a:endParaRPr lang="en-US" dirty="0" smtClean="0"/>
          </a:p>
          <a:p>
            <a:pPr marL="228234" indent="-228234">
              <a:buAutoNum type="arabicParenR"/>
            </a:pPr>
            <a:r>
              <a:rPr lang="en-US" dirty="0" smtClean="0"/>
              <a:t>Fill in table</a:t>
            </a:r>
            <a:r>
              <a:rPr lang="en-US" baseline="0" dirty="0" smtClean="0"/>
              <a:t> “Current WY monthly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” with data from http://hhmocc/Opsum/Pages/Opsum_View.cfm</a:t>
            </a:r>
          </a:p>
          <a:p>
            <a:pPr marL="228234" indent="-228234">
              <a:buAutoNum type="arabicParenR"/>
            </a:pPr>
            <a:r>
              <a:rPr lang="en-US" baseline="0" dirty="0" smtClean="0"/>
              <a:t>Resize width 10”</a:t>
            </a:r>
          </a:p>
          <a:p>
            <a:pPr marL="228234" indent="-228234">
              <a:buAutoNum type="arabicParenR"/>
            </a:pPr>
            <a:r>
              <a:rPr lang="en-US" baseline="0" dirty="0" smtClean="0"/>
              <a:t>Send image to back of slide (so “annual total” label shows)</a:t>
            </a:r>
          </a:p>
          <a:p>
            <a:pPr marL="228234" indent="-228234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8897-3916-47C0-AC4B-CB48FAD17A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7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S:\Modeling\Forecast Ops Model\5000 Technical\5400 Monthly Forecasts\5470 2015 Forecast</a:t>
            </a:r>
          </a:p>
          <a:p>
            <a:r>
              <a:rPr lang="en-US" dirty="0" smtClean="0"/>
              <a:t>Seven_station_index_Precip-2015.xlsx</a:t>
            </a:r>
          </a:p>
          <a:p>
            <a:endParaRPr lang="en-US" dirty="0" smtClean="0"/>
          </a:p>
          <a:p>
            <a:pPr marL="228234" indent="-228234">
              <a:buAutoNum type="arabicParenR"/>
            </a:pPr>
            <a:r>
              <a:rPr lang="en-US" baseline="0" dirty="0" smtClean="0"/>
              <a:t>Open DWR file, sheet “Main Data”</a:t>
            </a:r>
          </a:p>
          <a:p>
            <a:pPr marL="228234" indent="-228234">
              <a:buAutoNum type="arabicParenR"/>
            </a:pPr>
            <a:r>
              <a:rPr lang="en-US" baseline="0" dirty="0" smtClean="0"/>
              <a:t>Mt Hamilton data are from http://alert.valleywater.org/reports/pgi_report.php?id=1512</a:t>
            </a:r>
          </a:p>
          <a:p>
            <a:pPr marL="228234" indent="-228234">
              <a:buAutoNum type="arabicParenR"/>
            </a:pPr>
            <a:endParaRPr lang="en-US" baseline="0" dirty="0" smtClean="0"/>
          </a:p>
          <a:p>
            <a:pPr marL="228234" indent="-228234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8897-3916-47C0-AC4B-CB48FAD17A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7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height = 6.23”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8897-3916-47C0-AC4B-CB48FAD17A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5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Receive WB</a:t>
            </a:r>
            <a:r>
              <a:rPr lang="en-US" baseline="0" dirty="0" smtClean="0"/>
              <a:t> number for Sunday night from Michael Tsang or Chris Graham (between 10 and 11am)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shortcut “Current Water Storage Summary – Shortcut”, open most recent file “Current System Storage_2014_11Aug2014.xlsx”</a:t>
            </a:r>
          </a:p>
          <a:p>
            <a:endParaRPr lang="en-US" baseline="0" dirty="0" smtClean="0"/>
          </a:p>
          <a:p>
            <a:pPr marL="228234" indent="-228234">
              <a:buAutoNum type="arabicParenR"/>
            </a:pPr>
            <a:r>
              <a:rPr lang="en-US" baseline="0" dirty="0" smtClean="0"/>
              <a:t>input WB data</a:t>
            </a:r>
          </a:p>
          <a:p>
            <a:pPr marL="228234" indent="-228234">
              <a:buAutoNum type="arabicParenR"/>
            </a:pPr>
            <a:r>
              <a:rPr lang="en-US" baseline="0" dirty="0" smtClean="0"/>
              <a:t>Excel Data-&gt;Refresh all. Local data is in : T:\DWR\DWR 14-15. If data missing, call Millbrae Dispatch 3-5900. Sheet “Main Data”. Refresh all again.</a:t>
            </a:r>
          </a:p>
          <a:p>
            <a:pPr marL="228234" indent="-228234">
              <a:buAutoNum type="arabicParenR"/>
            </a:pPr>
            <a:r>
              <a:rPr lang="en-US" baseline="0" dirty="0" smtClean="0"/>
              <a:t>Paste table as image</a:t>
            </a:r>
          </a:p>
          <a:p>
            <a:pPr marL="228234" indent="-228234">
              <a:buAutoNum type="arabicParenR"/>
            </a:pPr>
            <a:r>
              <a:rPr lang="en-US" baseline="0" dirty="0" smtClean="0"/>
              <a:t>Change image height to 6.24”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8897-3916-47C0-AC4B-CB48FAD17A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77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T:\WS_Ops\Operations\Engineering\Demands\demands\Monitoring Year 9 2015</a:t>
            </a:r>
          </a:p>
          <a:p>
            <a:r>
              <a:rPr lang="en-US" dirty="0" smtClean="0"/>
              <a:t>Consumption Report v2.6_2014.xlsm</a:t>
            </a:r>
          </a:p>
          <a:p>
            <a:r>
              <a:rPr lang="en-US" dirty="0" smtClean="0"/>
              <a:t>Check that plot is current. </a:t>
            </a:r>
          </a:p>
          <a:p>
            <a:r>
              <a:rPr lang="en-US" dirty="0" smtClean="0"/>
              <a:t>Add</a:t>
            </a:r>
            <a:r>
              <a:rPr lang="en-US" baseline="0" dirty="0" smtClean="0"/>
              <a:t> data label to last point.</a:t>
            </a:r>
          </a:p>
          <a:p>
            <a:r>
              <a:rPr lang="en-US" baseline="0" dirty="0" smtClean="0"/>
              <a:t>Resize to 6.24 height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8897-3916-47C0-AC4B-CB48FAD17A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0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data</a:t>
            </a:r>
            <a:r>
              <a:rPr lang="en-US" baseline="0" dirty="0" smtClean="0"/>
              <a:t> labels to last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8897-3916-47C0-AC4B-CB48FAD17A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5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altLang="en-US" dirty="0" smtClean="0"/>
              <a:t>Goal of website is to promote outdoor water conservation</a:t>
            </a:r>
          </a:p>
          <a:p>
            <a:pPr>
              <a:buClrTx/>
            </a:pPr>
            <a:r>
              <a:rPr lang="en-US" altLang="en-US" dirty="0" smtClean="0"/>
              <a:t>Revisions included:</a:t>
            </a:r>
          </a:p>
          <a:p>
            <a:pPr lvl="1">
              <a:buClrTx/>
              <a:buFont typeface="Courier New" pitchFamily="49" charset="0"/>
              <a:buChar char="o"/>
            </a:pPr>
            <a:r>
              <a:rPr lang="en-US" altLang="en-US" dirty="0" smtClean="0"/>
              <a:t>New Watering Calculator</a:t>
            </a:r>
          </a:p>
          <a:p>
            <a:pPr lvl="1">
              <a:buClrTx/>
              <a:buFont typeface="Courier New" pitchFamily="49" charset="0"/>
              <a:buChar char="o"/>
            </a:pPr>
            <a:r>
              <a:rPr lang="en-US" altLang="en-US" dirty="0" smtClean="0"/>
              <a:t>Updated interface and content</a:t>
            </a:r>
          </a:p>
          <a:p>
            <a:pPr lvl="1">
              <a:buClrTx/>
              <a:buFont typeface="Courier New" pitchFamily="49" charset="0"/>
              <a:buChar char="o"/>
            </a:pPr>
            <a:r>
              <a:rPr lang="en-US" altLang="en-US" dirty="0" smtClean="0"/>
              <a:t>New URL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0860-FE02-47D5-AAEE-983B20A2AC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76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Calculator</a:t>
            </a:r>
            <a:r>
              <a:rPr lang="en-US" baseline="0" dirty="0" smtClean="0"/>
              <a:t> provides optimized irrigation schedule</a:t>
            </a:r>
          </a:p>
          <a:p>
            <a:r>
              <a:rPr lang="en-US" altLang="en-US" dirty="0" smtClean="0"/>
              <a:t>A recommended monthly watering schedule based upon:</a:t>
            </a:r>
          </a:p>
          <a:p>
            <a:pPr lvl="1"/>
            <a:r>
              <a:rPr lang="en-US" altLang="en-US" dirty="0" smtClean="0"/>
              <a:t>Location</a:t>
            </a:r>
          </a:p>
          <a:p>
            <a:pPr lvl="1"/>
            <a:r>
              <a:rPr lang="en-US" altLang="en-US" dirty="0" smtClean="0"/>
              <a:t>Plant type</a:t>
            </a:r>
          </a:p>
          <a:p>
            <a:pPr lvl="1"/>
            <a:r>
              <a:rPr lang="en-US" altLang="en-US" dirty="0" smtClean="0"/>
              <a:t>Irrigation system</a:t>
            </a:r>
          </a:p>
          <a:p>
            <a:pPr lvl="1"/>
            <a:r>
              <a:rPr lang="en-US" altLang="en-US" dirty="0" smtClean="0"/>
              <a:t>Other factor</a:t>
            </a:r>
          </a:p>
          <a:p>
            <a:r>
              <a:rPr lang="en-US" altLang="en-US" dirty="0" smtClean="0"/>
              <a:t>A monthly irrigation controller adjustment schedule for controllers with a Seasonal Adjust % feature</a:t>
            </a:r>
          </a:p>
          <a:p>
            <a:r>
              <a:rPr lang="en-US" altLang="en-US" dirty="0" smtClean="0"/>
              <a:t>Drought restrictions currently in place for each member agency (by zip code)</a:t>
            </a:r>
          </a:p>
          <a:p>
            <a:r>
              <a:rPr lang="en-US" altLang="en-US" dirty="0" smtClean="0"/>
              <a:t>An e-mail sign-up feature for future notifications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0860-FE02-47D5-AAEE-983B20A2AC0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6F84-ACF0-4AD8-8DA7-D56FF33E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036E4F-57FD-4AC8-835F-1A1A67FF713D}" type="datetimeFigureOut">
              <a:rPr lang="en-US" smtClean="0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33B0-10A6-4442-96BF-30D0AC89F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22FA4A-FB2D-4CF8-B0DB-66D2B9A02C2A}" type="datetimeFigureOut">
              <a:rPr lang="en-US" smtClean="0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349D-3600-44EF-8E2A-9CCFE2949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457200" y="1828800"/>
            <a:ext cx="8229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EDC075-0C24-4A78-9B59-87B7726F0658}" type="datetimeFigureOut">
              <a:rPr lang="en-US" smtClean="0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FE94-AF33-443A-9910-FC623B12A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A4C6E2-5102-4E30-9496-50D31C5A9C71}" type="datetimeFigureOut">
              <a:rPr lang="en-US" smtClean="0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9FD5-5569-453E-BE5D-B6E75B153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457200" y="1828800"/>
            <a:ext cx="8229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5960"/>
            <a:ext cx="4038600" cy="4434840"/>
          </a:xfrm>
        </p:spPr>
        <p:txBody>
          <a:bodyPr/>
          <a:lstStyle>
            <a:lvl1pPr>
              <a:buClrTx/>
              <a:defRPr sz="2600"/>
            </a:lvl1pPr>
            <a:lvl2pPr>
              <a:buClrTx/>
              <a:buFont typeface="Courier New" pitchFamily="49" charset="0"/>
              <a:buChar char="o"/>
              <a:defRPr sz="2400"/>
            </a:lvl2pPr>
            <a:lvl3pPr>
              <a:buClrTx/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0" y="1965960"/>
            <a:ext cx="4038600" cy="4434840"/>
          </a:xfrm>
        </p:spPr>
        <p:txBody>
          <a:bodyPr/>
          <a:lstStyle>
            <a:lvl1pPr>
              <a:buClrTx/>
              <a:defRPr sz="2600"/>
            </a:lvl1pPr>
            <a:lvl2pPr>
              <a:buClrTx/>
              <a:buFont typeface="Courier New" pitchFamily="49" charset="0"/>
              <a:buChar char="o"/>
              <a:defRPr sz="2400"/>
            </a:lvl2pPr>
            <a:lvl3pPr>
              <a:buClrTx/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B77D-3A2B-4CF2-8177-4B439A82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457200" y="1828800"/>
            <a:ext cx="8229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buClrTx/>
              <a:defRPr sz="2200"/>
            </a:lvl1pPr>
            <a:lvl2pPr>
              <a:buClrTx/>
              <a:buFont typeface="Courier New" pitchFamily="49" charset="0"/>
              <a:buChar char="o"/>
              <a:defRPr sz="2000"/>
            </a:lvl2pPr>
            <a:lvl3pPr>
              <a:buClrTx/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646612" y="2514600"/>
            <a:ext cx="4040188" cy="3845720"/>
          </a:xfrm>
        </p:spPr>
        <p:txBody>
          <a:bodyPr tIns="0"/>
          <a:lstStyle>
            <a:lvl1pPr>
              <a:buClrTx/>
              <a:defRPr sz="2200"/>
            </a:lvl1pPr>
            <a:lvl2pPr>
              <a:buClrTx/>
              <a:buFont typeface="Courier New" pitchFamily="49" charset="0"/>
              <a:buChar char="o"/>
              <a:defRPr sz="2000"/>
            </a:lvl2pPr>
            <a:lvl3pPr>
              <a:buClrTx/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C90ED-BA8A-4C39-841B-254B5811F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457200" y="1828800"/>
            <a:ext cx="8229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F59EE6-FDA8-425E-B258-4147F8DA68E2}" type="datetimeFigureOut">
              <a:rPr lang="en-US" smtClean="0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36B2-6BB1-431E-9755-06DE3649D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05583B-6F70-4C7B-B7FF-6904FAC7459E}" type="datetimeFigureOut">
              <a:rPr lang="en-US" smtClean="0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3C8D-1CA7-49CA-8FB6-CEC6E8DF1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DC21A0-93F5-475F-ABB9-F37CE4750480}" type="datetimeFigureOut">
              <a:rPr lang="en-US" smtClean="0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9B2D7-0DA1-45B9-9912-F926B2648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B99478-3D51-4E85-9EC6-343B1B2982C2}" type="datetimeFigureOut">
              <a:rPr lang="en-US" smtClean="0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0634-315D-463A-906E-5BC0FC8D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0DFBA2-5692-4AE5-8E71-ABB250BCD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032" name="Picture 2" descr="H:\BAWSCA\BAWSCA_Logo\bawsca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38988" y="6342063"/>
            <a:ext cx="19288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6906087" y="79030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49A584-24FF-4D3F-AADC-83CC74A7F902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bayareagardening.org/calc/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8915400" cy="213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Water Supply Conditions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Update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08050" y="3305175"/>
            <a:ext cx="7854950" cy="1571625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 marR="0" eaLnBrk="1" hangingPunct="1">
              <a:lnSpc>
                <a:spcPct val="90000"/>
              </a:lnSpc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R="0" eaLnBrk="1" hangingPunct="1">
              <a:lnSpc>
                <a:spcPct val="90000"/>
              </a:lnSpc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</a:p>
        </p:txBody>
      </p:sp>
      <p:pic>
        <p:nvPicPr>
          <p:cNvPr id="5" name="Picture 6" descr="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382746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43400" y="45720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Andree Johnson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Resources Specialist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Water Supply and Conservation Agency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00600" y="5890318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18, 2015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45321" y="2510259"/>
            <a:ext cx="3962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“A multicounty agency authorized to plan for and acquire supplemental water supplies, encourage water conservation and use of recycled water on a regional basis.”</a:t>
            </a:r>
          </a:p>
          <a:p>
            <a:r>
              <a:rPr lang="en-US" sz="1200" i="1" dirty="0"/>
              <a:t>[Bay Area Water Supply and Conservation Agency Act, AB2058(Papan-2002)]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algn="ctr"/>
            <a:r>
              <a:rPr lang="en-US" sz="3600" b="1" dirty="0" smtClean="0"/>
              <a:t>Total System Water Deliveries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1719"/>
            <a:ext cx="7772400" cy="564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04404" cy="567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2286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 smtClean="0"/>
              <a:t>Total System Water Savings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290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76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/>
              </a:rPr>
              <a:t>9-County Bay Area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Lowest Per Capita Consumption Jan 2015 (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gpcd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19318"/>
              </p:ext>
            </p:extLst>
          </p:nvPr>
        </p:nvGraphicFramePr>
        <p:xfrm>
          <a:off x="1371602" y="1327128"/>
          <a:ext cx="6095998" cy="5174339"/>
        </p:xfrm>
        <a:graphic>
          <a:graphicData uri="http://schemas.openxmlformats.org/drawingml/2006/table">
            <a:tbl>
              <a:tblPr/>
              <a:tblGrid>
                <a:gridCol w="2776622"/>
                <a:gridCol w="548469"/>
                <a:gridCol w="548469"/>
                <a:gridCol w="548469"/>
                <a:gridCol w="399925"/>
                <a:gridCol w="85698"/>
                <a:gridCol w="94268"/>
                <a:gridCol w="171396"/>
                <a:gridCol w="77127"/>
                <a:gridCol w="145686"/>
                <a:gridCol w="145686"/>
                <a:gridCol w="91412"/>
                <a:gridCol w="197106"/>
                <a:gridCol w="265665"/>
              </a:tblGrid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Coastside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County Water District</a:t>
                      </a: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Coast County Water District</a:t>
                      </a: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Menlo Park</a:t>
                      </a: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Golden State Water Co. (Bay Point)</a:t>
                      </a: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SFPUC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45.16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Dublin San Ramon Services District</a:t>
                      </a: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45.4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Daly City 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East Palo Alto</a:t>
                      </a: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Westborough Water District</a:t>
                      </a: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 Water South San Francisco</a:t>
                      </a: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Mountain View</a:t>
                      </a: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49.5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Milpitas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Hayward</a:t>
                      </a: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55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Sunnyvale</a:t>
                      </a:r>
                    </a:p>
                  </a:txBody>
                  <a:tcPr marL="6406" marR="57657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5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SWRCB Adopted Additional Water Use Prohibitions on March 17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</a:rPr>
              <a:t>Prohibiting </a:t>
            </a:r>
            <a:r>
              <a:rPr lang="en-US" sz="2000" dirty="0" smtClean="0">
                <a:latin typeface="Calibri" panose="020F0502020204030204" pitchFamily="34" charset="0"/>
              </a:rPr>
              <a:t>irrigation of turf and ornamental landscapes </a:t>
            </a:r>
            <a:r>
              <a:rPr lang="en-US" sz="2000" dirty="0" smtClean="0">
                <a:latin typeface="Calibri" panose="020F0502020204030204" pitchFamily="34" charset="0"/>
              </a:rPr>
              <a:t>within 48 hours of </a:t>
            </a:r>
            <a:r>
              <a:rPr lang="en-US" sz="2000" dirty="0" smtClean="0">
                <a:latin typeface="Calibri" panose="020F0502020204030204" pitchFamily="34" charset="0"/>
              </a:rPr>
              <a:t>rainfall events.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Hospitality sector restrictions on serving water and cleaning linens per request.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Urban water </a:t>
            </a:r>
            <a:r>
              <a:rPr lang="en-US" sz="2000" dirty="0" smtClean="0">
                <a:latin typeface="Calibri" panose="020F0502020204030204" pitchFamily="34" charset="0"/>
              </a:rPr>
              <a:t>suppliers must impose limits on the number of days per week that irrigation is allowed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Default is 2 days per week if individual water supply does not have limits in place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Will vary among Bay Area agencies</a:t>
            </a:r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Additional reporting requirements on compliance and </a:t>
            </a:r>
            <a:r>
              <a:rPr lang="en-US" sz="2000" dirty="0" smtClean="0">
                <a:latin typeface="Calibri" panose="020F0502020204030204" pitchFamily="34" charset="0"/>
              </a:rPr>
              <a:t>enforcement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2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New Water Wise Gardening Website Launched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6324600"/>
            <a:ext cx="392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www.BayAreaGardening.org</a:t>
            </a:r>
            <a:endParaRPr lang="en-US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0" t="21417" r="538"/>
          <a:stretch/>
        </p:blipFill>
        <p:spPr bwMode="auto">
          <a:xfrm>
            <a:off x="685800" y="1924051"/>
            <a:ext cx="7543800" cy="428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0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0" y="1988344"/>
            <a:ext cx="2590800" cy="2438400"/>
          </a:xfrm>
          <a:prstGeom prst="rect">
            <a:avLst/>
          </a:prstGeom>
          <a:solidFill>
            <a:srgbClr val="439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10123" r="20135" b="3719"/>
          <a:stretch>
            <a:fillRect/>
          </a:stretch>
        </p:blipFill>
        <p:spPr bwMode="auto">
          <a:xfrm>
            <a:off x="304800" y="1458438"/>
            <a:ext cx="5410200" cy="479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t="44829" r="20009" b="21809"/>
          <a:stretch>
            <a:fillRect/>
          </a:stretch>
        </p:blipFill>
        <p:spPr bwMode="auto">
          <a:xfrm>
            <a:off x="3119438" y="4764088"/>
            <a:ext cx="6024562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Key Feature: Water Calculator</a:t>
            </a:r>
          </a:p>
        </p:txBody>
      </p:sp>
      <p:pic>
        <p:nvPicPr>
          <p:cNvPr id="1026" name="Picture 2" descr="http://bayareagardening.org/calc/assets/watercalculator.png">
            <a:hlinkClick r:id="rId5" tooltip="Landscape Watering Calculator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447800" cy="15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4" y="1752600"/>
            <a:ext cx="8939677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Drought Update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Calibri" pitchFamily="34" charset="0"/>
              </a:rPr>
              <a:t>Precipitation </a:t>
            </a:r>
            <a:r>
              <a:rPr lang="en-US" altLang="en-US" sz="2400" dirty="0">
                <a:latin typeface="Calibri" pitchFamily="34" charset="0"/>
              </a:rPr>
              <a:t>is  running below median, and snowpack  is  deteriorating.</a:t>
            </a:r>
          </a:p>
          <a:p>
            <a:r>
              <a:rPr lang="en-US" altLang="en-US" sz="2400" dirty="0" smtClean="0">
                <a:latin typeface="Calibri" pitchFamily="34" charset="0"/>
              </a:rPr>
              <a:t>The </a:t>
            </a:r>
            <a:r>
              <a:rPr lang="en-US" altLang="en-US" sz="2400" dirty="0">
                <a:latin typeface="Calibri" pitchFamily="34" charset="0"/>
              </a:rPr>
              <a:t>10% extra conservation needs to continue </a:t>
            </a:r>
            <a:r>
              <a:rPr lang="en-US" altLang="en-US" sz="2400" dirty="0" smtClean="0">
                <a:latin typeface="Calibri" pitchFamily="34" charset="0"/>
              </a:rPr>
              <a:t>through 2015</a:t>
            </a:r>
            <a:r>
              <a:rPr lang="en-US" altLang="en-US" sz="2400" dirty="0">
                <a:latin typeface="Calibri" pitchFamily="34" charset="0"/>
              </a:rPr>
              <a:t>.</a:t>
            </a:r>
          </a:p>
          <a:p>
            <a:r>
              <a:rPr lang="en-US" altLang="en-US" sz="2400" dirty="0">
                <a:latin typeface="Calibri" pitchFamily="34" charset="0"/>
              </a:rPr>
              <a:t>Mid-April </a:t>
            </a:r>
            <a:r>
              <a:rPr lang="en-US" altLang="en-US" sz="2400" dirty="0" smtClean="0">
                <a:latin typeface="Calibri" pitchFamily="34" charset="0"/>
              </a:rPr>
              <a:t>SFPUC </a:t>
            </a:r>
            <a:r>
              <a:rPr lang="en-US" altLang="en-US" sz="2400" dirty="0">
                <a:latin typeface="Calibri" pitchFamily="34" charset="0"/>
              </a:rPr>
              <a:t>will issue </a:t>
            </a:r>
            <a:r>
              <a:rPr lang="en-US" altLang="en-US" sz="2400" dirty="0" smtClean="0">
                <a:latin typeface="Calibri" pitchFamily="34" charset="0"/>
              </a:rPr>
              <a:t>the </a:t>
            </a:r>
            <a:r>
              <a:rPr lang="en-US" altLang="en-US" sz="2400" dirty="0">
                <a:latin typeface="Calibri" pitchFamily="34" charset="0"/>
              </a:rPr>
              <a:t>final estimate of available water supply to </a:t>
            </a:r>
            <a:r>
              <a:rPr lang="en-US" altLang="en-US" sz="2400" dirty="0" smtClean="0">
                <a:latin typeface="Calibri" pitchFamily="34" charset="0"/>
              </a:rPr>
              <a:t>the wholesale customers.</a:t>
            </a:r>
            <a:endParaRPr lang="en-US" altLang="en-US" sz="2400" dirty="0" smtClean="0">
              <a:latin typeface="Calibri" pitchFamily="34" charset="0"/>
            </a:endParaRPr>
          </a:p>
          <a:p>
            <a:r>
              <a:rPr lang="en-US" altLang="en-US" sz="2400" dirty="0" smtClean="0">
                <a:latin typeface="Calibri" pitchFamily="34" charset="0"/>
              </a:rPr>
              <a:t>SWRCB has </a:t>
            </a:r>
            <a:r>
              <a:rPr lang="en-US" altLang="en-US" sz="2400" dirty="0" smtClean="0">
                <a:latin typeface="Calibri" pitchFamily="34" charset="0"/>
              </a:rPr>
              <a:t>adopted new water use restrictions</a:t>
            </a:r>
            <a:endParaRPr lang="en-US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504489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13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6781800" cy="838200"/>
          </a:xfrm>
        </p:spPr>
        <p:txBody>
          <a:bodyPr/>
          <a:lstStyle/>
          <a:p>
            <a:r>
              <a:rPr lang="en-US" altLang="en-US" sz="4400" b="1" dirty="0" smtClean="0">
                <a:ea typeface="Calibri" pitchFamily="34" charset="0"/>
              </a:rPr>
              <a:t>Cumulative Precipitation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96200"/>
            <a:ext cx="6781800" cy="49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534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Upcountry 6-station Precipitation index as of March 8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   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5BFBB-AE5B-4229-AD11-55EEA3C6F0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034"/>
            <a:ext cx="9144000" cy="515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3600" y="2743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Annual Total: 35.6 inches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135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YTD Total: 13.50 inches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58" y="6377766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 </a:t>
            </a:r>
            <a:r>
              <a:rPr lang="en-US" b="1" dirty="0"/>
              <a:t>of March 8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5BFBB-AE5B-4229-AD11-55EEA3C6F0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5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15000" y="2743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Annual Total: 26.9 inches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441" y="3135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YTD Total: 17.99 inches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42950"/>
          </a:xfrm>
        </p:spPr>
        <p:txBody>
          <a:bodyPr/>
          <a:lstStyle/>
          <a:p>
            <a:r>
              <a:rPr lang="en-US" sz="4000" b="1" dirty="0" smtClean="0"/>
              <a:t>Bay Area Precipitation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8458" y="6377766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 </a:t>
            </a:r>
            <a:r>
              <a:rPr lang="en-US" b="1" dirty="0"/>
              <a:t>of March 8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63651"/>
            <a:ext cx="8386763" cy="34640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5BFBB-AE5B-4229-AD11-55EEA3C6F0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b="1" dirty="0" smtClean="0"/>
              <a:t>Statewide Snowpack History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999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algn="ctr"/>
            <a:r>
              <a:rPr lang="en-US" sz="4400" b="1" dirty="0" smtClean="0"/>
              <a:t>Historic Water Available to SF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5BFBB-AE5B-4229-AD11-55EEA3C6F0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25688"/>
            <a:ext cx="7162799" cy="552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467600" y="4343400"/>
            <a:ext cx="1413923" cy="1828800"/>
            <a:chOff x="7467600" y="4343400"/>
            <a:chExt cx="1413923" cy="1828800"/>
          </a:xfrm>
        </p:grpSpPr>
        <p:sp>
          <p:nvSpPr>
            <p:cNvPr id="3" name="Oval 2"/>
            <p:cNvSpPr/>
            <p:nvPr/>
          </p:nvSpPr>
          <p:spPr bwMode="auto">
            <a:xfrm>
              <a:off x="7467600" y="5562600"/>
              <a:ext cx="914399" cy="609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96200" y="4343400"/>
              <a:ext cx="1185323" cy="738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Worst 3 consecutive years</a:t>
              </a:r>
              <a:endParaRPr lang="en-US" sz="1400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8077200" y="5111288"/>
              <a:ext cx="152400" cy="4513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TextBox 8"/>
          <p:cNvSpPr txBox="1"/>
          <p:nvPr/>
        </p:nvSpPr>
        <p:spPr>
          <a:xfrm>
            <a:off x="2971800" y="4953000"/>
            <a:ext cx="990600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Drought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57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algn="ctr"/>
            <a:r>
              <a:rPr lang="en-US" sz="3200" b="1" dirty="0" smtClean="0"/>
              <a:t>Tuolumne River Water Available </a:t>
            </a:r>
            <a:r>
              <a:rPr lang="en-US" sz="3200" b="1" dirty="0" smtClean="0"/>
              <a:t>to SF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" y="1168473"/>
            <a:ext cx="7850396" cy="570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4552"/>
            <a:ext cx="8610600" cy="838200"/>
          </a:xfrm>
        </p:spPr>
        <p:txBody>
          <a:bodyPr/>
          <a:lstStyle/>
          <a:p>
            <a:pPr algn="ctr"/>
            <a:r>
              <a:rPr lang="en-US" sz="3600" b="1" dirty="0" smtClean="0"/>
              <a:t>March 8, 2015 Reservoir Storage Levels</a:t>
            </a:r>
            <a:endParaRPr lang="en-US" sz="3600" b="1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1501" y="1105200"/>
            <a:ext cx="6096000" cy="5780299"/>
            <a:chOff x="1219" y="726"/>
            <a:chExt cx="3414" cy="372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87" y="726"/>
              <a:ext cx="3279" cy="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19" y="826"/>
              <a:ext cx="3334" cy="36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307" y="1235"/>
              <a:ext cx="46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Reservoir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652" y="1081"/>
              <a:ext cx="40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Current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578" y="1235"/>
              <a:ext cx="38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Storage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93" y="1215"/>
              <a:ext cx="18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1,2,3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087" y="1081"/>
              <a:ext cx="52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Maximum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094" y="1235"/>
              <a:ext cx="38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Storage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408" y="1215"/>
              <a:ext cx="13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3,4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82" y="1101"/>
              <a:ext cx="47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Available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02" y="1235"/>
              <a:ext cx="42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Capacity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071" y="967"/>
              <a:ext cx="52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Percent of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077" y="1101"/>
              <a:ext cx="52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Maximum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131" y="1235"/>
              <a:ext cx="38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Storage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726" y="1369"/>
              <a:ext cx="22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(AF)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214" y="1369"/>
              <a:ext cx="22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(AF)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89" y="1369"/>
              <a:ext cx="22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(AF)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555" y="1502"/>
              <a:ext cx="83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Tuolumne System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555" y="1609"/>
              <a:ext cx="74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307" y="1636"/>
              <a:ext cx="64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Hetch Hetchy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732" y="1636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249,060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214" y="1636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360,360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689" y="1636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111,300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305" y="1636"/>
              <a:ext cx="32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69.1%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07" y="1770"/>
              <a:ext cx="34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Cherry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732" y="1770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190,820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214" y="1770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273,500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" name="Rectangle 31"/>
            <p:cNvSpPr>
              <a:spLocks noChangeArrowheads="1"/>
            </p:cNvSpPr>
            <p:nvPr/>
          </p:nvSpPr>
          <p:spPr bwMode="auto">
            <a:xfrm>
              <a:off x="3736" y="1770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82,680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5" name="Rectangle 32"/>
            <p:cNvSpPr>
              <a:spLocks noChangeArrowheads="1"/>
            </p:cNvSpPr>
            <p:nvPr/>
          </p:nvSpPr>
          <p:spPr bwMode="auto">
            <a:xfrm>
              <a:off x="4305" y="1770"/>
              <a:ext cx="32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69.8%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6" name="Rectangle 33"/>
            <p:cNvSpPr>
              <a:spLocks noChangeArrowheads="1"/>
            </p:cNvSpPr>
            <p:nvPr/>
          </p:nvSpPr>
          <p:spPr bwMode="auto">
            <a:xfrm>
              <a:off x="1307" y="1904"/>
              <a:ext cx="38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Eleanor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34"/>
            <p:cNvSpPr>
              <a:spLocks noChangeArrowheads="1"/>
            </p:cNvSpPr>
            <p:nvPr/>
          </p:nvSpPr>
          <p:spPr bwMode="auto">
            <a:xfrm>
              <a:off x="2779" y="1904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20,980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35"/>
            <p:cNvSpPr>
              <a:spLocks noChangeArrowheads="1"/>
            </p:cNvSpPr>
            <p:nvPr/>
          </p:nvSpPr>
          <p:spPr bwMode="auto">
            <a:xfrm>
              <a:off x="3261" y="1904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27,113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36"/>
            <p:cNvSpPr>
              <a:spLocks noChangeArrowheads="1"/>
            </p:cNvSpPr>
            <p:nvPr/>
          </p:nvSpPr>
          <p:spPr bwMode="auto">
            <a:xfrm>
              <a:off x="3783" y="1904"/>
              <a:ext cx="29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6,133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Rectangle 37"/>
            <p:cNvSpPr>
              <a:spLocks noChangeArrowheads="1"/>
            </p:cNvSpPr>
            <p:nvPr/>
          </p:nvSpPr>
          <p:spPr bwMode="auto">
            <a:xfrm>
              <a:off x="4305" y="1904"/>
              <a:ext cx="32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77.4%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38"/>
            <p:cNvSpPr>
              <a:spLocks noChangeArrowheads="1"/>
            </p:cNvSpPr>
            <p:nvPr/>
          </p:nvSpPr>
          <p:spPr bwMode="auto">
            <a:xfrm>
              <a:off x="1307" y="2038"/>
              <a:ext cx="56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Water Bank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39"/>
            <p:cNvSpPr>
              <a:spLocks noChangeArrowheads="1"/>
            </p:cNvSpPr>
            <p:nvPr/>
          </p:nvSpPr>
          <p:spPr bwMode="auto">
            <a:xfrm>
              <a:off x="2732" y="2038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247,248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40"/>
            <p:cNvSpPr>
              <a:spLocks noChangeArrowheads="1"/>
            </p:cNvSpPr>
            <p:nvPr/>
          </p:nvSpPr>
          <p:spPr bwMode="auto">
            <a:xfrm>
              <a:off x="3214" y="2038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570,000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41"/>
            <p:cNvSpPr>
              <a:spLocks noChangeArrowheads="1"/>
            </p:cNvSpPr>
            <p:nvPr/>
          </p:nvSpPr>
          <p:spPr bwMode="auto">
            <a:xfrm>
              <a:off x="3689" y="2038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322,752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Rectangle 42"/>
            <p:cNvSpPr>
              <a:spLocks noChangeArrowheads="1"/>
            </p:cNvSpPr>
            <p:nvPr/>
          </p:nvSpPr>
          <p:spPr bwMode="auto">
            <a:xfrm>
              <a:off x="4305" y="2038"/>
              <a:ext cx="32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43.4%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Rectangle 43"/>
            <p:cNvSpPr>
              <a:spLocks noChangeArrowheads="1"/>
            </p:cNvSpPr>
            <p:nvPr/>
          </p:nvSpPr>
          <p:spPr bwMode="auto">
            <a:xfrm>
              <a:off x="1307" y="2172"/>
              <a:ext cx="112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Total Tuolumne Storage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Rectangle 44"/>
            <p:cNvSpPr>
              <a:spLocks noChangeArrowheads="1"/>
            </p:cNvSpPr>
            <p:nvPr/>
          </p:nvSpPr>
          <p:spPr bwMode="auto">
            <a:xfrm>
              <a:off x="2732" y="2172"/>
              <a:ext cx="41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708,108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Rectangle 45"/>
            <p:cNvSpPr>
              <a:spLocks noChangeArrowheads="1"/>
            </p:cNvSpPr>
            <p:nvPr/>
          </p:nvSpPr>
          <p:spPr bwMode="auto">
            <a:xfrm>
              <a:off x="3141" y="2172"/>
              <a:ext cx="49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1,230,973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Rectangle 46"/>
            <p:cNvSpPr>
              <a:spLocks noChangeArrowheads="1"/>
            </p:cNvSpPr>
            <p:nvPr/>
          </p:nvSpPr>
          <p:spPr bwMode="auto">
            <a:xfrm>
              <a:off x="3689" y="2172"/>
              <a:ext cx="41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522,865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Rectangle 47"/>
            <p:cNvSpPr>
              <a:spLocks noChangeArrowheads="1"/>
            </p:cNvSpPr>
            <p:nvPr/>
          </p:nvSpPr>
          <p:spPr bwMode="auto">
            <a:xfrm>
              <a:off x="4305" y="2172"/>
              <a:ext cx="32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57.5%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48"/>
            <p:cNvSpPr>
              <a:spLocks noChangeArrowheads="1"/>
            </p:cNvSpPr>
            <p:nvPr/>
          </p:nvSpPr>
          <p:spPr bwMode="auto">
            <a:xfrm>
              <a:off x="1662" y="2306"/>
              <a:ext cx="61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Local System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Rectangle 49"/>
            <p:cNvSpPr>
              <a:spLocks noChangeArrowheads="1"/>
            </p:cNvSpPr>
            <p:nvPr/>
          </p:nvSpPr>
          <p:spPr bwMode="auto">
            <a:xfrm>
              <a:off x="1662" y="2413"/>
              <a:ext cx="52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Rectangle 50"/>
            <p:cNvSpPr>
              <a:spLocks noChangeArrowheads="1"/>
            </p:cNvSpPr>
            <p:nvPr/>
          </p:nvSpPr>
          <p:spPr bwMode="auto">
            <a:xfrm>
              <a:off x="1307" y="2439"/>
              <a:ext cx="46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Calaveras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5" name="Rectangle 51"/>
            <p:cNvSpPr>
              <a:spLocks noChangeArrowheads="1"/>
            </p:cNvSpPr>
            <p:nvPr/>
          </p:nvSpPr>
          <p:spPr bwMode="auto">
            <a:xfrm>
              <a:off x="2779" y="2439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23,166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Rectangle 52"/>
            <p:cNvSpPr>
              <a:spLocks noChangeArrowheads="1"/>
            </p:cNvSpPr>
            <p:nvPr/>
          </p:nvSpPr>
          <p:spPr bwMode="auto">
            <a:xfrm>
              <a:off x="3261" y="2439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96,670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Rectangle 53"/>
            <p:cNvSpPr>
              <a:spLocks noChangeArrowheads="1"/>
            </p:cNvSpPr>
            <p:nvPr/>
          </p:nvSpPr>
          <p:spPr bwMode="auto">
            <a:xfrm>
              <a:off x="3736" y="2439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73,504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Rectangle 54"/>
            <p:cNvSpPr>
              <a:spLocks noChangeArrowheads="1"/>
            </p:cNvSpPr>
            <p:nvPr/>
          </p:nvSpPr>
          <p:spPr bwMode="auto">
            <a:xfrm>
              <a:off x="4305" y="2439"/>
              <a:ext cx="32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24.0%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Rectangle 55"/>
            <p:cNvSpPr>
              <a:spLocks noChangeArrowheads="1"/>
            </p:cNvSpPr>
            <p:nvPr/>
          </p:nvSpPr>
          <p:spPr bwMode="auto">
            <a:xfrm>
              <a:off x="1307" y="2573"/>
              <a:ext cx="58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San Antonio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0" name="Rectangle 56"/>
            <p:cNvSpPr>
              <a:spLocks noChangeArrowheads="1"/>
            </p:cNvSpPr>
            <p:nvPr/>
          </p:nvSpPr>
          <p:spPr bwMode="auto">
            <a:xfrm>
              <a:off x="2779" y="2573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35,802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Rectangle 57"/>
            <p:cNvSpPr>
              <a:spLocks noChangeArrowheads="1"/>
            </p:cNvSpPr>
            <p:nvPr/>
          </p:nvSpPr>
          <p:spPr bwMode="auto">
            <a:xfrm>
              <a:off x="3261" y="2573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50,637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Rectangle 58"/>
            <p:cNvSpPr>
              <a:spLocks noChangeArrowheads="1"/>
            </p:cNvSpPr>
            <p:nvPr/>
          </p:nvSpPr>
          <p:spPr bwMode="auto">
            <a:xfrm>
              <a:off x="3736" y="2573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14,835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Rectangle 59"/>
            <p:cNvSpPr>
              <a:spLocks noChangeArrowheads="1"/>
            </p:cNvSpPr>
            <p:nvPr/>
          </p:nvSpPr>
          <p:spPr bwMode="auto">
            <a:xfrm>
              <a:off x="4305" y="2573"/>
              <a:ext cx="32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70.7%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Rectangle 60"/>
            <p:cNvSpPr>
              <a:spLocks noChangeArrowheads="1"/>
            </p:cNvSpPr>
            <p:nvPr/>
          </p:nvSpPr>
          <p:spPr bwMode="auto">
            <a:xfrm>
              <a:off x="1307" y="2707"/>
              <a:ext cx="68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Crystal Springs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Rectangle 61"/>
            <p:cNvSpPr>
              <a:spLocks noChangeArrowheads="1"/>
            </p:cNvSpPr>
            <p:nvPr/>
          </p:nvSpPr>
          <p:spPr bwMode="auto">
            <a:xfrm>
              <a:off x="2779" y="2707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52,530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6" name="Rectangle 62"/>
            <p:cNvSpPr>
              <a:spLocks noChangeArrowheads="1"/>
            </p:cNvSpPr>
            <p:nvPr/>
          </p:nvSpPr>
          <p:spPr bwMode="auto">
            <a:xfrm>
              <a:off x="3261" y="2707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58,309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7" name="Rectangle 63"/>
            <p:cNvSpPr>
              <a:spLocks noChangeArrowheads="1"/>
            </p:cNvSpPr>
            <p:nvPr/>
          </p:nvSpPr>
          <p:spPr bwMode="auto">
            <a:xfrm>
              <a:off x="3783" y="2707"/>
              <a:ext cx="29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5,778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8" name="Rectangle 64"/>
            <p:cNvSpPr>
              <a:spLocks noChangeArrowheads="1"/>
            </p:cNvSpPr>
            <p:nvPr/>
          </p:nvSpPr>
          <p:spPr bwMode="auto">
            <a:xfrm>
              <a:off x="4305" y="2707"/>
              <a:ext cx="32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90.1%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Rectangle 65"/>
            <p:cNvSpPr>
              <a:spLocks noChangeArrowheads="1"/>
            </p:cNvSpPr>
            <p:nvPr/>
          </p:nvSpPr>
          <p:spPr bwMode="auto">
            <a:xfrm>
              <a:off x="1307" y="2841"/>
              <a:ext cx="58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San Andreas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0" name="Rectangle 66"/>
            <p:cNvSpPr>
              <a:spLocks noChangeArrowheads="1"/>
            </p:cNvSpPr>
            <p:nvPr/>
          </p:nvSpPr>
          <p:spPr bwMode="auto">
            <a:xfrm>
              <a:off x="2779" y="2841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15,675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1" name="Rectangle 67"/>
            <p:cNvSpPr>
              <a:spLocks noChangeArrowheads="1"/>
            </p:cNvSpPr>
            <p:nvPr/>
          </p:nvSpPr>
          <p:spPr bwMode="auto">
            <a:xfrm>
              <a:off x="3261" y="2841"/>
              <a:ext cx="3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19,027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2" name="Rectangle 68"/>
            <p:cNvSpPr>
              <a:spLocks noChangeArrowheads="1"/>
            </p:cNvSpPr>
            <p:nvPr/>
          </p:nvSpPr>
          <p:spPr bwMode="auto">
            <a:xfrm>
              <a:off x="3783" y="2841"/>
              <a:ext cx="29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3,352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3" name="Rectangle 69"/>
            <p:cNvSpPr>
              <a:spLocks noChangeArrowheads="1"/>
            </p:cNvSpPr>
            <p:nvPr/>
          </p:nvSpPr>
          <p:spPr bwMode="auto">
            <a:xfrm>
              <a:off x="4305" y="2841"/>
              <a:ext cx="32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82.4%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4" name="Rectangle 70"/>
            <p:cNvSpPr>
              <a:spLocks noChangeArrowheads="1"/>
            </p:cNvSpPr>
            <p:nvPr/>
          </p:nvSpPr>
          <p:spPr bwMode="auto">
            <a:xfrm>
              <a:off x="1307" y="2975"/>
              <a:ext cx="44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Pilarcitos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5" name="Rectangle 71"/>
            <p:cNvSpPr>
              <a:spLocks noChangeArrowheads="1"/>
            </p:cNvSpPr>
            <p:nvPr/>
          </p:nvSpPr>
          <p:spPr bwMode="auto">
            <a:xfrm>
              <a:off x="2826" y="2975"/>
              <a:ext cx="29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2,465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6" name="Rectangle 72"/>
            <p:cNvSpPr>
              <a:spLocks noChangeArrowheads="1"/>
            </p:cNvSpPr>
            <p:nvPr/>
          </p:nvSpPr>
          <p:spPr bwMode="auto">
            <a:xfrm>
              <a:off x="3308" y="2975"/>
              <a:ext cx="29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3,069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7" name="Rectangle 73"/>
            <p:cNvSpPr>
              <a:spLocks noChangeArrowheads="1"/>
            </p:cNvSpPr>
            <p:nvPr/>
          </p:nvSpPr>
          <p:spPr bwMode="auto">
            <a:xfrm>
              <a:off x="3857" y="2975"/>
              <a:ext cx="21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604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8" name="Rectangle 74"/>
            <p:cNvSpPr>
              <a:spLocks noChangeArrowheads="1"/>
            </p:cNvSpPr>
            <p:nvPr/>
          </p:nvSpPr>
          <p:spPr bwMode="auto">
            <a:xfrm>
              <a:off x="4305" y="2975"/>
              <a:ext cx="32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80.3%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9" name="Rectangle 75"/>
            <p:cNvSpPr>
              <a:spLocks noChangeArrowheads="1"/>
            </p:cNvSpPr>
            <p:nvPr/>
          </p:nvSpPr>
          <p:spPr bwMode="auto">
            <a:xfrm>
              <a:off x="1307" y="3109"/>
              <a:ext cx="90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Total Local Storage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0" name="Rectangle 76"/>
            <p:cNvSpPr>
              <a:spLocks noChangeArrowheads="1"/>
            </p:cNvSpPr>
            <p:nvPr/>
          </p:nvSpPr>
          <p:spPr bwMode="auto">
            <a:xfrm>
              <a:off x="2732" y="3109"/>
              <a:ext cx="41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129,639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1" name="Rectangle 77"/>
            <p:cNvSpPr>
              <a:spLocks noChangeArrowheads="1"/>
            </p:cNvSpPr>
            <p:nvPr/>
          </p:nvSpPr>
          <p:spPr bwMode="auto">
            <a:xfrm>
              <a:off x="3214" y="3109"/>
              <a:ext cx="41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227,711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2" name="Rectangle 78"/>
            <p:cNvSpPr>
              <a:spLocks noChangeArrowheads="1"/>
            </p:cNvSpPr>
            <p:nvPr/>
          </p:nvSpPr>
          <p:spPr bwMode="auto">
            <a:xfrm>
              <a:off x="3736" y="3109"/>
              <a:ext cx="36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98,073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3" name="Rectangle 79"/>
            <p:cNvSpPr>
              <a:spLocks noChangeArrowheads="1"/>
            </p:cNvSpPr>
            <p:nvPr/>
          </p:nvSpPr>
          <p:spPr bwMode="auto">
            <a:xfrm>
              <a:off x="4305" y="3109"/>
              <a:ext cx="32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56.9%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4" name="Rectangle 80"/>
            <p:cNvSpPr>
              <a:spLocks noChangeArrowheads="1"/>
            </p:cNvSpPr>
            <p:nvPr/>
          </p:nvSpPr>
          <p:spPr bwMode="auto">
            <a:xfrm>
              <a:off x="1307" y="3383"/>
              <a:ext cx="10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Total System Storage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" name="Rectangle 81"/>
            <p:cNvSpPr>
              <a:spLocks noChangeArrowheads="1"/>
            </p:cNvSpPr>
            <p:nvPr/>
          </p:nvSpPr>
          <p:spPr bwMode="auto">
            <a:xfrm>
              <a:off x="1307" y="3490"/>
              <a:ext cx="97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Rectangle 82"/>
            <p:cNvSpPr>
              <a:spLocks noChangeArrowheads="1"/>
            </p:cNvSpPr>
            <p:nvPr/>
          </p:nvSpPr>
          <p:spPr bwMode="auto">
            <a:xfrm>
              <a:off x="2732" y="3390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837,747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7" name="Rectangle 83"/>
            <p:cNvSpPr>
              <a:spLocks noChangeArrowheads="1"/>
            </p:cNvSpPr>
            <p:nvPr/>
          </p:nvSpPr>
          <p:spPr bwMode="auto">
            <a:xfrm>
              <a:off x="3141" y="3390"/>
              <a:ext cx="48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1,458,684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8" name="Rectangle 84"/>
            <p:cNvSpPr>
              <a:spLocks noChangeArrowheads="1"/>
            </p:cNvSpPr>
            <p:nvPr/>
          </p:nvSpPr>
          <p:spPr bwMode="auto">
            <a:xfrm>
              <a:off x="3689" y="3390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620,938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9" name="Rectangle 85"/>
            <p:cNvSpPr>
              <a:spLocks noChangeArrowheads="1"/>
            </p:cNvSpPr>
            <p:nvPr/>
          </p:nvSpPr>
          <p:spPr bwMode="auto">
            <a:xfrm>
              <a:off x="4305" y="3390"/>
              <a:ext cx="32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57.4%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0" name="Rectangle 86"/>
            <p:cNvSpPr>
              <a:spLocks noChangeArrowheads="1"/>
            </p:cNvSpPr>
            <p:nvPr/>
          </p:nvSpPr>
          <p:spPr bwMode="auto">
            <a:xfrm>
              <a:off x="1307" y="3524"/>
              <a:ext cx="12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Total without water bank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1" name="Rectangle 87"/>
            <p:cNvSpPr>
              <a:spLocks noChangeArrowheads="1"/>
            </p:cNvSpPr>
            <p:nvPr/>
          </p:nvSpPr>
          <p:spPr bwMode="auto">
            <a:xfrm>
              <a:off x="1307" y="3631"/>
              <a:ext cx="117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Rectangle 88"/>
            <p:cNvSpPr>
              <a:spLocks noChangeArrowheads="1"/>
            </p:cNvSpPr>
            <p:nvPr/>
          </p:nvSpPr>
          <p:spPr bwMode="auto">
            <a:xfrm>
              <a:off x="2732" y="3530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590,499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Rectangle 89"/>
            <p:cNvSpPr>
              <a:spLocks noChangeArrowheads="1"/>
            </p:cNvSpPr>
            <p:nvPr/>
          </p:nvSpPr>
          <p:spPr bwMode="auto">
            <a:xfrm>
              <a:off x="3214" y="3530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888,684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4" name="Rectangle 90"/>
            <p:cNvSpPr>
              <a:spLocks noChangeArrowheads="1"/>
            </p:cNvSpPr>
            <p:nvPr/>
          </p:nvSpPr>
          <p:spPr bwMode="auto">
            <a:xfrm>
              <a:off x="3689" y="3530"/>
              <a:ext cx="40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298,186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5" name="Rectangle 91"/>
            <p:cNvSpPr>
              <a:spLocks noChangeArrowheads="1"/>
            </p:cNvSpPr>
            <p:nvPr/>
          </p:nvSpPr>
          <p:spPr bwMode="auto">
            <a:xfrm>
              <a:off x="4305" y="3530"/>
              <a:ext cx="32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66.4%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6" name="Rectangle 92"/>
            <p:cNvSpPr>
              <a:spLocks noChangeArrowheads="1"/>
            </p:cNvSpPr>
            <p:nvPr/>
          </p:nvSpPr>
          <p:spPr bwMode="auto">
            <a:xfrm>
              <a:off x="1307" y="3758"/>
              <a:ext cx="6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7" name="Rectangle 93"/>
            <p:cNvSpPr>
              <a:spLocks noChangeArrowheads="1"/>
            </p:cNvSpPr>
            <p:nvPr/>
          </p:nvSpPr>
          <p:spPr bwMode="auto">
            <a:xfrm>
              <a:off x="1341" y="3778"/>
              <a:ext cx="270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Upcountry storage is average of previous day's storage from USGS website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8" name="Rectangle 94"/>
            <p:cNvSpPr>
              <a:spLocks noChangeArrowheads="1"/>
            </p:cNvSpPr>
            <p:nvPr/>
          </p:nvSpPr>
          <p:spPr bwMode="auto">
            <a:xfrm>
              <a:off x="1307" y="3898"/>
              <a:ext cx="6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9" name="Rectangle 95"/>
            <p:cNvSpPr>
              <a:spLocks noChangeArrowheads="1"/>
            </p:cNvSpPr>
            <p:nvPr/>
          </p:nvSpPr>
          <p:spPr bwMode="auto">
            <a:xfrm>
              <a:off x="1341" y="3918"/>
              <a:ext cx="19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Water bank storage reported by HHWP for 3/8/2015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0" name="Rectangle 96"/>
            <p:cNvSpPr>
              <a:spLocks noChangeArrowheads="1"/>
            </p:cNvSpPr>
            <p:nvPr/>
          </p:nvSpPr>
          <p:spPr bwMode="auto">
            <a:xfrm>
              <a:off x="1307" y="4039"/>
              <a:ext cx="6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1" name="Rectangle 97"/>
            <p:cNvSpPr>
              <a:spLocks noChangeArrowheads="1"/>
            </p:cNvSpPr>
            <p:nvPr/>
          </p:nvSpPr>
          <p:spPr bwMode="auto">
            <a:xfrm>
              <a:off x="1341" y="4059"/>
              <a:ext cx="13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Local data from Daily Water Report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2" name="Rectangle 98"/>
            <p:cNvSpPr>
              <a:spLocks noChangeArrowheads="1"/>
            </p:cNvSpPr>
            <p:nvPr/>
          </p:nvSpPr>
          <p:spPr bwMode="auto">
            <a:xfrm>
              <a:off x="1307" y="4180"/>
              <a:ext cx="6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3" name="Rectangle 99"/>
            <p:cNvSpPr>
              <a:spLocks noChangeArrowheads="1"/>
            </p:cNvSpPr>
            <p:nvPr/>
          </p:nvSpPr>
          <p:spPr bwMode="auto">
            <a:xfrm>
              <a:off x="1341" y="4200"/>
              <a:ext cx="26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Upcountry maximum storage is with flashboards, taken from rating curve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4" name="Rectangle 100"/>
            <p:cNvSpPr>
              <a:spLocks noChangeArrowheads="1"/>
            </p:cNvSpPr>
            <p:nvPr/>
          </p:nvSpPr>
          <p:spPr bwMode="auto">
            <a:xfrm>
              <a:off x="2264" y="73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6" name="Rectangle 102"/>
            <p:cNvSpPr>
              <a:spLocks noChangeArrowheads="1"/>
            </p:cNvSpPr>
            <p:nvPr/>
          </p:nvSpPr>
          <p:spPr bwMode="auto">
            <a:xfrm>
              <a:off x="1294" y="933"/>
              <a:ext cx="3272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Line 103"/>
            <p:cNvSpPr>
              <a:spLocks noChangeShapeType="1"/>
            </p:cNvSpPr>
            <p:nvPr/>
          </p:nvSpPr>
          <p:spPr bwMode="auto">
            <a:xfrm>
              <a:off x="1294" y="1489"/>
              <a:ext cx="325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104"/>
            <p:cNvSpPr>
              <a:spLocks noChangeArrowheads="1"/>
            </p:cNvSpPr>
            <p:nvPr/>
          </p:nvSpPr>
          <p:spPr bwMode="auto">
            <a:xfrm>
              <a:off x="1294" y="1489"/>
              <a:ext cx="325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Line 105"/>
            <p:cNvSpPr>
              <a:spLocks noChangeShapeType="1"/>
            </p:cNvSpPr>
            <p:nvPr/>
          </p:nvSpPr>
          <p:spPr bwMode="auto">
            <a:xfrm>
              <a:off x="2565" y="1623"/>
              <a:ext cx="1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106"/>
            <p:cNvSpPr>
              <a:spLocks noChangeArrowheads="1"/>
            </p:cNvSpPr>
            <p:nvPr/>
          </p:nvSpPr>
          <p:spPr bwMode="auto">
            <a:xfrm>
              <a:off x="2565" y="1623"/>
              <a:ext cx="198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Line 107"/>
            <p:cNvSpPr>
              <a:spLocks noChangeShapeType="1"/>
            </p:cNvSpPr>
            <p:nvPr/>
          </p:nvSpPr>
          <p:spPr bwMode="auto">
            <a:xfrm>
              <a:off x="2565" y="1757"/>
              <a:ext cx="1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108"/>
            <p:cNvSpPr>
              <a:spLocks noChangeArrowheads="1"/>
            </p:cNvSpPr>
            <p:nvPr/>
          </p:nvSpPr>
          <p:spPr bwMode="auto">
            <a:xfrm>
              <a:off x="2565" y="1757"/>
              <a:ext cx="198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Line 109"/>
            <p:cNvSpPr>
              <a:spLocks noChangeShapeType="1"/>
            </p:cNvSpPr>
            <p:nvPr/>
          </p:nvSpPr>
          <p:spPr bwMode="auto">
            <a:xfrm>
              <a:off x="2565" y="1891"/>
              <a:ext cx="1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110"/>
            <p:cNvSpPr>
              <a:spLocks noChangeArrowheads="1"/>
            </p:cNvSpPr>
            <p:nvPr/>
          </p:nvSpPr>
          <p:spPr bwMode="auto">
            <a:xfrm>
              <a:off x="2565" y="1891"/>
              <a:ext cx="198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Line 111"/>
            <p:cNvSpPr>
              <a:spLocks noChangeShapeType="1"/>
            </p:cNvSpPr>
            <p:nvPr/>
          </p:nvSpPr>
          <p:spPr bwMode="auto">
            <a:xfrm>
              <a:off x="2565" y="2024"/>
              <a:ext cx="1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112"/>
            <p:cNvSpPr>
              <a:spLocks noChangeArrowheads="1"/>
            </p:cNvSpPr>
            <p:nvPr/>
          </p:nvSpPr>
          <p:spPr bwMode="auto">
            <a:xfrm>
              <a:off x="2565" y="2024"/>
              <a:ext cx="198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Line 113"/>
            <p:cNvSpPr>
              <a:spLocks noChangeShapeType="1"/>
            </p:cNvSpPr>
            <p:nvPr/>
          </p:nvSpPr>
          <p:spPr bwMode="auto">
            <a:xfrm>
              <a:off x="2558" y="1623"/>
              <a:ext cx="0" cy="5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114"/>
            <p:cNvSpPr>
              <a:spLocks noChangeArrowheads="1"/>
            </p:cNvSpPr>
            <p:nvPr/>
          </p:nvSpPr>
          <p:spPr bwMode="auto">
            <a:xfrm>
              <a:off x="2558" y="1623"/>
              <a:ext cx="7" cy="5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Line 115"/>
            <p:cNvSpPr>
              <a:spLocks noChangeShapeType="1"/>
            </p:cNvSpPr>
            <p:nvPr/>
          </p:nvSpPr>
          <p:spPr bwMode="auto">
            <a:xfrm>
              <a:off x="3054" y="1630"/>
              <a:ext cx="0" cy="5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116"/>
            <p:cNvSpPr>
              <a:spLocks noChangeArrowheads="1"/>
            </p:cNvSpPr>
            <p:nvPr/>
          </p:nvSpPr>
          <p:spPr bwMode="auto">
            <a:xfrm>
              <a:off x="3054" y="1630"/>
              <a:ext cx="6" cy="5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Line 117"/>
            <p:cNvSpPr>
              <a:spLocks noChangeShapeType="1"/>
            </p:cNvSpPr>
            <p:nvPr/>
          </p:nvSpPr>
          <p:spPr bwMode="auto">
            <a:xfrm>
              <a:off x="3535" y="1630"/>
              <a:ext cx="0" cy="5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118"/>
            <p:cNvSpPr>
              <a:spLocks noChangeArrowheads="1"/>
            </p:cNvSpPr>
            <p:nvPr/>
          </p:nvSpPr>
          <p:spPr bwMode="auto">
            <a:xfrm>
              <a:off x="3535" y="1630"/>
              <a:ext cx="7" cy="5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Line 119"/>
            <p:cNvSpPr>
              <a:spLocks noChangeShapeType="1"/>
            </p:cNvSpPr>
            <p:nvPr/>
          </p:nvSpPr>
          <p:spPr bwMode="auto">
            <a:xfrm>
              <a:off x="4010" y="1630"/>
              <a:ext cx="0" cy="5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Rectangle 120"/>
            <p:cNvSpPr>
              <a:spLocks noChangeArrowheads="1"/>
            </p:cNvSpPr>
            <p:nvPr/>
          </p:nvSpPr>
          <p:spPr bwMode="auto">
            <a:xfrm>
              <a:off x="4010" y="1630"/>
              <a:ext cx="7" cy="5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Line 121"/>
            <p:cNvSpPr>
              <a:spLocks noChangeShapeType="1"/>
            </p:cNvSpPr>
            <p:nvPr/>
          </p:nvSpPr>
          <p:spPr bwMode="auto">
            <a:xfrm>
              <a:off x="2565" y="2158"/>
              <a:ext cx="1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Rectangle 122"/>
            <p:cNvSpPr>
              <a:spLocks noChangeArrowheads="1"/>
            </p:cNvSpPr>
            <p:nvPr/>
          </p:nvSpPr>
          <p:spPr bwMode="auto">
            <a:xfrm>
              <a:off x="2565" y="2158"/>
              <a:ext cx="198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Line 123"/>
            <p:cNvSpPr>
              <a:spLocks noChangeShapeType="1"/>
            </p:cNvSpPr>
            <p:nvPr/>
          </p:nvSpPr>
          <p:spPr bwMode="auto">
            <a:xfrm>
              <a:off x="1294" y="2292"/>
              <a:ext cx="325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Rectangle 124"/>
            <p:cNvSpPr>
              <a:spLocks noChangeArrowheads="1"/>
            </p:cNvSpPr>
            <p:nvPr/>
          </p:nvSpPr>
          <p:spPr bwMode="auto">
            <a:xfrm>
              <a:off x="1294" y="2292"/>
              <a:ext cx="325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Line 125"/>
            <p:cNvSpPr>
              <a:spLocks noChangeShapeType="1"/>
            </p:cNvSpPr>
            <p:nvPr/>
          </p:nvSpPr>
          <p:spPr bwMode="auto">
            <a:xfrm>
              <a:off x="2565" y="2426"/>
              <a:ext cx="1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Rectangle 126"/>
            <p:cNvSpPr>
              <a:spLocks noChangeArrowheads="1"/>
            </p:cNvSpPr>
            <p:nvPr/>
          </p:nvSpPr>
          <p:spPr bwMode="auto">
            <a:xfrm>
              <a:off x="2565" y="2426"/>
              <a:ext cx="198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Line 127"/>
            <p:cNvSpPr>
              <a:spLocks noChangeShapeType="1"/>
            </p:cNvSpPr>
            <p:nvPr/>
          </p:nvSpPr>
          <p:spPr bwMode="auto">
            <a:xfrm>
              <a:off x="2565" y="2560"/>
              <a:ext cx="1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Rectangle 128"/>
            <p:cNvSpPr>
              <a:spLocks noChangeArrowheads="1"/>
            </p:cNvSpPr>
            <p:nvPr/>
          </p:nvSpPr>
          <p:spPr bwMode="auto">
            <a:xfrm>
              <a:off x="2565" y="2560"/>
              <a:ext cx="198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Line 129"/>
            <p:cNvSpPr>
              <a:spLocks noChangeShapeType="1"/>
            </p:cNvSpPr>
            <p:nvPr/>
          </p:nvSpPr>
          <p:spPr bwMode="auto">
            <a:xfrm>
              <a:off x="2565" y="2694"/>
              <a:ext cx="1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Rectangle 130"/>
            <p:cNvSpPr>
              <a:spLocks noChangeArrowheads="1"/>
            </p:cNvSpPr>
            <p:nvPr/>
          </p:nvSpPr>
          <p:spPr bwMode="auto">
            <a:xfrm>
              <a:off x="2565" y="2694"/>
              <a:ext cx="198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Line 131"/>
            <p:cNvSpPr>
              <a:spLocks noChangeShapeType="1"/>
            </p:cNvSpPr>
            <p:nvPr/>
          </p:nvSpPr>
          <p:spPr bwMode="auto">
            <a:xfrm>
              <a:off x="2565" y="2828"/>
              <a:ext cx="1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Rectangle 132"/>
            <p:cNvSpPr>
              <a:spLocks noChangeArrowheads="1"/>
            </p:cNvSpPr>
            <p:nvPr/>
          </p:nvSpPr>
          <p:spPr bwMode="auto">
            <a:xfrm>
              <a:off x="2565" y="2828"/>
              <a:ext cx="198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Line 133"/>
            <p:cNvSpPr>
              <a:spLocks noChangeShapeType="1"/>
            </p:cNvSpPr>
            <p:nvPr/>
          </p:nvSpPr>
          <p:spPr bwMode="auto">
            <a:xfrm>
              <a:off x="2565" y="2961"/>
              <a:ext cx="1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Rectangle 134"/>
            <p:cNvSpPr>
              <a:spLocks noChangeArrowheads="1"/>
            </p:cNvSpPr>
            <p:nvPr/>
          </p:nvSpPr>
          <p:spPr bwMode="auto">
            <a:xfrm>
              <a:off x="2565" y="2961"/>
              <a:ext cx="198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Line 135"/>
            <p:cNvSpPr>
              <a:spLocks noChangeShapeType="1"/>
            </p:cNvSpPr>
            <p:nvPr/>
          </p:nvSpPr>
          <p:spPr bwMode="auto">
            <a:xfrm>
              <a:off x="2558" y="2426"/>
              <a:ext cx="0" cy="6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Rectangle 136"/>
            <p:cNvSpPr>
              <a:spLocks noChangeArrowheads="1"/>
            </p:cNvSpPr>
            <p:nvPr/>
          </p:nvSpPr>
          <p:spPr bwMode="auto">
            <a:xfrm>
              <a:off x="2558" y="2426"/>
              <a:ext cx="7" cy="6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Line 137"/>
            <p:cNvSpPr>
              <a:spLocks noChangeShapeType="1"/>
            </p:cNvSpPr>
            <p:nvPr/>
          </p:nvSpPr>
          <p:spPr bwMode="auto">
            <a:xfrm>
              <a:off x="3054" y="2433"/>
              <a:ext cx="0" cy="6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Rectangle 138"/>
            <p:cNvSpPr>
              <a:spLocks noChangeArrowheads="1"/>
            </p:cNvSpPr>
            <p:nvPr/>
          </p:nvSpPr>
          <p:spPr bwMode="auto">
            <a:xfrm>
              <a:off x="3054" y="2433"/>
              <a:ext cx="6" cy="6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Line 139"/>
            <p:cNvSpPr>
              <a:spLocks noChangeShapeType="1"/>
            </p:cNvSpPr>
            <p:nvPr/>
          </p:nvSpPr>
          <p:spPr bwMode="auto">
            <a:xfrm>
              <a:off x="3535" y="2433"/>
              <a:ext cx="0" cy="6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Rectangle 140"/>
            <p:cNvSpPr>
              <a:spLocks noChangeArrowheads="1"/>
            </p:cNvSpPr>
            <p:nvPr/>
          </p:nvSpPr>
          <p:spPr bwMode="auto">
            <a:xfrm>
              <a:off x="3535" y="2433"/>
              <a:ext cx="7" cy="6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Line 141"/>
            <p:cNvSpPr>
              <a:spLocks noChangeShapeType="1"/>
            </p:cNvSpPr>
            <p:nvPr/>
          </p:nvSpPr>
          <p:spPr bwMode="auto">
            <a:xfrm>
              <a:off x="4010" y="2433"/>
              <a:ext cx="0" cy="6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Rectangle 142"/>
            <p:cNvSpPr>
              <a:spLocks noChangeArrowheads="1"/>
            </p:cNvSpPr>
            <p:nvPr/>
          </p:nvSpPr>
          <p:spPr bwMode="auto">
            <a:xfrm>
              <a:off x="4010" y="2433"/>
              <a:ext cx="7" cy="6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Line 143"/>
            <p:cNvSpPr>
              <a:spLocks noChangeShapeType="1"/>
            </p:cNvSpPr>
            <p:nvPr/>
          </p:nvSpPr>
          <p:spPr bwMode="auto">
            <a:xfrm>
              <a:off x="2565" y="3095"/>
              <a:ext cx="1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Rectangle 144"/>
            <p:cNvSpPr>
              <a:spLocks noChangeArrowheads="1"/>
            </p:cNvSpPr>
            <p:nvPr/>
          </p:nvSpPr>
          <p:spPr bwMode="auto">
            <a:xfrm>
              <a:off x="2565" y="3095"/>
              <a:ext cx="198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Rectangle 145"/>
            <p:cNvSpPr>
              <a:spLocks noChangeArrowheads="1"/>
            </p:cNvSpPr>
            <p:nvPr/>
          </p:nvSpPr>
          <p:spPr bwMode="auto">
            <a:xfrm>
              <a:off x="1280" y="933"/>
              <a:ext cx="14" cy="23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Rectangle 146"/>
            <p:cNvSpPr>
              <a:spLocks noChangeArrowheads="1"/>
            </p:cNvSpPr>
            <p:nvPr/>
          </p:nvSpPr>
          <p:spPr bwMode="auto">
            <a:xfrm>
              <a:off x="1294" y="3229"/>
              <a:ext cx="3272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Rectangle 147"/>
            <p:cNvSpPr>
              <a:spLocks noChangeArrowheads="1"/>
            </p:cNvSpPr>
            <p:nvPr/>
          </p:nvSpPr>
          <p:spPr bwMode="auto">
            <a:xfrm>
              <a:off x="4553" y="947"/>
              <a:ext cx="13" cy="22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Line 148"/>
            <p:cNvSpPr>
              <a:spLocks noChangeShapeType="1"/>
            </p:cNvSpPr>
            <p:nvPr/>
          </p:nvSpPr>
          <p:spPr bwMode="auto">
            <a:xfrm>
              <a:off x="1294" y="3370"/>
              <a:ext cx="32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Rectangle 149"/>
            <p:cNvSpPr>
              <a:spLocks noChangeArrowheads="1"/>
            </p:cNvSpPr>
            <p:nvPr/>
          </p:nvSpPr>
          <p:spPr bwMode="auto">
            <a:xfrm>
              <a:off x="1294" y="3370"/>
              <a:ext cx="327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Line 150"/>
            <p:cNvSpPr>
              <a:spLocks noChangeShapeType="1"/>
            </p:cNvSpPr>
            <p:nvPr/>
          </p:nvSpPr>
          <p:spPr bwMode="auto">
            <a:xfrm>
              <a:off x="1287" y="3243"/>
              <a:ext cx="0" cy="4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Rectangle 151"/>
            <p:cNvSpPr>
              <a:spLocks noChangeArrowheads="1"/>
            </p:cNvSpPr>
            <p:nvPr/>
          </p:nvSpPr>
          <p:spPr bwMode="auto">
            <a:xfrm>
              <a:off x="1287" y="3243"/>
              <a:ext cx="7" cy="4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Line 152"/>
            <p:cNvSpPr>
              <a:spLocks noChangeShapeType="1"/>
            </p:cNvSpPr>
            <p:nvPr/>
          </p:nvSpPr>
          <p:spPr bwMode="auto">
            <a:xfrm>
              <a:off x="1294" y="3651"/>
              <a:ext cx="32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Rectangle 153"/>
            <p:cNvSpPr>
              <a:spLocks noChangeArrowheads="1"/>
            </p:cNvSpPr>
            <p:nvPr/>
          </p:nvSpPr>
          <p:spPr bwMode="auto">
            <a:xfrm>
              <a:off x="1294" y="3651"/>
              <a:ext cx="327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Line 154"/>
            <p:cNvSpPr>
              <a:spLocks noChangeShapeType="1"/>
            </p:cNvSpPr>
            <p:nvPr/>
          </p:nvSpPr>
          <p:spPr bwMode="auto">
            <a:xfrm>
              <a:off x="4559" y="3376"/>
              <a:ext cx="0" cy="2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Rectangle 155"/>
            <p:cNvSpPr>
              <a:spLocks noChangeArrowheads="1"/>
            </p:cNvSpPr>
            <p:nvPr/>
          </p:nvSpPr>
          <p:spPr bwMode="auto">
            <a:xfrm>
              <a:off x="4559" y="3376"/>
              <a:ext cx="7" cy="2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48620</TotalTime>
  <Words>823</Words>
  <Application>Microsoft Office PowerPoint</Application>
  <PresentationFormat>On-screen Show (4:3)</PresentationFormat>
  <Paragraphs>331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Current Water Supply Conditions  and Conservation Update</vt:lpstr>
      <vt:lpstr>Drought Update</vt:lpstr>
      <vt:lpstr>Cumulative Precipitation</vt:lpstr>
      <vt:lpstr>Upcountry 6-station Precipitation index as of March 8th    </vt:lpstr>
      <vt:lpstr>Bay Area Precipitation</vt:lpstr>
      <vt:lpstr>PowerPoint Presentation</vt:lpstr>
      <vt:lpstr>Historic Water Available to SF</vt:lpstr>
      <vt:lpstr>Tuolumne River Water Available to SF</vt:lpstr>
      <vt:lpstr>March 8, 2015 Reservoir Storage Levels</vt:lpstr>
      <vt:lpstr>Total System Water Deliveries</vt:lpstr>
      <vt:lpstr>PowerPoint Presentation</vt:lpstr>
      <vt:lpstr>PowerPoint Presentation</vt:lpstr>
      <vt:lpstr>SWRCB Adopted Additional Water Use Prohibitions on March 17th </vt:lpstr>
      <vt:lpstr>New Water Wise Gardening Website Launched</vt:lpstr>
      <vt:lpstr>Key Feature: Water Calculator</vt:lpstr>
      <vt:lpstr>PowerPoint Presentation</vt:lpstr>
    </vt:vector>
  </TitlesOfParts>
  <Company>BAWSCA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Conservation Implementation Plan</dc:title>
  <dc:creator>Anona Dutton</dc:creator>
  <cp:lastModifiedBy>Andree Johnson</cp:lastModifiedBy>
  <cp:revision>2138</cp:revision>
  <cp:lastPrinted>2014-10-21T18:06:19Z</cp:lastPrinted>
  <dcterms:created xsi:type="dcterms:W3CDTF">2009-06-01T19:54:07Z</dcterms:created>
  <dcterms:modified xsi:type="dcterms:W3CDTF">2015-03-18T20:46:54Z</dcterms:modified>
</cp:coreProperties>
</file>