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8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757" r:id="rId2"/>
    <p:sldMasterId id="2147483760" r:id="rId3"/>
    <p:sldMasterId id="2147483761" r:id="rId4"/>
    <p:sldMasterId id="2147483764" r:id="rId5"/>
    <p:sldMasterId id="2147483766" r:id="rId6"/>
    <p:sldMasterId id="2147483768" r:id="rId7"/>
    <p:sldMasterId id="2147483769" r:id="rId8"/>
    <p:sldMasterId id="2147483774" r:id="rId9"/>
  </p:sldMasterIdLst>
  <p:notesMasterIdLst>
    <p:notesMasterId r:id="rId32"/>
  </p:notesMasterIdLst>
  <p:handoutMasterIdLst>
    <p:handoutMasterId r:id="rId33"/>
  </p:handoutMasterIdLst>
  <p:sldIdLst>
    <p:sldId id="788" r:id="rId10"/>
    <p:sldId id="752" r:id="rId11"/>
    <p:sldId id="799" r:id="rId12"/>
    <p:sldId id="789" r:id="rId13"/>
    <p:sldId id="768" r:id="rId14"/>
    <p:sldId id="790" r:id="rId15"/>
    <p:sldId id="800" r:id="rId16"/>
    <p:sldId id="801" r:id="rId17"/>
    <p:sldId id="739" r:id="rId18"/>
    <p:sldId id="755" r:id="rId19"/>
    <p:sldId id="756" r:id="rId20"/>
    <p:sldId id="757" r:id="rId21"/>
    <p:sldId id="758" r:id="rId22"/>
    <p:sldId id="759" r:id="rId23"/>
    <p:sldId id="760" r:id="rId24"/>
    <p:sldId id="761" r:id="rId25"/>
    <p:sldId id="792" r:id="rId26"/>
    <p:sldId id="795" r:id="rId27"/>
    <p:sldId id="796" r:id="rId28"/>
    <p:sldId id="797" r:id="rId29"/>
    <p:sldId id="798" r:id="rId30"/>
    <p:sldId id="754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jensen" initials="a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  <a:srgbClr val="C4AA4C"/>
    <a:srgbClr val="085091"/>
    <a:srgbClr val="0000FF"/>
    <a:srgbClr val="FFFF66"/>
    <a:srgbClr val="BB6F25"/>
    <a:srgbClr val="B96F2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395" autoAdjust="0"/>
    <p:restoredTop sz="95131" autoAdjust="0"/>
  </p:normalViewPr>
  <p:slideViewPr>
    <p:cSldViewPr>
      <p:cViewPr varScale="1">
        <p:scale>
          <a:sx n="71" d="100"/>
          <a:sy n="71" d="100"/>
        </p:scale>
        <p:origin x="39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11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goldfinger\Data\Water%20Resources\Water%20Demand%20Projections%20(Fall%202012)\Final%20Report\DRAFT%20Final%20Report%20Tables_07_16_14%20for%20Board%20Presentation%20Onl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67960043369301"/>
          <c:y val="0.180588879448113"/>
          <c:w val="0.83349518810148704"/>
          <c:h val="0.60090569158307305"/>
        </c:manualLayout>
      </c:layout>
      <c:lineChart>
        <c:grouping val="standard"/>
        <c:varyColors val="0"/>
        <c:ser>
          <c:idx val="0"/>
          <c:order val="0"/>
          <c:tx>
            <c:strRef>
              <c:f>'2009 Comparison'!$B$1</c:f>
              <c:strCache>
                <c:ptCount val="1"/>
                <c:pt idx="0">
                  <c:v>Historical Demand (MGD)</c:v>
                </c:pt>
              </c:strCache>
            </c:strRef>
          </c:tx>
          <c:spPr>
            <a:ln w="6350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'2009 Comparison'!$A$2:$A$56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'2009 Comparison'!$B$2:$B$28</c:f>
              <c:numCache>
                <c:formatCode>0.00</c:formatCode>
                <c:ptCount val="27"/>
                <c:pt idx="0">
                  <c:v>247.67</c:v>
                </c:pt>
                <c:pt idx="1">
                  <c:v>260.58999999999997</c:v>
                </c:pt>
                <c:pt idx="2">
                  <c:v>254.33</c:v>
                </c:pt>
                <c:pt idx="3">
                  <c:v>218.14</c:v>
                </c:pt>
                <c:pt idx="4">
                  <c:v>223.84</c:v>
                </c:pt>
                <c:pt idx="5">
                  <c:v>204.36</c:v>
                </c:pt>
                <c:pt idx="6">
                  <c:v>196.77</c:v>
                </c:pt>
                <c:pt idx="7">
                  <c:v>204.31</c:v>
                </c:pt>
                <c:pt idx="8">
                  <c:v>227.25</c:v>
                </c:pt>
                <c:pt idx="9">
                  <c:v>226.66199069530916</c:v>
                </c:pt>
                <c:pt idx="10">
                  <c:v>239.5451313855809</c:v>
                </c:pt>
                <c:pt idx="11">
                  <c:v>258.28495271097523</c:v>
                </c:pt>
                <c:pt idx="12">
                  <c:v>241.52507763599888</c:v>
                </c:pt>
                <c:pt idx="13">
                  <c:v>256.37377798520441</c:v>
                </c:pt>
                <c:pt idx="14">
                  <c:v>262.23997880135312</c:v>
                </c:pt>
                <c:pt idx="15">
                  <c:v>260.87399445115858</c:v>
                </c:pt>
                <c:pt idx="16">
                  <c:v>256.02193252977156</c:v>
                </c:pt>
                <c:pt idx="17">
                  <c:v>251.40732781226905</c:v>
                </c:pt>
                <c:pt idx="18">
                  <c:v>259.50694439604473</c:v>
                </c:pt>
                <c:pt idx="19">
                  <c:v>246.50936746578338</c:v>
                </c:pt>
                <c:pt idx="20">
                  <c:v>245.92148437512796</c:v>
                </c:pt>
                <c:pt idx="21">
                  <c:v>254.17466024337608</c:v>
                </c:pt>
                <c:pt idx="22">
                  <c:v>252.19389139553803</c:v>
                </c:pt>
                <c:pt idx="23">
                  <c:v>232.79421127843852</c:v>
                </c:pt>
                <c:pt idx="24">
                  <c:v>220.71450653183527</c:v>
                </c:pt>
                <c:pt idx="25">
                  <c:v>219.38776037902812</c:v>
                </c:pt>
                <c:pt idx="26">
                  <c:v>221.51125647508442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'2009 Comparison'!$C$1</c:f>
              <c:strCache>
                <c:ptCount val="1"/>
                <c:pt idx="0">
                  <c:v>Demand Since 2008 Study</c:v>
                </c:pt>
              </c:strCache>
            </c:strRef>
          </c:tx>
          <c:spPr>
            <a:ln w="38100"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'2009 Comparison'!$A$2:$A$56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'2009 Comparison'!$C$2:$C$56</c:f>
              <c:numCache>
                <c:formatCode>0.00</c:formatCode>
                <c:ptCount val="55"/>
              </c:numCache>
            </c:numRef>
          </c:val>
          <c:smooth val="0"/>
        </c:ser>
        <c:ser>
          <c:idx val="1"/>
          <c:order val="2"/>
          <c:tx>
            <c:strRef>
              <c:f>'2009 Comparison'!$E$1</c:f>
              <c:strCache>
                <c:ptCount val="1"/>
                <c:pt idx="0">
                  <c:v>2014 Study  Projected Demands with Plumbing Code</c:v>
                </c:pt>
              </c:strCache>
            </c:strRef>
          </c:tx>
          <c:spPr>
            <a:ln w="63500">
              <a:solidFill>
                <a:srgbClr val="4A9432"/>
              </a:solidFill>
              <a:prstDash val="lgDashDot"/>
            </a:ln>
          </c:spPr>
          <c:marker>
            <c:symbol val="none"/>
          </c:marker>
          <c:cat>
            <c:numRef>
              <c:f>'2009 Comparison'!$A$2:$A$56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'2009 Comparison'!$E$2:$E$56</c:f>
              <c:numCache>
                <c:formatCode>General</c:formatCode>
                <c:ptCount val="55"/>
                <c:pt idx="28" formatCode="0.00">
                  <c:v>225.85590291009444</c:v>
                </c:pt>
                <c:pt idx="29" formatCode="0.00">
                  <c:v>232.53631651394144</c:v>
                </c:pt>
                <c:pt idx="30" formatCode="0.00">
                  <c:v>237.04497195326158</c:v>
                </c:pt>
                <c:pt idx="31" formatCode="0.00">
                  <c:v>241.12420354025082</c:v>
                </c:pt>
                <c:pt idx="32" formatCode="0.00">
                  <c:v>245.25454435995348</c:v>
                </c:pt>
                <c:pt idx="33" formatCode="0.00">
                  <c:v>249.60837386656414</c:v>
                </c:pt>
                <c:pt idx="34" formatCode="0.00">
                  <c:v>254.4102144756859</c:v>
                </c:pt>
                <c:pt idx="35" formatCode="0.00">
                  <c:v>255.30567113860982</c:v>
                </c:pt>
                <c:pt idx="36" formatCode="0.00">
                  <c:v>256.65946076984454</c:v>
                </c:pt>
                <c:pt idx="37" formatCode="0.00">
                  <c:v>257.96811275130227</c:v>
                </c:pt>
                <c:pt idx="38" formatCode="0.00">
                  <c:v>259.23400363036831</c:v>
                </c:pt>
                <c:pt idx="39" formatCode="0.00">
                  <c:v>260.64603339857268</c:v>
                </c:pt>
                <c:pt idx="40" formatCode="0.00">
                  <c:v>261.92852353792279</c:v>
                </c:pt>
                <c:pt idx="41" formatCode="0.00">
                  <c:v>263.26769447498532</c:v>
                </c:pt>
                <c:pt idx="42" formatCode="0.00">
                  <c:v>264.65877483272362</c:v>
                </c:pt>
                <c:pt idx="43" formatCode="0.00">
                  <c:v>266.05240045164504</c:v>
                </c:pt>
                <c:pt idx="44" formatCode="0.00">
                  <c:v>267.48488552100298</c:v>
                </c:pt>
                <c:pt idx="45" formatCode="0.00">
                  <c:v>268.87374646040109</c:v>
                </c:pt>
                <c:pt idx="46" formatCode="0.00">
                  <c:v>270.29443210420311</c:v>
                </c:pt>
                <c:pt idx="47" formatCode="0.00">
                  <c:v>271.74931278732345</c:v>
                </c:pt>
                <c:pt idx="48" formatCode="0.00">
                  <c:v>273.23575308345573</c:v>
                </c:pt>
                <c:pt idx="49" formatCode="0.00">
                  <c:v>275.15883784454212</c:v>
                </c:pt>
                <c:pt idx="50" formatCode="0.00">
                  <c:v>276.93647198330251</c:v>
                </c:pt>
                <c:pt idx="51" formatCode="0.00">
                  <c:v>278.73882311924086</c:v>
                </c:pt>
                <c:pt idx="52" formatCode="0.00">
                  <c:v>280.56410061998304</c:v>
                </c:pt>
                <c:pt idx="53" formatCode="0.00">
                  <c:v>282.41067704673202</c:v>
                </c:pt>
                <c:pt idx="54" formatCode="0.00">
                  <c:v>284.27707246572766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'2009 Comparison'!$G$1</c:f>
              <c:strCache>
                <c:ptCount val="1"/>
                <c:pt idx="0">
                  <c:v>2008 Study Projected Demands with Plumbing Code</c:v>
                </c:pt>
              </c:strCache>
            </c:strRef>
          </c:tx>
          <c:spPr>
            <a:ln w="63500">
              <a:solidFill>
                <a:srgbClr val="FF7A23"/>
              </a:solidFill>
              <a:prstDash val="sysDash"/>
            </a:ln>
          </c:spPr>
          <c:marker>
            <c:symbol val="none"/>
          </c:marker>
          <c:cat>
            <c:numRef>
              <c:f>'2009 Comparison'!$A$2:$A$56</c:f>
              <c:numCache>
                <c:formatCode>General</c:formatCode>
                <c:ptCount val="5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  <c:pt idx="32">
                  <c:v>2018</c:v>
                </c:pt>
                <c:pt idx="33">
                  <c:v>2019</c:v>
                </c:pt>
                <c:pt idx="34">
                  <c:v>2020</c:v>
                </c:pt>
                <c:pt idx="35">
                  <c:v>2021</c:v>
                </c:pt>
                <c:pt idx="36">
                  <c:v>2022</c:v>
                </c:pt>
                <c:pt idx="37">
                  <c:v>2023</c:v>
                </c:pt>
                <c:pt idx="38">
                  <c:v>2024</c:v>
                </c:pt>
                <c:pt idx="39">
                  <c:v>2025</c:v>
                </c:pt>
                <c:pt idx="40">
                  <c:v>2026</c:v>
                </c:pt>
                <c:pt idx="41">
                  <c:v>2027</c:v>
                </c:pt>
                <c:pt idx="42">
                  <c:v>2028</c:v>
                </c:pt>
                <c:pt idx="43">
                  <c:v>2029</c:v>
                </c:pt>
                <c:pt idx="44">
                  <c:v>2030</c:v>
                </c:pt>
                <c:pt idx="45">
                  <c:v>2031</c:v>
                </c:pt>
                <c:pt idx="46">
                  <c:v>2032</c:v>
                </c:pt>
                <c:pt idx="47">
                  <c:v>2033</c:v>
                </c:pt>
                <c:pt idx="48">
                  <c:v>2034</c:v>
                </c:pt>
                <c:pt idx="49">
                  <c:v>2035</c:v>
                </c:pt>
                <c:pt idx="50">
                  <c:v>2036</c:v>
                </c:pt>
                <c:pt idx="51">
                  <c:v>2037</c:v>
                </c:pt>
                <c:pt idx="52">
                  <c:v>2038</c:v>
                </c:pt>
                <c:pt idx="53">
                  <c:v>2039</c:v>
                </c:pt>
                <c:pt idx="54">
                  <c:v>2040</c:v>
                </c:pt>
              </c:numCache>
            </c:numRef>
          </c:cat>
          <c:val>
            <c:numRef>
              <c:f>'2009 Comparison'!$G$2:$G$56</c:f>
              <c:numCache>
                <c:formatCode>General</c:formatCode>
                <c:ptCount val="55"/>
                <c:pt idx="24">
                  <c:v>278</c:v>
                </c:pt>
                <c:pt idx="25">
                  <c:v>280.2</c:v>
                </c:pt>
                <c:pt idx="26">
                  <c:v>282.39999999999998</c:v>
                </c:pt>
                <c:pt idx="27">
                  <c:v>284.59999999999997</c:v>
                </c:pt>
                <c:pt idx="28">
                  <c:v>286.79999999999995</c:v>
                </c:pt>
                <c:pt idx="29" formatCode="0.00">
                  <c:v>289</c:v>
                </c:pt>
                <c:pt idx="30">
                  <c:v>291.60000000000002</c:v>
                </c:pt>
                <c:pt idx="31">
                  <c:v>294.20000000000005</c:v>
                </c:pt>
                <c:pt idx="32">
                  <c:v>296.80000000000007</c:v>
                </c:pt>
                <c:pt idx="33">
                  <c:v>299.40000000000009</c:v>
                </c:pt>
                <c:pt idx="34" formatCode="0.00">
                  <c:v>302</c:v>
                </c:pt>
                <c:pt idx="35">
                  <c:v>304.39999999999998</c:v>
                </c:pt>
                <c:pt idx="36">
                  <c:v>306.79999999999995</c:v>
                </c:pt>
                <c:pt idx="37">
                  <c:v>309.19999999999993</c:v>
                </c:pt>
                <c:pt idx="38">
                  <c:v>311.59999999999991</c:v>
                </c:pt>
                <c:pt idx="39" formatCode="0.00">
                  <c:v>314</c:v>
                </c:pt>
                <c:pt idx="40">
                  <c:v>316.39999999999998</c:v>
                </c:pt>
                <c:pt idx="41">
                  <c:v>318.79999999999995</c:v>
                </c:pt>
                <c:pt idx="42">
                  <c:v>321.19999999999993</c:v>
                </c:pt>
                <c:pt idx="43">
                  <c:v>323.59999999999991</c:v>
                </c:pt>
                <c:pt idx="44" formatCode="0.00">
                  <c:v>326</c:v>
                </c:pt>
                <c:pt idx="45">
                  <c:v>329</c:v>
                </c:pt>
                <c:pt idx="46">
                  <c:v>332</c:v>
                </c:pt>
                <c:pt idx="47">
                  <c:v>335</c:v>
                </c:pt>
                <c:pt idx="48">
                  <c:v>338</c:v>
                </c:pt>
                <c:pt idx="49" formatCode="0.00">
                  <c:v>341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9552536"/>
        <c:axId val="383630024"/>
      </c:lineChart>
      <c:catAx>
        <c:axId val="319552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560000" vert="horz"/>
          <a:lstStyle/>
          <a:p>
            <a:pPr>
              <a:defRPr sz="1400" b="1" i="0" baseline="0">
                <a:latin typeface="Arial"/>
              </a:defRPr>
            </a:pPr>
            <a:endParaRPr lang="en-US"/>
          </a:p>
        </c:txPr>
        <c:crossAx val="383630024"/>
        <c:crosses val="autoZero"/>
        <c:auto val="1"/>
        <c:lblAlgn val="ctr"/>
        <c:lblOffset val="100"/>
        <c:tickLblSkip val="5"/>
        <c:noMultiLvlLbl val="0"/>
      </c:catAx>
      <c:valAx>
        <c:axId val="383630024"/>
        <c:scaling>
          <c:orientation val="minMax"/>
          <c:max val="350"/>
          <c:min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Million Gallons Per Day</a:t>
                </a:r>
              </a:p>
            </c:rich>
          </c:tx>
          <c:layout>
            <c:manualLayout>
              <c:xMode val="edge"/>
              <c:yMode val="edge"/>
              <c:x val="1.80400941261653E-3"/>
              <c:y val="0.220012158406669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/>
              </a:defRPr>
            </a:pPr>
            <a:endParaRPr lang="en-US"/>
          </a:p>
        </c:txPr>
        <c:crossAx val="319552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2040 Supply Sources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71A131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cat>
            <c:strRef>
              <c:f>Sheet1!$A$2:$A$4</c:f>
              <c:strCache>
                <c:ptCount val="3"/>
                <c:pt idx="0">
                  <c:v>Anticipated SFPUC Purchases</c:v>
                </c:pt>
                <c:pt idx="1">
                  <c:v>Other</c:v>
                </c:pt>
                <c:pt idx="2">
                  <c:v>Reliability Shortfall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168</c:v>
                </c:pt>
                <c:pt idx="1">
                  <c:v>117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96736075441056E-2"/>
          <c:y val="7.0057219167622448E-2"/>
          <c:w val="0.88458050787269316"/>
          <c:h val="0.839598475433456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2040 Supply Sources with 20% Shortfall on the SFRWS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71A131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cat>
            <c:strRef>
              <c:f>Sheet1!$A$2:$A$4</c:f>
              <c:strCache>
                <c:ptCount val="3"/>
                <c:pt idx="0">
                  <c:v>Anticipated SFPUC Purchases</c:v>
                </c:pt>
                <c:pt idx="1">
                  <c:v>Other</c:v>
                </c:pt>
                <c:pt idx="2">
                  <c:v>Reliability Shortfall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124</c:v>
                </c:pt>
                <c:pt idx="1">
                  <c:v>117</c:v>
                </c:pt>
                <c:pt idx="2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0.31465</cdr:x>
      <cdr:y>0.14706</cdr:y>
    </cdr:from>
    <cdr:to>
      <cdr:x>0.5819</cdr:x>
      <cdr:y>0.22059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81260" y="762000"/>
          <a:ext cx="2362277" cy="38098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i="0" dirty="0">
              <a:latin typeface="Arial"/>
              <a:cs typeface="Arial"/>
            </a:rPr>
            <a:t>2008</a:t>
          </a:r>
          <a:r>
            <a:rPr lang="en-US" sz="1400" b="1" i="0" baseline="0" dirty="0">
              <a:latin typeface="Arial"/>
              <a:cs typeface="Arial"/>
            </a:rPr>
            <a:t> Study </a:t>
          </a:r>
          <a:r>
            <a:rPr lang="en-US" sz="1400" b="1" i="0" baseline="0" dirty="0" smtClean="0">
              <a:latin typeface="Arial"/>
              <a:cs typeface="Arial"/>
            </a:rPr>
            <a:t>Demands</a:t>
          </a:r>
          <a:endParaRPr lang="en-US" sz="1400" b="1" i="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0.76724</cdr:x>
      <cdr:y>0.36765</cdr:y>
    </cdr:from>
    <cdr:to>
      <cdr:x>0.84483</cdr:x>
      <cdr:y>0.42647</cdr:y>
    </cdr:to>
    <cdr:cxnSp macro="">
      <cdr:nvCxnSpPr>
        <cdr:cNvPr id="9" name="Straight Arrow Connector 8"/>
        <cdr:cNvCxnSpPr/>
      </cdr:nvCxnSpPr>
      <cdr:spPr>
        <a:xfrm xmlns:a="http://schemas.openxmlformats.org/drawingml/2006/main" flipH="1" flipV="1">
          <a:off x="6781799" y="1905000"/>
          <a:ext cx="685799" cy="30479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0.71552</cdr:x>
      <cdr:y>0.41176</cdr:y>
    </cdr:from>
    <cdr:to>
      <cdr:x>0.9801</cdr:x>
      <cdr:y>0.47059</cdr:y>
    </cdr:to>
    <cdr:sp macro="" textlink="">
      <cdr:nvSpPr>
        <cdr:cNvPr id="10" name="TextBox 2"/>
        <cdr:cNvSpPr txBox="1"/>
      </cdr:nvSpPr>
      <cdr:spPr>
        <a:xfrm xmlns:a="http://schemas.openxmlformats.org/drawingml/2006/main">
          <a:off x="6324624" y="2133576"/>
          <a:ext cx="2338676" cy="3048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i="0" dirty="0" smtClean="0">
              <a:latin typeface="Arial"/>
              <a:cs typeface="Arial"/>
            </a:rPr>
            <a:t>2014</a:t>
          </a:r>
          <a:r>
            <a:rPr lang="en-US" sz="1400" b="1" i="0" baseline="0" dirty="0" smtClean="0">
              <a:latin typeface="Arial"/>
              <a:cs typeface="Arial"/>
            </a:rPr>
            <a:t> </a:t>
          </a:r>
          <a:r>
            <a:rPr lang="en-US" sz="1400" b="1" i="0" baseline="0" dirty="0">
              <a:latin typeface="Arial"/>
              <a:cs typeface="Arial"/>
            </a:rPr>
            <a:t>Study </a:t>
          </a:r>
          <a:r>
            <a:rPr lang="en-US" sz="1400" b="1" i="0" baseline="0" dirty="0" smtClean="0">
              <a:latin typeface="Arial"/>
              <a:cs typeface="Arial"/>
            </a:rPr>
            <a:t>Demands</a:t>
          </a:r>
          <a:endParaRPr lang="en-US" sz="1400" b="1" i="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0.46552</cdr:x>
      <cdr:y>0.22059</cdr:y>
    </cdr:from>
    <cdr:to>
      <cdr:x>0.59483</cdr:x>
      <cdr:y>0.25</cdr:y>
    </cdr:to>
    <cdr:cxnSp macro="">
      <cdr:nvCxnSpPr>
        <cdr:cNvPr id="3" name="Straight Arrow Connector 2"/>
        <cdr:cNvCxnSpPr/>
      </cdr:nvCxnSpPr>
      <cdr:spPr>
        <a:xfrm xmlns:a="http://schemas.openxmlformats.org/drawingml/2006/main">
          <a:off x="4114799" y="1143000"/>
          <a:ext cx="1143000" cy="1524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0.07759</cdr:x>
      <cdr:y>0.88235</cdr:y>
    </cdr:from>
    <cdr:to>
      <cdr:x>0.27586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5799" y="4572000"/>
          <a:ext cx="17526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400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0.16379</cdr:x>
      <cdr:y>0.91176</cdr:y>
    </cdr:from>
    <cdr:to>
      <cdr:x>0.37069</cdr:x>
      <cdr:y>0.98529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447799" y="4724400"/>
          <a:ext cx="1828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Historical Demands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0.4569</cdr:x>
      <cdr:y>0.91176</cdr:y>
    </cdr:from>
    <cdr:to>
      <cdr:x>0.66379</cdr:x>
      <cdr:y>0.98529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038599" y="4724400"/>
          <a:ext cx="1828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2008 Demand Study</a:t>
          </a:r>
          <a:endParaRPr lang="en-US" sz="1400" b="1" dirty="0"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0.75</cdr:x>
      <cdr:y>0.91176</cdr:y>
    </cdr:from>
    <cdr:to>
      <cdr:x>0.9569</cdr:x>
      <cdr:y>0.98529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629399" y="4724400"/>
          <a:ext cx="1828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latin typeface="Arial"/>
              <a:cs typeface="Arial"/>
            </a:rPr>
            <a:t>2014 Demand Study</a:t>
          </a:r>
          <a:endParaRPr lang="en-US" sz="1400" b="1" dirty="0">
            <a:latin typeface="Arial"/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8475" cy="465138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4" y="0"/>
            <a:ext cx="3038475" cy="465138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r">
              <a:defRPr sz="1200"/>
            </a:lvl1pPr>
          </a:lstStyle>
          <a:p>
            <a:fld id="{F0C9C1BA-4806-4F22-827E-EAF83D4615AA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5"/>
            <a:ext cx="3038475" cy="465138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4" y="8829675"/>
            <a:ext cx="3038475" cy="465138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r">
              <a:defRPr sz="1200"/>
            </a:lvl1pPr>
          </a:lstStyle>
          <a:p>
            <a:fld id="{AE75E4CF-3ECC-4138-B817-F7A2D7FAAA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9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6" tIns="46570" rIns="93136" bIns="465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36" tIns="46570" rIns="93136" bIns="46570" rtlCol="0"/>
          <a:lstStyle>
            <a:lvl1pPr algn="r">
              <a:defRPr sz="1200"/>
            </a:lvl1pPr>
          </a:lstStyle>
          <a:p>
            <a:fld id="{404B817B-345D-4A66-A0FD-9696E0EFBBF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6" tIns="46570" rIns="93136" bIns="465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36" tIns="46570" rIns="93136" bIns="465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36" tIns="46570" rIns="93136" bIns="465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36" tIns="46570" rIns="93136" bIns="46570" rtlCol="0" anchor="b"/>
          <a:lstStyle>
            <a:lvl1pPr algn="r">
              <a:defRPr sz="1200"/>
            </a:lvl1pPr>
          </a:lstStyle>
          <a:p>
            <a:fld id="{82540860-FE02-47D5-AAEE-983B20A2AC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922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BAWSCA’s Long-Term Reliable Water Supply Strategy is designed</a:t>
            </a:r>
            <a:r>
              <a:rPr lang="en-US" baseline="0" dirty="0" smtClean="0"/>
              <a:t> to</a:t>
            </a:r>
          </a:p>
          <a:p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Quantity the water needs for this regional area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r>
              <a:rPr lang="en-US" dirty="0" smtClean="0"/>
              <a:t>-  Plan for and implement water projects to meet those needs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1E26F8-C940-4A99-900E-000D9A98116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4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Vertical</a:t>
            </a:r>
            <a:r>
              <a:rPr lang="en-US" baseline="0" dirty="0" smtClean="0"/>
              <a:t> or horizontal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EEE543-3B14-4C9C-926C-5D95D6A008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841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Graywater</a:t>
            </a:r>
            <a:r>
              <a:rPr lang="en-US" dirty="0" smtClean="0"/>
              <a:t> may be more preferable</a:t>
            </a:r>
            <a:r>
              <a:rPr lang="en-US" baseline="0" dirty="0" smtClean="0"/>
              <a:t> than ____ b/c of </a:t>
            </a:r>
            <a:endParaRPr lang="en-US" dirty="0" smtClean="0"/>
          </a:p>
          <a:p>
            <a:r>
              <a:rPr lang="en-US" dirty="0" smtClean="0"/>
              <a:t>No long term</a:t>
            </a:r>
            <a:r>
              <a:rPr lang="en-US" baseline="0" dirty="0" smtClean="0"/>
              <a:t> assurance that water supply will reliably be available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EEE543-3B14-4C9C-926C-5D95D6A008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357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33600" y="457200"/>
            <a:ext cx="2628900" cy="197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088" y="2667000"/>
            <a:ext cx="5610225" cy="5930901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Regional</a:t>
            </a:r>
            <a:r>
              <a:rPr lang="en-US" sz="1800" baseline="0" dirty="0" smtClean="0"/>
              <a:t> benefits</a:t>
            </a:r>
          </a:p>
          <a:p>
            <a:r>
              <a:rPr lang="en-US" sz="1800" baseline="0" dirty="0" smtClean="0"/>
              <a:t>Local agency support</a:t>
            </a:r>
          </a:p>
          <a:p>
            <a:endParaRPr lang="en-US" sz="1800" baseline="0" dirty="0" smtClean="0"/>
          </a:p>
          <a:p>
            <a:r>
              <a:rPr lang="en-US" sz="1800" dirty="0" smtClean="0"/>
              <a:t>Criterion 3A –Criterion 3B – Effective Cost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EEE543-3B14-4C9C-926C-5D95D6A0085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56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intent tonight is</a:t>
            </a:r>
            <a:r>
              <a:rPr lang="en-US" baseline="0" dirty="0" smtClean="0"/>
              <a:t> not to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EEE543-3B14-4C9C-926C-5D95D6A008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974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Cite importance of 184 mgd for long term SFPUC </a:t>
            </a:r>
            <a:r>
              <a:rPr lang="en-US" baseline="0" dirty="0" smtClean="0"/>
              <a:t>commitment to agencies</a:t>
            </a:r>
          </a:p>
          <a:p>
            <a:pPr lvl="1"/>
            <a:r>
              <a:rPr lang="en-US" dirty="0" smtClean="0"/>
              <a:t>Long-Term Reliable Water Supply </a:t>
            </a:r>
          </a:p>
          <a:p>
            <a:pPr lvl="1"/>
            <a:r>
              <a:rPr lang="en-US" dirty="0" smtClean="0"/>
              <a:t>regional assessment of water supply reliability needs </a:t>
            </a:r>
          </a:p>
          <a:p>
            <a:pPr lvl="1"/>
            <a:r>
              <a:rPr lang="en-US" dirty="0" smtClean="0"/>
              <a:t>evaluation of potential water management actions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7478C-4554-D649-BF45-B3AEEE457EF5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66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40860-FE02-47D5-AAEE-983B20A2AC0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12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nstantia" charset="0"/>
                <a:ea typeface="ＭＳ Ｐゴシック" charset="0"/>
              </a:defRPr>
            </a:lvl9pPr>
          </a:lstStyle>
          <a:p>
            <a:pPr eaLnBrk="1" hangingPunct="1"/>
            <a:fld id="{291DDCCE-8C5E-E549-BA75-AA1F6E682181}" type="slidenum">
              <a:rPr lang="en-US" sz="1200">
                <a:solidFill>
                  <a:prstClr val="black"/>
                </a:solidFill>
                <a:latin typeface="Calibri" charset="0"/>
                <a:cs typeface="Arial" charset="0"/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357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you know, BAWSCA has been</a:t>
            </a:r>
            <a:r>
              <a:rPr lang="en-US" baseline="0" dirty="0" smtClean="0"/>
              <a:t> developing ………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two key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</a:t>
            </a:r>
            <a:r>
              <a:rPr lang="en-US" baseline="0" dirty="0" smtClean="0"/>
              <a:t> of the key recommendations coming out of the </a:t>
            </a:r>
            <a:r>
              <a:rPr lang="en-US" spc="-10" dirty="0"/>
              <a:t>Phase IIA Report of the Strategy was the need for an update of demand and conservation projections using common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7478C-4554-D649-BF45-B3AEEE457EF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38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EEE543-3B14-4C9C-926C-5D95D6A008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37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SFPUC’s model for their system, shortages are estimated to occur on average 1 in every 10 years at the future demand level</a:t>
            </a:r>
          </a:p>
          <a:p>
            <a:r>
              <a:rPr lang="en-US" baseline="0" dirty="0" smtClean="0"/>
              <a:t>SFPUC has two levels of demand reductions……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What does this mean for the region as a whole and the </a:t>
            </a:r>
            <a:r>
              <a:rPr lang="en-US" baseline="0" dirty="0" err="1" smtClean="0"/>
              <a:t>indivdiual</a:t>
            </a:r>
            <a:r>
              <a:rPr lang="en-US" baseline="0" dirty="0" smtClean="0"/>
              <a:t> agencies?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40860-FE02-47D5-AAEE-983B20A2AC0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42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57400" y="457200"/>
            <a:ext cx="2781300" cy="208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0088" y="2895600"/>
            <a:ext cx="5610225" cy="570230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 smtClean="0"/>
              <a:t>Outline:</a:t>
            </a:r>
          </a:p>
          <a:p>
            <a:pPr marL="457200">
              <a:lnSpc>
                <a:spcPct val="150000"/>
              </a:lnSpc>
            </a:pPr>
            <a:r>
              <a:rPr lang="en-US" sz="1800" dirty="0" smtClean="0"/>
              <a:t>Prepare you to review the Strategy document</a:t>
            </a:r>
          </a:p>
          <a:p>
            <a:pPr marL="457200">
              <a:lnSpc>
                <a:spcPct val="150000"/>
              </a:lnSpc>
            </a:pPr>
            <a:r>
              <a:rPr lang="en-US" sz="1800" dirty="0" smtClean="0"/>
              <a:t>Focus on Findings</a:t>
            </a:r>
          </a:p>
          <a:p>
            <a:pPr marL="457200">
              <a:lnSpc>
                <a:spcPct val="150000"/>
              </a:lnSpc>
            </a:pPr>
            <a:r>
              <a:rPr lang="en-US" sz="1800" dirty="0" smtClean="0"/>
              <a:t>Get BPC input on presentation of findings</a:t>
            </a:r>
          </a:p>
          <a:p>
            <a:pPr marL="457200">
              <a:lnSpc>
                <a:spcPct val="150000"/>
              </a:lnSpc>
            </a:pPr>
            <a:r>
              <a:rPr lang="en-US" sz="1800" dirty="0" smtClean="0"/>
              <a:t>Discuss Next Steps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 smtClean="0"/>
              <a:t>The</a:t>
            </a:r>
            <a:r>
              <a:rPr lang="en-US" sz="1800" baseline="0" dirty="0" smtClean="0"/>
              <a:t> Strategy was always envisioned as a Three Phase process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b="1" baseline="0" dirty="0" smtClean="0"/>
              <a:t>In Phase 1 </a:t>
            </a:r>
            <a:r>
              <a:rPr lang="en-US" sz="1800" b="1" spc="-80" dirty="0" smtClean="0"/>
              <a:t>– </a:t>
            </a:r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 smtClean="0"/>
              <a:t>extent of reliability issue,</a:t>
            </a:r>
          </a:p>
          <a:p>
            <a:pPr marL="628650" lvl="1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b="1" dirty="0" smtClean="0"/>
              <a:t>identified 65+ projects with potential </a:t>
            </a:r>
            <a:r>
              <a:rPr lang="en-US" sz="1800" b="1" u="sng" dirty="0" smtClean="0"/>
              <a:t>regional</a:t>
            </a:r>
            <a:r>
              <a:rPr lang="en-US" sz="1800" b="1" dirty="0" smtClean="0"/>
              <a:t> benefits, </a:t>
            </a:r>
          </a:p>
          <a:p>
            <a:pPr marL="628650" lvl="1" indent="-171450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 smtClean="0"/>
              <a:t>outlined an evaluation process and criteria to assess projects </a:t>
            </a:r>
            <a:endParaRPr lang="en-US" sz="1800" b="1" dirty="0"/>
          </a:p>
          <a:p>
            <a:pPr marL="220663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b="1" i="1" dirty="0" smtClean="0"/>
              <a:t>Phase IIA</a:t>
            </a:r>
            <a:r>
              <a:rPr lang="en-US" sz="1800" b="1" dirty="0" smtClean="0"/>
              <a:t> –</a:t>
            </a:r>
          </a:p>
          <a:p>
            <a:pPr marL="677863" lvl="1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 smtClean="0"/>
              <a:t> refined list of projects and scope to match changing conditions,</a:t>
            </a:r>
          </a:p>
          <a:p>
            <a:pPr marL="677863" lvl="1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 smtClean="0"/>
              <a:t> identified near-term opportunities,</a:t>
            </a:r>
          </a:p>
          <a:p>
            <a:pPr marL="1135063" lvl="2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 smtClean="0"/>
              <a:t> the Pilot transfer</a:t>
            </a:r>
          </a:p>
          <a:p>
            <a:pPr marL="1135063" lvl="2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 smtClean="0"/>
              <a:t>Update the demand and conservation data</a:t>
            </a:r>
          </a:p>
          <a:p>
            <a:pPr marL="677863" lvl="1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 sz="1800" i="1" dirty="0" smtClean="0"/>
          </a:p>
          <a:p>
            <a:pPr marL="220663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b="1" i="1" dirty="0" smtClean="0"/>
              <a:t>Phase II Final</a:t>
            </a:r>
            <a:r>
              <a:rPr lang="en-US" sz="1800" b="1" dirty="0" smtClean="0"/>
              <a:t> </a:t>
            </a:r>
            <a:r>
              <a:rPr lang="en-US" sz="1800" dirty="0" smtClean="0"/>
              <a:t>–</a:t>
            </a:r>
          </a:p>
          <a:p>
            <a:pPr marL="677863" lvl="1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 smtClean="0"/>
              <a:t> will present updated reliability needs,</a:t>
            </a:r>
          </a:p>
          <a:p>
            <a:pPr marL="677863" lvl="1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 smtClean="0"/>
              <a:t> refined project list, </a:t>
            </a:r>
          </a:p>
          <a:p>
            <a:pPr marL="677863" lvl="1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 smtClean="0"/>
              <a:t>review analysis of supply projects and portfolios, </a:t>
            </a:r>
          </a:p>
          <a:p>
            <a:pPr marL="677863" lvl="1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dirty="0" smtClean="0"/>
              <a:t> identify potential next steps</a:t>
            </a:r>
          </a:p>
          <a:p>
            <a:pPr marL="506413" lvl="1"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800" b="1" dirty="0" smtClean="0"/>
              <a:t>Phase III </a:t>
            </a:r>
            <a:r>
              <a:rPr lang="en-US" sz="1800" dirty="0" smtClean="0"/>
              <a:t>– Implementation of Phase II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10951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indent="-274320">
              <a:spcAft>
                <a:spcPts val="60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/>
                </a:solidFill>
              </a:rPr>
              <a:t>New and other supply types also being tracked going forward (e.g. Indirect/Direct Potable Recycling)</a:t>
            </a:r>
          </a:p>
          <a:p>
            <a:pPr marL="274320" indent="-274320">
              <a:spcAft>
                <a:spcPts val="600"/>
              </a:spcAft>
              <a:buSzPct val="140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00"/>
                </a:solidFill>
              </a:rPr>
              <a:t>Different projects warrant consideration of different types of near-term actions</a:t>
            </a:r>
          </a:p>
          <a:p>
            <a:pPr marL="635000" lvl="1" indent="-342900">
              <a:spcAft>
                <a:spcPts val="6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Core actions</a:t>
            </a:r>
          </a:p>
          <a:p>
            <a:pPr marL="635000" lvl="1" indent="-342900">
              <a:spcAft>
                <a:spcPts val="600"/>
              </a:spcAft>
              <a:buSzPct val="80000"/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0000"/>
                </a:solidFill>
              </a:rPr>
              <a:t>Implementation actions</a:t>
            </a:r>
          </a:p>
          <a:p>
            <a:r>
              <a:rPr lang="en-US" dirty="0" smtClean="0"/>
              <a:t>Regional</a:t>
            </a:r>
            <a:r>
              <a:rPr lang="en-US" baseline="0" dirty="0" smtClean="0"/>
              <a:t> benefits</a:t>
            </a:r>
          </a:p>
          <a:p>
            <a:r>
              <a:rPr lang="en-US" baseline="0" dirty="0" smtClean="0"/>
              <a:t>Local agency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EEE543-3B14-4C9C-926C-5D95D6A008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895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are doing</a:t>
            </a:r>
            <a:r>
              <a:rPr lang="en-US" baseline="0" dirty="0" smtClean="0"/>
              <a:t> this purely to increase dry year reliability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EEE543-3B14-4C9C-926C-5D95D6A0085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5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DA84C-8A16-4E5D-BCC1-C634C46A4E96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DA84C-8A16-4E5D-BCC1-C634C46A4E96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434840"/>
          </a:xfrm>
        </p:spPr>
        <p:txBody>
          <a:bodyPr/>
          <a:lstStyle>
            <a:lvl1pPr>
              <a:buClrTx/>
              <a:defRPr sz="2600"/>
            </a:lvl1pPr>
            <a:lvl2pPr>
              <a:buClrTx/>
              <a:buFont typeface="Courier New" pitchFamily="49" charset="0"/>
              <a:buChar char="o"/>
              <a:defRPr sz="2400"/>
            </a:lvl2pPr>
            <a:lvl3pPr>
              <a:buClrTx/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0" y="1965960"/>
            <a:ext cx="4038600" cy="4434840"/>
          </a:xfrm>
        </p:spPr>
        <p:txBody>
          <a:bodyPr/>
          <a:lstStyle>
            <a:lvl1pPr>
              <a:buClrTx/>
              <a:defRPr sz="2600"/>
            </a:lvl1pPr>
            <a:lvl2pPr>
              <a:buClrTx/>
              <a:buFont typeface="Courier New" pitchFamily="49" charset="0"/>
              <a:buChar char="o"/>
              <a:defRPr sz="2400"/>
            </a:lvl2pPr>
            <a:lvl3pPr>
              <a:buClrTx/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buClrTx/>
              <a:defRPr sz="2200"/>
            </a:lvl1pPr>
            <a:lvl2pPr>
              <a:buClrTx/>
              <a:buFont typeface="Courier New" pitchFamily="49" charset="0"/>
              <a:buChar char="o"/>
              <a:defRPr sz="2000"/>
            </a:lvl2pPr>
            <a:lvl3pPr>
              <a:buClrTx/>
              <a:buFont typeface="Wingdings" pitchFamily="2" charset="2"/>
              <a:buChar char="§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4"/>
          <p:cNvSpPr>
            <a:spLocks noGrp="1"/>
          </p:cNvSpPr>
          <p:nvPr>
            <p:ph sz="quarter" idx="13"/>
          </p:nvPr>
        </p:nvSpPr>
        <p:spPr>
          <a:xfrm>
            <a:off x="4646612" y="2514600"/>
            <a:ext cx="4040188" cy="3845720"/>
          </a:xfrm>
        </p:spPr>
        <p:txBody>
          <a:bodyPr tIns="0"/>
          <a:lstStyle>
            <a:lvl1pPr>
              <a:buClrTx/>
              <a:defRPr sz="2200"/>
            </a:lvl1pPr>
            <a:lvl2pPr>
              <a:buClrTx/>
              <a:buFont typeface="Courier New" pitchFamily="49" charset="0"/>
              <a:buChar char="o"/>
              <a:defRPr sz="2000"/>
            </a:lvl2pPr>
            <a:lvl3pPr>
              <a:buClrTx/>
              <a:buFont typeface="Wingdings" pitchFamily="2" charset="2"/>
              <a:buChar char="§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Courier New" pitchFamily="49" charset="0"/>
              <a:buChar char="o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F1B826-3E2C-4F0C-AB5F-E8E91DDFE9A5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4/15/2015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FE94-AF33-443A-9910-FC623B12A68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53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DA84C-8A16-4E5D-BCC1-C634C46A4E96}" type="datetimeFigureOut">
              <a:rPr lang="en-US" smtClean="0">
                <a:solidFill>
                  <a:prstClr val="black"/>
                </a:solidFill>
              </a:rPr>
              <a:pPr/>
              <a:t>4/15/2015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010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 userDrawn="1"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434840"/>
          </a:xfrm>
        </p:spPr>
        <p:txBody>
          <a:bodyPr/>
          <a:lstStyle>
            <a:lvl1pPr>
              <a:buClrTx/>
              <a:defRPr sz="2600"/>
            </a:lvl1pPr>
            <a:lvl2pPr>
              <a:buClrTx/>
              <a:buFont typeface="Courier New" pitchFamily="49" charset="0"/>
              <a:buChar char="o"/>
              <a:defRPr sz="2400"/>
            </a:lvl2pPr>
            <a:lvl3pPr>
              <a:buClrTx/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0" y="1965960"/>
            <a:ext cx="4038600" cy="4434840"/>
          </a:xfrm>
        </p:spPr>
        <p:txBody>
          <a:bodyPr/>
          <a:lstStyle>
            <a:lvl1pPr>
              <a:buClrTx/>
              <a:defRPr sz="2600"/>
            </a:lvl1pPr>
            <a:lvl2pPr>
              <a:buClrTx/>
              <a:buFont typeface="Courier New" pitchFamily="49" charset="0"/>
              <a:buChar char="o"/>
              <a:defRPr sz="2400"/>
            </a:lvl2pPr>
            <a:lvl3pPr>
              <a:buClrTx/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AB77D-3A2B-4CF2-8177-4B439A8296E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36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1CC961-9F84-4F91-A5D7-57AFAE3F6C87}" type="datetimeFigureOut">
              <a:rPr lang="en-US" smtClean="0">
                <a:solidFill>
                  <a:prstClr val="black"/>
                </a:solidFill>
              </a:rPr>
              <a:pPr/>
              <a:t>4/15/2015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36B28-8699-4ACE-85E3-0DD93766E41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801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Courier New" pitchFamily="49" charset="0"/>
              <a:buChar char="o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EDC075-0C24-4A78-9B59-87B7726F0658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4/15/2015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FE94-AF33-443A-9910-FC623B12A68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3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DA170DE-DE9E-47AF-B15D-81EB67F0830B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4/15/2015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D3C8D-1CA7-49CA-8FB6-CEC6E8DF1E86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33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buFont typeface="Courier New" pitchFamily="49" charset="0"/>
              <a:buChar char="o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DA84C-8A16-4E5D-BCC1-C634C46A4E96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83096C-D7B7-4DC4-9BD9-A0379FAE1F68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4/15/2015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38EE0-8721-4B1D-9683-727C3F03F2B1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786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34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DA84C-8A16-4E5D-BCC1-C634C46A4E96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434840"/>
          </a:xfrm>
        </p:spPr>
        <p:txBody>
          <a:bodyPr/>
          <a:lstStyle>
            <a:lvl1pPr>
              <a:buClrTx/>
              <a:defRPr sz="2600"/>
            </a:lvl1pPr>
            <a:lvl2pPr>
              <a:buClrTx/>
              <a:buFont typeface="Courier New" pitchFamily="49" charset="0"/>
              <a:buChar char="o"/>
              <a:defRPr sz="2400"/>
            </a:lvl2pPr>
            <a:lvl3pPr>
              <a:buClrTx/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0" y="1965960"/>
            <a:ext cx="4038600" cy="4434840"/>
          </a:xfrm>
        </p:spPr>
        <p:txBody>
          <a:bodyPr/>
          <a:lstStyle>
            <a:lvl1pPr>
              <a:buClrTx/>
              <a:defRPr sz="2600"/>
            </a:lvl1pPr>
            <a:lvl2pPr>
              <a:buClrTx/>
              <a:buFont typeface="Courier New" pitchFamily="49" charset="0"/>
              <a:buChar char="o"/>
              <a:defRPr sz="2400"/>
            </a:lvl2pPr>
            <a:lvl3pPr>
              <a:buClrTx/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buClrTx/>
              <a:defRPr sz="2200"/>
            </a:lvl1pPr>
            <a:lvl2pPr>
              <a:buClrTx/>
              <a:buFont typeface="Courier New" pitchFamily="49" charset="0"/>
              <a:buChar char="o"/>
              <a:defRPr sz="2000"/>
            </a:lvl2pPr>
            <a:lvl3pPr>
              <a:buClrTx/>
              <a:buFont typeface="Wingdings" pitchFamily="2" charset="2"/>
              <a:buChar char="§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Content Placeholder 4"/>
          <p:cNvSpPr>
            <a:spLocks noGrp="1"/>
          </p:cNvSpPr>
          <p:nvPr>
            <p:ph sz="quarter" idx="13"/>
          </p:nvPr>
        </p:nvSpPr>
        <p:spPr>
          <a:xfrm>
            <a:off x="4646612" y="2514600"/>
            <a:ext cx="4040188" cy="3845720"/>
          </a:xfrm>
        </p:spPr>
        <p:txBody>
          <a:bodyPr tIns="0"/>
          <a:lstStyle>
            <a:lvl1pPr>
              <a:buClrTx/>
              <a:defRPr sz="2200"/>
            </a:lvl1pPr>
            <a:lvl2pPr>
              <a:buClrTx/>
              <a:buFont typeface="Courier New" pitchFamily="49" charset="0"/>
              <a:buChar char="o"/>
              <a:defRPr sz="2000"/>
            </a:lvl2pPr>
            <a:lvl3pPr>
              <a:buClrTx/>
              <a:buFont typeface="Wingdings" pitchFamily="2" charset="2"/>
              <a:buChar char="§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DA84C-8A16-4E5D-BCC1-C634C46A4E96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828800"/>
            <a:ext cx="822960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DA84C-8A16-4E5D-BCC1-C634C46A4E96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DA84C-8A16-4E5D-BCC1-C634C46A4E96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ADA84C-8A16-4E5D-BCC1-C634C46A4E96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jpe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1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jpeg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D87F3B-149E-4A47-B623-2BD4A1A8872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1026" name="Picture 2" descr="H:\BAWSCA\BAWSCA_Logo\bawsca_logo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39238" y="6342856"/>
            <a:ext cx="1928562" cy="438944"/>
          </a:xfrm>
          <a:prstGeom prst="rect">
            <a:avLst/>
          </a:prstGeom>
          <a:noFill/>
        </p:spPr>
      </p:pic>
      <p:pic>
        <p:nvPicPr>
          <p:cNvPr id="11" name="Picture 2" descr="H:\BAWSCA\BAWSCA_Logo\bawsca_logo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39238" y="6342856"/>
            <a:ext cx="1928562" cy="43894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4" descr="HHRWS-4C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5613" y="273050"/>
            <a:ext cx="150812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38676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Click to edit Master text styles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F09B34-A4F5-444E-B260-EFC27CB7DCA7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4/15/2015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63C513-489C-4295-8AA5-AB12CDB1FB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228600"/>
            <a:ext cx="678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2" name="Text Box 226"/>
          <p:cNvSpPr txBox="1">
            <a:spLocks noChangeArrowheads="1"/>
          </p:cNvSpPr>
          <p:nvPr userDrawn="1"/>
        </p:nvSpPr>
        <p:spPr bwMode="auto">
          <a:xfrm>
            <a:off x="228600" y="381000"/>
            <a:ext cx="23622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33" name="Rectangle 228"/>
          <p:cNvSpPr>
            <a:spLocks noChangeArrowheads="1"/>
          </p:cNvSpPr>
          <p:nvPr userDrawn="1"/>
        </p:nvSpPr>
        <p:spPr bwMode="auto">
          <a:xfrm>
            <a:off x="4033838" y="2719388"/>
            <a:ext cx="9144000" cy="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34" name="Line 233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57150">
            <a:solidFill>
              <a:srgbClr val="007DC3"/>
            </a:solidFill>
            <a:round/>
            <a:headEnd/>
            <a:tailEnd/>
          </a:ln>
          <a:extLst/>
        </p:spPr>
        <p:txBody>
          <a:bodyPr wrap="none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3366"/>
              </a:solidFill>
              <a:latin typeface="Palatino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38676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Click to edit Master text styles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F8CE46-8AA0-46D4-BA73-E75E5C72653D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4/15/2015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9DD495-98FA-404F-8203-EB09A3D94F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228600"/>
            <a:ext cx="678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Text Box 226"/>
          <p:cNvSpPr txBox="1">
            <a:spLocks noChangeArrowheads="1"/>
          </p:cNvSpPr>
          <p:nvPr/>
        </p:nvSpPr>
        <p:spPr bwMode="auto">
          <a:xfrm>
            <a:off x="228600" y="381000"/>
            <a:ext cx="23622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32" name="Rectangle 228"/>
          <p:cNvSpPr>
            <a:spLocks noChangeArrowheads="1"/>
          </p:cNvSpPr>
          <p:nvPr/>
        </p:nvSpPr>
        <p:spPr bwMode="auto">
          <a:xfrm>
            <a:off x="4033838" y="2719388"/>
            <a:ext cx="9144000" cy="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pic>
        <p:nvPicPr>
          <p:cNvPr id="103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725" y="85725"/>
            <a:ext cx="168910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233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57150">
            <a:solidFill>
              <a:srgbClr val="007DC3"/>
            </a:solidFill>
            <a:round/>
            <a:headEnd/>
            <a:tailEnd/>
          </a:ln>
          <a:ex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3366"/>
              </a:solidFill>
              <a:latin typeface="Palatino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HHRWS-4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273050"/>
            <a:ext cx="1508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3867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Click to edit Master text styles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97A6B3-1495-4E87-9FC9-50854D2D8C21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4/15/2015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DRAFT  DRAFT  DRAFT  DRAFT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D5FFA8-9281-43CF-8523-8CA0CD054BC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228600"/>
            <a:ext cx="678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2" name="Text Box 226"/>
          <p:cNvSpPr txBox="1">
            <a:spLocks noChangeArrowheads="1"/>
          </p:cNvSpPr>
          <p:nvPr userDrawn="1"/>
        </p:nvSpPr>
        <p:spPr bwMode="auto">
          <a:xfrm>
            <a:off x="228600" y="381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33" name="Rectangle 228"/>
          <p:cNvSpPr>
            <a:spLocks noChangeArrowheads="1"/>
          </p:cNvSpPr>
          <p:nvPr userDrawn="1"/>
        </p:nvSpPr>
        <p:spPr bwMode="auto">
          <a:xfrm>
            <a:off x="4033838" y="2719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34" name="Line 233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57150">
            <a:solidFill>
              <a:srgbClr val="007DC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3366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794399"/>
      </p:ext>
    </p:extLst>
  </p:cSld>
  <p:clrMap bg1="lt1" tx1="dk1" bg2="lt2" tx2="dk2" accent1="accent1" accent2="accent2" accent3="accent3" accent4="accent4" accent5="accent5" accent6="accent6" hlink="hlink" folHlink="folHlink"/>
  <p:hf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HHRWS-4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273050"/>
            <a:ext cx="1508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3867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Click to edit Master text styles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CED3A3-57E7-4931-8828-9423E6D4AA81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4/15/2015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48A7C585-63C5-4B35-A1C7-9210C5D6FD89}" type="slidenum">
              <a:rPr lang="en-US"/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228600"/>
            <a:ext cx="678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2" name="Text Box 226"/>
          <p:cNvSpPr txBox="1">
            <a:spLocks noChangeArrowheads="1"/>
          </p:cNvSpPr>
          <p:nvPr userDrawn="1"/>
        </p:nvSpPr>
        <p:spPr bwMode="auto">
          <a:xfrm>
            <a:off x="228600" y="381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33" name="Rectangle 228"/>
          <p:cNvSpPr>
            <a:spLocks noChangeArrowheads="1"/>
          </p:cNvSpPr>
          <p:nvPr userDrawn="1"/>
        </p:nvSpPr>
        <p:spPr bwMode="auto">
          <a:xfrm>
            <a:off x="4033838" y="2719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34" name="Line 233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57150">
            <a:solidFill>
              <a:srgbClr val="007DC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3366"/>
              </a:solidFill>
              <a:latin typeface="Palatin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37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HHRWS-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273050"/>
            <a:ext cx="1508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3867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Click to edit Master text styles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CED3A3-57E7-4931-8828-9423E6D4AA81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4/15/2015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48A7C585-63C5-4B35-A1C7-9210C5D6FD89}" type="slidenum">
              <a:rPr lang="en-US"/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228600"/>
            <a:ext cx="678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2" name="Text Box 226"/>
          <p:cNvSpPr txBox="1">
            <a:spLocks noChangeArrowheads="1"/>
          </p:cNvSpPr>
          <p:nvPr/>
        </p:nvSpPr>
        <p:spPr bwMode="auto">
          <a:xfrm>
            <a:off x="228600" y="381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33" name="Rectangle 228"/>
          <p:cNvSpPr>
            <a:spLocks noChangeArrowheads="1"/>
          </p:cNvSpPr>
          <p:nvPr/>
        </p:nvSpPr>
        <p:spPr bwMode="auto">
          <a:xfrm>
            <a:off x="4033838" y="2719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34" name="Line 233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57150">
            <a:solidFill>
              <a:srgbClr val="007DC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3366"/>
              </a:solidFill>
              <a:latin typeface="Palatin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933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HHRWS-4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273050"/>
            <a:ext cx="150812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3867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Click to edit Master text styles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84D8E1-2D5D-494A-B8C6-786A0D280014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4/15/2015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9AC5FB-7694-4458-B084-28ECFE04E8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228600"/>
            <a:ext cx="6781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2" name="Text Box 226"/>
          <p:cNvSpPr txBox="1">
            <a:spLocks noChangeArrowheads="1"/>
          </p:cNvSpPr>
          <p:nvPr userDrawn="1"/>
        </p:nvSpPr>
        <p:spPr bwMode="auto">
          <a:xfrm>
            <a:off x="228600" y="381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33" name="Rectangle 228"/>
          <p:cNvSpPr>
            <a:spLocks noChangeArrowheads="1"/>
          </p:cNvSpPr>
          <p:nvPr userDrawn="1"/>
        </p:nvSpPr>
        <p:spPr bwMode="auto">
          <a:xfrm>
            <a:off x="4033838" y="2719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3366"/>
              </a:solidFill>
              <a:latin typeface="Times New Roman" pitchFamily="18" charset="0"/>
            </a:endParaRPr>
          </a:p>
        </p:txBody>
      </p:sp>
      <p:sp>
        <p:nvSpPr>
          <p:cNvPr id="1034" name="Line 233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57150">
            <a:solidFill>
              <a:srgbClr val="007DC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3366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44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Arial MT" pitchFamily="5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0DFBA2-5692-4AE5-8E71-ABB250BCD8D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32" name="Picture 2" descr="H:\BAWSCA\BAWSCA_Logo\bawsca_logo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38988" y="6342063"/>
            <a:ext cx="1928812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384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19E92A-4A0A-4B2E-AED7-7A17BDD4B6E7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26" name="Picture 2" descr="H:\BAWSCA\BAWSCA_Logo\bawsca_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39238" y="6342856"/>
            <a:ext cx="1928562" cy="438944"/>
          </a:xfrm>
          <a:prstGeom prst="rect">
            <a:avLst/>
          </a:prstGeom>
          <a:noFill/>
        </p:spPr>
      </p:pic>
      <p:pic>
        <p:nvPicPr>
          <p:cNvPr id="11" name="Picture 2" descr="H:\BAWSCA\BAWSCA_Logo\bawsca_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39238" y="6342856"/>
            <a:ext cx="1928562" cy="438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78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BAWSCA’s Strategy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3200" dirty="0" smtClean="0"/>
              <a:t>In 2009, BAWSCA embarked on the Long-Term Reliable Water Supply Strategy to:</a:t>
            </a:r>
          </a:p>
          <a:p>
            <a:pPr lvl="1">
              <a:defRPr/>
            </a:pPr>
            <a:r>
              <a:rPr lang="en-US" sz="2800" b="1" dirty="0" smtClean="0"/>
              <a:t>Determine the Water Supply Problem</a:t>
            </a:r>
          </a:p>
          <a:p>
            <a:pPr marL="668337" lvl="2" indent="0">
              <a:buNone/>
              <a:defRPr/>
            </a:pPr>
            <a:r>
              <a:rPr lang="en-US" sz="2500" i="1" dirty="0" smtClean="0"/>
              <a:t>When, where, and how much additional water is needed in normal years and dry years.</a:t>
            </a:r>
          </a:p>
          <a:p>
            <a:pPr lvl="1">
              <a:spcBef>
                <a:spcPts val="1200"/>
              </a:spcBef>
              <a:defRPr/>
            </a:pPr>
            <a:r>
              <a:rPr lang="en-US" sz="2800" b="1" dirty="0" smtClean="0"/>
              <a:t>Develop Solutions</a:t>
            </a:r>
          </a:p>
          <a:p>
            <a:pPr marL="668337" lvl="2" indent="0">
              <a:buNone/>
              <a:defRPr/>
            </a:pPr>
            <a:r>
              <a:rPr lang="en-US" sz="2500" i="1" dirty="0" smtClean="0"/>
              <a:t>Identify specific water supply management projects for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145633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pc="-130" dirty="0" smtClean="0"/>
              <a:t>Five Project Types that Provide Regional Benefits Were Identified</a:t>
            </a:r>
            <a:endParaRPr lang="en-US" sz="4000" b="1" spc="-13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09936"/>
            <a:ext cx="3810000" cy="20810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Recycled 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Groundwater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Desalination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Water transfers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Local capture and reuse</a:t>
            </a:r>
          </a:p>
          <a:p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101" y="2445986"/>
            <a:ext cx="2419066" cy="1212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33" y="4787942"/>
            <a:ext cx="2447814" cy="1315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968" y="4046186"/>
            <a:ext cx="1781063" cy="1823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Rainwater Harvesting_Image02.jpeg"/>
          <p:cNvPicPr>
            <a:picLocks noChangeAspect="1"/>
          </p:cNvPicPr>
          <p:nvPr/>
        </p:nvPicPr>
        <p:blipFill>
          <a:blip r:embed="rId6" cstate="print"/>
          <a:srcRect l="25290" t="13502" r="23403" b="9705"/>
          <a:stretch>
            <a:fillRect/>
          </a:stretch>
        </p:blipFill>
        <p:spPr>
          <a:xfrm>
            <a:off x="4473864" y="2656772"/>
            <a:ext cx="1583553" cy="1770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87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spc="-100" dirty="0" smtClean="0"/>
              <a:t>Project Type 1:  Non-Potable Recycled </a:t>
            </a:r>
            <a:r>
              <a:rPr lang="en-US" sz="4400" b="1" dirty="0" smtClean="0"/>
              <a:t>Water</a:t>
            </a:r>
            <a:endParaRPr lang="en-US" sz="4800" spc="-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389437"/>
          </a:xfrm>
        </p:spPr>
        <p:txBody>
          <a:bodyPr/>
          <a:lstStyle/>
          <a:p>
            <a:r>
              <a:rPr lang="en-US" dirty="0" smtClean="0"/>
              <a:t>Four projects included:</a:t>
            </a:r>
          </a:p>
          <a:p>
            <a:pPr marL="461963" lvl="1">
              <a:spcBef>
                <a:spcPts val="672"/>
              </a:spcBef>
            </a:pPr>
            <a:r>
              <a:rPr lang="en-US" sz="2000" dirty="0" smtClean="0"/>
              <a:t>City of Daly City - </a:t>
            </a:r>
            <a:r>
              <a:rPr lang="en-US" sz="2000" dirty="0" err="1" smtClean="0"/>
              <a:t>Colma</a:t>
            </a:r>
            <a:r>
              <a:rPr lang="en-US" sz="2000" dirty="0" smtClean="0"/>
              <a:t> </a:t>
            </a:r>
            <a:r>
              <a:rPr lang="en-US" sz="2000" dirty="0"/>
              <a:t>Expansion </a:t>
            </a:r>
            <a:r>
              <a:rPr lang="en-US" sz="2000" dirty="0" smtClean="0"/>
              <a:t>Project </a:t>
            </a:r>
          </a:p>
          <a:p>
            <a:pPr marL="461963" lvl="1">
              <a:spcBef>
                <a:spcPts val="672"/>
              </a:spcBef>
            </a:pPr>
            <a:r>
              <a:rPr lang="en-US" sz="2000" spc="-50" dirty="0" smtClean="0"/>
              <a:t>City of Mountain View </a:t>
            </a:r>
          </a:p>
          <a:p>
            <a:pPr marL="461963" lvl="1">
              <a:spcBef>
                <a:spcPts val="672"/>
              </a:spcBef>
            </a:pPr>
            <a:r>
              <a:rPr lang="en-US" sz="2000" spc="-50" dirty="0" smtClean="0"/>
              <a:t>City of Palo Alto – Recycled Water to </a:t>
            </a:r>
            <a:r>
              <a:rPr lang="en-US" sz="2000" dirty="0" smtClean="0"/>
              <a:t>Stanford </a:t>
            </a:r>
            <a:r>
              <a:rPr lang="en-US" sz="2000" dirty="0"/>
              <a:t>Research </a:t>
            </a:r>
            <a:r>
              <a:rPr lang="en-US" sz="2000" dirty="0" smtClean="0"/>
              <a:t>Park</a:t>
            </a:r>
            <a:endParaRPr lang="en-US" dirty="0"/>
          </a:p>
          <a:p>
            <a:pPr marL="461963" lvl="1"/>
            <a:r>
              <a:rPr lang="en-US" sz="2000" dirty="0" smtClean="0"/>
              <a:t>City of Redwood City – Regional Recycled Water Supply </a:t>
            </a:r>
            <a:endParaRPr lang="en-US" sz="20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Up to </a:t>
            </a:r>
            <a:r>
              <a:rPr lang="en-US" b="1" dirty="0"/>
              <a:t>6.5 mgd </a:t>
            </a:r>
            <a:r>
              <a:rPr lang="en-US" dirty="0" smtClean="0"/>
              <a:t>of potential supply, but limited customer demand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spc="-40" dirty="0" smtClean="0"/>
              <a:t>Capital and O&amp;M costs range from</a:t>
            </a:r>
            <a:r>
              <a:rPr lang="en-US" b="1" spc="-40" dirty="0" smtClean="0"/>
              <a:t> </a:t>
            </a:r>
            <a:r>
              <a:rPr lang="en-US" b="1" spc="-40" dirty="0"/>
              <a:t>$1,950 - $3,310/AF</a:t>
            </a:r>
            <a:r>
              <a:rPr lang="en-US" spc="-40" dirty="0"/>
              <a:t> </a:t>
            </a:r>
            <a:endParaRPr lang="en-US" spc="-40" dirty="0" smtClean="0"/>
          </a:p>
          <a:p>
            <a:pPr>
              <a:spcAft>
                <a:spcPts val="600"/>
              </a:spcAft>
            </a:pPr>
            <a:r>
              <a:rPr lang="en-US" spc="-50" dirty="0" smtClean="0"/>
              <a:t>Absent other motivations (e.g., discharge requirements), limited demand results in high “dry-year” costs</a:t>
            </a:r>
            <a:endParaRPr lang="en-US" spc="-5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93" y="1905000"/>
            <a:ext cx="2447814" cy="1315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31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Project Type 2:  Groundwater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pc="-30" dirty="0" smtClean="0"/>
              <a:t>Expanded </a:t>
            </a:r>
            <a:r>
              <a:rPr lang="en-US" spc="-30" dirty="0"/>
              <a:t>use of </a:t>
            </a:r>
            <a:r>
              <a:rPr lang="en-US" spc="-30" dirty="0" smtClean="0"/>
              <a:t>new/converted wells in Sunnyvale is the only identified Strategy groundwater project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This project would develop up </a:t>
            </a:r>
            <a:r>
              <a:rPr lang="en-US" dirty="0"/>
              <a:t>to </a:t>
            </a:r>
            <a:r>
              <a:rPr lang="en-US" b="1" dirty="0" smtClean="0"/>
              <a:t>2.1 </a:t>
            </a:r>
            <a:r>
              <a:rPr lang="en-US" b="1" dirty="0"/>
              <a:t>mgd </a:t>
            </a:r>
            <a:r>
              <a:rPr lang="en-US" dirty="0"/>
              <a:t>of </a:t>
            </a:r>
            <a:r>
              <a:rPr lang="en-US" dirty="0" smtClean="0"/>
              <a:t>capacity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Additional </a:t>
            </a:r>
            <a:r>
              <a:rPr lang="en-US" dirty="0"/>
              <a:t>groundwater </a:t>
            </a:r>
            <a:r>
              <a:rPr lang="en-US" dirty="0" smtClean="0"/>
              <a:t>development likely to be undertaken independently by member agencies</a:t>
            </a:r>
            <a:endParaRPr lang="en-US" dirty="0"/>
          </a:p>
          <a:p>
            <a:pPr>
              <a:spcAft>
                <a:spcPts val="300"/>
              </a:spcAft>
            </a:pPr>
            <a:r>
              <a:rPr lang="en-US" spc="-40" dirty="0" smtClean="0"/>
              <a:t>Capital </a:t>
            </a:r>
            <a:r>
              <a:rPr lang="en-US" spc="-40" dirty="0"/>
              <a:t>and O&amp;M costs range from</a:t>
            </a:r>
            <a:r>
              <a:rPr lang="en-US" b="1" spc="-40" dirty="0"/>
              <a:t> $</a:t>
            </a:r>
            <a:r>
              <a:rPr lang="en-US" b="1" spc="-40" dirty="0" smtClean="0"/>
              <a:t>1,230 </a:t>
            </a:r>
            <a:r>
              <a:rPr lang="en-US" b="1" spc="-40" dirty="0"/>
              <a:t>- </a:t>
            </a:r>
            <a:r>
              <a:rPr lang="en-US" b="1" spc="-40" dirty="0" smtClean="0"/>
              <a:t>$1,350</a:t>
            </a:r>
            <a:r>
              <a:rPr lang="en-US" b="1" spc="-40" dirty="0"/>
              <a:t>/</a:t>
            </a:r>
            <a:r>
              <a:rPr lang="en-US" b="1" spc="-40" dirty="0" smtClean="0"/>
              <a:t>AF</a:t>
            </a:r>
            <a:endParaRPr lang="en-US" spc="-4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pc="-40" dirty="0" smtClean="0"/>
              <a:t>SCVWD groundwater production charges add significantly to overall costs </a:t>
            </a:r>
          </a:p>
          <a:p>
            <a:pPr>
              <a:spcAft>
                <a:spcPts val="600"/>
              </a:spcAft>
            </a:pPr>
            <a:r>
              <a:rPr lang="en-US" spc="-40" dirty="0" smtClean="0"/>
              <a:t>Originally seen as a “normal year” supply, drought year yield would be almost 20% lower</a:t>
            </a:r>
          </a:p>
          <a:p>
            <a:endParaRPr lang="en-US" spc="-4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53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Project Type 3a:  Brackish Desalination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Brackish </a:t>
            </a:r>
            <a:r>
              <a:rPr lang="en-US" dirty="0" err="1" smtClean="0"/>
              <a:t>desal</a:t>
            </a:r>
            <a:r>
              <a:rPr lang="en-US" dirty="0" smtClean="0"/>
              <a:t> involves use of groundwater wells</a:t>
            </a:r>
          </a:p>
          <a:p>
            <a:r>
              <a:rPr lang="en-US" dirty="0" smtClean="0"/>
              <a:t>Estimated </a:t>
            </a:r>
            <a:r>
              <a:rPr lang="en-US" dirty="0" smtClean="0"/>
              <a:t>project yield ranges from </a:t>
            </a:r>
            <a:r>
              <a:rPr lang="en-US" b="1" dirty="0" smtClean="0"/>
              <a:t>0.7 - 6.5 mgd</a:t>
            </a:r>
          </a:p>
          <a:p>
            <a:pPr lvl="1"/>
            <a:r>
              <a:rPr lang="en-US" dirty="0" smtClean="0"/>
              <a:t>Significant uncertainty in project yields, conductivity of “Bay Mud” will be key in determining ultimate yield</a:t>
            </a:r>
          </a:p>
          <a:p>
            <a:r>
              <a:rPr lang="en-US" spc="-40" dirty="0">
                <a:solidFill>
                  <a:srgbClr val="000000"/>
                </a:solidFill>
              </a:rPr>
              <a:t>Capital and O&amp;M costs range </a:t>
            </a:r>
            <a:r>
              <a:rPr lang="en-US" spc="-40" dirty="0" smtClean="0">
                <a:solidFill>
                  <a:srgbClr val="000000"/>
                </a:solidFill>
              </a:rPr>
              <a:t>from</a:t>
            </a:r>
            <a:r>
              <a:rPr lang="en-US" b="1" spc="-40" dirty="0" smtClean="0">
                <a:solidFill>
                  <a:srgbClr val="000000"/>
                </a:solidFill>
              </a:rPr>
              <a:t> $1,400 - $4,700/AF</a:t>
            </a:r>
          </a:p>
          <a:p>
            <a:pPr lvl="1"/>
            <a:r>
              <a:rPr lang="en-US" dirty="0" smtClean="0"/>
              <a:t>“Dry-year” cost significantly higher</a:t>
            </a:r>
          </a:p>
          <a:p>
            <a:pPr lvl="1"/>
            <a:r>
              <a:rPr lang="en-US" dirty="0" smtClean="0"/>
              <a:t>Project better suited to normal year demands</a:t>
            </a:r>
          </a:p>
          <a:p>
            <a:r>
              <a:rPr lang="en-US" dirty="0" smtClean="0"/>
              <a:t>Brackish projects generally have fewer environmental impacts than open intake desalination</a:t>
            </a:r>
          </a:p>
        </p:txBody>
      </p:sp>
    </p:spTree>
    <p:extLst>
      <p:ext uri="{BB962C8B-B14F-4D97-AF65-F5344CB8AC3E}">
        <p14:creationId xmlns:p14="http://schemas.microsoft.com/office/powerpoint/2010/main" val="12833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Project Type 3b:  Open Bay Intake Desalination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7467600" cy="4694237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2400" dirty="0" smtClean="0"/>
              <a:t>Project yield of </a:t>
            </a:r>
            <a:r>
              <a:rPr lang="en-US" sz="2400" b="1" dirty="0" smtClean="0"/>
              <a:t>15 mgd </a:t>
            </a:r>
            <a:r>
              <a:rPr lang="en-US" sz="2400" dirty="0" smtClean="0"/>
              <a:t>considered in the Strategy</a:t>
            </a:r>
            <a:endParaRPr lang="en-US" sz="2400" dirty="0"/>
          </a:p>
          <a:p>
            <a:r>
              <a:rPr lang="en-US" sz="2400" spc="-40" dirty="0">
                <a:solidFill>
                  <a:srgbClr val="000000"/>
                </a:solidFill>
              </a:rPr>
              <a:t>Capital and O&amp;M costs </a:t>
            </a:r>
            <a:r>
              <a:rPr lang="en-US" sz="2400" spc="-40" dirty="0" smtClean="0">
                <a:solidFill>
                  <a:srgbClr val="000000"/>
                </a:solidFill>
              </a:rPr>
              <a:t>range </a:t>
            </a:r>
            <a:r>
              <a:rPr lang="en-US" sz="2400" spc="-40" dirty="0">
                <a:solidFill>
                  <a:srgbClr val="000000"/>
                </a:solidFill>
              </a:rPr>
              <a:t>from </a:t>
            </a:r>
            <a:r>
              <a:rPr lang="en-US" sz="2400" b="1" spc="-40" dirty="0">
                <a:solidFill>
                  <a:srgbClr val="000000"/>
                </a:solidFill>
              </a:rPr>
              <a:t>$2,100 - $2,400/AF</a:t>
            </a:r>
          </a:p>
          <a:p>
            <a:pPr marL="525463" lvl="1">
              <a:spcAft>
                <a:spcPts val="600"/>
              </a:spcAft>
            </a:pPr>
            <a:r>
              <a:rPr lang="en-US" sz="2000" dirty="0" smtClean="0"/>
              <a:t>Smaller cost range due to greater yield certainty</a:t>
            </a:r>
          </a:p>
          <a:p>
            <a:pPr marL="525463"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“Dry-year” cost </a:t>
            </a:r>
            <a:r>
              <a:rPr lang="en-US" sz="2000" dirty="0"/>
              <a:t>significantly higher</a:t>
            </a:r>
          </a:p>
          <a:p>
            <a:pPr marL="525463"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Project better suited to normal year </a:t>
            </a:r>
            <a:r>
              <a:rPr lang="en-US" sz="2000" dirty="0" smtClean="0"/>
              <a:t>demands</a:t>
            </a:r>
            <a:endParaRPr lang="en-US" sz="2000" b="1" dirty="0" smtClean="0"/>
          </a:p>
          <a:p>
            <a:pPr>
              <a:spcAft>
                <a:spcPts val="300"/>
              </a:spcAft>
            </a:pPr>
            <a:r>
              <a:rPr lang="en-US" sz="2400" dirty="0" smtClean="0"/>
              <a:t>Facility siting issues more challenging than brackish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181600"/>
            <a:ext cx="2419066" cy="1212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3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Project Type 4:  Water Transfers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Phase IIA recommendations, work has been ongoing for development of dry-year transfers</a:t>
            </a:r>
          </a:p>
          <a:p>
            <a:pPr marL="525463" lvl="1"/>
            <a:r>
              <a:rPr lang="en-US" sz="2200" dirty="0"/>
              <a:t>Currently have MOUs with East Bay Municipal Utility District and Santa Clara Valley Water District </a:t>
            </a:r>
          </a:p>
          <a:p>
            <a:r>
              <a:rPr lang="en-US" dirty="0" smtClean="0"/>
              <a:t>Full-scale transfer yield could be as great as </a:t>
            </a:r>
            <a:r>
              <a:rPr lang="en-US" b="1" dirty="0" smtClean="0"/>
              <a:t>20 mgd</a:t>
            </a:r>
          </a:p>
          <a:p>
            <a:pPr marL="525463" lvl="1"/>
            <a:r>
              <a:rPr lang="en-US" sz="2200" dirty="0"/>
              <a:t>Pilot water transfer is less than 1 mgd</a:t>
            </a:r>
          </a:p>
          <a:p>
            <a:r>
              <a:rPr lang="en-US" spc="-40" dirty="0"/>
              <a:t>Capital and O&amp;M costs range from</a:t>
            </a:r>
            <a:r>
              <a:rPr lang="en-US" b="1" spc="-40" dirty="0"/>
              <a:t> </a:t>
            </a:r>
            <a:r>
              <a:rPr lang="en-US" b="1" dirty="0" smtClean="0">
                <a:solidFill>
                  <a:srgbClr val="000000"/>
                </a:solidFill>
              </a:rPr>
              <a:t>$950 </a:t>
            </a:r>
            <a:r>
              <a:rPr lang="en-US" b="1" dirty="0">
                <a:solidFill>
                  <a:srgbClr val="000000"/>
                </a:solidFill>
              </a:rPr>
              <a:t>– </a:t>
            </a:r>
            <a:r>
              <a:rPr lang="en-US" b="1" dirty="0" smtClean="0">
                <a:solidFill>
                  <a:srgbClr val="000000"/>
                </a:solidFill>
              </a:rPr>
              <a:t>$1,750/AF </a:t>
            </a:r>
            <a:endParaRPr lang="en-US" b="1" dirty="0">
              <a:solidFill>
                <a:srgbClr val="000000"/>
              </a:solidFill>
            </a:endParaRPr>
          </a:p>
          <a:p>
            <a:pPr marL="525463" lvl="1"/>
            <a:r>
              <a:rPr lang="en-US" sz="2200" dirty="0"/>
              <a:t>“Dry year” costs are lower than other projects because assume no capital costs necessary</a:t>
            </a:r>
          </a:p>
          <a:p>
            <a:pPr marL="525463" lvl="1"/>
            <a:r>
              <a:rPr lang="en-US" sz="2200" dirty="0"/>
              <a:t>BAWSCA water transfers require participation of and agreement with a large number of other agencies</a:t>
            </a:r>
          </a:p>
        </p:txBody>
      </p:sp>
    </p:spTree>
    <p:extLst>
      <p:ext uri="{BB962C8B-B14F-4D97-AF65-F5344CB8AC3E}">
        <p14:creationId xmlns:p14="http://schemas.microsoft.com/office/powerpoint/2010/main" val="8001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Project Type 5:  Local Capture and Reuse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1363"/>
            <a:ext cx="8229600" cy="4389437"/>
          </a:xfrm>
        </p:spPr>
        <p:txBody>
          <a:bodyPr/>
          <a:lstStyle/>
          <a:p>
            <a:r>
              <a:rPr lang="en-US" sz="2800" b="1" dirty="0"/>
              <a:t>Rainwater Harvesting </a:t>
            </a:r>
            <a:endParaRPr lang="en-US" sz="2800" b="1" dirty="0" smtClean="0"/>
          </a:p>
          <a:p>
            <a:pPr marL="525463" lvl="1">
              <a:spcBef>
                <a:spcPts val="300"/>
              </a:spcBef>
            </a:pPr>
            <a:r>
              <a:rPr lang="en-US" dirty="0" smtClean="0"/>
              <a:t>Collection and storage of </a:t>
            </a:r>
            <a:r>
              <a:rPr lang="en-US" dirty="0"/>
              <a:t>rainwater runoff </a:t>
            </a:r>
            <a:r>
              <a:rPr lang="en-US" dirty="0" smtClean="0"/>
              <a:t>               from </a:t>
            </a:r>
            <a:r>
              <a:rPr lang="en-US" dirty="0"/>
              <a:t>roof surfaces </a:t>
            </a:r>
            <a:r>
              <a:rPr lang="en-US" dirty="0" smtClean="0"/>
              <a:t>for later use</a:t>
            </a:r>
          </a:p>
          <a:p>
            <a:pPr marL="525463" lvl="1"/>
            <a:r>
              <a:rPr lang="en-US" dirty="0" smtClean="0"/>
              <a:t>2040 project </a:t>
            </a:r>
            <a:r>
              <a:rPr lang="en-US" dirty="0"/>
              <a:t>yield ranges from </a:t>
            </a:r>
            <a:r>
              <a:rPr lang="en-US" b="1" dirty="0"/>
              <a:t>0.2 - 0.6 </a:t>
            </a:r>
            <a:r>
              <a:rPr lang="en-US" b="1" dirty="0" err="1"/>
              <a:t>mgd</a:t>
            </a:r>
            <a:r>
              <a:rPr lang="en-US" b="1" dirty="0"/>
              <a:t> </a:t>
            </a:r>
            <a:r>
              <a:rPr lang="en-US" b="1" dirty="0" smtClean="0"/>
              <a:t>                        </a:t>
            </a:r>
            <a:r>
              <a:rPr lang="en-US" dirty="0" smtClean="0"/>
              <a:t>Simple </a:t>
            </a:r>
            <a:r>
              <a:rPr lang="en-US" dirty="0"/>
              <a:t>household systems 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b="1" dirty="0"/>
              <a:t>$2,900 </a:t>
            </a:r>
            <a:r>
              <a:rPr lang="en-US" b="1" dirty="0" smtClean="0"/>
              <a:t>– </a:t>
            </a:r>
            <a:r>
              <a:rPr lang="en-US" b="1" dirty="0"/>
              <a:t>$4,800/AF </a:t>
            </a:r>
          </a:p>
          <a:p>
            <a:r>
              <a:rPr lang="en-US" sz="2800" b="1" dirty="0" err="1" smtClean="0"/>
              <a:t>Graywater</a:t>
            </a:r>
            <a:endParaRPr lang="en-US" sz="2800" dirty="0" smtClean="0"/>
          </a:p>
          <a:p>
            <a:pPr marL="525463" lvl="1">
              <a:spcBef>
                <a:spcPts val="300"/>
              </a:spcBef>
            </a:pPr>
            <a:r>
              <a:rPr lang="en-US" dirty="0" smtClean="0"/>
              <a:t>Collection, filtering, </a:t>
            </a:r>
            <a:r>
              <a:rPr lang="en-US" dirty="0"/>
              <a:t>and </a:t>
            </a:r>
            <a:r>
              <a:rPr lang="en-US" dirty="0" smtClean="0"/>
              <a:t>pumping </a:t>
            </a:r>
            <a:r>
              <a:rPr lang="en-US" dirty="0" err="1"/>
              <a:t>graywater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a home’s laundry, shower and bath to irrigate plants </a:t>
            </a:r>
            <a:endParaRPr lang="en-US" dirty="0" smtClean="0"/>
          </a:p>
          <a:p>
            <a:pPr marL="525463" lvl="1"/>
            <a:r>
              <a:rPr lang="en-US" dirty="0" smtClean="0"/>
              <a:t>Project </a:t>
            </a:r>
            <a:r>
              <a:rPr lang="en-US" dirty="0"/>
              <a:t>yield ranges from </a:t>
            </a:r>
            <a:r>
              <a:rPr lang="en-US" b="1" dirty="0"/>
              <a:t>1.1 – 2.7 mgd </a:t>
            </a:r>
            <a:r>
              <a:rPr lang="en-US" dirty="0"/>
              <a:t>in 2040</a:t>
            </a:r>
          </a:p>
          <a:p>
            <a:pPr marL="525463" lvl="1"/>
            <a:r>
              <a:rPr lang="en-US" spc="-120" dirty="0" smtClean="0"/>
              <a:t>Wide variety of systems ranging </a:t>
            </a:r>
            <a:r>
              <a:rPr lang="en-US" spc="-120" dirty="0"/>
              <a:t>from</a:t>
            </a:r>
            <a:r>
              <a:rPr lang="en-US" b="1" spc="-120" dirty="0"/>
              <a:t> $550/AF –</a:t>
            </a:r>
            <a:r>
              <a:rPr lang="en-US" b="1" spc="-120" dirty="0" smtClean="0"/>
              <a:t> </a:t>
            </a:r>
            <a:r>
              <a:rPr lang="en-US" b="1" spc="-120" dirty="0"/>
              <a:t>$10,000/AF</a:t>
            </a:r>
          </a:p>
          <a:p>
            <a:endParaRPr lang="en-US" dirty="0"/>
          </a:p>
        </p:txBody>
      </p:sp>
      <p:pic>
        <p:nvPicPr>
          <p:cNvPr id="5" name="Picture 4" descr="Rainwater Harvesting_Image02.jpeg"/>
          <p:cNvPicPr>
            <a:picLocks noChangeAspect="1"/>
          </p:cNvPicPr>
          <p:nvPr/>
        </p:nvPicPr>
        <p:blipFill>
          <a:blip r:embed="rId3" cstate="print"/>
          <a:srcRect l="25290" t="13502" r="23403" b="9705"/>
          <a:stretch>
            <a:fillRect/>
          </a:stretch>
        </p:blipFill>
        <p:spPr>
          <a:xfrm>
            <a:off x="7315200" y="1847850"/>
            <a:ext cx="1583553" cy="1770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259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spc="-130" dirty="0" smtClean="0"/>
              <a:t>Diverse Set of </a:t>
            </a:r>
            <a:r>
              <a:rPr lang="en-US" sz="4400" b="1" spc="-130" dirty="0" smtClean="0"/>
              <a:t>Objectives </a:t>
            </a:r>
            <a:r>
              <a:rPr lang="en-US" sz="4400" b="1" spc="-130" dirty="0" smtClean="0"/>
              <a:t>Used to Evaluate Potential Projects</a:t>
            </a:r>
            <a:endParaRPr lang="en-US" sz="4400" b="1" spc="-13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786721"/>
              </p:ext>
            </p:extLst>
          </p:nvPr>
        </p:nvGraphicFramePr>
        <p:xfrm>
          <a:off x="457200" y="2023534"/>
          <a:ext cx="8001000" cy="3920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/>
              </a:tblGrid>
              <a:tr h="5593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Objectives</a:t>
                      </a:r>
                      <a:endParaRPr lang="en-US" sz="2800" dirty="0"/>
                    </a:p>
                  </a:txBody>
                  <a:tcPr anchor="ctr"/>
                </a:tc>
              </a:tr>
              <a:tr h="49350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kumimoji="0" lang="en-US" sz="2400" b="1" kern="1200" spc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</a:t>
                      </a:r>
                      <a:r>
                        <a:rPr lang="en-US" sz="2400" b="1" spc="0" dirty="0" smtClean="0"/>
                        <a:t> Supply Reliability</a:t>
                      </a:r>
                    </a:p>
                  </a:txBody>
                  <a:tcPr/>
                </a:tc>
              </a:tr>
              <a:tr h="56612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b="1" spc="0" dirty="0" smtClean="0"/>
                        <a:t>Provide High Level of Water Quality</a:t>
                      </a:r>
                    </a:p>
                  </a:txBody>
                  <a:tcPr/>
                </a:tc>
              </a:tr>
              <a:tr h="57528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b="1" spc="0" dirty="0" smtClean="0"/>
                        <a:t>Minimize Cost of New Supplies</a:t>
                      </a:r>
                    </a:p>
                  </a:txBody>
                  <a:tcPr/>
                </a:tc>
              </a:tr>
              <a:tr h="57528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b="1" spc="0" dirty="0" smtClean="0"/>
                        <a:t>Reduce Potable Demand</a:t>
                      </a:r>
                    </a:p>
                  </a:txBody>
                  <a:tcPr/>
                </a:tc>
              </a:tr>
              <a:tr h="57528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b="1" spc="0" dirty="0" smtClean="0"/>
                        <a:t>Minimize Environmental Impacts of New Supplies</a:t>
                      </a:r>
                    </a:p>
                  </a:txBody>
                  <a:tcPr/>
                </a:tc>
              </a:tr>
              <a:tr h="57528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2400" b="1" spc="0" dirty="0" smtClean="0"/>
                        <a:t>Increase Implementation Potential of New Supplies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2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0" y="6019800"/>
            <a:ext cx="2286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71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Summary of Strategy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>
                <a:latin typeface="Arial" charset="0"/>
                <a:cs typeface="Arial" charset="0"/>
              </a:rPr>
              <a:t>Project Evaluation &amp; Rankings</a:t>
            </a:r>
            <a:endParaRPr lang="en-US" sz="4000" dirty="0"/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/>
          </p:nvPr>
        </p:nvGraphicFramePr>
        <p:xfrm>
          <a:off x="381000" y="1554480"/>
          <a:ext cx="8305800" cy="4445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38400"/>
                <a:gridCol w="1143000"/>
                <a:gridCol w="1066800"/>
                <a:gridCol w="990600"/>
                <a:gridCol w="1295400"/>
                <a:gridCol w="1371600"/>
              </a:tblGrid>
              <a:tr h="63500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Project Type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Dry Year Yield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Effective Cost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Local Control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Time to Implement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Environ-mental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6350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1. Recycled</a:t>
                      </a:r>
                      <a:r>
                        <a:rPr lang="en-US" sz="1600" b="1" baseline="0" dirty="0" smtClean="0">
                          <a:latin typeface="Arial"/>
                          <a:cs typeface="Arial"/>
                        </a:rPr>
                        <a:t> Water Projects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1" baseline="0" dirty="0" smtClean="0">
                          <a:latin typeface="Arial"/>
                          <a:cs typeface="Arial"/>
                        </a:rPr>
                        <a:t>2. Groundwater Project (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Sunnyvale</a:t>
                      </a:r>
                      <a:r>
                        <a:rPr lang="en-US" sz="1600" b="1" baseline="0" dirty="0" smtClean="0">
                          <a:latin typeface="Arial"/>
                          <a:cs typeface="Arial"/>
                        </a:rPr>
                        <a:t>)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3. Water Transfers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4a.</a:t>
                      </a:r>
                      <a:r>
                        <a:rPr lang="en-US" sz="1600" b="1" baseline="0" dirty="0" smtClean="0">
                          <a:latin typeface="Arial"/>
                          <a:cs typeface="Arial"/>
                        </a:rPr>
                        <a:t> Desal - 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Open Bay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4b.</a:t>
                      </a:r>
                      <a:r>
                        <a:rPr lang="en-US" sz="1600" b="1" baseline="0" dirty="0" smtClean="0">
                          <a:latin typeface="Arial"/>
                          <a:cs typeface="Arial"/>
                        </a:rPr>
                        <a:t> Desal - </a:t>
                      </a:r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Brackish Well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350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1" dirty="0" smtClean="0">
                          <a:latin typeface="Arial"/>
                          <a:cs typeface="Arial"/>
                        </a:rPr>
                        <a:t>5. Local Capture</a:t>
                      </a:r>
                      <a:r>
                        <a:rPr lang="en-US" sz="1600" b="1" baseline="0" dirty="0" smtClean="0">
                          <a:latin typeface="Arial"/>
                          <a:cs typeface="Arial"/>
                        </a:rPr>
                        <a:t> and Reuse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>
            <a:off x="3200400" y="2304132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3200400" y="3590147"/>
            <a:ext cx="381000" cy="3810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200400" y="4234463"/>
            <a:ext cx="381000" cy="3810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3200400" y="5493183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200400" y="2959157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343400" y="2285082"/>
            <a:ext cx="381000" cy="381000"/>
            <a:chOff x="4343400" y="2208882"/>
            <a:chExt cx="381000" cy="381000"/>
          </a:xfrm>
        </p:grpSpPr>
        <p:sp>
          <p:nvSpPr>
            <p:cNvPr id="15" name="Oval 14"/>
            <p:cNvSpPr/>
            <p:nvPr/>
          </p:nvSpPr>
          <p:spPr>
            <a:xfrm>
              <a:off x="4343400" y="2208882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Chord 15"/>
            <p:cNvSpPr/>
            <p:nvPr/>
          </p:nvSpPr>
          <p:spPr>
            <a:xfrm>
              <a:off x="4343400" y="2227932"/>
              <a:ext cx="381000" cy="361950"/>
            </a:xfrm>
            <a:prstGeom prst="chord">
              <a:avLst>
                <a:gd name="adj1" fmla="val 21360639"/>
                <a:gd name="adj2" fmla="val 10872062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20" name="Oval 19"/>
          <p:cNvSpPr>
            <a:spLocks noChangeAspect="1"/>
          </p:cNvSpPr>
          <p:nvPr/>
        </p:nvSpPr>
        <p:spPr>
          <a:xfrm>
            <a:off x="6477000" y="2300572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Chord 20"/>
          <p:cNvSpPr>
            <a:spLocks noChangeAspect="1"/>
          </p:cNvSpPr>
          <p:nvPr/>
        </p:nvSpPr>
        <p:spPr>
          <a:xfrm>
            <a:off x="6477000" y="2304132"/>
            <a:ext cx="381000" cy="361950"/>
          </a:xfrm>
          <a:prstGeom prst="chord">
            <a:avLst>
              <a:gd name="adj1" fmla="val 21360639"/>
              <a:gd name="adj2" fmla="val 10872062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477000" y="2958841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Chord 22"/>
          <p:cNvSpPr>
            <a:spLocks noChangeAspect="1"/>
          </p:cNvSpPr>
          <p:nvPr/>
        </p:nvSpPr>
        <p:spPr>
          <a:xfrm>
            <a:off x="6477000" y="2977891"/>
            <a:ext cx="381000" cy="361950"/>
          </a:xfrm>
          <a:prstGeom prst="chord">
            <a:avLst>
              <a:gd name="adj1" fmla="val 21360639"/>
              <a:gd name="adj2" fmla="val 10872062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6487886" y="3594929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Chord 24"/>
          <p:cNvSpPr>
            <a:spLocks noChangeAspect="1"/>
          </p:cNvSpPr>
          <p:nvPr/>
        </p:nvSpPr>
        <p:spPr>
          <a:xfrm>
            <a:off x="6487886" y="3629469"/>
            <a:ext cx="381000" cy="361950"/>
          </a:xfrm>
          <a:prstGeom prst="chord">
            <a:avLst>
              <a:gd name="adj1" fmla="val 21360639"/>
              <a:gd name="adj2" fmla="val 10872062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6487886" y="4222529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6487886" y="4876800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6487886" y="5490811"/>
            <a:ext cx="381000" cy="3810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dirty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5366658" y="4234368"/>
            <a:ext cx="381000" cy="3810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366658" y="4851529"/>
            <a:ext cx="381000" cy="3810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343400" y="4237184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4343400" y="4842004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5361215" y="3618061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4343400" y="3613979"/>
            <a:ext cx="381000" cy="3810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5344886" y="2299039"/>
            <a:ext cx="381000" cy="3810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5361215" y="2949110"/>
            <a:ext cx="381000" cy="3810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4343400" y="2949110"/>
            <a:ext cx="381000" cy="3810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73" name="Group 72"/>
          <p:cNvGrpSpPr>
            <a:grpSpLocks noChangeAspect="1"/>
          </p:cNvGrpSpPr>
          <p:nvPr/>
        </p:nvGrpSpPr>
        <p:grpSpPr>
          <a:xfrm>
            <a:off x="3390900" y="6474086"/>
            <a:ext cx="266700" cy="266700"/>
            <a:chOff x="5967612" y="6300360"/>
            <a:chExt cx="381000" cy="381001"/>
          </a:xfrm>
        </p:grpSpPr>
        <p:sp>
          <p:nvSpPr>
            <p:cNvPr id="40" name="Oval 39"/>
            <p:cNvSpPr/>
            <p:nvPr/>
          </p:nvSpPr>
          <p:spPr>
            <a:xfrm>
              <a:off x="5967612" y="6300360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1" name="Chord 40"/>
            <p:cNvSpPr>
              <a:spLocks noChangeAspect="1"/>
            </p:cNvSpPr>
            <p:nvPr/>
          </p:nvSpPr>
          <p:spPr>
            <a:xfrm>
              <a:off x="5967612" y="6319409"/>
              <a:ext cx="381000" cy="361952"/>
            </a:xfrm>
            <a:prstGeom prst="chord">
              <a:avLst>
                <a:gd name="adj1" fmla="val 21360639"/>
                <a:gd name="adj2" fmla="val 10872062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366658" y="5493533"/>
            <a:ext cx="381000" cy="381000"/>
            <a:chOff x="5366658" y="6059489"/>
            <a:chExt cx="381000" cy="381000"/>
          </a:xfrm>
        </p:grpSpPr>
        <p:sp>
          <p:nvSpPr>
            <p:cNvPr id="46" name="Oval 45"/>
            <p:cNvSpPr/>
            <p:nvPr/>
          </p:nvSpPr>
          <p:spPr>
            <a:xfrm>
              <a:off x="5366658" y="6059489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7" name="Chord 46"/>
            <p:cNvSpPr/>
            <p:nvPr/>
          </p:nvSpPr>
          <p:spPr>
            <a:xfrm>
              <a:off x="5366658" y="6078539"/>
              <a:ext cx="381000" cy="361950"/>
            </a:xfrm>
            <a:prstGeom prst="chord">
              <a:avLst>
                <a:gd name="adj1" fmla="val 21360639"/>
                <a:gd name="adj2" fmla="val 10872062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200400" y="4860043"/>
            <a:ext cx="381000" cy="381000"/>
            <a:chOff x="3200400" y="5412042"/>
            <a:chExt cx="381000" cy="381000"/>
          </a:xfrm>
        </p:grpSpPr>
        <p:sp>
          <p:nvSpPr>
            <p:cNvPr id="49" name="Oval 48"/>
            <p:cNvSpPr/>
            <p:nvPr/>
          </p:nvSpPr>
          <p:spPr>
            <a:xfrm>
              <a:off x="3200400" y="5412042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0" name="Chord 49"/>
            <p:cNvSpPr/>
            <p:nvPr/>
          </p:nvSpPr>
          <p:spPr>
            <a:xfrm>
              <a:off x="3200400" y="5431092"/>
              <a:ext cx="381000" cy="361950"/>
            </a:xfrm>
            <a:prstGeom prst="chord">
              <a:avLst>
                <a:gd name="adj1" fmla="val 21360639"/>
                <a:gd name="adj2" fmla="val 10872062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51" name="Oval 50"/>
          <p:cNvSpPr>
            <a:spLocks noChangeAspect="1"/>
          </p:cNvSpPr>
          <p:nvPr/>
        </p:nvSpPr>
        <p:spPr>
          <a:xfrm>
            <a:off x="7820690" y="4206549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7820690" y="4869918"/>
            <a:ext cx="381000" cy="381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7820690" y="3594929"/>
            <a:ext cx="381000" cy="381000"/>
            <a:chOff x="7848600" y="4132971"/>
            <a:chExt cx="381000" cy="381000"/>
          </a:xfrm>
        </p:grpSpPr>
        <p:sp>
          <p:nvSpPr>
            <p:cNvPr id="54" name="Oval 53"/>
            <p:cNvSpPr/>
            <p:nvPr/>
          </p:nvSpPr>
          <p:spPr>
            <a:xfrm>
              <a:off x="7848600" y="4132971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5" name="Chord 54"/>
            <p:cNvSpPr/>
            <p:nvPr/>
          </p:nvSpPr>
          <p:spPr>
            <a:xfrm>
              <a:off x="7848600" y="4152021"/>
              <a:ext cx="381000" cy="361950"/>
            </a:xfrm>
            <a:prstGeom prst="chord">
              <a:avLst>
                <a:gd name="adj1" fmla="val 21360639"/>
                <a:gd name="adj2" fmla="val 10872062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820690" y="2933620"/>
            <a:ext cx="381000" cy="381000"/>
            <a:chOff x="7848600" y="2857420"/>
            <a:chExt cx="381000" cy="381000"/>
          </a:xfrm>
        </p:grpSpPr>
        <p:sp>
          <p:nvSpPr>
            <p:cNvPr id="57" name="Oval 56"/>
            <p:cNvSpPr/>
            <p:nvPr/>
          </p:nvSpPr>
          <p:spPr>
            <a:xfrm>
              <a:off x="7848600" y="2857420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8" name="Chord 57"/>
            <p:cNvSpPr/>
            <p:nvPr/>
          </p:nvSpPr>
          <p:spPr>
            <a:xfrm>
              <a:off x="7848600" y="2876470"/>
              <a:ext cx="381000" cy="361950"/>
            </a:xfrm>
            <a:prstGeom prst="chord">
              <a:avLst>
                <a:gd name="adj1" fmla="val 21360639"/>
                <a:gd name="adj2" fmla="val 10872062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820690" y="2285082"/>
            <a:ext cx="381000" cy="381000"/>
            <a:chOff x="7848600" y="2208882"/>
            <a:chExt cx="381000" cy="381000"/>
          </a:xfrm>
        </p:grpSpPr>
        <p:sp>
          <p:nvSpPr>
            <p:cNvPr id="60" name="Oval 59"/>
            <p:cNvSpPr/>
            <p:nvPr/>
          </p:nvSpPr>
          <p:spPr>
            <a:xfrm>
              <a:off x="7848600" y="2208882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1" name="Chord 60"/>
            <p:cNvSpPr/>
            <p:nvPr/>
          </p:nvSpPr>
          <p:spPr>
            <a:xfrm>
              <a:off x="7848600" y="2227932"/>
              <a:ext cx="381000" cy="361950"/>
            </a:xfrm>
            <a:prstGeom prst="chord">
              <a:avLst>
                <a:gd name="adj1" fmla="val 21360639"/>
                <a:gd name="adj2" fmla="val 10872062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63" name="Oval 62"/>
          <p:cNvSpPr>
            <a:spLocks noChangeAspect="1"/>
          </p:cNvSpPr>
          <p:nvPr/>
        </p:nvSpPr>
        <p:spPr>
          <a:xfrm>
            <a:off x="7820690" y="5490811"/>
            <a:ext cx="381000" cy="381000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337261" y="5487259"/>
            <a:ext cx="381000" cy="381000"/>
            <a:chOff x="4365171" y="6069014"/>
            <a:chExt cx="381000" cy="381000"/>
          </a:xfrm>
        </p:grpSpPr>
        <p:sp>
          <p:nvSpPr>
            <p:cNvPr id="68" name="Oval 67"/>
            <p:cNvSpPr/>
            <p:nvPr/>
          </p:nvSpPr>
          <p:spPr>
            <a:xfrm>
              <a:off x="4365171" y="6069014"/>
              <a:ext cx="381000" cy="3810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69" name="Chord 68"/>
            <p:cNvSpPr/>
            <p:nvPr/>
          </p:nvSpPr>
          <p:spPr>
            <a:xfrm>
              <a:off x="4365171" y="6088064"/>
              <a:ext cx="381000" cy="361950"/>
            </a:xfrm>
            <a:prstGeom prst="chord">
              <a:avLst>
                <a:gd name="adj1" fmla="val 21360639"/>
                <a:gd name="adj2" fmla="val 10872062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82" name="Oval 81"/>
          <p:cNvSpPr>
            <a:spLocks noChangeAspect="1"/>
          </p:cNvSpPr>
          <p:nvPr/>
        </p:nvSpPr>
        <p:spPr>
          <a:xfrm>
            <a:off x="478938" y="6457725"/>
            <a:ext cx="256615" cy="256615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>
            <a:off x="6405987" y="6511183"/>
            <a:ext cx="266700" cy="2667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0343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Performance on selected criteria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66929" y="6429437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Scores high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657600" y="6429437"/>
            <a:ext cx="23636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Scores in the middle</a:t>
            </a: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691833" y="6443331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Scores low</a:t>
            </a:r>
            <a:endParaRPr lang="en-US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2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Finding: </a:t>
            </a:r>
            <a:r>
              <a:rPr lang="en-US" sz="4400" b="1" i="1" dirty="0" smtClean="0"/>
              <a:t>Water Transfers are a High Priority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46563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C</a:t>
            </a:r>
            <a:r>
              <a:rPr lang="en-US" dirty="0" smtClean="0"/>
              <a:t>onsistently score high and should represent </a:t>
            </a:r>
            <a:r>
              <a:rPr lang="en-US" dirty="0"/>
              <a:t>a high priority </a:t>
            </a:r>
            <a:r>
              <a:rPr lang="en-US" dirty="0" smtClean="0"/>
              <a:t>for BAWSCA  </a:t>
            </a:r>
          </a:p>
          <a:p>
            <a:pPr marL="466725" lvl="1">
              <a:spcAft>
                <a:spcPts val="0"/>
              </a:spcAft>
            </a:pPr>
            <a:r>
              <a:rPr lang="en-US" dirty="0" smtClean="0"/>
              <a:t>Existing infrastructure and ability to match to dry year demands results in low effective costs </a:t>
            </a:r>
          </a:p>
          <a:p>
            <a:pPr marL="466725" lvl="1">
              <a:spcAft>
                <a:spcPts val="3000"/>
              </a:spcAft>
            </a:pPr>
            <a:r>
              <a:rPr lang="en-US" dirty="0" smtClean="0"/>
              <a:t>Addition of storage capability would improve flexibility</a:t>
            </a:r>
            <a:endParaRPr lang="en-US" sz="2400" spc="-50" dirty="0"/>
          </a:p>
          <a:p>
            <a:pPr>
              <a:spcAft>
                <a:spcPts val="0"/>
              </a:spcAft>
            </a:pPr>
            <a:r>
              <a:rPr lang="en-US" b="1" spc="-50" dirty="0" smtClean="0"/>
              <a:t>Recommended Action</a:t>
            </a:r>
            <a:r>
              <a:rPr lang="en-US" spc="-50" dirty="0" smtClean="0"/>
              <a:t>: </a:t>
            </a:r>
          </a:p>
          <a:p>
            <a:pPr marL="466725" lvl="1">
              <a:spcAft>
                <a:spcPts val="0"/>
              </a:spcAft>
            </a:pPr>
            <a:r>
              <a:rPr lang="en-US" dirty="0"/>
              <a:t>C</a:t>
            </a:r>
            <a:r>
              <a:rPr lang="en-US" dirty="0" smtClean="0"/>
              <a:t>ontinue to lead development of water transfers</a:t>
            </a:r>
            <a:endParaRPr lang="en-US" dirty="0"/>
          </a:p>
          <a:p>
            <a:pPr marL="466725" lvl="1">
              <a:spcAft>
                <a:spcPts val="0"/>
              </a:spcAft>
            </a:pPr>
            <a:r>
              <a:rPr lang="en-US" dirty="0" smtClean="0"/>
              <a:t>Identify </a:t>
            </a:r>
            <a:r>
              <a:rPr lang="en-US" dirty="0"/>
              <a:t>and </a:t>
            </a:r>
            <a:r>
              <a:rPr lang="en-US" dirty="0" smtClean="0"/>
              <a:t>evaluate water </a:t>
            </a:r>
            <a:r>
              <a:rPr lang="en-US" dirty="0"/>
              <a:t>storage </a:t>
            </a:r>
            <a:r>
              <a:rPr lang="en-US" dirty="0" smtClean="0"/>
              <a:t>options              (e.g. enlarged Los Vaqueros)</a:t>
            </a:r>
            <a:endParaRPr lang="en-US" sz="2400" spc="-50" dirty="0" smtClean="0"/>
          </a:p>
          <a:p>
            <a:pPr>
              <a:spcAft>
                <a:spcPts val="0"/>
              </a:spcAft>
            </a:pPr>
            <a:endParaRPr lang="en-US" sz="2400" dirty="0" smtClean="0"/>
          </a:p>
          <a:p>
            <a:pPr>
              <a:spcAft>
                <a:spcPts val="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576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Strategy </a:t>
            </a:r>
            <a:r>
              <a:rPr lang="en-US" sz="4000" b="1" dirty="0" smtClean="0"/>
              <a:t>Was Direct Response to Significant </a:t>
            </a:r>
            <a:r>
              <a:rPr lang="en-US" sz="4000" b="1" dirty="0"/>
              <a:t>Reliability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458200" cy="4389437"/>
          </a:xfrm>
        </p:spPr>
        <p:txBody>
          <a:bodyPr/>
          <a:lstStyle/>
          <a:p>
            <a:pPr lvl="0"/>
            <a:r>
              <a:rPr lang="en-US" dirty="0" smtClean="0"/>
              <a:t>Water </a:t>
            </a:r>
            <a:r>
              <a:rPr lang="en-US" dirty="0"/>
              <a:t>demand in </a:t>
            </a:r>
            <a:r>
              <a:rPr lang="en-US" dirty="0" smtClean="0"/>
              <a:t>BAWSCA </a:t>
            </a:r>
            <a:r>
              <a:rPr lang="en-US" dirty="0"/>
              <a:t>service area </a:t>
            </a:r>
            <a:r>
              <a:rPr lang="en-US" dirty="0" smtClean="0"/>
              <a:t>was </a:t>
            </a:r>
            <a:r>
              <a:rPr lang="en-US" dirty="0"/>
              <a:t>projected to be greater than available supplies in both normal and drought </a:t>
            </a:r>
            <a:r>
              <a:rPr lang="en-US" dirty="0" smtClean="0"/>
              <a:t>years  </a:t>
            </a:r>
          </a:p>
          <a:p>
            <a:pPr lvl="0"/>
            <a:r>
              <a:rPr lang="en-US" dirty="0" smtClean="0"/>
              <a:t>Unilateral decision by SFPUC to </a:t>
            </a:r>
            <a:r>
              <a:rPr lang="en-US" dirty="0"/>
              <a:t>limit </a:t>
            </a:r>
            <a:r>
              <a:rPr lang="en-US" dirty="0" smtClean="0"/>
              <a:t>Regional </a:t>
            </a:r>
            <a:r>
              <a:rPr lang="en-US" dirty="0"/>
              <a:t>Water System (RWS) supplies available to </a:t>
            </a:r>
            <a:r>
              <a:rPr lang="en-US" dirty="0" smtClean="0"/>
              <a:t>BAWSCA </a:t>
            </a:r>
            <a:r>
              <a:rPr lang="en-US" dirty="0"/>
              <a:t>member agencies to 184 </a:t>
            </a:r>
            <a:r>
              <a:rPr lang="en-US" dirty="0" smtClean="0"/>
              <a:t>mgd through 2018</a:t>
            </a:r>
            <a:endParaRPr lang="en-US" dirty="0"/>
          </a:p>
          <a:p>
            <a:pPr lvl="0"/>
            <a:r>
              <a:rPr lang="en-US" spc="-90" dirty="0"/>
              <a:t>Anticipated </a:t>
            </a:r>
            <a:r>
              <a:rPr lang="en-US" spc="-90" dirty="0" smtClean="0"/>
              <a:t>RWS system-wide supply shortages up to 20% resulting in even greater cutbacks </a:t>
            </a:r>
            <a:r>
              <a:rPr lang="en-US" spc="-90" dirty="0"/>
              <a:t>to </a:t>
            </a:r>
            <a:r>
              <a:rPr lang="en-US" spc="-90" dirty="0" smtClean="0"/>
              <a:t>BAWSCA agencies</a:t>
            </a:r>
          </a:p>
          <a:p>
            <a:pPr lvl="0"/>
            <a:r>
              <a:rPr lang="en-US" dirty="0" smtClean="0"/>
              <a:t>Additional </a:t>
            </a:r>
            <a:r>
              <a:rPr lang="en-US" dirty="0"/>
              <a:t>identified environmental, regulatory and political </a:t>
            </a:r>
            <a:r>
              <a:rPr lang="en-US" dirty="0" smtClean="0"/>
              <a:t>threats </a:t>
            </a:r>
            <a:r>
              <a:rPr lang="en-US" dirty="0"/>
              <a:t>to RWS </a:t>
            </a:r>
            <a:r>
              <a:rPr lang="en-US" dirty="0" smtClean="0"/>
              <a:t>reliability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Finding: </a:t>
            </a:r>
            <a:r>
              <a:rPr lang="en-US" sz="4400" b="1" i="1" dirty="0" smtClean="0"/>
              <a:t>Desalination Needs Partner to be Viable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46563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Partner would pay for and utilize supplies during normal years</a:t>
            </a:r>
          </a:p>
          <a:p>
            <a:pPr>
              <a:spcAft>
                <a:spcPts val="3000"/>
              </a:spcAft>
            </a:pPr>
            <a:r>
              <a:rPr lang="en-US" dirty="0" smtClean="0"/>
              <a:t>Provides sizable </a:t>
            </a:r>
            <a:r>
              <a:rPr lang="en-US" dirty="0"/>
              <a:t>yield, but high </a:t>
            </a:r>
            <a:r>
              <a:rPr lang="en-US" dirty="0" smtClean="0"/>
              <a:t>costs &amp; permitting make </a:t>
            </a:r>
            <a:r>
              <a:rPr lang="en-US" dirty="0"/>
              <a:t>it a poor </a:t>
            </a:r>
            <a:r>
              <a:rPr lang="en-US" dirty="0" smtClean="0"/>
              <a:t>dry year only option  </a:t>
            </a:r>
          </a:p>
          <a:p>
            <a:pPr>
              <a:spcAft>
                <a:spcPts val="0"/>
              </a:spcAft>
            </a:pPr>
            <a:r>
              <a:rPr lang="en-US" b="1" spc="-50" dirty="0" smtClean="0"/>
              <a:t>Recommended Action</a:t>
            </a:r>
            <a:r>
              <a:rPr lang="en-US" spc="-50" dirty="0" smtClean="0"/>
              <a:t>: </a:t>
            </a:r>
            <a:endParaRPr lang="en-US" spc="-50" dirty="0"/>
          </a:p>
          <a:p>
            <a:pPr marL="523875" lvl="1">
              <a:spcAft>
                <a:spcPts val="0"/>
              </a:spcAft>
            </a:pPr>
            <a:r>
              <a:rPr lang="en-US" dirty="0" smtClean="0"/>
              <a:t>Facilitate </a:t>
            </a:r>
            <a:r>
              <a:rPr lang="en-US" dirty="0"/>
              <a:t>desalination </a:t>
            </a:r>
            <a:r>
              <a:rPr lang="en-US" dirty="0" smtClean="0"/>
              <a:t>partnerships </a:t>
            </a:r>
            <a:endParaRPr lang="en-US" dirty="0"/>
          </a:p>
          <a:p>
            <a:pPr marL="523875" lvl="1">
              <a:spcAft>
                <a:spcPts val="0"/>
              </a:spcAft>
            </a:pPr>
            <a:r>
              <a:rPr lang="en-US" dirty="0"/>
              <a:t>Pursue outside funding for further </a:t>
            </a:r>
            <a:r>
              <a:rPr lang="en-US" dirty="0" smtClean="0"/>
              <a:t>studies                (e.g., Bay-Mud conductivity testing)</a:t>
            </a:r>
            <a:endParaRPr lang="en-US" dirty="0"/>
          </a:p>
          <a:p>
            <a:pPr>
              <a:spcAft>
                <a:spcPts val="0"/>
              </a:spcAft>
            </a:pPr>
            <a:endParaRPr lang="en-US" sz="2400" spc="-50" dirty="0"/>
          </a:p>
          <a:p>
            <a:pPr>
              <a:spcAft>
                <a:spcPts val="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8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spc="-10" dirty="0" smtClean="0"/>
              <a:t>Finding: </a:t>
            </a:r>
            <a:r>
              <a:rPr lang="en-US" sz="4400" b="1" i="1" spc="-10" dirty="0" smtClean="0"/>
              <a:t>“Other Projects” Have Limited Dry Year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46563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R</a:t>
            </a:r>
            <a:r>
              <a:rPr lang="en-US" dirty="0" smtClean="0"/>
              <a:t>ecycling, groundwater, etc. provide </a:t>
            </a:r>
            <a:r>
              <a:rPr lang="en-US" dirty="0"/>
              <a:t>tangible, though limited </a:t>
            </a:r>
            <a:r>
              <a:rPr lang="en-US" dirty="0" smtClean="0"/>
              <a:t>regional benefits  </a:t>
            </a:r>
          </a:p>
          <a:p>
            <a:pPr marL="523875" lvl="1">
              <a:spcAft>
                <a:spcPts val="0"/>
              </a:spcAft>
            </a:pPr>
            <a:r>
              <a:rPr lang="en-US" spc="-10" dirty="0" smtClean="0"/>
              <a:t>Low dry year yield nominally addresses regional needs</a:t>
            </a:r>
          </a:p>
          <a:p>
            <a:pPr marL="157162">
              <a:spcAft>
                <a:spcPts val="3000"/>
              </a:spcAft>
            </a:pPr>
            <a:r>
              <a:rPr lang="en-US" dirty="0" smtClean="0"/>
              <a:t>Need </a:t>
            </a:r>
            <a:r>
              <a:rPr lang="en-US" dirty="0"/>
              <a:t>to move forward on all </a:t>
            </a:r>
            <a:r>
              <a:rPr lang="en-US" dirty="0" smtClean="0"/>
              <a:t>options  </a:t>
            </a:r>
          </a:p>
          <a:p>
            <a:pPr>
              <a:spcAft>
                <a:spcPts val="0"/>
              </a:spcAft>
            </a:pPr>
            <a:r>
              <a:rPr lang="en-US" b="1" spc="-50" dirty="0" smtClean="0"/>
              <a:t>Recommended Action</a:t>
            </a:r>
            <a:r>
              <a:rPr lang="en-US" spc="-50" dirty="0" smtClean="0"/>
              <a:t>: </a:t>
            </a:r>
          </a:p>
          <a:p>
            <a:pPr marL="523875" lvl="1">
              <a:spcAft>
                <a:spcPts val="0"/>
              </a:spcAft>
            </a:pPr>
            <a:r>
              <a:rPr lang="en-US" dirty="0" smtClean="0"/>
              <a:t>Support </a:t>
            </a:r>
            <a:r>
              <a:rPr lang="en-US" dirty="0"/>
              <a:t>agency-identified projects </a:t>
            </a:r>
            <a:r>
              <a:rPr lang="en-US" dirty="0" smtClean="0"/>
              <a:t> </a:t>
            </a:r>
            <a:endParaRPr lang="en-US" dirty="0"/>
          </a:p>
          <a:p>
            <a:pPr marL="523875" lvl="1">
              <a:spcAft>
                <a:spcPts val="0"/>
              </a:spcAft>
            </a:pPr>
            <a:r>
              <a:rPr lang="en-US" dirty="0"/>
              <a:t>Participate in </a:t>
            </a:r>
            <a:r>
              <a:rPr lang="en-US" dirty="0" smtClean="0"/>
              <a:t>cooperative regional </a:t>
            </a:r>
            <a:r>
              <a:rPr lang="en-US" dirty="0"/>
              <a:t>planning </a:t>
            </a:r>
            <a:r>
              <a:rPr lang="en-US" dirty="0" smtClean="0"/>
              <a:t>           (</a:t>
            </a:r>
            <a:r>
              <a:rPr lang="en-US" dirty="0"/>
              <a:t>e.g., </a:t>
            </a:r>
            <a:r>
              <a:rPr lang="en-US" dirty="0" smtClean="0"/>
              <a:t>Bay Area Regional Reliability Partnership)</a:t>
            </a:r>
            <a:endParaRPr lang="en-US" dirty="0"/>
          </a:p>
          <a:p>
            <a:pPr>
              <a:spcAft>
                <a:spcPts val="0"/>
              </a:spcAft>
            </a:pPr>
            <a:endParaRPr lang="en-US" sz="2400" dirty="0" smtClean="0"/>
          </a:p>
          <a:p>
            <a:pPr>
              <a:spcAft>
                <a:spcPts val="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579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pc="-90" dirty="0" smtClean="0"/>
              <a:t>Summary: Drought Year Shortfall Only, but Supply Options Limited</a:t>
            </a:r>
            <a:endParaRPr lang="en-US" sz="4000" b="1" spc="-9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Recent studies confirm need to focus on dry-year supplies (e.g., transfers, groundwater storage)</a:t>
            </a:r>
          </a:p>
          <a:p>
            <a:r>
              <a:rPr lang="en-US" sz="2400" dirty="0" smtClean="0"/>
              <a:t>Focus is now on drought supply</a:t>
            </a:r>
            <a:endParaRPr lang="en-US" sz="2400" dirty="0" smtClean="0"/>
          </a:p>
          <a:p>
            <a:pPr lvl="1"/>
            <a:r>
              <a:rPr lang="en-US" sz="2000" dirty="0" smtClean="0"/>
              <a:t>Lack of normal year need greatly impacts the “effective” or “dry-year” cost of projects </a:t>
            </a:r>
          </a:p>
          <a:p>
            <a:pPr lvl="1">
              <a:spcAft>
                <a:spcPts val="300"/>
              </a:spcAft>
            </a:pPr>
            <a:r>
              <a:rPr lang="en-US" sz="2000" dirty="0" smtClean="0"/>
              <a:t>Continued need to explore normal year supplies (e.g., recycling, desalination) </a:t>
            </a:r>
            <a:r>
              <a:rPr lang="en-US" sz="2000" dirty="0" smtClean="0"/>
              <a:t>for threats </a:t>
            </a:r>
            <a:r>
              <a:rPr lang="en-US" sz="2000" dirty="0" smtClean="0"/>
              <a:t>to existing </a:t>
            </a:r>
            <a:r>
              <a:rPr lang="en-US" sz="2000" dirty="0" smtClean="0"/>
              <a:t>supplies and changing </a:t>
            </a:r>
            <a:r>
              <a:rPr lang="en-US" sz="2000" dirty="0" smtClean="0"/>
              <a:t>local </a:t>
            </a:r>
            <a:r>
              <a:rPr lang="en-US" sz="2000" dirty="0" smtClean="0"/>
              <a:t>supplies</a:t>
            </a:r>
          </a:p>
          <a:p>
            <a:pPr>
              <a:spcAft>
                <a:spcPts val="300"/>
              </a:spcAft>
            </a:pPr>
            <a:r>
              <a:rPr lang="en-US" sz="2400" dirty="0" smtClean="0"/>
              <a:t>Strategy implementation activities </a:t>
            </a:r>
            <a:r>
              <a:rPr lang="en-US" sz="2400" dirty="0"/>
              <a:t>primarily reflected in allocation of BAWSCA staff time</a:t>
            </a:r>
          </a:p>
          <a:p>
            <a:pPr lvl="1"/>
            <a:r>
              <a:rPr lang="en-US" sz="2000" dirty="0"/>
              <a:t>BAWSCA partnering with Cal Water to pursue brackish groundwater </a:t>
            </a:r>
            <a:r>
              <a:rPr lang="en-US" sz="2000" dirty="0" err="1" smtClean="0"/>
              <a:t>desal</a:t>
            </a:r>
            <a:r>
              <a:rPr lang="en-US" sz="2000" dirty="0" smtClean="0"/>
              <a:t> project</a:t>
            </a:r>
            <a:endParaRPr lang="en-US" sz="2000" dirty="0"/>
          </a:p>
          <a:p>
            <a:pPr marL="215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56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Strategy Development was Phased to Achieve Results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Strategy developed in Phases</a:t>
            </a:r>
          </a:p>
          <a:p>
            <a:pPr lvl="1"/>
            <a:r>
              <a:rPr lang="en-US" dirty="0" smtClean="0"/>
              <a:t>Phase I (Scoping): July 2009 – May 2010</a:t>
            </a:r>
          </a:p>
          <a:p>
            <a:pPr lvl="1"/>
            <a:r>
              <a:rPr lang="en-US" dirty="0" smtClean="0"/>
              <a:t>Phase IIA: July 2010 – July 2012</a:t>
            </a:r>
          </a:p>
          <a:p>
            <a:pPr lvl="1"/>
            <a:r>
              <a:rPr lang="en-US" dirty="0" smtClean="0"/>
              <a:t>Phase II Final Report: February 2015</a:t>
            </a:r>
          </a:p>
          <a:p>
            <a:r>
              <a:rPr lang="en-US" dirty="0" smtClean="0"/>
              <a:t>Study focus changed along the way in response to findings and changed conditions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65960"/>
            <a:ext cx="3427412" cy="4435475"/>
          </a:xfrm>
        </p:spPr>
      </p:pic>
    </p:spTree>
    <p:extLst>
      <p:ext uri="{BB962C8B-B14F-4D97-AF65-F5344CB8AC3E}">
        <p14:creationId xmlns:p14="http://schemas.microsoft.com/office/powerpoint/2010/main" val="31286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86600" y="6172200"/>
            <a:ext cx="1981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57200" y="609600"/>
            <a:ext cx="8534400" cy="1143000"/>
          </a:xfrm>
          <a:prstGeom prst="rect">
            <a:avLst/>
          </a:prstGeom>
        </p:spPr>
        <p:txBody>
          <a:bodyPr lIns="0" rIns="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endParaRPr lang="en-US" sz="4400" b="1" spc="-300" dirty="0">
              <a:solidFill>
                <a:srgbClr val="04617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458200" cy="1123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4617B"/>
                </a:solidFill>
              </a:rPr>
              <a:t>Phase II Significant Finding: Demands </a:t>
            </a:r>
            <a:r>
              <a:rPr lang="en-US" sz="3600" b="1" dirty="0" smtClean="0">
                <a:solidFill>
                  <a:srgbClr val="04617B"/>
                </a:solidFill>
              </a:rPr>
              <a:t>20% Lower Than Previous Estimates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7010400" y="6172200"/>
            <a:ext cx="2133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712396"/>
              </p:ext>
            </p:extLst>
          </p:nvPr>
        </p:nvGraphicFramePr>
        <p:xfrm>
          <a:off x="152401" y="1524000"/>
          <a:ext cx="8839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990600" y="6408342"/>
            <a:ext cx="533400" cy="0"/>
          </a:xfrm>
          <a:prstGeom prst="line">
            <a:avLst/>
          </a:prstGeom>
          <a:ln w="63500" cap="rnd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81400" y="6422299"/>
            <a:ext cx="533400" cy="0"/>
          </a:xfrm>
          <a:prstGeom prst="line">
            <a:avLst/>
          </a:prstGeom>
          <a:ln w="63500" cap="rnd"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93685" y="6422299"/>
            <a:ext cx="533400" cy="0"/>
          </a:xfrm>
          <a:prstGeom prst="line">
            <a:avLst/>
          </a:prstGeom>
          <a:ln w="63500" cap="rnd">
            <a:solidFill>
              <a:srgbClr val="4A94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94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4617B"/>
                </a:solidFill>
              </a:rPr>
              <a:t>Updated Normal Year Demands 20% Lower Than Previous Estimates</a:t>
            </a:r>
            <a:endParaRPr lang="en-US" sz="3600" b="1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3100" dirty="0" smtClean="0"/>
              <a:t>Projected </a:t>
            </a:r>
            <a:r>
              <a:rPr lang="en-US" sz="3100" u="sng" dirty="0" smtClean="0"/>
              <a:t>2035</a:t>
            </a:r>
            <a:r>
              <a:rPr lang="en-US" sz="3100" dirty="0" smtClean="0"/>
              <a:t> total normal year water demands with passive conservation are roughly 20% lower than previous forecast</a:t>
            </a:r>
          </a:p>
          <a:p>
            <a:pPr lvl="1">
              <a:spcAft>
                <a:spcPts val="600"/>
              </a:spcAft>
            </a:pPr>
            <a:r>
              <a:rPr lang="en-US" sz="2600" dirty="0" smtClean="0"/>
              <a:t>341 mgd (2008) vs. 275 mgd (2014)</a:t>
            </a:r>
          </a:p>
          <a:p>
            <a:pPr>
              <a:spcAft>
                <a:spcPts val="600"/>
              </a:spcAft>
            </a:pPr>
            <a:r>
              <a:rPr lang="en-US" sz="3100" dirty="0" smtClean="0"/>
              <a:t>Key factors for lower demand projections</a:t>
            </a:r>
          </a:p>
          <a:p>
            <a:pPr lvl="1">
              <a:spcAft>
                <a:spcPts val="600"/>
              </a:spcAft>
            </a:pPr>
            <a:r>
              <a:rPr lang="en-US" sz="2600" dirty="0" smtClean="0"/>
              <a:t>Higher projected retail water rates</a:t>
            </a:r>
          </a:p>
          <a:p>
            <a:pPr lvl="1">
              <a:spcAft>
                <a:spcPts val="600"/>
              </a:spcAft>
            </a:pPr>
            <a:r>
              <a:rPr lang="en-US" sz="2600" dirty="0"/>
              <a:t>Stricter plumbing and building codes and Statewide conservation requirements</a:t>
            </a:r>
          </a:p>
          <a:p>
            <a:pPr lvl="1">
              <a:spcAft>
                <a:spcPts val="600"/>
              </a:spcAft>
            </a:pPr>
            <a:r>
              <a:rPr lang="en-US" sz="2600" dirty="0" smtClean="0"/>
              <a:t>Slower </a:t>
            </a:r>
            <a:r>
              <a:rPr lang="en-US" sz="2600" dirty="0" smtClean="0"/>
              <a:t>population and job growth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3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2040 Supply Shortfall in Drought Year Only</a:t>
            </a:r>
            <a:endParaRPr lang="en-US" sz="4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14255" y="2428836"/>
          <a:ext cx="2883097" cy="3341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6405" y="5715000"/>
            <a:ext cx="1203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Other 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Sources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5854182"/>
            <a:ext cx="304800" cy="3003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60612" y="5854184"/>
            <a:ext cx="304800" cy="30033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1398" y="5715000"/>
            <a:ext cx="1600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Anticipated 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SFPUC Purchases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6598" y="5864917"/>
            <a:ext cx="304800" cy="300335"/>
          </a:xfrm>
          <a:prstGeom prst="rect">
            <a:avLst/>
          </a:prstGeom>
          <a:solidFill>
            <a:srgbClr val="71A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9745" y="4292777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white"/>
                </a:solidFill>
              </a:rPr>
              <a:t>168 mgd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85650" y="3574586"/>
            <a:ext cx="11626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white"/>
                </a:solidFill>
              </a:rPr>
              <a:t>117 mgd</a:t>
            </a:r>
            <a:endParaRPr lang="en-US" sz="2000" dirty="0">
              <a:solidFill>
                <a:prstClr val="white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50671" y="2072646"/>
            <a:ext cx="3852657" cy="3623123"/>
            <a:chOff x="4550671" y="2072646"/>
            <a:chExt cx="3852657" cy="3623123"/>
          </a:xfrm>
        </p:grpSpPr>
        <p:grpSp>
          <p:nvGrpSpPr>
            <p:cNvPr id="3" name="Group 2"/>
            <p:cNvGrpSpPr/>
            <p:nvPr/>
          </p:nvGrpSpPr>
          <p:grpSpPr>
            <a:xfrm>
              <a:off x="4550671" y="2072646"/>
              <a:ext cx="3852657" cy="3623123"/>
              <a:chOff x="4550671" y="2072646"/>
              <a:chExt cx="3852657" cy="3623123"/>
            </a:xfrm>
          </p:grpSpPr>
          <p:graphicFrame>
            <p:nvGraphicFramePr>
              <p:cNvPr id="7" name="Content Placeholder 5"/>
              <p:cNvGraphicFramePr>
                <a:graphicFrameLocks/>
              </p:cNvGraphicFramePr>
              <p:nvPr>
                <p:extLst/>
              </p:nvPr>
            </p:nvGraphicFramePr>
            <p:xfrm>
              <a:off x="4991549" y="2565699"/>
              <a:ext cx="2970902" cy="313007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20" name="TextBox 19"/>
              <p:cNvSpPr txBox="1"/>
              <p:nvPr/>
            </p:nvSpPr>
            <p:spPr>
              <a:xfrm>
                <a:off x="4550671" y="2072646"/>
                <a:ext cx="3852657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prstClr val="black"/>
                    </a:solidFill>
                  </a:rPr>
                  <a:t>2040 Supply Sources, Drought Year</a:t>
                </a:r>
              </a:p>
              <a:p>
                <a:pPr algn="ctr"/>
                <a:r>
                  <a:rPr lang="en-US" sz="1600" dirty="0" smtClean="0">
                    <a:solidFill>
                      <a:prstClr val="black"/>
                    </a:solidFill>
                  </a:rPr>
                  <a:t>(20% System-wide Shortage)</a:t>
                </a:r>
                <a:endParaRPr lang="en-US" sz="16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553200" y="3589975"/>
              <a:ext cx="11817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white"/>
                  </a:solidFill>
                </a:rPr>
                <a:t>124 mgd</a:t>
              </a: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74129" y="4098635"/>
              <a:ext cx="11626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white"/>
                  </a:solidFill>
                </a:rPr>
                <a:t>117 mgd</a:t>
              </a: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62294" y="2971800"/>
              <a:ext cx="6832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prstClr val="white"/>
                  </a:solidFill>
                </a:rPr>
                <a:t>43 </a:t>
              </a:r>
            </a:p>
            <a:p>
              <a:r>
                <a:rPr lang="en-US" sz="2000" dirty="0" smtClean="0">
                  <a:solidFill>
                    <a:prstClr val="white"/>
                  </a:solidFill>
                </a:rPr>
                <a:t>mgd</a:t>
              </a:r>
              <a:endParaRPr lang="en-US" sz="2000" dirty="0">
                <a:solidFill>
                  <a:prstClr val="white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74343" y="2072646"/>
            <a:ext cx="3775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2040 Supply Sources, Normal Year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57964" y="5715000"/>
            <a:ext cx="219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Reliability Shortfall</a:t>
            </a:r>
          </a:p>
        </p:txBody>
      </p:sp>
    </p:spTree>
    <p:extLst>
      <p:ext uri="{BB962C8B-B14F-4D97-AF65-F5344CB8AC3E}">
        <p14:creationId xmlns:p14="http://schemas.microsoft.com/office/powerpoint/2010/main" val="282837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24" y="685800"/>
            <a:ext cx="8413376" cy="11430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How Frequent are Droughts Anticipated on the SF RWS?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965960"/>
            <a:ext cx="4267200" cy="48920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System subject to drought 1 in 11 years (assuming 2040 demands)</a:t>
            </a:r>
          </a:p>
          <a:p>
            <a:pPr lvl="1"/>
            <a:r>
              <a:rPr lang="en-US" dirty="0" smtClean="0"/>
              <a:t>Using historical record</a:t>
            </a:r>
            <a:endParaRPr lang="en-US" dirty="0" smtClean="0"/>
          </a:p>
          <a:p>
            <a:r>
              <a:rPr lang="en-US" dirty="0" smtClean="0"/>
              <a:t>Analysis informs decision-making</a:t>
            </a:r>
          </a:p>
          <a:p>
            <a:pPr lvl="1"/>
            <a:r>
              <a:rPr lang="en-US" dirty="0" smtClean="0"/>
              <a:t>How often will supplemental supplies be needed</a:t>
            </a:r>
          </a:p>
          <a:p>
            <a:pPr lvl="1"/>
            <a:r>
              <a:rPr lang="en-US" dirty="0" smtClean="0"/>
              <a:t>Effective cost of supply increases if only used during drought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12" y="2099846"/>
            <a:ext cx="49530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83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Supply Shortfalls Can Have Significant Economic Impacts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the Region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</a:pPr>
            <a:r>
              <a:rPr lang="en-US" dirty="0"/>
              <a:t>Regional business sales </a:t>
            </a:r>
            <a:r>
              <a:rPr lang="en-US" dirty="0" smtClean="0"/>
              <a:t>impacts could be </a:t>
            </a:r>
            <a:r>
              <a:rPr lang="en-US" dirty="0"/>
              <a:t>up to $2.0B </a:t>
            </a:r>
            <a:r>
              <a:rPr lang="en-US" dirty="0" smtClean="0"/>
              <a:t>annually (in 2010 dollars)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 2035, impacts could be up to $8.9B annually</a:t>
            </a:r>
          </a:p>
          <a:p>
            <a:pPr lvl="0">
              <a:spcAft>
                <a:spcPts val="600"/>
              </a:spcAft>
            </a:pPr>
            <a:r>
              <a:rPr lang="en-US" dirty="0" smtClean="0"/>
              <a:t>Some </a:t>
            </a:r>
            <a:r>
              <a:rPr lang="en-US" dirty="0"/>
              <a:t>BAWSCA agencies could receive cutbacks of up to 40</a:t>
            </a:r>
            <a:r>
              <a:rPr lang="en-US" dirty="0" smtClean="0"/>
              <a:t>%</a:t>
            </a:r>
          </a:p>
          <a:p>
            <a:pPr lvl="0">
              <a:spcAft>
                <a:spcPts val="600"/>
              </a:spcAft>
            </a:pPr>
            <a:r>
              <a:rPr lang="en-US" dirty="0" smtClean="0"/>
              <a:t>Uncertainty in frequency of drought due to changing climate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1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spc="-80" dirty="0" smtClean="0"/>
              <a:t>Review of </a:t>
            </a:r>
            <a:r>
              <a:rPr lang="en-US" sz="4400" b="1" spc="-80" dirty="0" smtClean="0"/>
              <a:t>Supply Projects </a:t>
            </a:r>
            <a:r>
              <a:rPr lang="en-US" sz="4400" b="1" spc="-80" dirty="0" smtClean="0"/>
              <a:t>has Been </a:t>
            </a:r>
            <a:r>
              <a:rPr lang="en-US" sz="4400" b="1" spc="-80" dirty="0" smtClean="0"/>
              <a:t>Comprehensive</a:t>
            </a:r>
            <a:endParaRPr lang="en-US" b="1" spc="-8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>
            <a:normAutofit/>
          </a:bodyPr>
          <a:lstStyle/>
          <a:p>
            <a:r>
              <a:rPr lang="en-US" b="1" spc="-80" dirty="0" smtClean="0"/>
              <a:t>Phase </a:t>
            </a:r>
            <a:r>
              <a:rPr lang="en-US" b="1" spc="-80" dirty="0"/>
              <a:t>I</a:t>
            </a:r>
            <a:r>
              <a:rPr lang="en-US" spc="-80" dirty="0"/>
              <a:t> </a:t>
            </a:r>
            <a:r>
              <a:rPr lang="en-US" spc="-80" dirty="0" smtClean="0"/>
              <a:t>– </a:t>
            </a:r>
            <a:r>
              <a:rPr lang="en-US" dirty="0" smtClean="0"/>
              <a:t>identified 65+ projects with potential </a:t>
            </a:r>
            <a:r>
              <a:rPr lang="en-US" u="sng" dirty="0" smtClean="0"/>
              <a:t>regional</a:t>
            </a:r>
            <a:r>
              <a:rPr lang="en-US" dirty="0" smtClean="0"/>
              <a:t> benefits, outlined an </a:t>
            </a:r>
            <a:r>
              <a:rPr lang="en-US" dirty="0"/>
              <a:t>evaluation process and criteria to assess </a:t>
            </a:r>
            <a:r>
              <a:rPr lang="en-US" dirty="0" smtClean="0"/>
              <a:t>projects </a:t>
            </a:r>
            <a:endParaRPr lang="en-US" dirty="0"/>
          </a:p>
          <a:p>
            <a:pPr lvl="0"/>
            <a:r>
              <a:rPr lang="en-US" b="1" dirty="0"/>
              <a:t>Phase </a:t>
            </a:r>
            <a:r>
              <a:rPr lang="en-US" b="1" dirty="0" smtClean="0"/>
              <a:t>IIA </a:t>
            </a:r>
            <a:r>
              <a:rPr lang="en-US" spc="-80" dirty="0" smtClean="0"/>
              <a:t>–</a:t>
            </a:r>
            <a:r>
              <a:rPr lang="en-US" dirty="0" smtClean="0"/>
              <a:t> refined list of projects </a:t>
            </a:r>
            <a:r>
              <a:rPr lang="en-US" dirty="0" smtClean="0"/>
              <a:t>to 17, </a:t>
            </a:r>
            <a:r>
              <a:rPr lang="en-US" dirty="0" smtClean="0"/>
              <a:t>identified near-term opportunities</a:t>
            </a:r>
          </a:p>
          <a:p>
            <a:r>
              <a:rPr lang="en-US" b="1" dirty="0"/>
              <a:t>Phase II Final </a:t>
            </a:r>
            <a:r>
              <a:rPr lang="en-US" b="1" dirty="0" smtClean="0"/>
              <a:t>– </a:t>
            </a:r>
            <a:r>
              <a:rPr lang="en-US" dirty="0" smtClean="0"/>
              <a:t>presented </a:t>
            </a:r>
            <a:r>
              <a:rPr lang="en-US" dirty="0" smtClean="0"/>
              <a:t>refined </a:t>
            </a:r>
            <a:r>
              <a:rPr lang="en-US" dirty="0"/>
              <a:t>project </a:t>
            </a:r>
            <a:r>
              <a:rPr lang="en-US" dirty="0" smtClean="0"/>
              <a:t>list of 10, full </a:t>
            </a:r>
            <a:r>
              <a:rPr lang="en-US" dirty="0"/>
              <a:t>analysis of supply projects </a:t>
            </a:r>
            <a:r>
              <a:rPr lang="en-US" dirty="0" smtClean="0"/>
              <a:t>against objectives</a:t>
            </a:r>
          </a:p>
          <a:p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Note: Agencies may have othe</a:t>
            </a:r>
            <a:r>
              <a:rPr lang="en-US" dirty="0" smtClean="0"/>
              <a:t>r supply projects, but did not want to include them in the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AWSCA_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Straight Edge">
  <a:themeElements>
    <a:clrScheme name="2_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2_Straight Edge">
      <a:majorFont>
        <a:latin typeface="Arial MT"/>
        <a:ea typeface=""/>
        <a:cs typeface=""/>
      </a:majorFont>
      <a:minorFont>
        <a:latin typeface="Arial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2_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raight Edge">
  <a:themeElements>
    <a:clrScheme name="2_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2_Straight Edge">
      <a:majorFont>
        <a:latin typeface="Arial MT"/>
        <a:ea typeface=""/>
        <a:cs typeface=""/>
      </a:majorFont>
      <a:minorFont>
        <a:latin typeface="Arial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2_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Straight Edge">
  <a:themeElements>
    <a:clrScheme name="2_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2_Straight Edge">
      <a:majorFont>
        <a:latin typeface="Arial MT"/>
        <a:ea typeface=""/>
        <a:cs typeface=""/>
      </a:majorFont>
      <a:minorFont>
        <a:latin typeface="Arial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2_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Straight Edge">
  <a:themeElements>
    <a:clrScheme name="2_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2_Straight Edge">
      <a:majorFont>
        <a:latin typeface="Arial MT"/>
        <a:ea typeface=""/>
        <a:cs typeface=""/>
      </a:majorFont>
      <a:minorFont>
        <a:latin typeface="Arial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2_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Straight Edge">
  <a:themeElements>
    <a:clrScheme name="2_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2_Straight Edge">
      <a:majorFont>
        <a:latin typeface="Arial MT"/>
        <a:ea typeface=""/>
        <a:cs typeface=""/>
      </a:majorFont>
      <a:minorFont>
        <a:latin typeface="Arial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2_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Straight Edge">
  <a:themeElements>
    <a:clrScheme name="2_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2_Straight Edge">
      <a:majorFont>
        <a:latin typeface="Arial MT"/>
        <a:ea typeface=""/>
        <a:cs typeface=""/>
      </a:majorFont>
      <a:minorFont>
        <a:latin typeface="Arial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</a:objectDefaults>
  <a:extraClrSchemeLst>
    <a:extraClrScheme>
      <a:clrScheme name="2_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BAWSCA_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BAWSCA_Theme2</Template>
  <TotalTime>28846</TotalTime>
  <Words>1734</Words>
  <Application>Microsoft Office PowerPoint</Application>
  <PresentationFormat>On-screen Show (4:3)</PresentationFormat>
  <Paragraphs>244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22</vt:i4>
      </vt:variant>
    </vt:vector>
  </HeadingPairs>
  <TitlesOfParts>
    <vt:vector size="42" baseType="lpstr">
      <vt:lpstr>MS PGothic</vt:lpstr>
      <vt:lpstr>Arial</vt:lpstr>
      <vt:lpstr>Arial MT</vt:lpstr>
      <vt:lpstr>Calibri</vt:lpstr>
      <vt:lpstr>Constantia</vt:lpstr>
      <vt:lpstr>Courier New</vt:lpstr>
      <vt:lpstr>Palatino</vt:lpstr>
      <vt:lpstr>Times New Roman</vt:lpstr>
      <vt:lpstr>Verdana</vt:lpstr>
      <vt:lpstr>Wingdings</vt:lpstr>
      <vt:lpstr>Wingdings 2</vt:lpstr>
      <vt:lpstr>BAWSCA_Theme2</vt:lpstr>
      <vt:lpstr>3_Straight Edge</vt:lpstr>
      <vt:lpstr>2_Straight Edge</vt:lpstr>
      <vt:lpstr>4_Straight Edge</vt:lpstr>
      <vt:lpstr>5_Straight Edge</vt:lpstr>
      <vt:lpstr>6_Straight Edge</vt:lpstr>
      <vt:lpstr>7_Straight Edge</vt:lpstr>
      <vt:lpstr>10_Flow</vt:lpstr>
      <vt:lpstr>1_BAWSCA_Theme2</vt:lpstr>
      <vt:lpstr>BAWSCA’s Strategy</vt:lpstr>
      <vt:lpstr>Strategy Was Direct Response to Significant Reliability Issues </vt:lpstr>
      <vt:lpstr>Strategy Development was Phased to Achieve Results</vt:lpstr>
      <vt:lpstr>Phase II Significant Finding: Demands 20% Lower Than Previous Estimates</vt:lpstr>
      <vt:lpstr>Updated Normal Year Demands 20% Lower Than Previous Estimates</vt:lpstr>
      <vt:lpstr>2040 Supply Shortfall in Drought Year Only</vt:lpstr>
      <vt:lpstr>How Frequent are Droughts Anticipated on the SF RWS?</vt:lpstr>
      <vt:lpstr>Supply Shortfalls Can Have Significant Economic Impacts to the Region</vt:lpstr>
      <vt:lpstr>Review of Supply Projects has Been Comprehensive</vt:lpstr>
      <vt:lpstr>Five Project Types that Provide Regional Benefits Were Identified</vt:lpstr>
      <vt:lpstr>Project Type 1:  Non-Potable Recycled Water</vt:lpstr>
      <vt:lpstr>Project Type 2:  Groundwater</vt:lpstr>
      <vt:lpstr>Project Type 3a:  Brackish Desalination</vt:lpstr>
      <vt:lpstr>Project Type 3b:  Open Bay Intake Desalination</vt:lpstr>
      <vt:lpstr>Project Type 4:  Water Transfers</vt:lpstr>
      <vt:lpstr>Project Type 5:  Local Capture and Reuse</vt:lpstr>
      <vt:lpstr>Diverse Set of Objectives Used to Evaluate Potential Projects</vt:lpstr>
      <vt:lpstr>Summary of Strategy Project Evaluation &amp; Rankings</vt:lpstr>
      <vt:lpstr>Finding: Water Transfers are a High Priority</vt:lpstr>
      <vt:lpstr>Finding: Desalination Needs Partner to be Viable</vt:lpstr>
      <vt:lpstr>Finding: “Other Projects” Have Limited Dry Year Benefits</vt:lpstr>
      <vt:lpstr>Summary: Drought Year Shortfall Only, but Supply Options Limited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ajensen</dc:creator>
  <cp:lastModifiedBy>ACarr</cp:lastModifiedBy>
  <cp:revision>1123</cp:revision>
  <cp:lastPrinted>2015-04-15T20:46:28Z</cp:lastPrinted>
  <dcterms:created xsi:type="dcterms:W3CDTF">2011-08-02T19:21:38Z</dcterms:created>
  <dcterms:modified xsi:type="dcterms:W3CDTF">2015-04-15T20:46:50Z</dcterms:modified>
</cp:coreProperties>
</file>