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425" r:id="rId2"/>
    <p:sldId id="723" r:id="rId3"/>
    <p:sldId id="745" r:id="rId4"/>
    <p:sldId id="748" r:id="rId5"/>
    <p:sldId id="726" r:id="rId6"/>
    <p:sldId id="729" r:id="rId7"/>
    <p:sldId id="749" r:id="rId8"/>
    <p:sldId id="725" r:id="rId9"/>
    <p:sldId id="753" r:id="rId10"/>
    <p:sldId id="750" r:id="rId11"/>
    <p:sldId id="751" r:id="rId12"/>
    <p:sldId id="752" r:id="rId1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BBF"/>
    <a:srgbClr val="CCECFF"/>
    <a:srgbClr val="0000FF"/>
    <a:srgbClr val="1D53A3"/>
    <a:srgbClr val="A2068F"/>
    <a:srgbClr val="EEC17E"/>
    <a:srgbClr val="68323E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0" autoAdjust="0"/>
    <p:restoredTop sz="90668" autoAdjust="0"/>
  </p:normalViewPr>
  <p:slideViewPr>
    <p:cSldViewPr>
      <p:cViewPr varScale="1">
        <p:scale>
          <a:sx n="75" d="100"/>
          <a:sy n="75" d="100"/>
        </p:scale>
        <p:origin x="36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5" d="100"/>
        <a:sy n="175" d="100"/>
      </p:scale>
      <p:origin x="0" y="4432"/>
    </p:cViewPr>
  </p:sorterViewPr>
  <p:notesViewPr>
    <p:cSldViewPr>
      <p:cViewPr varScale="1">
        <p:scale>
          <a:sx n="76" d="100"/>
          <a:sy n="76" d="100"/>
        </p:scale>
        <p:origin x="-2028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0063" cy="466725"/>
          </a:xfrm>
          <a:prstGeom prst="rect">
            <a:avLst/>
          </a:prstGeom>
        </p:spPr>
        <p:txBody>
          <a:bodyPr vert="horz" lIns="91614" tIns="45806" rIns="91614" bIns="4580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8751" y="1"/>
            <a:ext cx="3040063" cy="466725"/>
          </a:xfrm>
          <a:prstGeom prst="rect">
            <a:avLst/>
          </a:prstGeom>
        </p:spPr>
        <p:txBody>
          <a:bodyPr vert="horz" lIns="91614" tIns="45806" rIns="91614" bIns="4580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0647580-73FE-4CA2-8EB5-AEADFF737AB2}" type="datetimeFigureOut">
              <a:rPr lang="en-US"/>
              <a:pPr>
                <a:defRPr/>
              </a:pPr>
              <a:t>4/15/2015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8089"/>
            <a:ext cx="3040063" cy="466725"/>
          </a:xfrm>
          <a:prstGeom prst="rect">
            <a:avLst/>
          </a:prstGeom>
        </p:spPr>
        <p:txBody>
          <a:bodyPr vert="horz" lIns="91614" tIns="45806" rIns="91614" bIns="4580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8751" y="8828089"/>
            <a:ext cx="3040063" cy="466725"/>
          </a:xfrm>
          <a:prstGeom prst="rect">
            <a:avLst/>
          </a:prstGeom>
        </p:spPr>
        <p:txBody>
          <a:bodyPr vert="horz" lIns="91614" tIns="45806" rIns="91614" bIns="4580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2D05B16-1815-4927-BB89-F28483E534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080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6725"/>
          </a:xfrm>
          <a:prstGeom prst="rect">
            <a:avLst/>
          </a:prstGeom>
        </p:spPr>
        <p:txBody>
          <a:bodyPr vert="horz" lIns="93355" tIns="46678" rIns="93355" bIns="4667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1"/>
            <a:ext cx="3038475" cy="466725"/>
          </a:xfrm>
          <a:prstGeom prst="rect">
            <a:avLst/>
          </a:prstGeom>
        </p:spPr>
        <p:txBody>
          <a:bodyPr vert="horz" lIns="93355" tIns="46678" rIns="93355" bIns="4667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B07B2D3-A06E-40DF-9288-3448D5B50769}" type="datetimeFigureOut">
              <a:rPr lang="en-US"/>
              <a:pPr>
                <a:defRPr/>
              </a:pPr>
              <a:t>4/15/2015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55" tIns="46678" rIns="93355" bIns="46678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16426"/>
            <a:ext cx="5610225" cy="4181475"/>
          </a:xfrm>
          <a:prstGeom prst="rect">
            <a:avLst/>
          </a:prstGeom>
        </p:spPr>
        <p:txBody>
          <a:bodyPr vert="horz" lIns="93355" tIns="46678" rIns="93355" bIns="46678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8089"/>
            <a:ext cx="3038475" cy="466725"/>
          </a:xfrm>
          <a:prstGeom prst="rect">
            <a:avLst/>
          </a:prstGeom>
        </p:spPr>
        <p:txBody>
          <a:bodyPr vert="horz" lIns="93355" tIns="46678" rIns="93355" bIns="4667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28089"/>
            <a:ext cx="3038475" cy="466725"/>
          </a:xfrm>
          <a:prstGeom prst="rect">
            <a:avLst/>
          </a:prstGeom>
        </p:spPr>
        <p:txBody>
          <a:bodyPr vert="horz" lIns="93355" tIns="46678" rIns="93355" bIns="4667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0EEE543-3B14-4C9C-926C-5D95D6A008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3433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A10C27-6B54-4204-855F-705C408764B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66340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T:\WS_Ops\Operations\Engineering\Demands\demands\Monitoring Year 9 2015</a:t>
            </a:r>
          </a:p>
          <a:p>
            <a:r>
              <a:rPr lang="en-US" dirty="0" smtClean="0"/>
              <a:t>Consumption Report v2.6_2014.xlsm</a:t>
            </a:r>
          </a:p>
          <a:p>
            <a:r>
              <a:rPr lang="en-US" dirty="0" smtClean="0"/>
              <a:t>Check that plot is current. </a:t>
            </a:r>
          </a:p>
          <a:p>
            <a:r>
              <a:rPr lang="en-US" dirty="0" smtClean="0"/>
              <a:t>Add</a:t>
            </a:r>
            <a:r>
              <a:rPr lang="en-US" baseline="0" dirty="0" smtClean="0"/>
              <a:t> data label to last point.</a:t>
            </a:r>
          </a:p>
          <a:p>
            <a:r>
              <a:rPr lang="en-US" baseline="0" dirty="0" smtClean="0"/>
              <a:t>Resize to 6.24 height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E8897-3916-47C0-AC4B-CB48FAD17A3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532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EEE543-3B14-4C9C-926C-5D95D6A0085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788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 baseline="0">
                <a:solidFill>
                  <a:schemeClr val="tx1"/>
                </a:solidFill>
                <a:latin typeface="Arial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2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36F84-ACF0-4AD8-8DA7-D56FF33EB6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7036E4F-57FD-4AC8-835F-1A1A67FF713D}" type="datetimeFigureOut">
              <a:rPr lang="en-US" smtClean="0"/>
              <a:pPr>
                <a:defRPr/>
              </a:pPr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333B0-10A6-4442-96BF-30D0AC89F9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122FA4A-FB2D-4CF8-B0DB-66D2B9A02C2A}" type="datetimeFigureOut">
              <a:rPr lang="en-US" smtClean="0"/>
              <a:pPr>
                <a:defRPr/>
              </a:pPr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6349D-3600-44EF-8E2A-9CCFE2949A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 userDrawn="1"/>
        </p:nvCxnSpPr>
        <p:spPr>
          <a:xfrm>
            <a:off x="457200" y="1828800"/>
            <a:ext cx="8229600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ClrTx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buClrTx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0EDC075-0C24-4A78-9B59-87B7726F0658}" type="datetimeFigureOut">
              <a:rPr lang="en-US" smtClean="0"/>
              <a:pPr>
                <a:defRPr/>
              </a:pPr>
              <a:t>4/15/2015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DFE94-AF33-443A-9910-FC623B12A6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AA4C6E2-5102-4E30-9496-50D31C5A9C71}" type="datetimeFigureOut">
              <a:rPr lang="en-US" smtClean="0"/>
              <a:pPr>
                <a:defRPr/>
              </a:pPr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69FD5-5569-453E-BE5D-B6E75B153C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 userDrawn="1"/>
        </p:nvCxnSpPr>
        <p:spPr>
          <a:xfrm>
            <a:off x="457200" y="1828800"/>
            <a:ext cx="8229600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5960"/>
            <a:ext cx="4038600" cy="4434840"/>
          </a:xfrm>
        </p:spPr>
        <p:txBody>
          <a:bodyPr/>
          <a:lstStyle>
            <a:lvl1pPr>
              <a:buClrTx/>
              <a:defRPr sz="2600"/>
            </a:lvl1pPr>
            <a:lvl2pPr>
              <a:buClrTx/>
              <a:buFont typeface="Courier New" pitchFamily="49" charset="0"/>
              <a:buChar char="o"/>
              <a:defRPr sz="2400"/>
            </a:lvl2pPr>
            <a:lvl3pPr>
              <a:buClrTx/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572000" y="1965960"/>
            <a:ext cx="4038600" cy="4434840"/>
          </a:xfrm>
        </p:spPr>
        <p:txBody>
          <a:bodyPr/>
          <a:lstStyle>
            <a:lvl1pPr>
              <a:buClrTx/>
              <a:defRPr sz="2600"/>
            </a:lvl1pPr>
            <a:lvl2pPr>
              <a:buClrTx/>
              <a:buFont typeface="Courier New" pitchFamily="49" charset="0"/>
              <a:buChar char="o"/>
              <a:defRPr sz="2400"/>
            </a:lvl2pPr>
            <a:lvl3pPr>
              <a:buClrTx/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AB77D-3A2B-4CF2-8177-4B439A8296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9"/>
          <p:cNvCxnSpPr/>
          <p:nvPr userDrawn="1"/>
        </p:nvCxnSpPr>
        <p:spPr>
          <a:xfrm>
            <a:off x="457200" y="1828800"/>
            <a:ext cx="8229600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buClrTx/>
              <a:defRPr sz="2200"/>
            </a:lvl1pPr>
            <a:lvl2pPr>
              <a:buClrTx/>
              <a:buFont typeface="Courier New" pitchFamily="49" charset="0"/>
              <a:buChar char="o"/>
              <a:defRPr sz="2000"/>
            </a:lvl2pPr>
            <a:lvl3pPr>
              <a:buClrTx/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3"/>
          </p:nvPr>
        </p:nvSpPr>
        <p:spPr>
          <a:xfrm>
            <a:off x="4646612" y="2514600"/>
            <a:ext cx="4040188" cy="3845720"/>
          </a:xfrm>
        </p:spPr>
        <p:txBody>
          <a:bodyPr tIns="0"/>
          <a:lstStyle>
            <a:lvl1pPr>
              <a:buClrTx/>
              <a:defRPr sz="2200"/>
            </a:lvl1pPr>
            <a:lvl2pPr>
              <a:buClrTx/>
              <a:buFont typeface="Courier New" pitchFamily="49" charset="0"/>
              <a:buChar char="o"/>
              <a:defRPr sz="2000"/>
            </a:lvl2pPr>
            <a:lvl3pPr>
              <a:buClrTx/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C90ED-BA8A-4C39-841B-254B5811F1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5"/>
          <p:cNvCxnSpPr/>
          <p:nvPr userDrawn="1"/>
        </p:nvCxnSpPr>
        <p:spPr>
          <a:xfrm>
            <a:off x="457200" y="1828800"/>
            <a:ext cx="8229600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AF59EE6-FDA8-425E-B258-4147F8DA68E2}" type="datetimeFigureOut">
              <a:rPr lang="en-US" smtClean="0"/>
              <a:pPr>
                <a:defRPr/>
              </a:pPr>
              <a:t>4/15/2015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C36B2-6BB1-431E-9755-06DE3649D0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205583B-6F70-4C7B-B7FF-6904FAC7459E}" type="datetimeFigureOut">
              <a:rPr lang="en-US" smtClean="0"/>
              <a:pPr>
                <a:defRPr/>
              </a:pPr>
              <a:t>4/15/2015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D3C8D-1CA7-49CA-8FB6-CEC6E8DF1E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6DC21A0-93F5-475F-ABB9-F37CE4750480}" type="datetimeFigureOut">
              <a:rPr lang="en-US" smtClean="0"/>
              <a:pPr>
                <a:defRPr/>
              </a:pPr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9B2D7-0DA1-45B9-9912-F926B26481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5B99478-3D51-4E85-9EC6-343B1B2982C2}" type="datetimeFigureOut">
              <a:rPr lang="en-US" smtClean="0"/>
              <a:pPr>
                <a:defRPr/>
              </a:pPr>
              <a:t>4/15/2015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B0634-315D-463A-906E-5BC0FC8D70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0DFBA2-5692-4AE5-8E71-ABB250BCD8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1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pic>
        <p:nvPicPr>
          <p:cNvPr id="1032" name="Picture 2" descr="H:\BAWSCA\BAWSCA_Logo\bawsca_logo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38988" y="6342063"/>
            <a:ext cx="1928812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 userDrawn="1"/>
        </p:nvSpPr>
        <p:spPr>
          <a:xfrm>
            <a:off x="6906087" y="79030"/>
            <a:ext cx="2152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B49A584-24FF-4D3F-AADC-83CC74A7F902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04" r:id="rId1"/>
    <p:sldLayoutId id="2147484905" r:id="rId2"/>
    <p:sldLayoutId id="2147484906" r:id="rId3"/>
    <p:sldLayoutId id="2147484907" r:id="rId4"/>
    <p:sldLayoutId id="2147484908" r:id="rId5"/>
    <p:sldLayoutId id="2147484909" r:id="rId6"/>
    <p:sldLayoutId id="2147484910" r:id="rId7"/>
    <p:sldLayoutId id="2147484911" r:id="rId8"/>
    <p:sldLayoutId id="2147484912" r:id="rId9"/>
    <p:sldLayoutId id="2147484913" r:id="rId10"/>
    <p:sldLayoutId id="214748491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" y="398206"/>
            <a:ext cx="8534400" cy="2133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Current 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Water Supply Conditions 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 Conservation 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Update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908050" y="3305175"/>
            <a:ext cx="7854950" cy="1571625"/>
          </a:xfrm>
        </p:spPr>
        <p:txBody>
          <a:bodyPr/>
          <a:lstStyle/>
          <a:p>
            <a:pPr marR="0"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Arial" charset="0"/>
                <a:cs typeface="Arial" charset="0"/>
              </a:rPr>
              <a:t> </a:t>
            </a:r>
          </a:p>
          <a:p>
            <a:pPr marR="0" eaLnBrk="1" hangingPunct="1">
              <a:lnSpc>
                <a:spcPct val="90000"/>
              </a:lnSpc>
              <a:defRPr/>
            </a:pPr>
            <a:endParaRPr lang="en-US" sz="2400" dirty="0" smtClean="0">
              <a:latin typeface="Arial" charset="0"/>
              <a:cs typeface="Arial" charset="0"/>
            </a:endParaRPr>
          </a:p>
          <a:p>
            <a:pPr marR="0" eaLnBrk="1" hangingPunct="1">
              <a:lnSpc>
                <a:spcPct val="90000"/>
              </a:lnSpc>
              <a:defRPr/>
            </a:pPr>
            <a:endParaRPr lang="en-US" sz="2400" dirty="0" smtClean="0">
              <a:latin typeface="Arial" charset="0"/>
              <a:cs typeface="Arial" charset="0"/>
            </a:endParaRPr>
          </a:p>
          <a:p>
            <a:pPr marR="0"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  <a:latin typeface="+mj-lt"/>
                <a:cs typeface="Arial" charset="0"/>
              </a:rPr>
              <a:t>  </a:t>
            </a:r>
          </a:p>
          <a:p>
            <a:pPr marR="0"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  <a:latin typeface="+mj-lt"/>
                <a:cs typeface="Arial" charset="0"/>
              </a:rPr>
              <a:t> </a:t>
            </a:r>
          </a:p>
        </p:txBody>
      </p:sp>
      <p:pic>
        <p:nvPicPr>
          <p:cNvPr id="5" name="Picture 6" descr="cropp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590800"/>
            <a:ext cx="3827463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343400" y="4572000"/>
            <a:ext cx="4038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Adrianne Carr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Senior Water Resources Specialist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Bay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 Water Supply and Conservation Agency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800600" y="5890318"/>
            <a:ext cx="3124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April 15, 2015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545321" y="2690812"/>
            <a:ext cx="396240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“A multicounty agency authorized to plan for and acquire supplemental water supplies, encourage water conservation and use of recycled water on a regional basis.”</a:t>
            </a:r>
          </a:p>
          <a:p>
            <a:r>
              <a:rPr lang="en-US" sz="1200" i="1" dirty="0"/>
              <a:t>[Bay Area Water Supply and Conservation Agency Act, AB2058(Papan-2002)]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>
                <a:latin typeface="Arial" charset="0"/>
                <a:ea typeface="MS PGothic" charset="0"/>
                <a:cs typeface="Arial" charset="0"/>
              </a:rPr>
              <a:t>Executive Order Includes Other Urban Measures</a:t>
            </a:r>
          </a:p>
        </p:txBody>
      </p:sp>
      <p:sp>
        <p:nvSpPr>
          <p:cNvPr id="1146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>
                <a:latin typeface="Arial" charset="0"/>
                <a:ea typeface="MS PGothic" charset="0"/>
                <a:cs typeface="Arial" charset="0"/>
              </a:rPr>
              <a:t>Collectively replace 50 million square feet of lawns</a:t>
            </a:r>
          </a:p>
          <a:p>
            <a:r>
              <a:rPr lang="en-US" sz="2400">
                <a:latin typeface="Arial" charset="0"/>
                <a:ea typeface="MS PGothic" charset="0"/>
                <a:cs typeface="Arial" charset="0"/>
              </a:rPr>
              <a:t>Prohibits irrigation of public street medians with potable water</a:t>
            </a:r>
          </a:p>
          <a:p>
            <a:r>
              <a:rPr lang="en-US" sz="2400">
                <a:latin typeface="Arial" charset="0"/>
                <a:ea typeface="MS PGothic" charset="0"/>
                <a:cs typeface="Arial" charset="0"/>
              </a:rPr>
              <a:t>Requires all new homes and buildings to use drip irrigation or microspray systems to water landscape</a:t>
            </a:r>
          </a:p>
          <a:p>
            <a:r>
              <a:rPr lang="en-US" sz="2400">
                <a:latin typeface="Arial" charset="0"/>
                <a:ea typeface="MS PGothic" charset="0"/>
                <a:cs typeface="Arial" charset="0"/>
              </a:rPr>
              <a:t>DWR will update State Model Water Efficient Landscape Ordinance </a:t>
            </a:r>
          </a:p>
          <a:p>
            <a:r>
              <a:rPr lang="en-US" sz="2400">
                <a:latin typeface="Arial" charset="0"/>
                <a:ea typeface="MS PGothic" charset="0"/>
                <a:cs typeface="Arial" charset="0"/>
              </a:rPr>
              <a:t>CA Energy Commission to update efficiency standards for water appliances via emergency regs</a:t>
            </a:r>
          </a:p>
        </p:txBody>
      </p:sp>
    </p:spTree>
    <p:extLst>
      <p:ext uri="{BB962C8B-B14F-4D97-AF65-F5344CB8AC3E}">
        <p14:creationId xmlns:p14="http://schemas.microsoft.com/office/powerpoint/2010/main" val="352054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b="1" smtClean="0"/>
              <a:t>Summer Drought Campaign to be Implemented with SFPUC</a:t>
            </a:r>
          </a:p>
        </p:txBody>
      </p:sp>
      <p:sp>
        <p:nvSpPr>
          <p:cNvPr id="1198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Goal is to begin campaign in June</a:t>
            </a:r>
          </a:p>
          <a:p>
            <a:r>
              <a:rPr lang="en-US" altLang="en-US" dirty="0" smtClean="0"/>
              <a:t>Considering similar themes to 2014 campaign with new messages and advertising platforms</a:t>
            </a:r>
          </a:p>
          <a:p>
            <a:pPr lvl="1"/>
            <a:r>
              <a:rPr lang="en-US" altLang="en-US" dirty="0" smtClean="0">
                <a:ea typeface="Arial" pitchFamily="34" charset="0"/>
              </a:rPr>
              <a:t>Video/print material development</a:t>
            </a:r>
          </a:p>
          <a:p>
            <a:pPr lvl="1"/>
            <a:r>
              <a:rPr lang="en-US" altLang="en-US" dirty="0" smtClean="0">
                <a:ea typeface="Arial" pitchFamily="34" charset="0"/>
              </a:rPr>
              <a:t>Grassroots outreach</a:t>
            </a:r>
          </a:p>
          <a:p>
            <a:pPr lvl="1"/>
            <a:r>
              <a:rPr lang="en-US" altLang="en-US" dirty="0" smtClean="0">
                <a:ea typeface="Arial" pitchFamily="34" charset="0"/>
              </a:rPr>
              <a:t>Direct mail</a:t>
            </a:r>
          </a:p>
        </p:txBody>
      </p:sp>
    </p:spTree>
    <p:extLst>
      <p:ext uri="{BB962C8B-B14F-4D97-AF65-F5344CB8AC3E}">
        <p14:creationId xmlns:p14="http://schemas.microsoft.com/office/powerpoint/2010/main" val="50330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b="1" dirty="0" smtClean="0"/>
              <a:t>New Drought Campaign Materials</a:t>
            </a:r>
          </a:p>
        </p:txBody>
      </p:sp>
      <p:pic>
        <p:nvPicPr>
          <p:cNvPr id="10445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39925"/>
            <a:ext cx="6318250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267200"/>
            <a:ext cx="6416675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14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001000" cy="914400"/>
          </a:xfrm>
        </p:spPr>
        <p:txBody>
          <a:bodyPr/>
          <a:lstStyle/>
          <a:p>
            <a:r>
              <a:rPr lang="en-US" altLang="en-US" sz="4800" b="1" dirty="0" smtClean="0">
                <a:ea typeface="Calibri" pitchFamily="34" charset="0"/>
              </a:rPr>
              <a:t>Cumulative Precipitation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64068"/>
            <a:ext cx="6618719" cy="479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55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/>
              <a:t>Snowpack</a:t>
            </a:r>
            <a:endParaRPr lang="en-US" sz="6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01486"/>
            <a:ext cx="6934200" cy="488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75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35340"/>
            <a:ext cx="6019800" cy="838200"/>
          </a:xfrm>
        </p:spPr>
        <p:txBody>
          <a:bodyPr/>
          <a:lstStyle/>
          <a:p>
            <a:pPr algn="ctr"/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Total Deliveries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78174"/>
            <a:ext cx="8229600" cy="5979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784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8808957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438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Drought Update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/>
              <a:t>The snowpack is </a:t>
            </a:r>
            <a:r>
              <a:rPr lang="en-US" altLang="en-US" sz="2400" dirty="0" smtClean="0"/>
              <a:t>pathetic</a:t>
            </a:r>
            <a:endParaRPr lang="en-US" altLang="en-US" sz="2400" dirty="0"/>
          </a:p>
          <a:p>
            <a:r>
              <a:rPr lang="en-US" altLang="en-US" sz="2400" dirty="0"/>
              <a:t>Even with a dry year, at this point we anticipate </a:t>
            </a:r>
            <a:r>
              <a:rPr lang="en-US" altLang="en-US" sz="2400" dirty="0" err="1"/>
              <a:t>Hetch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Hetchy</a:t>
            </a:r>
            <a:r>
              <a:rPr lang="en-US" altLang="en-US" sz="2400" dirty="0"/>
              <a:t> will reach at least 80% of </a:t>
            </a:r>
            <a:r>
              <a:rPr lang="en-US" altLang="en-US" sz="2400" dirty="0" smtClean="0"/>
              <a:t>capacity</a:t>
            </a:r>
            <a:endParaRPr lang="en-US" altLang="en-US" sz="2200" dirty="0"/>
          </a:p>
          <a:p>
            <a:r>
              <a:rPr lang="en-US" altLang="en-US" sz="2400" dirty="0" smtClean="0"/>
              <a:t>The Governor’s April 1</a:t>
            </a:r>
            <a:r>
              <a:rPr lang="en-US" altLang="en-US" sz="2400" baseline="30000" dirty="0" smtClean="0"/>
              <a:t>st</a:t>
            </a:r>
            <a:r>
              <a:rPr lang="en-US" altLang="en-US" sz="2400" dirty="0" smtClean="0"/>
              <a:t> Executive Order may end up requiring conservation savings of ~20% for the BAWSCA region</a:t>
            </a:r>
          </a:p>
          <a:p>
            <a:pPr lvl="1"/>
            <a:r>
              <a:rPr lang="en-US" altLang="en-US" sz="2200" dirty="0" smtClean="0"/>
              <a:t>San Francisco had planned to continue the call for 10% reduction for the region</a:t>
            </a:r>
          </a:p>
          <a:p>
            <a:pPr lvl="1"/>
            <a:r>
              <a:rPr lang="en-US" altLang="en-US" sz="2200" dirty="0" smtClean="0"/>
              <a:t>The Governor’s order changes the way BAWSCA agencies have been looking at savings and will require many agencies to cut water use beyond what San Francisco is requesting</a:t>
            </a:r>
          </a:p>
          <a:p>
            <a:endParaRPr lang="en-US" alt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13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spc="-40" dirty="0">
                <a:latin typeface="Arial" charset="0"/>
                <a:ea typeface="MS PGothic" charset="0"/>
                <a:cs typeface="Arial" charset="0"/>
              </a:rPr>
              <a:t>Governor Orders 25% Statewide Water Use Reduction</a:t>
            </a:r>
          </a:p>
        </p:txBody>
      </p:sp>
      <p:sp>
        <p:nvSpPr>
          <p:cNvPr id="1126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ea typeface="MS PGothic" charset="0"/>
              </a:rPr>
              <a:t>Order requires State Water Board to impose restrictions to achieve a statewide 25% reduction in potable water use</a:t>
            </a:r>
          </a:p>
          <a:p>
            <a:r>
              <a:rPr lang="en-US" sz="2000" dirty="0">
                <a:ea typeface="MS PGothic" charset="0"/>
              </a:rPr>
              <a:t>Residential use </a:t>
            </a:r>
            <a:r>
              <a:rPr lang="en-US" sz="2000" dirty="0" smtClean="0">
                <a:ea typeface="MS PGothic" charset="0"/>
              </a:rPr>
              <a:t>in September 2014: basis </a:t>
            </a:r>
            <a:r>
              <a:rPr lang="en-US" sz="2000" dirty="0">
                <a:ea typeface="MS PGothic" charset="0"/>
              </a:rPr>
              <a:t>for required </a:t>
            </a:r>
            <a:r>
              <a:rPr lang="en-US" sz="2000" dirty="0" smtClean="0">
                <a:ea typeface="MS PGothic" charset="0"/>
              </a:rPr>
              <a:t>cutbacks</a:t>
            </a:r>
          </a:p>
          <a:p>
            <a:pPr marL="0" indent="0">
              <a:buNone/>
            </a:pPr>
            <a:endParaRPr lang="en-US" sz="2000" dirty="0">
              <a:ea typeface="MS PGothic" charset="0"/>
            </a:endParaRPr>
          </a:p>
          <a:p>
            <a:endParaRPr lang="en-US" sz="2400" dirty="0">
              <a:latin typeface="Calibri" charset="0"/>
              <a:ea typeface="MS PGothic" charset="0"/>
              <a:cs typeface="Arial" charset="0"/>
            </a:endParaRPr>
          </a:p>
          <a:p>
            <a:endParaRPr lang="en-US" sz="2400" dirty="0">
              <a:latin typeface="Calibri" charset="0"/>
              <a:ea typeface="MS PGothic" charset="0"/>
              <a:cs typeface="Arial" charset="0"/>
            </a:endParaRPr>
          </a:p>
          <a:p>
            <a:endParaRPr lang="en-US" sz="2400" dirty="0">
              <a:latin typeface="Calibri" charset="0"/>
              <a:ea typeface="MS PGothic" charset="0"/>
              <a:cs typeface="Arial" charset="0"/>
            </a:endParaRPr>
          </a:p>
          <a:p>
            <a:endParaRPr lang="en-US" sz="2400" dirty="0">
              <a:latin typeface="Calibri" charset="0"/>
              <a:ea typeface="MS PGothic" charset="0"/>
              <a:cs typeface="Arial" charset="0"/>
            </a:endParaRPr>
          </a:p>
          <a:p>
            <a:endParaRPr lang="en-US" sz="2400" dirty="0">
              <a:latin typeface="Calibri" charset="0"/>
              <a:ea typeface="MS PGothic" charset="0"/>
              <a:cs typeface="Arial" charset="0"/>
            </a:endParaRPr>
          </a:p>
          <a:p>
            <a:pPr>
              <a:spcBef>
                <a:spcPts val="1800"/>
              </a:spcBef>
            </a:pPr>
            <a:r>
              <a:rPr lang="en-US" sz="2000" dirty="0">
                <a:ea typeface="MS PGothic" charset="0"/>
              </a:rPr>
              <a:t>Reduction targets will apply to total </a:t>
            </a:r>
            <a:r>
              <a:rPr lang="en-US" sz="2000" dirty="0" smtClean="0">
                <a:ea typeface="MS PGothic" charset="0"/>
              </a:rPr>
              <a:t>use</a:t>
            </a:r>
            <a:r>
              <a:rPr lang="en-US" sz="2000" dirty="0" smtClean="0">
                <a:ea typeface="MS PGothic" charset="0"/>
              </a:rPr>
              <a:t>, </a:t>
            </a:r>
            <a:r>
              <a:rPr lang="en-US" sz="2000" dirty="0">
                <a:ea typeface="MS PGothic" charset="0"/>
              </a:rPr>
              <a:t>includes all customer categories (e.g. commercial, industrial)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301625"/>
              </p:ext>
            </p:extLst>
          </p:nvPr>
        </p:nvGraphicFramePr>
        <p:xfrm>
          <a:off x="609600" y="3048000"/>
          <a:ext cx="7467600" cy="2496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5862"/>
                <a:gridCol w="2700134"/>
                <a:gridCol w="2621604"/>
              </a:tblGrid>
              <a:tr h="85346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Residential GPCPD Range</a:t>
                      </a:r>
                      <a:endParaRPr lang="en-US" sz="20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Conservation Standard</a:t>
                      </a:r>
                      <a:endParaRPr lang="en-US" sz="20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#</a:t>
                      </a:r>
                      <a:r>
                        <a:rPr lang="en-US" sz="2000" baseline="0" dirty="0" smtClean="0"/>
                        <a:t> of BAWSCA </a:t>
                      </a:r>
                      <a:r>
                        <a:rPr lang="en-US" sz="2000" dirty="0" smtClean="0"/>
                        <a:t>Agencies </a:t>
                      </a:r>
                      <a:endParaRPr lang="en-US" sz="2000" dirty="0"/>
                    </a:p>
                  </a:txBody>
                  <a:tcPr marT="45734" marB="45734"/>
                </a:tc>
              </a:tr>
              <a:tr h="41087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Under 55</a:t>
                      </a:r>
                      <a:endParaRPr lang="en-US" sz="20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10%</a:t>
                      </a:r>
                      <a:endParaRPr lang="en-US" sz="20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   (5 in SMC)</a:t>
                      </a:r>
                      <a:endParaRPr lang="en-US" sz="2000" dirty="0"/>
                    </a:p>
                  </a:txBody>
                  <a:tcPr marT="45734" marB="45734"/>
                </a:tc>
              </a:tr>
              <a:tr h="41087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55-110</a:t>
                      </a:r>
                      <a:endParaRPr lang="en-US" sz="20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20%</a:t>
                      </a:r>
                      <a:endParaRPr lang="en-US" sz="20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15  (9 in SMC)</a:t>
                      </a:r>
                      <a:endParaRPr lang="en-US" sz="2000" dirty="0"/>
                    </a:p>
                  </a:txBody>
                  <a:tcPr marT="45734" marB="45734"/>
                </a:tc>
              </a:tr>
              <a:tr h="41087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110-165</a:t>
                      </a:r>
                      <a:endParaRPr lang="en-US" sz="20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25%</a:t>
                      </a:r>
                      <a:endParaRPr lang="en-US" sz="20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 in SMC</a:t>
                      </a:r>
                      <a:endParaRPr lang="en-US" sz="2000" dirty="0"/>
                    </a:p>
                  </a:txBody>
                  <a:tcPr marT="45734" marB="45734"/>
                </a:tc>
              </a:tr>
              <a:tr h="41087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Over 165</a:t>
                      </a:r>
                      <a:endParaRPr lang="en-US" sz="20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35%</a:t>
                      </a:r>
                      <a:endParaRPr lang="en-US" sz="2000" dirty="0"/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 in SMC</a:t>
                      </a:r>
                      <a:endParaRPr lang="en-US" sz="2000" dirty="0"/>
                    </a:p>
                  </a:txBody>
                  <a:tcPr marT="45734" marB="4573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539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603" b="2603"/>
          <a:stretch>
            <a:fillRect/>
          </a:stretch>
        </p:blipFill>
        <p:spPr>
          <a:xfrm>
            <a:off x="568325" y="2055398"/>
            <a:ext cx="8004175" cy="4269202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 sz="4400" b="1" dirty="0" smtClean="0"/>
              <a:t>Snowpack Was a Primary Driver for Governor’s Action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67284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Requirements for Reporting and Enforcement Increased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Governor’s order put into motion significant additional reporting monthly reporting requirements</a:t>
            </a:r>
          </a:p>
          <a:p>
            <a:r>
              <a:rPr lang="en-US" dirty="0" smtClean="0">
                <a:latin typeface="Arial" charset="0"/>
                <a:ea typeface="MS PGothic" charset="0"/>
                <a:cs typeface="Arial" charset="0"/>
              </a:rPr>
              <a:t>Increased </a:t>
            </a:r>
            <a:r>
              <a:rPr lang="en-US" dirty="0">
                <a:latin typeface="Arial" charset="0"/>
                <a:ea typeface="MS PGothic" charset="0"/>
                <a:cs typeface="Arial" charset="0"/>
              </a:rPr>
              <a:t>enforcement on water suppliers</a:t>
            </a:r>
          </a:p>
          <a:p>
            <a:pPr lvl="1">
              <a:buFont typeface="Courier New" charset="0"/>
              <a:buChar char="o"/>
            </a:pPr>
            <a:r>
              <a:rPr lang="en-US" sz="2000" dirty="0">
                <a:latin typeface="Arial" charset="0"/>
                <a:cs typeface="Arial" charset="0"/>
              </a:rPr>
              <a:t>Informal enforcement - clear reminder of requirements and what’s necessary to comply, no monetary penalty</a:t>
            </a:r>
          </a:p>
          <a:p>
            <a:pPr lvl="1">
              <a:buFont typeface="Courier New" charset="0"/>
              <a:buChar char="o"/>
            </a:pPr>
            <a:r>
              <a:rPr lang="en-US" sz="2000" dirty="0">
                <a:latin typeface="Arial" charset="0"/>
                <a:cs typeface="Arial" charset="0"/>
              </a:rPr>
              <a:t>Formal enforcement - actions include Cease and Desist Orders to stop non-compliant activity, potential fines up to $10,000 a day </a:t>
            </a:r>
          </a:p>
          <a:p>
            <a:r>
              <a:rPr lang="en-US" dirty="0">
                <a:latin typeface="Arial" charset="0"/>
                <a:ea typeface="MS PGothic" charset="0"/>
                <a:cs typeface="Arial" charset="0"/>
              </a:rPr>
              <a:t>All aspects of Executive Order subject to compliance and </a:t>
            </a:r>
            <a:r>
              <a:rPr lang="en-US" dirty="0" smtClean="0">
                <a:latin typeface="Arial" charset="0"/>
                <a:ea typeface="MS PGothic" charset="0"/>
                <a:cs typeface="Arial" charset="0"/>
              </a:rPr>
              <a:t>enforcement</a:t>
            </a:r>
          </a:p>
          <a:p>
            <a:r>
              <a:rPr lang="en-US" dirty="0" smtClean="0"/>
              <a:t>State Board </a:t>
            </a:r>
            <a:r>
              <a:rPr lang="en-US" dirty="0"/>
              <a:t>approval of </a:t>
            </a:r>
            <a:r>
              <a:rPr lang="en-US" dirty="0" err="1"/>
              <a:t>regs</a:t>
            </a:r>
            <a:r>
              <a:rPr lang="en-US" dirty="0"/>
              <a:t> is expected in </a:t>
            </a:r>
            <a:r>
              <a:rPr lang="en-US" dirty="0" smtClean="0"/>
              <a:t>early </a:t>
            </a:r>
            <a:r>
              <a:rPr lang="en-US" dirty="0"/>
              <a:t>May following public hearings  </a:t>
            </a:r>
          </a:p>
          <a:p>
            <a:endParaRPr lang="en-US" dirty="0">
              <a:latin typeface="Arial" charset="0"/>
              <a:ea typeface="MS PGothic" charset="0"/>
              <a:cs typeface="Arial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1356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48440</TotalTime>
  <Words>478</Words>
  <Application>Microsoft Office PowerPoint</Application>
  <PresentationFormat>On-screen Show (4:3)</PresentationFormat>
  <Paragraphs>76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MS PGothic</vt:lpstr>
      <vt:lpstr>Arial</vt:lpstr>
      <vt:lpstr>Calibri</vt:lpstr>
      <vt:lpstr>Constantia</vt:lpstr>
      <vt:lpstr>Courier New</vt:lpstr>
      <vt:lpstr>Wingdings</vt:lpstr>
      <vt:lpstr>Wingdings 2</vt:lpstr>
      <vt:lpstr>Flow</vt:lpstr>
      <vt:lpstr>Current Water Supply Conditions and  Conservation Update</vt:lpstr>
      <vt:lpstr>Cumulative Precipitation</vt:lpstr>
      <vt:lpstr>Snowpack</vt:lpstr>
      <vt:lpstr>Total Deliveries</vt:lpstr>
      <vt:lpstr>PowerPoint Presentation</vt:lpstr>
      <vt:lpstr>Drought Update</vt:lpstr>
      <vt:lpstr>Governor Orders 25% Statewide Water Use Reduction</vt:lpstr>
      <vt:lpstr>Snowpack Was a Primary Driver for Governor’s Action</vt:lpstr>
      <vt:lpstr>Requirements for Reporting and Enforcement Increased</vt:lpstr>
      <vt:lpstr>Executive Order Includes Other Urban Measures</vt:lpstr>
      <vt:lpstr>Summer Drought Campaign to be Implemented with SFPUC</vt:lpstr>
      <vt:lpstr>New Drought Campaign Materials</vt:lpstr>
    </vt:vector>
  </TitlesOfParts>
  <Company>BAWSCA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Conservation Implementation Plan</dc:title>
  <dc:creator>Anona Dutton</dc:creator>
  <cp:lastModifiedBy>ACarr</cp:lastModifiedBy>
  <cp:revision>2138</cp:revision>
  <cp:lastPrinted>2014-10-21T18:06:19Z</cp:lastPrinted>
  <dcterms:created xsi:type="dcterms:W3CDTF">2009-06-01T19:54:07Z</dcterms:created>
  <dcterms:modified xsi:type="dcterms:W3CDTF">2015-04-15T18:26:19Z</dcterms:modified>
</cp:coreProperties>
</file>