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62" r:id="rId2"/>
    <p:sldId id="388" r:id="rId3"/>
    <p:sldId id="389" r:id="rId4"/>
    <p:sldId id="390" r:id="rId5"/>
    <p:sldId id="391" r:id="rId6"/>
    <p:sldId id="377" r:id="rId7"/>
    <p:sldId id="367" r:id="rId8"/>
    <p:sldId id="376" r:id="rId9"/>
    <p:sldId id="379" r:id="rId10"/>
    <p:sldId id="378" r:id="rId11"/>
    <p:sldId id="380" r:id="rId12"/>
    <p:sldId id="366" r:id="rId13"/>
    <p:sldId id="371" r:id="rId14"/>
    <p:sldId id="363" r:id="rId15"/>
    <p:sldId id="375" r:id="rId16"/>
    <p:sldId id="373" r:id="rId17"/>
    <p:sldId id="393" r:id="rId18"/>
    <p:sldId id="394" r:id="rId19"/>
    <p:sldId id="396" r:id="rId20"/>
    <p:sldId id="395" r:id="rId21"/>
    <p:sldId id="369" r:id="rId22"/>
    <p:sldId id="392" r:id="rId23"/>
    <p:sldId id="382" r:id="rId24"/>
    <p:sldId id="386" r:id="rId25"/>
    <p:sldId id="383" r:id="rId26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yward Robinson" initials="HGR" lastIdx="59" clrIdx="0"/>
  <p:cmAuthor id="1" name="Ahmad" initials="A" lastIdx="44" clrIdx="1">
    <p:extLst/>
  </p:cmAuthor>
  <p:cmAuthor id="2" name="Robert O'Hagan" initials="RO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33CC"/>
    <a:srgbClr val="3333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7" autoAdjust="0"/>
    <p:restoredTop sz="97667" autoAdjust="0"/>
  </p:normalViewPr>
  <p:slideViewPr>
    <p:cSldViewPr snapToGrid="0" snapToObjects="1">
      <p:cViewPr>
        <p:scale>
          <a:sx n="81" d="100"/>
          <a:sy n="81" d="100"/>
        </p:scale>
        <p:origin x="-163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96"/>
    </p:cViewPr>
  </p:sorterViewPr>
  <p:notesViewPr>
    <p:cSldViewPr snapToGrid="0" snapToObjects="1">
      <p:cViewPr>
        <p:scale>
          <a:sx n="150" d="100"/>
          <a:sy n="150" d="100"/>
        </p:scale>
        <p:origin x="-1944" y="-32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753DB00-E5E7-FE4C-82FA-41858B8BB508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173F42F-5DDD-5940-934A-6CC8FC553E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61119C3-2D3A-D44F-8A94-02150682CDB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78BB393-29C9-4448-96C4-0DA85A6FF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8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6077">
              <a:defRPr/>
            </a:pPr>
            <a:fld id="{F6430095-C63B-4218-B85F-DEFDD5F2AA56}" type="slidenum">
              <a:rPr lang="en-US">
                <a:solidFill>
                  <a:prstClr val="black"/>
                </a:solidFill>
              </a:rPr>
              <a:pPr defTabSz="926077"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This presentation will focus on integrating renewables with cost-effective intelligent grid solutions, including demand response, storage, and advanced inverters.  The presentation will show how to address grid reliability challenges (steep ramps, over-generation, voltage control, and minute-to-minute fluctuations) with preferred resources, staying aligned with California goals.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4008707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12" tIns="46956" rIns="93912" bIns="46956" anchor="b"/>
          <a:lstStyle/>
          <a:p>
            <a:pPr algn="r"/>
            <a:fld id="{7EA841E0-2D0D-4211-ACAE-C96B997E0FCF}" type="slidenum">
              <a:rPr lang="en-US" sz="1200">
                <a:latin typeface="Calibri" pitchFamily="34" charset="0"/>
              </a:rPr>
              <a:pPr algn="r"/>
              <a:t>2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8563" y="701675"/>
            <a:ext cx="4683125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03" tIns="46952" rIns="93903" bIns="469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 smtClean="0"/>
              <a:t>Our goal: A cleaner, more reliable and more affordable power system. </a:t>
            </a:r>
          </a:p>
        </p:txBody>
      </p:sp>
      <p:sp>
        <p:nvSpPr>
          <p:cNvPr id="29699" name="Slide Number Placeholder 3"/>
          <p:cNvSpPr txBox="1">
            <a:spLocks noGrp="1"/>
          </p:cNvSpPr>
          <p:nvPr/>
        </p:nvSpPr>
        <p:spPr bwMode="auto">
          <a:xfrm>
            <a:off x="4008707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03" tIns="46952" rIns="93903" bIns="46952" anchor="b"/>
          <a:lstStyle/>
          <a:p>
            <a:pPr algn="r" defTabSz="443474"/>
            <a:fld id="{7642A50C-BD33-44E6-8165-C292B934BFC2}" type="slidenum">
              <a:rPr lang="en-US" sz="1200">
                <a:latin typeface="Calibri" pitchFamily="34" charset="0"/>
              </a:rPr>
              <a:pPr algn="r" defTabSz="443474"/>
              <a:t>3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2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8563" y="701675"/>
            <a:ext cx="4683125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03" tIns="46952" rIns="93903" bIns="469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baseline="0" dirty="0" smtClean="0"/>
              <a:t>These steps build on one another and are interrelated. We have done work with electric utilities, regulatory agencies, legislators, and cities.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baseline="0" dirty="0" smtClean="0"/>
          </a:p>
          <a:p>
            <a:pPr marL="293551" indent="-293551">
              <a:buFont typeface="Arial"/>
              <a:buChar char="•"/>
            </a:pPr>
            <a:r>
              <a:rPr lang="en-US" dirty="0" smtClean="0"/>
              <a:t>Distribution level modeling and optimization</a:t>
            </a:r>
          </a:p>
          <a:p>
            <a:pPr marL="293551" indent="-293551">
              <a:buFont typeface="Arial"/>
              <a:buChar char="•"/>
            </a:pPr>
            <a:r>
              <a:rPr lang="en-US" dirty="0" smtClean="0"/>
              <a:t>DER siting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 smtClean="0"/>
              <a:t>Also bring substantial</a:t>
            </a:r>
            <a:r>
              <a:rPr lang="en-US" baseline="0" dirty="0" smtClean="0"/>
              <a:t> policy &amp; communications expertise</a:t>
            </a:r>
            <a:endParaRPr lang="en-US" dirty="0" smtClean="0"/>
          </a:p>
        </p:txBody>
      </p:sp>
      <p:sp>
        <p:nvSpPr>
          <p:cNvPr id="29699" name="Slide Number Placeholder 3"/>
          <p:cNvSpPr txBox="1">
            <a:spLocks noGrp="1"/>
          </p:cNvSpPr>
          <p:nvPr/>
        </p:nvSpPr>
        <p:spPr bwMode="auto">
          <a:xfrm>
            <a:off x="4008707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03" tIns="46952" rIns="93903" bIns="46952" anchor="b"/>
          <a:lstStyle/>
          <a:p>
            <a:pPr algn="r" defTabSz="443474"/>
            <a:fld id="{7642A50C-BD33-44E6-8165-C292B934BFC2}" type="slidenum">
              <a:rPr lang="en-US" sz="1200">
                <a:latin typeface="Calibri" pitchFamily="34" charset="0"/>
              </a:rPr>
              <a:pPr algn="r" defTabSz="443474"/>
              <a:t>4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2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4008707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12" tIns="46956" rIns="93912" bIns="46956" anchor="b"/>
          <a:lstStyle/>
          <a:p>
            <a:pPr algn="r"/>
            <a:fld id="{7EA841E0-2D0D-4211-ACAE-C96B997E0FCF}" type="slidenum">
              <a:rPr lang="en-US" sz="1200">
                <a:latin typeface="Calibri" pitchFamily="34" charset="0"/>
              </a:rPr>
              <a:pPr algn="r"/>
              <a:t>18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1675"/>
            <a:ext cx="4683125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BB393-29C9-4448-96C4-0DA85A6FFB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2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9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4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3124200"/>
            <a:ext cx="9144000" cy="3352800"/>
          </a:xfrm>
          <a:prstGeom prst="rect">
            <a:avLst/>
          </a:prstGeom>
          <a:solidFill>
            <a:srgbClr val="249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113"/>
            <a:ext cx="55626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>
                <a:solidFill>
                  <a:srgbClr val="595959"/>
                </a:solidFill>
              </a:rPr>
              <a:t>Making Clean Local Energy Accessible Now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300663"/>
            <a:ext cx="7161213" cy="84137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23778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" name="TextBox 5"/>
          <p:cNvSpPr txBox="1"/>
          <p:nvPr userDrawn="1"/>
        </p:nvSpPr>
        <p:spPr>
          <a:xfrm>
            <a:off x="0" y="6488113"/>
            <a:ext cx="4724400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>
                <a:solidFill>
                  <a:srgbClr val="595959"/>
                </a:solidFill>
                <a:latin typeface="+mn-lt"/>
                <a:ea typeface="+mn-ea"/>
                <a:cs typeface="Arial" pitchFamily="34" charset="0"/>
              </a:rPr>
              <a:t>Making Clean Local Energy Accessible Now</a:t>
            </a:r>
            <a:endParaRPr lang="en-CA">
              <a:solidFill>
                <a:srgbClr val="595959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0" y="0"/>
            <a:ext cx="7391400" cy="762000"/>
          </a:xfrm>
          <a:prstGeom prst="rect">
            <a:avLst/>
          </a:prstGeom>
          <a:solidFill>
            <a:srgbClr val="249CF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 bwMode="auto">
          <a:xfrm>
            <a:off x="8534400" y="6492875"/>
            <a:ext cx="45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D9F7E41-FF19-4C20-8D44-DFE2DB6620F9}" type="slidenum">
              <a:rPr lang="en-US" sz="1200">
                <a:latin typeface="+mn-lt"/>
                <a:ea typeface="+mn-ea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rgbClr val="013D21"/>
              </a:solidFill>
              <a:latin typeface="Informatic"/>
              <a:ea typeface="+mn-ea"/>
              <a:cs typeface="Arial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Clean Coalition Logo_no tagline_updated_slideshowedit_zf2 yellow_final2.pd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217" y="46181"/>
            <a:ext cx="1612783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98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0" y="6488114"/>
            <a:ext cx="47244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>
                <a:solidFill>
                  <a:srgbClr val="595959"/>
                </a:solidFill>
                <a:latin typeface="+mn-lt"/>
                <a:cs typeface="Arial" pitchFamily="34" charset="0"/>
              </a:rPr>
              <a:t>Making Clean Local Energy Accessible Now</a:t>
            </a:r>
            <a:endParaRPr lang="en-CA">
              <a:solidFill>
                <a:srgbClr val="595959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7391400" cy="762000"/>
          </a:xfrm>
          <a:prstGeom prst="rect">
            <a:avLst/>
          </a:prstGeom>
          <a:solidFill>
            <a:srgbClr val="249CF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lt1"/>
                </a:solidFill>
                <a:latin typeface="+mn-lt"/>
              </a:rPr>
              <a:t> 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8534400" y="6492876"/>
            <a:ext cx="45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5ECF004-2F5D-416B-8086-41D1EB82224A}" type="slidenum">
              <a:rPr lang="en-US" sz="1200">
                <a:latin typeface="+mn-lt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rgbClr val="013D21"/>
              </a:solidFill>
              <a:latin typeface="Informatic"/>
              <a:cs typeface="Arial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buFontTx/>
              <a:buBlip>
                <a:blip r:embed="rId2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Clean Coalition Logo_no tagline_updated_slideshowedit_zf2 yellow_final2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219" y="46181"/>
            <a:ext cx="1612783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6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2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6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0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1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7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4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5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0249F-5CDF-5649-A443-FC47281D5A5D}" type="datetimeFigureOut">
              <a:rPr lang="en-US" smtClean="0"/>
              <a:pPr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962B8-317D-A441-B73E-3B6B3FDAB5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2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6" Type="http://schemas.openxmlformats.org/officeDocument/2006/relationships/image" Target="../media/image1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emf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20" Type="http://schemas.openxmlformats.org/officeDocument/2006/relationships/image" Target="../media/image50.png"/><Relationship Id="rId21" Type="http://schemas.openxmlformats.org/officeDocument/2006/relationships/image" Target="../media/image51.gif"/><Relationship Id="rId10" Type="http://schemas.openxmlformats.org/officeDocument/2006/relationships/image" Target="../media/image40.gif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jpeg"/><Relationship Id="rId15" Type="http://schemas.openxmlformats.org/officeDocument/2006/relationships/image" Target="../media/image45.gif"/><Relationship Id="rId16" Type="http://schemas.openxmlformats.org/officeDocument/2006/relationships/image" Target="../media/image46.jpeg"/><Relationship Id="rId17" Type="http://schemas.openxmlformats.org/officeDocument/2006/relationships/image" Target="../media/image47.jpg"/><Relationship Id="rId18" Type="http://schemas.openxmlformats.org/officeDocument/2006/relationships/image" Target="../media/image48.png"/><Relationship Id="rId19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gif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8" Type="http://schemas.openxmlformats.org/officeDocument/2006/relationships/image" Target="../media/image20.jpg"/><Relationship Id="rId9" Type="http://schemas.openxmlformats.org/officeDocument/2006/relationships/image" Target="../media/image18.jpg"/><Relationship Id="rId10" Type="http://schemas.openxmlformats.org/officeDocument/2006/relationships/image" Target="../media/image25.jpg"/><Relationship Id="rId11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gif"/><Relationship Id="rId7" Type="http://schemas.openxmlformats.org/officeDocument/2006/relationships/image" Target="../media/image1.pn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0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-63500" y="2508157"/>
            <a:ext cx="92329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535353"/>
                </a:solidFill>
                <a:latin typeface="Helvetica" pitchFamily="34" charset="0"/>
              </a:rPr>
              <a:t>Peninsula Advanced Energy </a:t>
            </a:r>
            <a:r>
              <a:rPr lang="en-US" sz="3200" dirty="0" smtClean="0">
                <a:solidFill>
                  <a:srgbClr val="535353"/>
                </a:solidFill>
                <a:latin typeface="Helvetica" pitchFamily="34" charset="0"/>
              </a:rPr>
              <a:t>Community (PAEC)</a:t>
            </a:r>
            <a:endParaRPr lang="en-US" sz="3200" dirty="0" smtClean="0">
              <a:solidFill>
                <a:srgbClr val="535353"/>
              </a:solidFill>
              <a:latin typeface="Helvetic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solidFill>
                <a:schemeClr val="bg1"/>
              </a:solidFill>
              <a:latin typeface="Helvetic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  <a:latin typeface="Helvetica" pitchFamily="34" charset="0"/>
              </a:rPr>
              <a:t>Overview</a:t>
            </a:r>
            <a:endParaRPr lang="en-US" sz="4000" dirty="0">
              <a:solidFill>
                <a:schemeClr val="bg1"/>
              </a:solidFill>
              <a:latin typeface="Helvetic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535353"/>
              </a:solidFill>
              <a:latin typeface="Helvetica" pitchFamily="34" charset="0"/>
            </a:endParaRPr>
          </a:p>
        </p:txBody>
      </p:sp>
      <p:pic>
        <p:nvPicPr>
          <p:cNvPr id="2" name="Picture 1" descr="Clean Coalition Logo_updated yello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67" y="685292"/>
            <a:ext cx="5342108" cy="9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8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Streamlining Interconnections</a:t>
            </a:r>
            <a:endParaRPr lang="en-US" dirty="0"/>
          </a:p>
        </p:txBody>
      </p:sp>
      <p:pic>
        <p:nvPicPr>
          <p:cNvPr id="5" name="Picture 4" descr="PV DC to AC to 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95" y="4636346"/>
            <a:ext cx="4335220" cy="17949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640" y="793094"/>
            <a:ext cx="8554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Goal: Reduce </a:t>
            </a:r>
            <a:r>
              <a:rPr lang="en-US" sz="2400" dirty="0"/>
              <a:t>the time, cost, and uncertainty associated with interconnecting AEC projects to the electrical grid </a:t>
            </a:r>
          </a:p>
        </p:txBody>
      </p:sp>
      <p:sp>
        <p:nvSpPr>
          <p:cNvPr id="8" name="Rectangle 7"/>
          <p:cNvSpPr/>
          <p:nvPr/>
        </p:nvSpPr>
        <p:spPr>
          <a:xfrm>
            <a:off x="294640" y="1660754"/>
            <a:ext cx="855472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Recommend utility interconnection process enhancements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Review Status of Rule 21 implementation by the utilities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Examine utilities data collection and access practices</a:t>
            </a:r>
            <a:endParaRPr lang="en-US" sz="32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Identify necessary steps for Fast Track and process automation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Evaluate interconnection cost responsibility</a:t>
            </a:r>
            <a:endParaRPr lang="en-US" sz="32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Investigate methods to refine dispute resolution procedures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With PG&amp;E, design a pilot streamlined interconnection procedure for commercial scale renewables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Assist public agencies  and other entities in navigating the interconnection process</a:t>
            </a:r>
            <a:endParaRPr lang="en-US" sz="32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Recommended siting opportunities with high Interconnection Hosting Capacity</a:t>
            </a:r>
          </a:p>
        </p:txBody>
      </p:sp>
    </p:spTree>
    <p:extLst>
      <p:ext uri="{BB962C8B-B14F-4D97-AF65-F5344CB8AC3E}">
        <p14:creationId xmlns:p14="http://schemas.microsoft.com/office/powerpoint/2010/main" val="4203265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Finance and Business Models for AEC projects</a:t>
            </a:r>
            <a:endParaRPr lang="en-US" dirty="0"/>
          </a:p>
        </p:txBody>
      </p:sp>
      <p:pic>
        <p:nvPicPr>
          <p:cNvPr id="4" name="Content Placeholder 3" descr="dollar sig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14821"/>
          <a:stretch/>
        </p:blipFill>
        <p:spPr>
          <a:xfrm>
            <a:off x="7015167" y="948214"/>
            <a:ext cx="1681793" cy="1629886"/>
          </a:xfrm>
        </p:spPr>
      </p:pic>
      <p:pic>
        <p:nvPicPr>
          <p:cNvPr id="5" name="Picture 4" descr="multitenant-pv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4295985"/>
            <a:ext cx="2498150" cy="1762261"/>
          </a:xfrm>
          <a:prstGeom prst="rect">
            <a:avLst/>
          </a:prstGeom>
        </p:spPr>
      </p:pic>
      <p:pic>
        <p:nvPicPr>
          <p:cNvPr id="6" name="Picture 5" descr="Rental-Solar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68" y="4295985"/>
            <a:ext cx="3090672" cy="2060448"/>
          </a:xfrm>
          <a:prstGeom prst="rect">
            <a:avLst/>
          </a:prstGeom>
        </p:spPr>
      </p:pic>
      <p:pic>
        <p:nvPicPr>
          <p:cNvPr id="8" name="Picture 7" descr="tenant solar projec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5" y="4436194"/>
            <a:ext cx="2645044" cy="176226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18315" y="1138548"/>
            <a:ext cx="6035040" cy="285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32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8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4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Valuing AEC components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Financial model, including cost of capital, risk/return &amp; maturity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Capital &amp; Financing for AEC projects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PACE, FIT, Green Bonds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Incentives and disincentives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Owner and non-owner occupied buildings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Benefits-Cost Analysis of AEC projects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Energy Storage, EVCI, EE, RE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Economic Analysis of building retrofits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Recommend best practices for benchmarking and tracking energy usage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cost-benef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82" y="2578100"/>
            <a:ext cx="2344630" cy="15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4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Emergency Microgrid</a:t>
            </a:r>
            <a:endParaRPr lang="en-US" dirty="0"/>
          </a:p>
        </p:txBody>
      </p:sp>
      <p:pic>
        <p:nvPicPr>
          <p:cNvPr id="4" name="Content Placeholder 3" descr="SEM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3336" r="2038" b="6580"/>
          <a:stretch/>
        </p:blipFill>
        <p:spPr>
          <a:xfrm>
            <a:off x="1363957" y="3085626"/>
            <a:ext cx="5267697" cy="333349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5914" y="847668"/>
            <a:ext cx="8848745" cy="23039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The PAEC project will plan and design a Solar Emergency Microgrid (SEM) for a critical facility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Solar power, energy storage, monitoring &amp; control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The SEM will provide </a:t>
            </a:r>
            <a:r>
              <a:rPr lang="en-US" sz="2400" u="sng" dirty="0" smtClean="0">
                <a:solidFill>
                  <a:srgbClr val="000000"/>
                </a:solidFill>
              </a:rPr>
              <a:t>indefinite</a:t>
            </a:r>
            <a:r>
              <a:rPr lang="en-US" sz="2400" dirty="0" smtClean="0">
                <a:solidFill>
                  <a:srgbClr val="000000"/>
                </a:solidFill>
              </a:rPr>
              <a:t> back-up power for critical loads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Ideal for police and fire stations, emergency operations centers and shelters, pumping stations, etc.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Displaces dirty, expensive, non-renewable diesel generators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06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Vehicle Charging Infrastructure (EVCI)</a:t>
            </a:r>
            <a:endParaRPr lang="en-US" dirty="0"/>
          </a:p>
        </p:txBody>
      </p:sp>
      <p:pic>
        <p:nvPicPr>
          <p:cNvPr id="4" name="Content Placeholder 3" descr="EVSE NYSERD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 b="6270"/>
          <a:stretch>
            <a:fillRect/>
          </a:stretch>
        </p:blipFill>
        <p:spPr>
          <a:xfrm>
            <a:off x="4662410" y="1032934"/>
            <a:ext cx="4481589" cy="2464702"/>
          </a:xfrm>
        </p:spPr>
      </p:pic>
      <p:pic>
        <p:nvPicPr>
          <p:cNvPr id="3" name="Picture 2" descr="semaconnect-charg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7" y="3235010"/>
            <a:ext cx="3737684" cy="2483752"/>
          </a:xfrm>
          <a:prstGeom prst="rect">
            <a:avLst/>
          </a:prstGeom>
        </p:spPr>
      </p:pic>
      <p:pic>
        <p:nvPicPr>
          <p:cNvPr id="6" name="Picture 5" descr="solar-ev-char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23" y="3813698"/>
            <a:ext cx="3737684" cy="176583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894708"/>
            <a:ext cx="4795520" cy="2204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2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8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Develop and EVCI Master Plan for one PAEC city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Evaluate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EVCI quantity and locations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Charger type(s) &amp; expected demand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Feeder locations and hosting capacity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Construction, ADA, &amp; regulatory requirements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Cost and financing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Present prioritized list of chargers to the City for approval and adoption</a:t>
            </a:r>
          </a:p>
        </p:txBody>
      </p:sp>
    </p:spTree>
    <p:extLst>
      <p:ext uri="{BB962C8B-B14F-4D97-AF65-F5344CB8AC3E}">
        <p14:creationId xmlns:p14="http://schemas.microsoft.com/office/powerpoint/2010/main" val="3374696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Atherton Civic Center </a:t>
            </a:r>
            <a:r>
              <a:rPr lang="en-US" dirty="0" smtClean="0"/>
              <a:t>Showcase</a:t>
            </a:r>
            <a:endParaRPr lang="en-US" dirty="0"/>
          </a:p>
        </p:txBody>
      </p:sp>
      <p:pic>
        <p:nvPicPr>
          <p:cNvPr id="5" name="Picture 4" descr="160308_CACC_Sustainability Slid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28888" r="3333" b="25955"/>
          <a:stretch/>
        </p:blipFill>
        <p:spPr>
          <a:xfrm>
            <a:off x="197967" y="3158000"/>
            <a:ext cx="8748910" cy="316992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97968" y="848788"/>
            <a:ext cx="8748910" cy="285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Design Development of Civic Center’s Sustainability Features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ZNE, EE, RE, </a:t>
            </a:r>
            <a:r>
              <a:rPr lang="en-US" sz="2000" dirty="0">
                <a:solidFill>
                  <a:srgbClr val="000000"/>
                </a:solidFill>
              </a:rPr>
              <a:t>Fuel Switching, water </a:t>
            </a:r>
            <a:r>
              <a:rPr lang="en-US" sz="2000" dirty="0" smtClean="0">
                <a:solidFill>
                  <a:srgbClr val="000000"/>
                </a:solidFill>
              </a:rPr>
              <a:t>saving and storage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No natural gas service (no natural gas plumbing whatsoever)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Scorecard </a:t>
            </a:r>
            <a:r>
              <a:rPr lang="en-US" sz="2000" dirty="0" smtClean="0">
                <a:solidFill>
                  <a:srgbClr val="000000"/>
                </a:solidFill>
              </a:rPr>
              <a:t>of potential green building </a:t>
            </a:r>
            <a:r>
              <a:rPr lang="en-US" sz="2000" dirty="0" smtClean="0">
                <a:solidFill>
                  <a:srgbClr val="000000"/>
                </a:solidFill>
              </a:rPr>
              <a:t>initiatives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Benefit</a:t>
            </a:r>
            <a:r>
              <a:rPr lang="en-US" sz="2000" dirty="0" smtClean="0">
                <a:solidFill>
                  <a:srgbClr val="000000"/>
                </a:solidFill>
              </a:rPr>
              <a:t>-Cost Analysis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Project </a:t>
            </a:r>
            <a:r>
              <a:rPr lang="en-US" sz="2400" dirty="0" smtClean="0">
                <a:solidFill>
                  <a:srgbClr val="000000"/>
                </a:solidFill>
              </a:rPr>
              <a:t>timed to begin build-out in 2018, perfect for PAEC Phase II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03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Siting </a:t>
            </a:r>
            <a:r>
              <a:rPr lang="en-US" dirty="0" smtClean="0"/>
              <a:t>Survey (SSS)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66596" y="3658228"/>
            <a:ext cx="3949244" cy="2624045"/>
            <a:chOff x="760992" y="998839"/>
            <a:chExt cx="7493794" cy="4979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992" y="998839"/>
              <a:ext cx="7493794" cy="4979194"/>
            </a:xfrm>
            <a:prstGeom prst="rect">
              <a:avLst/>
            </a:prstGeom>
          </p:spPr>
        </p:pic>
        <p:sp>
          <p:nvSpPr>
            <p:cNvPr id="6" name="Line Callout 1 5"/>
            <p:cNvSpPr/>
            <p:nvPr/>
          </p:nvSpPr>
          <p:spPr>
            <a:xfrm>
              <a:off x="1493949" y="3245476"/>
              <a:ext cx="1043189" cy="481572"/>
            </a:xfrm>
            <a:prstGeom prst="borderCallout1">
              <a:avLst>
                <a:gd name="adj1" fmla="val -6417"/>
                <a:gd name="adj2" fmla="val 44753"/>
                <a:gd name="adj3" fmla="val -131983"/>
                <a:gd name="adj4" fmla="val 27099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Low</a:t>
              </a:r>
            </a:p>
          </p:txBody>
        </p:sp>
        <p:sp>
          <p:nvSpPr>
            <p:cNvPr id="7" name="Line Callout 1 6"/>
            <p:cNvSpPr/>
            <p:nvPr/>
          </p:nvSpPr>
          <p:spPr>
            <a:xfrm>
              <a:off x="3831179" y="3245476"/>
              <a:ext cx="1043189" cy="481572"/>
            </a:xfrm>
            <a:prstGeom prst="borderCallout1">
              <a:avLst>
                <a:gd name="adj1" fmla="val -6417"/>
                <a:gd name="adj2" fmla="val 44753"/>
                <a:gd name="adj3" fmla="val -131983"/>
                <a:gd name="adj4" fmla="val 27099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High</a:t>
              </a:r>
              <a:endParaRPr lang="en-US" dirty="0"/>
            </a:p>
          </p:txBody>
        </p:sp>
        <p:sp>
          <p:nvSpPr>
            <p:cNvPr id="8" name="Line Callout 1 7"/>
            <p:cNvSpPr>
              <a:spLocks noChangeAspect="1"/>
            </p:cNvSpPr>
            <p:nvPr/>
          </p:nvSpPr>
          <p:spPr>
            <a:xfrm>
              <a:off x="4704500" y="4428185"/>
              <a:ext cx="1539606" cy="514205"/>
            </a:xfrm>
            <a:prstGeom prst="borderCallout1">
              <a:avLst>
                <a:gd name="adj1" fmla="val 47513"/>
                <a:gd name="adj2" fmla="val 100309"/>
                <a:gd name="adj3" fmla="val 15426"/>
                <a:gd name="adj4" fmla="val 146852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Medium</a:t>
              </a:r>
            </a:p>
          </p:txBody>
        </p:sp>
      </p:grpSp>
      <p:pic>
        <p:nvPicPr>
          <p:cNvPr id="10" name="Picture 9" descr="Macintosh HD:Users:gregthomson:Desktop:CleanCoalition:SCE:SCE PRP PV Potential Final docs:Map info panel.t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1" y="1558838"/>
            <a:ext cx="3606800" cy="39066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4475" y="884548"/>
            <a:ext cx="5147766" cy="3077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2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Commercial scale (&gt;100 KW AC) solar siting survey of entire PAEC region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Generation potential, accounting for location, roof clutter, shading, etc.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Include roofs and parking lots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Estimate feeder distance and hosting capacity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Results presented in graphical and tabular form (</a:t>
            </a:r>
            <a:r>
              <a:rPr lang="en-US" sz="1800" dirty="0">
                <a:solidFill>
                  <a:srgbClr val="000000"/>
                </a:solidFill>
              </a:rPr>
              <a:t>G</a:t>
            </a:r>
            <a:r>
              <a:rPr lang="en-US" sz="1800" dirty="0" smtClean="0">
                <a:solidFill>
                  <a:srgbClr val="000000"/>
                </a:solidFill>
              </a:rPr>
              <a:t>oogle earth &amp; Excel)</a:t>
            </a:r>
          </a:p>
          <a:p>
            <a:pPr lvl="1"/>
            <a:endParaRPr lang="en-US" sz="1600" dirty="0" smtClean="0">
              <a:solidFill>
                <a:srgbClr val="000000"/>
              </a:solidFill>
            </a:endParaRPr>
          </a:p>
          <a:p>
            <a:pPr lvl="1"/>
            <a:endParaRPr lang="en-US" sz="1600" dirty="0" smtClean="0">
              <a:solidFill>
                <a:srgbClr val="000000"/>
              </a:solidFill>
            </a:endParaRPr>
          </a:p>
          <a:p>
            <a:pPr lvl="1"/>
            <a:endParaRPr lang="en-US" sz="16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60446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SSS Example from SCE Preferred Resources Pilot</a:t>
            </a:r>
            <a:endParaRPr lang="en-US" dirty="0"/>
          </a:p>
        </p:txBody>
      </p:sp>
      <p:pic>
        <p:nvPicPr>
          <p:cNvPr id="10" name="Picture 9" descr="Macintosh HD:Users:gregthomson:Desktop:CleanCoalition:SCE:SCE PRP PV Potential Final docs:Excel summary by PV size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1" y="1830057"/>
            <a:ext cx="7661702" cy="144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cintosh HD:Users:gregthomson:Desktop:CleanCoalition:SCE:SCE PRP PV Potential Final docs:Excel summary by site type.t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63" y="4136186"/>
            <a:ext cx="7620270" cy="141962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91863" y="3693512"/>
            <a:ext cx="398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PRP </a:t>
            </a:r>
            <a:r>
              <a:rPr lang="en-US" b="1" dirty="0" smtClean="0"/>
              <a:t>Solar Potential </a:t>
            </a:r>
            <a:r>
              <a:rPr lang="en-US" b="1" dirty="0"/>
              <a:t>by </a:t>
            </a:r>
            <a:r>
              <a:rPr lang="en-US" b="1" dirty="0" smtClean="0"/>
              <a:t>site type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0431" y="1336392"/>
            <a:ext cx="353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PRP </a:t>
            </a:r>
            <a:r>
              <a:rPr lang="en-US" b="1" dirty="0" smtClean="0"/>
              <a:t>Solar Potential </a:t>
            </a:r>
            <a:r>
              <a:rPr lang="en-US" b="1" dirty="0"/>
              <a:t>by </a:t>
            </a:r>
            <a:r>
              <a:rPr lang="en-US" b="1" dirty="0" smtClean="0"/>
              <a:t>site size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442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PAEC Collaborators – So Far</a:t>
            </a:r>
            <a:endParaRPr lang="en-US" dirty="0"/>
          </a:p>
        </p:txBody>
      </p:sp>
      <p:pic>
        <p:nvPicPr>
          <p:cNvPr id="4" name="Picture 3" descr="https://www.dnvgl.com/static/images/dnvgllogo_lar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3"/>
          <a:stretch/>
        </p:blipFill>
        <p:spPr bwMode="auto">
          <a:xfrm>
            <a:off x="396574" y="3391718"/>
            <a:ext cx="1385113" cy="8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nebula.wsimg.com/b32f04ab8abbb6ea51c0cfc49e9cb385?AccessKeyId=79305275324C40BDF3F5&amp;disposition=0&amp;alloworigin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8" y="5654957"/>
            <a:ext cx="1567144" cy="69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46" y="5056830"/>
            <a:ext cx="1472045" cy="11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649121" y="3622212"/>
            <a:ext cx="1796356" cy="750743"/>
            <a:chOff x="1070586" y="3284047"/>
            <a:chExt cx="1386345" cy="579389"/>
          </a:xfrm>
        </p:grpSpPr>
        <p:sp>
          <p:nvSpPr>
            <p:cNvPr id="17" name="Rectangle 16"/>
            <p:cNvSpPr/>
            <p:nvPr/>
          </p:nvSpPr>
          <p:spPr>
            <a:xfrm>
              <a:off x="1100283" y="3284047"/>
              <a:ext cx="1356648" cy="57938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Image18" descr="Click to Hom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7" r="27213"/>
            <a:stretch/>
          </p:blipFill>
          <p:spPr bwMode="auto">
            <a:xfrm>
              <a:off x="1070586" y="3291543"/>
              <a:ext cx="1356649" cy="55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http://menlofire.org/images/banwhitebar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9630" b="69611"/>
          <a:stretch/>
        </p:blipFill>
        <p:spPr bwMode="auto">
          <a:xfrm>
            <a:off x="5377530" y="6009587"/>
            <a:ext cx="3482562" cy="3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Kaiser Permanente H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74" y="2722378"/>
            <a:ext cx="3500334" cy="50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/>
          <a:srcRect l="22579" r="10141" b="14712"/>
          <a:stretch/>
        </p:blipFill>
        <p:spPr>
          <a:xfrm>
            <a:off x="1989564" y="2504335"/>
            <a:ext cx="1232422" cy="893934"/>
          </a:xfrm>
          <a:prstGeom prst="rect">
            <a:avLst/>
          </a:prstGeom>
        </p:spPr>
      </p:pic>
      <p:pic>
        <p:nvPicPr>
          <p:cNvPr id="31" name="Picture 30" descr="SVL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14" y="5085990"/>
            <a:ext cx="1981681" cy="6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File:Menlo Park California Logo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73" y="963858"/>
            <a:ext cx="1058107" cy="152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File:East Palo Alto California sea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73" y="963858"/>
            <a:ext cx="1329988" cy="132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http://seq.org/+customImages/cal_header_logo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07"/>
          <a:stretch/>
        </p:blipFill>
        <p:spPr bwMode="auto">
          <a:xfrm>
            <a:off x="3626026" y="4777737"/>
            <a:ext cx="1622182" cy="13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.wikimedia.org/wikipedia/en/thumb/b/b7/Stanford_University_seal_2003.svg/1024px-Stanford_University_seal_2003.sv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7" y="2745198"/>
            <a:ext cx="1477970" cy="14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:\Users\ang\Desktop\CEC LOGO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8" y="963858"/>
            <a:ext cx="1731818" cy="150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File:Palo Alto Seal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44" y="963858"/>
            <a:ext cx="1311248" cy="131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://www.pentv.tv/wp-content/uploads/2013/12/Untitled-1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6" r="24994"/>
          <a:stretch/>
        </p:blipFill>
        <p:spPr bwMode="auto">
          <a:xfrm>
            <a:off x="2144353" y="3555564"/>
            <a:ext cx="1257937" cy="13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ymeLogoProcess_500-300x127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03" y="4354755"/>
            <a:ext cx="1612985" cy="682831"/>
          </a:xfrm>
          <a:prstGeom prst="rect">
            <a:avLst/>
          </a:prstGeom>
        </p:spPr>
      </p:pic>
      <p:pic>
        <p:nvPicPr>
          <p:cNvPr id="9" name="Picture 8" descr="Pacific_Gas_and_Electric_Company_(logo).svg.pn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1"/>
          <a:stretch/>
        </p:blipFill>
        <p:spPr>
          <a:xfrm>
            <a:off x="7548844" y="2408419"/>
            <a:ext cx="1216501" cy="1404423"/>
          </a:xfrm>
          <a:prstGeom prst="rect">
            <a:avLst/>
          </a:prstGeom>
        </p:spPr>
      </p:pic>
      <p:pic>
        <p:nvPicPr>
          <p:cNvPr id="10" name="Picture 9" descr="imgres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25" y="963858"/>
            <a:ext cx="1466350" cy="1466350"/>
          </a:xfrm>
          <a:prstGeom prst="rect">
            <a:avLst/>
          </a:prstGeom>
        </p:spPr>
      </p:pic>
      <p:pic>
        <p:nvPicPr>
          <p:cNvPr id="11" name="Picture 10" descr="imgres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82" y="3719094"/>
            <a:ext cx="1381626" cy="788569"/>
          </a:xfrm>
          <a:prstGeom prst="rect">
            <a:avLst/>
          </a:prstGeom>
        </p:spPr>
      </p:pic>
      <p:pic>
        <p:nvPicPr>
          <p:cNvPr id="12" name="Picture 11" descr="Acterra logo Aug2011 horiz.gif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70"/>
          <a:stretch/>
        </p:blipFill>
        <p:spPr>
          <a:xfrm>
            <a:off x="441048" y="4507663"/>
            <a:ext cx="1383017" cy="97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0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928813" y="294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" name="Picture 4" descr="Photo of Valencia Gardens solar deployment (es, Oct2013)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13" b="-5173"/>
          <a:stretch/>
        </p:blipFill>
        <p:spPr>
          <a:xfrm>
            <a:off x="-61986" y="855149"/>
            <a:ext cx="9267973" cy="5568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899" y="6076629"/>
            <a:ext cx="895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Ecoplexus</a:t>
            </a:r>
            <a:r>
              <a:rPr lang="en-US" sz="1400" i="1" dirty="0" smtClean="0"/>
              <a:t> project at the Valencia Gardens Apartments in SF.  ~800 kW meeting ~80% of the total annual load.</a:t>
            </a:r>
            <a:endParaRPr lang="en-US" sz="1400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r>
              <a:rPr lang="en-US" dirty="0" smtClean="0"/>
              <a:t>Peek at the PAEC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6"/>
    </mc:Choice>
    <mc:Fallback xmlns="">
      <p:transition xmlns:p14="http://schemas.microsoft.com/office/powerpoint/2010/main" spd="slow" advTm="214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-shot-2010-07-06-at-1.39.28-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122" y="2627978"/>
            <a:ext cx="3322174" cy="23504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22" y="2031078"/>
            <a:ext cx="5372100" cy="387798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 smtClean="0"/>
              <a:t>Key features: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 </a:t>
            </a:r>
            <a:r>
              <a:rPr lang="en-US" dirty="0" smtClean="0"/>
              <a:t>targeted and coordinated </a:t>
            </a:r>
            <a:r>
              <a:rPr lang="en-US" dirty="0"/>
              <a:t>local grid area served by one or more distribution substations</a:t>
            </a:r>
          </a:p>
          <a:p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</a:t>
            </a:r>
            <a:r>
              <a:rPr lang="en-US" dirty="0"/>
              <a:t>penetrations of local renewables and other Distributed Energy Resources (DER) such as energy storage and demand </a:t>
            </a:r>
            <a:r>
              <a:rPr lang="en-US" dirty="0" smtClean="0"/>
              <a:t>response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Ongoing renewables</a:t>
            </a:r>
            <a:r>
              <a:rPr lang="en-US" dirty="0"/>
              <a:t>-driven power backup for </a:t>
            </a:r>
            <a:r>
              <a:rPr lang="en-US" dirty="0" smtClean="0"/>
              <a:t>critical and prioritized loads across the grid area</a:t>
            </a:r>
          </a:p>
          <a:p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solution that can be </a:t>
            </a:r>
            <a:r>
              <a:rPr lang="en-US" dirty="0"/>
              <a:t>readily extended throughout a utility’s service </a:t>
            </a:r>
            <a:r>
              <a:rPr lang="en-US" dirty="0" smtClean="0"/>
              <a:t>territory – and replicated </a:t>
            </a:r>
            <a:r>
              <a:rPr lang="en-US" dirty="0"/>
              <a:t>across </a:t>
            </a:r>
            <a:r>
              <a:rPr lang="en-US" dirty="0" smtClean="0"/>
              <a:t>utilities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4022" y="929084"/>
            <a:ext cx="8343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 Community Microgrid </a:t>
            </a:r>
            <a:r>
              <a:rPr lang="en-US" sz="2000" b="1" dirty="0" smtClean="0"/>
              <a:t>is a </a:t>
            </a:r>
            <a:r>
              <a:rPr lang="en-US" sz="2000" b="1" dirty="0"/>
              <a:t>new approach for designing and operating the electric </a:t>
            </a:r>
            <a:r>
              <a:rPr lang="en-US" sz="2000" b="1" dirty="0" smtClean="0"/>
              <a:t>grid</a:t>
            </a:r>
            <a:r>
              <a:rPr lang="en-US" sz="2000" b="1" dirty="0"/>
              <a:t> </a:t>
            </a:r>
            <a:r>
              <a:rPr lang="en-US" sz="2000" b="1" dirty="0" smtClean="0"/>
              <a:t>with high penetrations of local renewables and </a:t>
            </a:r>
            <a:r>
              <a:rPr lang="en-US" sz="2000" b="1" dirty="0" smtClean="0"/>
              <a:t>achieving </a:t>
            </a:r>
            <a:r>
              <a:rPr lang="en-US" sz="2000" b="1" dirty="0" smtClean="0"/>
              <a:t>a </a:t>
            </a:r>
            <a:r>
              <a:rPr lang="en-US" sz="2000" b="1" dirty="0"/>
              <a:t>more </a:t>
            </a:r>
            <a:r>
              <a:rPr lang="en-US" sz="2000" b="1" dirty="0" smtClean="0"/>
              <a:t>resilient </a:t>
            </a:r>
            <a:r>
              <a:rPr lang="en-US" sz="2000" b="1" dirty="0" smtClean="0"/>
              <a:t>and </a:t>
            </a:r>
            <a:r>
              <a:rPr lang="en-US" sz="2000" b="1" dirty="0"/>
              <a:t>cost-effective energy system.  </a:t>
            </a:r>
            <a:endParaRPr lang="en-US" sz="20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64396" y="168712"/>
            <a:ext cx="6078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Ultimate PAEC = Community Microgrids</a:t>
            </a:r>
            <a:endParaRPr lang="en-US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3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Clean Coalition Mission</a:t>
            </a:r>
            <a:endParaRPr lang="en-US" sz="2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928813" y="294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5700" y="2260600"/>
            <a:ext cx="683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latin typeface="Arial"/>
                <a:cs typeface="Arial"/>
              </a:rPr>
              <a:t>To accelerate the transition to renewable energy and a modern grid through</a:t>
            </a:r>
          </a:p>
          <a:p>
            <a:pPr algn="ctr">
              <a:defRPr/>
            </a:pPr>
            <a:r>
              <a:rPr lang="en-US" sz="2800" dirty="0" smtClean="0">
                <a:latin typeface="Arial"/>
                <a:cs typeface="Arial"/>
              </a:rPr>
              <a:t> technical</a:t>
            </a:r>
            <a:r>
              <a:rPr lang="en-US" sz="2800" dirty="0">
                <a:latin typeface="Arial"/>
                <a:cs typeface="Arial"/>
              </a:rPr>
              <a:t>, policy, and project development </a:t>
            </a:r>
            <a:r>
              <a:rPr lang="en-US" sz="2800" dirty="0" smtClean="0">
                <a:latin typeface="Arial"/>
                <a:cs typeface="Arial"/>
              </a:rPr>
              <a:t>expertise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9"/>
    </mc:Choice>
    <mc:Fallback xmlns="">
      <p:transition xmlns:p14="http://schemas.microsoft.com/office/powerpoint/2010/main" spd="slow" advTm="136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64396" y="90312"/>
            <a:ext cx="7323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Community Microgrid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in Long Island (50% Solar)</a:t>
            </a:r>
            <a:endParaRPr lang="en-US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" name="Picture 16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863600"/>
            <a:ext cx="8661400" cy="543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68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6536" y="2506477"/>
            <a:ext cx="2455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Backup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54750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of an Advanced Energy </a:t>
            </a:r>
            <a:r>
              <a:rPr lang="en-US" dirty="0" smtClean="0"/>
              <a:t>Community (AEC)</a:t>
            </a:r>
            <a:endParaRPr lang="en-US" dirty="0"/>
          </a:p>
        </p:txBody>
      </p:sp>
      <p:pic>
        <p:nvPicPr>
          <p:cNvPr id="4" name="Content Placeholder 3" descr="dollar sig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14821"/>
          <a:stretch/>
        </p:blipFill>
        <p:spPr>
          <a:xfrm>
            <a:off x="2052312" y="4478110"/>
            <a:ext cx="1306583" cy="1266257"/>
          </a:xfrm>
          <a:prstGeom prst="rect">
            <a:avLst/>
          </a:prstGeom>
        </p:spPr>
      </p:pic>
      <p:pic>
        <p:nvPicPr>
          <p:cNvPr id="5" name="Picture 4" descr="plancheck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31" y="994409"/>
            <a:ext cx="1792238" cy="1189394"/>
          </a:xfrm>
          <a:prstGeom prst="rect">
            <a:avLst/>
          </a:prstGeom>
        </p:spPr>
      </p:pic>
      <p:pic>
        <p:nvPicPr>
          <p:cNvPr id="6" name="Picture 5" descr="title24-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77" y="854652"/>
            <a:ext cx="1329151" cy="1329151"/>
          </a:xfrm>
          <a:prstGeom prst="rect">
            <a:avLst/>
          </a:prstGeom>
        </p:spPr>
      </p:pic>
      <p:pic>
        <p:nvPicPr>
          <p:cNvPr id="7" name="Picture 6" descr="leed_platinum_-_gray_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r="7082"/>
          <a:stretch/>
        </p:blipFill>
        <p:spPr>
          <a:xfrm>
            <a:off x="5172977" y="994409"/>
            <a:ext cx="1308100" cy="1189394"/>
          </a:xfrm>
          <a:prstGeom prst="rect">
            <a:avLst/>
          </a:prstGeom>
        </p:spPr>
      </p:pic>
      <p:pic>
        <p:nvPicPr>
          <p:cNvPr id="8" name="Picture 7" descr="GreenPoint-rated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62" y="847673"/>
            <a:ext cx="1083057" cy="12831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04944" y="4530889"/>
            <a:ext cx="1441420" cy="1983538"/>
            <a:chOff x="3543301" y="2311400"/>
            <a:chExt cx="1531302" cy="2107225"/>
          </a:xfrm>
        </p:grpSpPr>
        <p:pic>
          <p:nvPicPr>
            <p:cNvPr id="9" name="Picture 8" descr="feed_in_tariff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301" y="2311400"/>
              <a:ext cx="1452033" cy="14520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543301" y="3731991"/>
              <a:ext cx="1531302" cy="686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Feed-In Tariff </a:t>
              </a:r>
            </a:p>
            <a:p>
              <a:pPr algn="ctr"/>
              <a:r>
                <a:rPr lang="en-US" dirty="0" smtClean="0"/>
                <a:t>= Fair ROI</a:t>
              </a:r>
              <a:endParaRPr lang="en-US" dirty="0"/>
            </a:p>
          </p:txBody>
        </p:sp>
      </p:grpSp>
      <p:pic>
        <p:nvPicPr>
          <p:cNvPr id="15" name="Picture 14" descr="multitenant-pv_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" y="3966117"/>
            <a:ext cx="1905422" cy="1344135"/>
          </a:xfrm>
          <a:prstGeom prst="rect">
            <a:avLst/>
          </a:prstGeom>
        </p:spPr>
      </p:pic>
      <p:pic>
        <p:nvPicPr>
          <p:cNvPr id="16" name="Picture 15" descr="PV DC to AC to gri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73" y="4624577"/>
            <a:ext cx="3312160" cy="1371350"/>
          </a:xfrm>
          <a:prstGeom prst="rect">
            <a:avLst/>
          </a:prstGeom>
        </p:spPr>
      </p:pic>
      <p:pic>
        <p:nvPicPr>
          <p:cNvPr id="17" name="Picture 16" descr="semaconnect-charger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53" y="2813916"/>
            <a:ext cx="1998347" cy="1327934"/>
          </a:xfrm>
          <a:prstGeom prst="rect">
            <a:avLst/>
          </a:prstGeom>
        </p:spPr>
      </p:pic>
      <p:pic>
        <p:nvPicPr>
          <p:cNvPr id="18" name="Picture 17" descr="ESP microgri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" y="854652"/>
            <a:ext cx="2062480" cy="20624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5602" y="2767581"/>
            <a:ext cx="198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Solar Microgrids at </a:t>
            </a:r>
          </a:p>
          <a:p>
            <a:pPr algn="ctr"/>
            <a:r>
              <a:rPr lang="en-US" dirty="0" smtClean="0"/>
              <a:t>All Critical Facilities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35983" y="2269633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ZNE Buildings Everywhere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600" y="5427945"/>
            <a:ext cx="182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Everywhere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48470" y="2238664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Streamlined Project</a:t>
            </a:r>
          </a:p>
          <a:p>
            <a:pPr algn="ctr"/>
            <a:r>
              <a:rPr lang="en-US" dirty="0" smtClean="0"/>
              <a:t>Approvals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17784" y="5868096"/>
            <a:ext cx="1077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 Cost</a:t>
            </a:r>
          </a:p>
          <a:p>
            <a:pPr algn="ctr"/>
            <a:r>
              <a:rPr lang="en-US" dirty="0" smtClean="0"/>
              <a:t>of Capital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20080" y="610538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Streamlined</a:t>
            </a:r>
            <a:r>
              <a:rPr lang="en-US" dirty="0"/>
              <a:t> </a:t>
            </a:r>
            <a:r>
              <a:rPr lang="en-US" dirty="0" smtClean="0"/>
              <a:t>Interconnects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3286" y="4085637"/>
            <a:ext cx="168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EVs Everywhere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22405" y="3121372"/>
            <a:ext cx="36086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ADVANCED ENERGY </a:t>
            </a:r>
          </a:p>
          <a:p>
            <a:pPr algn="ctr"/>
            <a:r>
              <a:rPr lang="en-US" sz="3200" b="1" dirty="0" smtClean="0"/>
              <a:t>COMMUNITY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188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of an Advanced Energy </a:t>
            </a:r>
            <a:r>
              <a:rPr lang="en-US" dirty="0" smtClean="0"/>
              <a:t>Community (AEC)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6" y="1014585"/>
            <a:ext cx="8368454" cy="5010295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A high percentage of power generated from local, renewable sources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Energy is used as efficiently as possible 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New commercial construction is 100% ZNE before the </a:t>
            </a:r>
            <a:r>
              <a:rPr lang="en-US" u="sng" dirty="0">
                <a:solidFill>
                  <a:srgbClr val="000000"/>
                </a:solidFill>
              </a:rPr>
              <a:t>2030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Title 24 requirement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More than 50% of existing commercial buildings retrofit to ZNE before </a:t>
            </a:r>
            <a:r>
              <a:rPr lang="en-US" u="sng" dirty="0">
                <a:solidFill>
                  <a:srgbClr val="000000"/>
                </a:solidFill>
              </a:rPr>
              <a:t>2030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Title 24 requirement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Approval of AEC projects is quick and efficient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Capital to fund AEC projects is readily available </a:t>
            </a:r>
            <a:endParaRPr lang="en-US" dirty="0" smtClean="0">
              <a:solidFill>
                <a:srgbClr val="000000"/>
              </a:solidFill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Interconnecting </a:t>
            </a:r>
            <a:r>
              <a:rPr lang="en-US" dirty="0">
                <a:solidFill>
                  <a:srgbClr val="000000"/>
                </a:solidFill>
              </a:rPr>
              <a:t>local renewables to the grid is straightforward 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The grid is stable, robust, and reliable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Energy storage is affordable and widespread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Electric transportation replaces the internal combustion engine and electric vehicles support the grid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Solar Emergency Microgrids are installed at all critical facilities, including police and fire stations, emergency operations centers, and emergency shelters, increasing resiliency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PAEC Core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5228"/>
            <a:ext cx="9144000" cy="4302817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u="sng" dirty="0">
                <a:solidFill>
                  <a:srgbClr val="000000"/>
                </a:solidFill>
              </a:rPr>
              <a:t>Streamlining of Permits, Codes, and Ordinances:</a:t>
            </a:r>
            <a:r>
              <a:rPr lang="en-US" dirty="0">
                <a:solidFill>
                  <a:srgbClr val="000000"/>
                </a:solidFill>
              </a:rPr>
              <a:t> Recommend policies that PAEC municipalities should take to facilitate the planning and deployment of AECs. </a:t>
            </a:r>
          </a:p>
          <a:p>
            <a:pPr lvl="0"/>
            <a:r>
              <a:rPr lang="en-US" u="sng" dirty="0">
                <a:solidFill>
                  <a:srgbClr val="000000"/>
                </a:solidFill>
              </a:rPr>
              <a:t>Financial and Business Models for Advanced Energy Communities:</a:t>
            </a:r>
            <a:r>
              <a:rPr lang="en-US" dirty="0">
                <a:solidFill>
                  <a:srgbClr val="000000"/>
                </a:solidFill>
              </a:rPr>
              <a:t> Develop comprehensive financial and business models to help make AECs financially attractive to similar community developments without advanced energy attributes.</a:t>
            </a:r>
          </a:p>
          <a:p>
            <a:pPr lvl="0"/>
            <a:r>
              <a:rPr lang="en-US" u="sng" dirty="0">
                <a:solidFill>
                  <a:srgbClr val="000000"/>
                </a:solidFill>
              </a:rPr>
              <a:t>Streamlining the connection of AECs to the grid:</a:t>
            </a:r>
            <a:r>
              <a:rPr lang="en-US" dirty="0">
                <a:solidFill>
                  <a:srgbClr val="000000"/>
                </a:solidFill>
              </a:rPr>
              <a:t> Reduce the time, cost, and uncertainty associated with interconnecting DER projects to the electric grid.</a:t>
            </a:r>
          </a:p>
          <a:p>
            <a:pPr lvl="0"/>
            <a:r>
              <a:rPr lang="en-US" u="sng" dirty="0">
                <a:solidFill>
                  <a:srgbClr val="000000"/>
                </a:solidFill>
              </a:rPr>
              <a:t>Solar Emergency Microgrids:</a:t>
            </a:r>
            <a:r>
              <a:rPr lang="en-US" dirty="0">
                <a:solidFill>
                  <a:srgbClr val="000000"/>
                </a:solidFill>
              </a:rPr>
              <a:t> Design at least one solar emergency microgrid (SEM) within the PAEC region that will provide renewables-driven power backup to critical facilities.</a:t>
            </a:r>
          </a:p>
          <a:p>
            <a:pPr lvl="0"/>
            <a:r>
              <a:rPr lang="en-US" u="sng" dirty="0">
                <a:solidFill>
                  <a:srgbClr val="000000"/>
                </a:solidFill>
              </a:rPr>
              <a:t>Electric Vehicle Charging Infrastructure Master Plan:</a:t>
            </a:r>
            <a:r>
              <a:rPr lang="en-US" dirty="0">
                <a:solidFill>
                  <a:srgbClr val="000000"/>
                </a:solidFill>
              </a:rPr>
              <a:t> Create an electric vehicle charging infrastructure master plan for one jurisdiction within the PAEC region. </a:t>
            </a:r>
          </a:p>
          <a:p>
            <a:pPr lvl="0"/>
            <a:r>
              <a:rPr lang="en-US" u="sng" dirty="0">
                <a:solidFill>
                  <a:srgbClr val="000000"/>
                </a:solidFill>
              </a:rPr>
              <a:t>Atherton Civic Center Sustainability Features:</a:t>
            </a:r>
            <a:r>
              <a:rPr lang="en-US" dirty="0">
                <a:solidFill>
                  <a:srgbClr val="000000"/>
                </a:solidFill>
              </a:rPr>
              <a:t> Assess the technical and economic feasibility of incorporating sustainability features, beyond code requirements, into Atherton’s new Civic Center.</a:t>
            </a:r>
            <a:r>
              <a:rPr lang="en-US" u="sng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Solar Siting Survey:</a:t>
            </a:r>
            <a:r>
              <a:rPr lang="en-US" dirty="0">
                <a:solidFill>
                  <a:srgbClr val="000000"/>
                </a:solidFill>
              </a:rPr>
              <a:t> Identify feasible, commercial-scale sites for installing 100 kW or larger solar PV and assessing the Interconnection Hosting Capacity for each site </a:t>
            </a:r>
          </a:p>
        </p:txBody>
      </p:sp>
    </p:spTree>
    <p:extLst>
      <p:ext uri="{BB962C8B-B14F-4D97-AF65-F5344CB8AC3E}">
        <p14:creationId xmlns:p14="http://schemas.microsoft.com/office/powerpoint/2010/main" val="3416765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Graphics</a:t>
            </a:r>
            <a:endParaRPr lang="en-US" dirty="0"/>
          </a:p>
        </p:txBody>
      </p:sp>
      <p:pic>
        <p:nvPicPr>
          <p:cNvPr id="4" name="Picture 3" descr="ground mount to g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613"/>
            <a:ext cx="4398599" cy="2338203"/>
          </a:xfrm>
          <a:prstGeom prst="rect">
            <a:avLst/>
          </a:prstGeom>
        </p:spPr>
      </p:pic>
      <p:pic>
        <p:nvPicPr>
          <p:cNvPr id="5" name="Picture 4" descr="planning cou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73" y="4982118"/>
            <a:ext cx="2777067" cy="1462589"/>
          </a:xfrm>
          <a:prstGeom prst="rect">
            <a:avLst/>
          </a:prstGeom>
        </p:spPr>
      </p:pic>
      <p:pic>
        <p:nvPicPr>
          <p:cNvPr id="6" name="Picture 5" descr="blueprin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60" y="4832716"/>
            <a:ext cx="24638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2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7697735" cy="762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Clean Coalition Vision: Clean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Local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DG+IG-Original-Image-(10_zf-20-May-201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7" y="794610"/>
            <a:ext cx="8667776" cy="56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7"/>
    </mc:Choice>
    <mc:Fallback xmlns="">
      <p:transition xmlns:p14="http://schemas.microsoft.com/office/powerpoint/2010/main" spd="slow" advTm="268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15200" cy="762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Clean Coalition Expertise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pixabay.com/static/uploads/photo/2014/11/10/11/43/map-525349_6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334" y="2045388"/>
            <a:ext cx="2009449" cy="11931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395017" y="4152900"/>
            <a:ext cx="2228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Powerflow modeling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Optimize local energy resources 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579417" y="4152900"/>
            <a:ext cx="2192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Procurement and interconnection design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60672" y="4152900"/>
            <a:ext cx="2383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Design and implement innovative community-wide projects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04250" y="3420533"/>
            <a:ext cx="2156901" cy="560392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Analysis &amp; Planning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89984" y="2771250"/>
            <a:ext cx="2156901" cy="1209675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 Design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82850" y="2374900"/>
            <a:ext cx="2156901" cy="1606024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Microgrid Projects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97117" y="3136900"/>
            <a:ext cx="2156901" cy="844025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Grid Modeling &amp; Optimization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2484" y="4152900"/>
            <a:ext cx="2215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Renewable energy siting surveys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Full cost and value </a:t>
            </a:r>
            <a:r>
              <a:rPr lang="en-US" sz="1600" dirty="0" smtClean="0"/>
              <a:t>assessment</a:t>
            </a:r>
            <a:endParaRPr lang="en-US" sz="1600" dirty="0"/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" y="2045271"/>
            <a:ext cx="1229360" cy="1229360"/>
          </a:xfrm>
          <a:prstGeom prst="rect">
            <a:avLst/>
          </a:prstGeom>
        </p:spPr>
      </p:pic>
      <p:pic>
        <p:nvPicPr>
          <p:cNvPr id="11" name="Picture 10" descr="screen-shot-2010-07-06-at-1.39.28-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35" y="878300"/>
            <a:ext cx="2213496" cy="1566038"/>
          </a:xfrm>
          <a:prstGeom prst="rect">
            <a:avLst/>
          </a:prstGeom>
        </p:spPr>
      </p:pic>
      <p:pic>
        <p:nvPicPr>
          <p:cNvPr id="17" name="Picture 16" descr="solar-panels-electricity-marke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016" y="1277820"/>
            <a:ext cx="1500980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4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78"/>
    </mc:Choice>
    <mc:Fallback xmlns="">
      <p:transition xmlns:p14="http://schemas.microsoft.com/office/powerpoint/2010/main" spd="slow" advTm="3177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Peninsula Advance Energy Community (PAEC)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808" y="1194870"/>
            <a:ext cx="8678862" cy="515777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Funding:  20-month, $1.3 million California Energy Commission (CEC) planning </a:t>
            </a:r>
            <a:r>
              <a:rPr lang="en-US" sz="2400" dirty="0" smtClean="0">
                <a:solidFill>
                  <a:schemeClr val="tx1"/>
                </a:solidFill>
              </a:rPr>
              <a:t>&amp; </a:t>
            </a:r>
            <a:r>
              <a:rPr lang="en-US" sz="2400" dirty="0" smtClean="0">
                <a:solidFill>
                  <a:schemeClr val="tx1"/>
                </a:solidFill>
              </a:rPr>
              <a:t>design grant to stage policy and project implementations that facilitate and showcase Advanced Energy Communities (AECs).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Policy:  Identify best-practice AEC policies associated and </a:t>
            </a:r>
            <a:r>
              <a:rPr lang="en-US" sz="2400" dirty="0">
                <a:solidFill>
                  <a:schemeClr val="tx1"/>
                </a:solidFill>
              </a:rPr>
              <a:t>stage to proliferate them policies throughout the </a:t>
            </a:r>
            <a:r>
              <a:rPr lang="en-US" sz="2400" dirty="0" smtClean="0">
                <a:solidFill>
                  <a:schemeClr val="tx1"/>
                </a:solidFill>
              </a:rPr>
              <a:t>PAEC </a:t>
            </a:r>
            <a:r>
              <a:rPr lang="en-US" sz="2400" dirty="0">
                <a:solidFill>
                  <a:schemeClr val="tx1"/>
                </a:solidFill>
              </a:rPr>
              <a:t>region </a:t>
            </a:r>
            <a:r>
              <a:rPr lang="en-US" sz="2400" dirty="0" smtClean="0">
                <a:solidFill>
                  <a:schemeClr val="tx1"/>
                </a:solidFill>
              </a:rPr>
              <a:t>and beyond.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Projects:  Identify showcase AEC projects and cross-fertilize them to projects throughout the PAEC region and beyond.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40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Energy </a:t>
            </a:r>
            <a:r>
              <a:rPr lang="en-US" dirty="0" smtClean="0"/>
              <a:t>Commission (CEC)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808" y="1069430"/>
            <a:ext cx="8678862" cy="515777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EPIC (</a:t>
            </a:r>
            <a:r>
              <a:rPr lang="en-US" dirty="0">
                <a:solidFill>
                  <a:schemeClr val="tx1"/>
                </a:solidFill>
              </a:rPr>
              <a:t>Electric Program Investment </a:t>
            </a:r>
            <a:r>
              <a:rPr lang="en-US" dirty="0" smtClean="0">
                <a:solidFill>
                  <a:schemeClr val="tx1"/>
                </a:solidFill>
              </a:rPr>
              <a:t>Charge)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$162 million annually </a:t>
            </a:r>
            <a:r>
              <a:rPr lang="en-US" dirty="0" smtClean="0">
                <a:solidFill>
                  <a:schemeClr val="tx1"/>
                </a:solidFill>
              </a:rPr>
              <a:t>from 2012</a:t>
            </a:r>
            <a:r>
              <a:rPr lang="en-US" dirty="0">
                <a:solidFill>
                  <a:schemeClr val="tx1"/>
                </a:solidFill>
              </a:rPr>
              <a:t>‐2020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“Addresses </a:t>
            </a:r>
            <a:r>
              <a:rPr lang="en-US" dirty="0">
                <a:solidFill>
                  <a:schemeClr val="tx1"/>
                </a:solidFill>
              </a:rPr>
              <a:t>policy and funding gaps related to the development, deployment, and commercialization of next generation clean energy </a:t>
            </a:r>
            <a:r>
              <a:rPr lang="en-US" dirty="0" smtClean="0">
                <a:solidFill>
                  <a:schemeClr val="tx1"/>
                </a:solidFill>
              </a:rPr>
              <a:t>technologies”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Funds must benefit </a:t>
            </a:r>
            <a:r>
              <a:rPr lang="en-US" dirty="0">
                <a:solidFill>
                  <a:schemeClr val="tx1"/>
                </a:solidFill>
              </a:rPr>
              <a:t>the ratepayers of </a:t>
            </a:r>
            <a:r>
              <a:rPr lang="en-US" dirty="0" smtClean="0">
                <a:solidFill>
                  <a:schemeClr val="tx1"/>
                </a:solidFill>
              </a:rPr>
              <a:t>California’s three </a:t>
            </a:r>
            <a:r>
              <a:rPr lang="en-US" dirty="0">
                <a:solidFill>
                  <a:schemeClr val="tx1"/>
                </a:solidFill>
              </a:rPr>
              <a:t>investor-owned utilities (IOUs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- PG&amp;E, SCG&amp;E, &amp; SCE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Phase I EPIC grant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$1.3 </a:t>
            </a:r>
            <a:r>
              <a:rPr lang="en-US" dirty="0" smtClean="0">
                <a:solidFill>
                  <a:schemeClr val="tx1"/>
                </a:solidFill>
              </a:rPr>
              <a:t>million over 20 months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Planning and design of an AEC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12 </a:t>
            </a:r>
            <a:r>
              <a:rPr lang="en-US" dirty="0" smtClean="0">
                <a:solidFill>
                  <a:schemeClr val="tx1"/>
                </a:solidFill>
              </a:rPr>
              <a:t>awards </a:t>
            </a:r>
            <a:r>
              <a:rPr lang="en-US" dirty="0" smtClean="0">
                <a:solidFill>
                  <a:schemeClr val="tx1"/>
                </a:solidFill>
              </a:rPr>
              <a:t>statewide, 4 in PAEC category (</a:t>
            </a:r>
            <a:r>
              <a:rPr lang="en-US" dirty="0" err="1" smtClean="0">
                <a:solidFill>
                  <a:schemeClr val="tx1"/>
                </a:solidFill>
              </a:rPr>
              <a:t>NorCal</a:t>
            </a:r>
            <a:r>
              <a:rPr lang="en-US" dirty="0" smtClean="0">
                <a:solidFill>
                  <a:schemeClr val="tx1"/>
                </a:solidFill>
              </a:rPr>
              <a:t>, non-EJ)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Phase II EPIC grant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Must be a successful Phase 1 recipient to complete for Phase II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Up </a:t>
            </a:r>
            <a:r>
              <a:rPr lang="en-US" dirty="0" smtClean="0">
                <a:solidFill>
                  <a:schemeClr val="tx1"/>
                </a:solidFill>
              </a:rPr>
              <a:t>to $</a:t>
            </a:r>
            <a:r>
              <a:rPr lang="en-US" dirty="0">
                <a:solidFill>
                  <a:schemeClr val="tx1"/>
                </a:solidFill>
              </a:rPr>
              <a:t>8 </a:t>
            </a:r>
            <a:r>
              <a:rPr lang="en-US" dirty="0" smtClean="0">
                <a:solidFill>
                  <a:schemeClr val="tx1"/>
                </a:solidFill>
              </a:rPr>
              <a:t>million over </a:t>
            </a:r>
            <a:r>
              <a:rPr lang="en-US" dirty="0" smtClean="0">
                <a:solidFill>
                  <a:schemeClr val="tx1"/>
                </a:solidFill>
              </a:rPr>
              <a:t>5 years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Match Funding ≥ EPIC funds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Build-out of an AEC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Expect 1 award in </a:t>
            </a:r>
            <a:r>
              <a:rPr lang="en-US" dirty="0" smtClean="0">
                <a:solidFill>
                  <a:schemeClr val="tx1"/>
                </a:solidFill>
              </a:rPr>
              <a:t>PAEC category (</a:t>
            </a:r>
            <a:r>
              <a:rPr lang="en-US" dirty="0" err="1" smtClean="0">
                <a:solidFill>
                  <a:schemeClr val="tx1"/>
                </a:solidFill>
              </a:rPr>
              <a:t>NorCal</a:t>
            </a:r>
            <a:r>
              <a:rPr lang="en-US" dirty="0" smtClean="0">
                <a:solidFill>
                  <a:schemeClr val="tx1"/>
                </a:solidFill>
              </a:rPr>
              <a:t>, non-EJ)</a:t>
            </a:r>
          </a:p>
        </p:txBody>
      </p:sp>
    </p:spTree>
    <p:extLst>
      <p:ext uri="{BB962C8B-B14F-4D97-AF65-F5344CB8AC3E}">
        <p14:creationId xmlns:p14="http://schemas.microsoft.com/office/powerpoint/2010/main" val="274075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PAEC Geography</a:t>
            </a:r>
            <a:endParaRPr lang="en-US" dirty="0"/>
          </a:p>
        </p:txBody>
      </p:sp>
      <p:pic>
        <p:nvPicPr>
          <p:cNvPr id="7" name="Picture 6" descr="PAEC Region 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7" y="2391361"/>
            <a:ext cx="6949317" cy="383867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" y="928174"/>
            <a:ext cx="9143999" cy="1426663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Core region:  Southern </a:t>
            </a:r>
            <a:r>
              <a:rPr lang="en-US" dirty="0" smtClean="0">
                <a:solidFill>
                  <a:srgbClr val="000000"/>
                </a:solidFill>
              </a:rPr>
              <a:t>San Mateo </a:t>
            </a:r>
            <a:r>
              <a:rPr lang="en-US" dirty="0" smtClean="0">
                <a:solidFill>
                  <a:srgbClr val="000000"/>
                </a:solidFill>
              </a:rPr>
              <a:t>County within the boundaries of Redwood </a:t>
            </a:r>
            <a:r>
              <a:rPr lang="en-US" dirty="0" smtClean="0">
                <a:solidFill>
                  <a:srgbClr val="000000"/>
                </a:solidFill>
              </a:rPr>
              <a:t>City, Atherton, Menlo Park,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East </a:t>
            </a:r>
            <a:r>
              <a:rPr lang="en-US" dirty="0" smtClean="0">
                <a:solidFill>
                  <a:srgbClr val="000000"/>
                </a:solidFill>
              </a:rPr>
              <a:t>Palo; including embedded unincorporated areas.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Broad region:  San Mateo County in its entirety plus City of Palo Alto.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California &amp; beyond:  PAEC region is representative of suburban California, largely built-out a facing development pressure; ensuring wide PAEC replication with relative ease.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PAEC Core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5228"/>
            <a:ext cx="9144000" cy="4302817"/>
          </a:xfrm>
        </p:spPr>
        <p:txBody>
          <a:bodyPr>
            <a:noAutofit/>
          </a:bodyPr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Streamlining of Permits, Codes, and </a:t>
            </a:r>
            <a:r>
              <a:rPr lang="en-US" sz="2400" dirty="0" smtClean="0">
                <a:solidFill>
                  <a:srgbClr val="000000"/>
                </a:solidFill>
              </a:rPr>
              <a:t>Ordinances that facilitate AECs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Streamlining interconnection of AEC projects to the grid</a:t>
            </a:r>
          </a:p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Financial </a:t>
            </a:r>
            <a:r>
              <a:rPr lang="en-US" sz="2400" dirty="0">
                <a:solidFill>
                  <a:srgbClr val="000000"/>
                </a:solidFill>
              </a:rPr>
              <a:t>and Business Models </a:t>
            </a:r>
            <a:r>
              <a:rPr lang="en-US" sz="2400" dirty="0" smtClean="0">
                <a:solidFill>
                  <a:srgbClr val="000000"/>
                </a:solidFill>
              </a:rPr>
              <a:t>that </a:t>
            </a:r>
            <a:r>
              <a:rPr lang="en-US" sz="2400" dirty="0" smtClean="0">
                <a:solidFill>
                  <a:srgbClr val="000000"/>
                </a:solidFill>
              </a:rPr>
              <a:t>facilitate </a:t>
            </a:r>
            <a:r>
              <a:rPr lang="en-US" sz="2400" dirty="0" smtClean="0">
                <a:solidFill>
                  <a:srgbClr val="000000"/>
                </a:solidFill>
              </a:rPr>
              <a:t>AECs</a:t>
            </a:r>
            <a:endParaRPr lang="en-US" sz="2400" dirty="0">
              <a:solidFill>
                <a:srgbClr val="000000"/>
              </a:solidFill>
            </a:endParaRPr>
          </a:p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Solar </a:t>
            </a:r>
            <a:r>
              <a:rPr lang="en-US" sz="2400" dirty="0">
                <a:solidFill>
                  <a:srgbClr val="000000"/>
                </a:solidFill>
              </a:rPr>
              <a:t>Emergency </a:t>
            </a:r>
            <a:r>
              <a:rPr lang="en-US" sz="2400" dirty="0" smtClean="0">
                <a:solidFill>
                  <a:srgbClr val="000000"/>
                </a:solidFill>
              </a:rPr>
              <a:t>Microgrids (SEM)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Electric </a:t>
            </a:r>
            <a:r>
              <a:rPr lang="en-US" sz="2400" dirty="0">
                <a:solidFill>
                  <a:srgbClr val="000000"/>
                </a:solidFill>
              </a:rPr>
              <a:t>Vehicle Charging </a:t>
            </a:r>
            <a:r>
              <a:rPr lang="en-US" sz="2400" dirty="0" smtClean="0">
                <a:solidFill>
                  <a:srgbClr val="000000"/>
                </a:solidFill>
              </a:rPr>
              <a:t>Infrastructure (EVCI) </a:t>
            </a:r>
            <a:r>
              <a:rPr lang="en-US" sz="2400" dirty="0">
                <a:solidFill>
                  <a:srgbClr val="000000"/>
                </a:solidFill>
              </a:rPr>
              <a:t>Master </a:t>
            </a:r>
            <a:r>
              <a:rPr lang="en-US" sz="2400" dirty="0" smtClean="0">
                <a:solidFill>
                  <a:srgbClr val="000000"/>
                </a:solidFill>
              </a:rPr>
              <a:t>Plan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Atherton </a:t>
            </a:r>
            <a:r>
              <a:rPr lang="en-US" sz="2400" dirty="0">
                <a:solidFill>
                  <a:srgbClr val="000000"/>
                </a:solidFill>
              </a:rPr>
              <a:t>Civic Center </a:t>
            </a:r>
            <a:r>
              <a:rPr lang="en-US" sz="2400" dirty="0" smtClean="0">
                <a:solidFill>
                  <a:srgbClr val="000000"/>
                </a:solidFill>
              </a:rPr>
              <a:t>Net Zero Energy (NZE) &amp; Fuel Switching (FS) Showcase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Solar </a:t>
            </a:r>
            <a:r>
              <a:rPr lang="en-US" sz="2400" dirty="0">
                <a:solidFill>
                  <a:srgbClr val="000000"/>
                </a:solidFill>
              </a:rPr>
              <a:t>Siting </a:t>
            </a:r>
            <a:r>
              <a:rPr lang="en-US" sz="2400" dirty="0" smtClean="0">
                <a:solidFill>
                  <a:srgbClr val="000000"/>
                </a:solidFill>
              </a:rPr>
              <a:t>Survey (SSS)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PAEC Case Study &amp; Master Community Design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4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Streamlining AEC project approval</a:t>
            </a:r>
            <a:endParaRPr lang="en-US" dirty="0"/>
          </a:p>
        </p:txBody>
      </p:sp>
      <p:pic>
        <p:nvPicPr>
          <p:cNvPr id="4" name="Content Placeholder 3" descr="BC-Permit-Rolled-Pla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8712"/>
          <a:stretch>
            <a:fillRect/>
          </a:stretch>
        </p:blipFill>
        <p:spPr>
          <a:xfrm>
            <a:off x="3451200" y="4631645"/>
            <a:ext cx="3177977" cy="1747765"/>
          </a:xfrm>
        </p:spPr>
      </p:pic>
      <p:pic>
        <p:nvPicPr>
          <p:cNvPr id="6" name="Picture 5" descr="building_dept-_over_the_counter_staf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921636"/>
            <a:ext cx="2780360" cy="1843074"/>
          </a:xfrm>
          <a:prstGeom prst="rect">
            <a:avLst/>
          </a:prstGeom>
        </p:spPr>
      </p:pic>
      <p:pic>
        <p:nvPicPr>
          <p:cNvPr id="7" name="Picture 6" descr="plancheck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0" y="4574363"/>
            <a:ext cx="2404440" cy="1595674"/>
          </a:xfrm>
          <a:prstGeom prst="rect">
            <a:avLst/>
          </a:prstGeom>
        </p:spPr>
      </p:pic>
      <p:pic>
        <p:nvPicPr>
          <p:cNvPr id="9" name="Picture 8" descr="Title24 20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2764710"/>
            <a:ext cx="2540944" cy="2850092"/>
          </a:xfrm>
          <a:prstGeom prst="rect">
            <a:avLst/>
          </a:prstGeom>
        </p:spPr>
      </p:pic>
      <p:pic>
        <p:nvPicPr>
          <p:cNvPr id="10" name="Picture 9" descr="leed_logo_web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00" y="4782008"/>
            <a:ext cx="1478420" cy="144779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0160" y="787526"/>
            <a:ext cx="6339840" cy="2151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32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8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4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00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Identify Best Practices</a:t>
            </a:r>
          </a:p>
          <a:p>
            <a:pPr lvl="1"/>
            <a:r>
              <a:rPr lang="en-US" dirty="0" smtClean="0"/>
              <a:t>Renewable Energy, Energy Efficiency, ZNE, EV charging, …</a:t>
            </a:r>
          </a:p>
          <a:p>
            <a:pPr lvl="1"/>
            <a:r>
              <a:rPr lang="en-US" dirty="0" smtClean="0"/>
              <a:t>Title 24, Reach Codes, LEED, BIG, …</a:t>
            </a:r>
          </a:p>
          <a:p>
            <a:pPr lvl="0"/>
            <a:r>
              <a:rPr lang="en-US" dirty="0" smtClean="0"/>
              <a:t>Identify </a:t>
            </a:r>
            <a:r>
              <a:rPr lang="en-US" dirty="0" smtClean="0"/>
              <a:t>gaps </a:t>
            </a:r>
            <a:r>
              <a:rPr lang="en-US" dirty="0" smtClean="0"/>
              <a:t>separating current and best practices; recommend improvements</a:t>
            </a:r>
          </a:p>
          <a:p>
            <a:pPr lvl="0"/>
            <a:r>
              <a:rPr lang="en-US" dirty="0" smtClean="0"/>
              <a:t>Benefits-Cost Analysis of recommendations</a:t>
            </a:r>
          </a:p>
          <a:p>
            <a:pPr lvl="0"/>
            <a:r>
              <a:rPr lang="en-US" dirty="0" smtClean="0"/>
              <a:t>Develop Model Ordinances for San Mateo County jurisdictions</a:t>
            </a:r>
          </a:p>
          <a:p>
            <a:pPr lvl="0"/>
            <a:r>
              <a:rPr lang="en-US" dirty="0" smtClean="0"/>
              <a:t>Countywide working group will review and comment on recommendations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3" name="Picture 12" descr="cost-benefi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19" y="2915484"/>
            <a:ext cx="2344630" cy="152654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254065" y="2623820"/>
            <a:ext cx="1790444" cy="1232217"/>
            <a:chOff x="7139505" y="978159"/>
            <a:chExt cx="1790444" cy="1232217"/>
          </a:xfrm>
        </p:grpSpPr>
        <p:pic>
          <p:nvPicPr>
            <p:cNvPr id="14" name="Picture 13" descr="gender-pay-gap..mountain-gap..iStock_000016097473Medium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505" y="978159"/>
              <a:ext cx="1790444" cy="11975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499569" y="1625600"/>
              <a:ext cx="85702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GAP</a:t>
              </a:r>
            </a:p>
            <a:p>
              <a:pPr algn="ctr"/>
              <a:r>
                <a:rPr lang="en-US" sz="1600" dirty="0" smtClean="0"/>
                <a:t>Analysis</a:t>
              </a:r>
              <a:endParaRPr lang="en-US" sz="1600" dirty="0"/>
            </a:p>
          </p:txBody>
        </p:sp>
      </p:grpSp>
      <p:pic>
        <p:nvPicPr>
          <p:cNvPr id="16" name="Picture 15" descr="Best Practic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262382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88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83578</TotalTime>
  <Words>1569</Words>
  <Application>Microsoft Macintosh PowerPoint</Application>
  <PresentationFormat>On-screen Show (4:3)</PresentationFormat>
  <Paragraphs>185</Paragraphs>
  <Slides>25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Clean Coalition Mission</vt:lpstr>
      <vt:lpstr>Clean Coalition Vision: Clean Local Energy</vt:lpstr>
      <vt:lpstr>Clean Coalition Expertise</vt:lpstr>
      <vt:lpstr>Peninsula Advance Energy Community (PAEC)</vt:lpstr>
      <vt:lpstr>California Energy Commission (CEC) Funding</vt:lpstr>
      <vt:lpstr>PAEC Geography</vt:lpstr>
      <vt:lpstr>PAEC Core Tasks</vt:lpstr>
      <vt:lpstr>Streamlining AEC project approval</vt:lpstr>
      <vt:lpstr>Streamlining Interconnections</vt:lpstr>
      <vt:lpstr>Finance and Business Models for AEC projects</vt:lpstr>
      <vt:lpstr>Solar Emergency Microgrid</vt:lpstr>
      <vt:lpstr>Electric Vehicle Charging Infrastructure (EVCI)</vt:lpstr>
      <vt:lpstr>Atherton Civic Center Showcase</vt:lpstr>
      <vt:lpstr>Solar Siting Survey (SSS)</vt:lpstr>
      <vt:lpstr>SSS Example from SCE Preferred Resources Pilot</vt:lpstr>
      <vt:lpstr>PAEC Collaborators – So Far</vt:lpstr>
      <vt:lpstr>Peek at the PAEC Future</vt:lpstr>
      <vt:lpstr>PowerPoint Presentation</vt:lpstr>
      <vt:lpstr>PowerPoint Presentation</vt:lpstr>
      <vt:lpstr>PowerPoint Presentation</vt:lpstr>
      <vt:lpstr>Vision of an Advanced Energy Community (AEC)</vt:lpstr>
      <vt:lpstr>Vision of an Advanced Energy Community (AEC)</vt:lpstr>
      <vt:lpstr>PAEC Core Tasks</vt:lpstr>
      <vt:lpstr>Backup Graphics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Germany Has Cheapest Solar in World (US$0.12/kWh)</dc:title>
  <dc:creator>Ahmad Malekpour</dc:creator>
  <cp:lastModifiedBy>Tyler Lewis</cp:lastModifiedBy>
  <cp:revision>1334</cp:revision>
  <cp:lastPrinted>2016-03-11T00:58:19Z</cp:lastPrinted>
  <dcterms:created xsi:type="dcterms:W3CDTF">2012-03-12T23:09:52Z</dcterms:created>
  <dcterms:modified xsi:type="dcterms:W3CDTF">2016-05-18T15:39:04Z</dcterms:modified>
</cp:coreProperties>
</file>