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543088363954507E-2"/>
          <c:y val="1.6957170126461463E-2"/>
          <c:w val="0.91617913385826777"/>
          <c:h val="0.607010260081126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'% Saved Chart'!$D$1</c:f>
              <c:strCache>
                <c:ptCount val="1"/>
                <c:pt idx="0">
                  <c:v>Conservation Standard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'% Saved Chart'!$A$2:$A$25</c:f>
              <c:strCache>
                <c:ptCount val="24"/>
                <c:pt idx="0">
                  <c:v>Alameda CWD</c:v>
                </c:pt>
                <c:pt idx="1">
                  <c:v>Burlingame </c:v>
                </c:pt>
                <c:pt idx="2">
                  <c:v> CWS - Bear Gulch</c:v>
                </c:pt>
                <c:pt idx="3">
                  <c:v> CWS - Mid Peninsula</c:v>
                </c:pt>
                <c:pt idx="4">
                  <c:v> CWS - SSF</c:v>
                </c:pt>
                <c:pt idx="5">
                  <c:v>Coastside CWD</c:v>
                </c:pt>
                <c:pt idx="6">
                  <c:v>Daly City </c:v>
                </c:pt>
                <c:pt idx="7">
                  <c:v>East Palo Alto</c:v>
                </c:pt>
                <c:pt idx="8">
                  <c:v>Estero MID</c:v>
                </c:pt>
                <c:pt idx="9">
                  <c:v>Hayward</c:v>
                </c:pt>
                <c:pt idx="10">
                  <c:v>Hillsborough</c:v>
                </c:pt>
                <c:pt idx="11">
                  <c:v>Menlo Park</c:v>
                </c:pt>
                <c:pt idx="12">
                  <c:v>Mid-Peninsula WD</c:v>
                </c:pt>
                <c:pt idx="13">
                  <c:v>Millbrae </c:v>
                </c:pt>
                <c:pt idx="14">
                  <c:v>Milpitas</c:v>
                </c:pt>
                <c:pt idx="15">
                  <c:v>Mountain View </c:v>
                </c:pt>
                <c:pt idx="16">
                  <c:v>NCCWD</c:v>
                </c:pt>
                <c:pt idx="17">
                  <c:v>Palo Alto </c:v>
                </c:pt>
                <c:pt idx="18">
                  <c:v>Redwood City </c:v>
                </c:pt>
                <c:pt idx="19">
                  <c:v>San Bruno </c:v>
                </c:pt>
                <c:pt idx="20">
                  <c:v>San Jose </c:v>
                </c:pt>
                <c:pt idx="21">
                  <c:v>Santa Clara </c:v>
                </c:pt>
                <c:pt idx="22">
                  <c:v>Sunnyvale </c:v>
                </c:pt>
                <c:pt idx="23">
                  <c:v>Westborough WD</c:v>
                </c:pt>
              </c:strCache>
            </c:strRef>
          </c:cat>
          <c:val>
            <c:numRef>
              <c:f>'% Saved Chart'!$D$2:$D$25</c:f>
              <c:numCache>
                <c:formatCode>0%</c:formatCode>
                <c:ptCount val="24"/>
                <c:pt idx="0">
                  <c:v>0.16</c:v>
                </c:pt>
                <c:pt idx="1">
                  <c:v>0.16</c:v>
                </c:pt>
                <c:pt idx="2">
                  <c:v>0.36</c:v>
                </c:pt>
                <c:pt idx="3">
                  <c:v>0.16</c:v>
                </c:pt>
                <c:pt idx="4">
                  <c:v>0.08</c:v>
                </c:pt>
                <c:pt idx="5">
                  <c:v>0.08</c:v>
                </c:pt>
                <c:pt idx="6">
                  <c:v>0.08</c:v>
                </c:pt>
                <c:pt idx="7">
                  <c:v>0.08</c:v>
                </c:pt>
                <c:pt idx="8">
                  <c:v>0.12</c:v>
                </c:pt>
                <c:pt idx="9">
                  <c:v>0.08</c:v>
                </c:pt>
                <c:pt idx="10">
                  <c:v>0.36</c:v>
                </c:pt>
                <c:pt idx="11">
                  <c:v>0.16</c:v>
                </c:pt>
                <c:pt idx="12">
                  <c:v>0.2</c:v>
                </c:pt>
                <c:pt idx="13">
                  <c:v>0.16</c:v>
                </c:pt>
                <c:pt idx="14">
                  <c:v>0.12</c:v>
                </c:pt>
                <c:pt idx="15">
                  <c:v>0.16</c:v>
                </c:pt>
                <c:pt idx="16">
                  <c:v>0.08</c:v>
                </c:pt>
                <c:pt idx="17">
                  <c:v>0.24</c:v>
                </c:pt>
                <c:pt idx="18">
                  <c:v>0.08</c:v>
                </c:pt>
                <c:pt idx="19">
                  <c:v>0.08</c:v>
                </c:pt>
                <c:pt idx="20">
                  <c:v>0.2</c:v>
                </c:pt>
                <c:pt idx="21">
                  <c:v>0.16</c:v>
                </c:pt>
                <c:pt idx="22">
                  <c:v>0.16</c:v>
                </c:pt>
                <c:pt idx="23">
                  <c:v>0.08</c:v>
                </c:pt>
              </c:numCache>
            </c:numRef>
          </c:val>
        </c:ser>
        <c:ser>
          <c:idx val="1"/>
          <c:order val="1"/>
          <c:tx>
            <c:strRef>
              <c:f>'% Saved Chart'!$C$1</c:f>
              <c:strCache>
                <c:ptCount val="1"/>
                <c:pt idx="0">
                  <c:v>% Reduction (Cumulative from June 2015)</c:v>
                </c:pt>
              </c:strCache>
            </c:strRef>
          </c:tx>
          <c:invertIfNegative val="0"/>
          <c:cat>
            <c:strRef>
              <c:f>'% Saved Chart'!$A$2:$A$25</c:f>
              <c:strCache>
                <c:ptCount val="24"/>
                <c:pt idx="0">
                  <c:v>Alameda CWD</c:v>
                </c:pt>
                <c:pt idx="1">
                  <c:v>Burlingame </c:v>
                </c:pt>
                <c:pt idx="2">
                  <c:v> CWS - Bear Gulch</c:v>
                </c:pt>
                <c:pt idx="3">
                  <c:v> CWS - Mid Peninsula</c:v>
                </c:pt>
                <c:pt idx="4">
                  <c:v> CWS - SSF</c:v>
                </c:pt>
                <c:pt idx="5">
                  <c:v>Coastside CWD</c:v>
                </c:pt>
                <c:pt idx="6">
                  <c:v>Daly City </c:v>
                </c:pt>
                <c:pt idx="7">
                  <c:v>East Palo Alto</c:v>
                </c:pt>
                <c:pt idx="8">
                  <c:v>Estero MID</c:v>
                </c:pt>
                <c:pt idx="9">
                  <c:v>Hayward</c:v>
                </c:pt>
                <c:pt idx="10">
                  <c:v>Hillsborough</c:v>
                </c:pt>
                <c:pt idx="11">
                  <c:v>Menlo Park</c:v>
                </c:pt>
                <c:pt idx="12">
                  <c:v>Mid-Peninsula WD</c:v>
                </c:pt>
                <c:pt idx="13">
                  <c:v>Millbrae </c:v>
                </c:pt>
                <c:pt idx="14">
                  <c:v>Milpitas</c:v>
                </c:pt>
                <c:pt idx="15">
                  <c:v>Mountain View </c:v>
                </c:pt>
                <c:pt idx="16">
                  <c:v>NCCWD</c:v>
                </c:pt>
                <c:pt idx="17">
                  <c:v>Palo Alto </c:v>
                </c:pt>
                <c:pt idx="18">
                  <c:v>Redwood City </c:v>
                </c:pt>
                <c:pt idx="19">
                  <c:v>San Bruno </c:v>
                </c:pt>
                <c:pt idx="20">
                  <c:v>San Jose </c:v>
                </c:pt>
                <c:pt idx="21">
                  <c:v>Santa Clara </c:v>
                </c:pt>
                <c:pt idx="22">
                  <c:v>Sunnyvale </c:v>
                </c:pt>
                <c:pt idx="23">
                  <c:v>Westborough WD</c:v>
                </c:pt>
              </c:strCache>
            </c:strRef>
          </c:cat>
          <c:val>
            <c:numRef>
              <c:f>'% Saved Chart'!$C$2:$C$25</c:f>
              <c:numCache>
                <c:formatCode>0%</c:formatCode>
                <c:ptCount val="24"/>
                <c:pt idx="0">
                  <c:v>0.27482238780107426</c:v>
                </c:pt>
                <c:pt idx="1">
                  <c:v>0.28813699122820613</c:v>
                </c:pt>
                <c:pt idx="2">
                  <c:v>0.35691334228830085</c:v>
                </c:pt>
                <c:pt idx="3">
                  <c:v>0.25189842841830345</c:v>
                </c:pt>
                <c:pt idx="4">
                  <c:v>0.20502547049876152</c:v>
                </c:pt>
                <c:pt idx="5">
                  <c:v>0.20568911784745936</c:v>
                </c:pt>
                <c:pt idx="6">
                  <c:v>0.11688403212006804</c:v>
                </c:pt>
                <c:pt idx="7">
                  <c:v>0.24211457039411699</c:v>
                </c:pt>
                <c:pt idx="8">
                  <c:v>0.14417034607298118</c:v>
                </c:pt>
                <c:pt idx="9">
                  <c:v>0.21582513134870684</c:v>
                </c:pt>
                <c:pt idx="10">
                  <c:v>0.41987376565551804</c:v>
                </c:pt>
                <c:pt idx="11">
                  <c:v>0.41612352034838973</c:v>
                </c:pt>
                <c:pt idx="12">
                  <c:v>0.27311864123960294</c:v>
                </c:pt>
                <c:pt idx="13">
                  <c:v>0.22809941728235683</c:v>
                </c:pt>
                <c:pt idx="14">
                  <c:v>0.22294820120510783</c:v>
                </c:pt>
                <c:pt idx="15">
                  <c:v>0.3069750405525612</c:v>
                </c:pt>
                <c:pt idx="16">
                  <c:v>0.23809026698362312</c:v>
                </c:pt>
                <c:pt idx="17">
                  <c:v>0.30820310037212273</c:v>
                </c:pt>
                <c:pt idx="18">
                  <c:v>0.23210177652836517</c:v>
                </c:pt>
                <c:pt idx="19">
                  <c:v>0.24476891682586666</c:v>
                </c:pt>
                <c:pt idx="20">
                  <c:v>0.28530292145593872</c:v>
                </c:pt>
                <c:pt idx="21">
                  <c:v>0.21832496677371271</c:v>
                </c:pt>
                <c:pt idx="22">
                  <c:v>0.27819371695281725</c:v>
                </c:pt>
                <c:pt idx="23">
                  <c:v>0.23544740706718914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030328"/>
        <c:axId val="274356832"/>
      </c:barChart>
      <c:lineChart>
        <c:grouping val="standard"/>
        <c:varyColors val="0"/>
        <c:ser>
          <c:idx val="0"/>
          <c:order val="2"/>
          <c:tx>
            <c:strRef>
              <c:f>'% Saved Chart'!$E$1</c:f>
              <c:strCache>
                <c:ptCount val="1"/>
                <c:pt idx="0">
                  <c:v>Overall BAWSCA % Reduction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'% Saved Chart'!$E$2:$E$25</c:f>
              <c:numCache>
                <c:formatCode>0%</c:formatCode>
                <c:ptCount val="24"/>
                <c:pt idx="0">
                  <c:v>0.26264071779468134</c:v>
                </c:pt>
                <c:pt idx="1">
                  <c:v>0.26264071779468134</c:v>
                </c:pt>
                <c:pt idx="2">
                  <c:v>0.26264071779468134</c:v>
                </c:pt>
                <c:pt idx="3">
                  <c:v>0.26264071779468134</c:v>
                </c:pt>
                <c:pt idx="4">
                  <c:v>0.26264071779468134</c:v>
                </c:pt>
                <c:pt idx="5">
                  <c:v>0.26264071779468134</c:v>
                </c:pt>
                <c:pt idx="6">
                  <c:v>0.26264071779468134</c:v>
                </c:pt>
                <c:pt idx="7">
                  <c:v>0.26264071779468134</c:v>
                </c:pt>
                <c:pt idx="8">
                  <c:v>0.26264071779468134</c:v>
                </c:pt>
                <c:pt idx="9">
                  <c:v>0.26264071779468134</c:v>
                </c:pt>
                <c:pt idx="10">
                  <c:v>0.26264071779468134</c:v>
                </c:pt>
                <c:pt idx="11">
                  <c:v>0.26264071779468134</c:v>
                </c:pt>
                <c:pt idx="12">
                  <c:v>0.26264071779468134</c:v>
                </c:pt>
                <c:pt idx="13">
                  <c:v>0.26264071779468134</c:v>
                </c:pt>
                <c:pt idx="14">
                  <c:v>0.26264071779468134</c:v>
                </c:pt>
                <c:pt idx="15">
                  <c:v>0.26264071779468134</c:v>
                </c:pt>
                <c:pt idx="16">
                  <c:v>0.26264071779468134</c:v>
                </c:pt>
                <c:pt idx="17">
                  <c:v>0.26264071779468134</c:v>
                </c:pt>
                <c:pt idx="18">
                  <c:v>0.26264071779468134</c:v>
                </c:pt>
                <c:pt idx="19">
                  <c:v>0.26264071779468134</c:v>
                </c:pt>
                <c:pt idx="20">
                  <c:v>0.26264071779468134</c:v>
                </c:pt>
                <c:pt idx="21">
                  <c:v>0.26264071779468134</c:v>
                </c:pt>
                <c:pt idx="22">
                  <c:v>0.26264071779468134</c:v>
                </c:pt>
                <c:pt idx="23">
                  <c:v>0.26264071779468134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'% Saved Chart'!$F$1</c:f>
              <c:strCache>
                <c:ptCount val="1"/>
                <c:pt idx="0">
                  <c:v>BAWSCA Overall Conservation Standard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val>
            <c:numRef>
              <c:f>'% Saved Chart'!$F$2:$F$25</c:f>
              <c:numCache>
                <c:formatCode>0%</c:formatCode>
                <c:ptCount val="24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3">
                  <c:v>0.15</c:v>
                </c:pt>
                <c:pt idx="4">
                  <c:v>0.15</c:v>
                </c:pt>
                <c:pt idx="5">
                  <c:v>0.15</c:v>
                </c:pt>
                <c:pt idx="6">
                  <c:v>0.15</c:v>
                </c:pt>
                <c:pt idx="7">
                  <c:v>0.15</c:v>
                </c:pt>
                <c:pt idx="8">
                  <c:v>0.15</c:v>
                </c:pt>
                <c:pt idx="9">
                  <c:v>0.15</c:v>
                </c:pt>
                <c:pt idx="10">
                  <c:v>0.15</c:v>
                </c:pt>
                <c:pt idx="11">
                  <c:v>0.15</c:v>
                </c:pt>
                <c:pt idx="12">
                  <c:v>0.15</c:v>
                </c:pt>
                <c:pt idx="13">
                  <c:v>0.15</c:v>
                </c:pt>
                <c:pt idx="14">
                  <c:v>0.15</c:v>
                </c:pt>
                <c:pt idx="15">
                  <c:v>0.15</c:v>
                </c:pt>
                <c:pt idx="16">
                  <c:v>0.15</c:v>
                </c:pt>
                <c:pt idx="17">
                  <c:v>0.15</c:v>
                </c:pt>
                <c:pt idx="18">
                  <c:v>0.15</c:v>
                </c:pt>
                <c:pt idx="19">
                  <c:v>0.15</c:v>
                </c:pt>
                <c:pt idx="20">
                  <c:v>0.15</c:v>
                </c:pt>
                <c:pt idx="21">
                  <c:v>0.15</c:v>
                </c:pt>
                <c:pt idx="22">
                  <c:v>0.15</c:v>
                </c:pt>
                <c:pt idx="23">
                  <c:v>0.15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030328"/>
        <c:axId val="274356832"/>
      </c:lineChart>
      <c:catAx>
        <c:axId val="173030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 b="1"/>
            </a:pPr>
            <a:endParaRPr lang="en-US"/>
          </a:p>
        </c:txPr>
        <c:crossAx val="274356832"/>
        <c:crosses val="autoZero"/>
        <c:auto val="1"/>
        <c:lblAlgn val="ctr"/>
        <c:lblOffset val="100"/>
        <c:noMultiLvlLbl val="0"/>
      </c:catAx>
      <c:valAx>
        <c:axId val="2743568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1730303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6826334208223933E-3"/>
          <c:y val="0.84964527161377557"/>
          <c:w val="0.89186878102632716"/>
          <c:h val="0.12592956160032723"/>
        </c:manualLayout>
      </c:layout>
      <c:overlay val="0"/>
      <c:txPr>
        <a:bodyPr/>
        <a:lstStyle/>
        <a:p>
          <a:pPr>
            <a:defRPr sz="11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DCA6A-B744-4A50-893F-57FBFD92A6A1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04746-776A-4E9D-9431-AD6C6D42A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0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6A10C27-6B54-4204-855F-705C408764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5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E20B81-DDB9-44E6-B1D9-E5B96169285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2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8897-3916-47C0-AC4B-CB48FAD17A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8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8897-3916-47C0-AC4B-CB48FAD17A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8897-3916-47C0-AC4B-CB48FAD17A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1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9A4CB-4328-4041-A1FC-046CD379D83F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8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to address more frequent and persistent future drought conditions.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B488C9-B38E-4E2A-A6C4-E9D684C9928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0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to address more frequent and persistent future drought conditions.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B488C9-B38E-4E2A-A6C4-E9D684C9928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09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to address more frequent and persistent future drought conditions.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B488C9-B38E-4E2A-A6C4-E9D684C9928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51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B488C9-B38E-4E2A-A6C4-E9D684C9928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 userDrawn="1"/>
        </p:nvCxnSpPr>
        <p:spPr>
          <a:xfrm>
            <a:off x="457200" y="1828800"/>
            <a:ext cx="82296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ClrTx/>
              <a:buFont typeface="Courier New" pitchFamily="49" charset="0"/>
              <a:buChar char="o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0EDC075-0C24-4A78-9B59-87B7726F0658}" type="datetimeFigureOut">
              <a:rPr lang="en-US" smtClean="0">
                <a:solidFill>
                  <a:prstClr val="black"/>
                </a:solidFill>
                <a:ea typeface="MS PGothic" pitchFamily="34" charset="-128"/>
              </a:rPr>
              <a:pPr>
                <a:defRPr/>
              </a:pPr>
              <a:t>5/18/2016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DFE94-AF33-443A-9910-FC623B12A68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2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eaLnBrk="0" hangingPunct="0">
              <a:defRPr/>
            </a:pPr>
            <a:fld id="{7DA170DE-DE9E-47AF-B15D-81EB67F0830B}" type="datetime1">
              <a:rPr lang="en-US" smtClean="0">
                <a:solidFill>
                  <a:prstClr val="black"/>
                </a:solidFill>
                <a:ea typeface="MS PGothic" pitchFamily="34" charset="-128"/>
              </a:rPr>
              <a:pPr eaLnBrk="0" hangingPunct="0">
                <a:defRPr/>
              </a:pPr>
              <a:t>5/18/2016</a:t>
            </a:fld>
            <a:endParaRPr lang="en-US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3C8D-1CA7-49CA-8FB6-CEC6E8DF1E8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7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6F84-ACF0-4AD8-8DA7-D56FF33EB622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66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0DFBA2-5692-4AE5-8E71-ABB250BCD8DC}" type="slidenum">
              <a:rPr lang="en-US">
                <a:solidFill>
                  <a:srgbClr val="04617B">
                    <a:shade val="90000"/>
                  </a:srgbClr>
                </a:solidFill>
                <a:ea typeface="MS PGothic" pitchFamily="34" charset="-128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ea typeface="MS PGothic" pitchFamily="34" charset="-128"/>
            </a:endParaRPr>
          </a:p>
        </p:txBody>
      </p:sp>
      <p:grpSp>
        <p:nvGrpSpPr>
          <p:cNvPr id="103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032" name="Picture 2" descr="H:\BAWSCA\BAWSCA_Logo\bawsca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8988" y="6342063"/>
            <a:ext cx="192881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50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213" y="685800"/>
            <a:ext cx="8668215" cy="15345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Update on Water Supply Conditions and Recent State Actions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908050" y="3305175"/>
            <a:ext cx="7854950" cy="1571625"/>
          </a:xfrm>
        </p:spPr>
        <p:txBody>
          <a:bodyPr/>
          <a:lstStyle/>
          <a:p>
            <a:pPr marR="0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 </a:t>
            </a:r>
          </a:p>
          <a:p>
            <a:pPr marR="0" eaLnBrk="1" hangingPunct="1">
              <a:lnSpc>
                <a:spcPct val="90000"/>
              </a:lnSpc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R="0" eaLnBrk="1" hangingPunct="1">
              <a:lnSpc>
                <a:spcPct val="90000"/>
              </a:lnSpc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R="0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" charset="0"/>
              </a:rPr>
              <a:t>  </a:t>
            </a:r>
          </a:p>
          <a:p>
            <a:pPr marR="0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</a:p>
        </p:txBody>
      </p:sp>
      <p:pic>
        <p:nvPicPr>
          <p:cNvPr id="5" name="Picture 6" descr="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0800"/>
            <a:ext cx="3827463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43400" y="4572000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Adrianne Carr</a:t>
            </a:r>
          </a:p>
          <a:p>
            <a:pPr algn="ctr" eaLnBrk="0" hangingPunct="0"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Senior Water Resources Specialist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Bay Area Water Supply and Conservation Agency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00600" y="5890318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May 18, 2016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45321" y="2690812"/>
            <a:ext cx="39624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ea typeface="MS PGothic" pitchFamily="34" charset="-128"/>
              </a:rPr>
              <a:t>“A multicounty agency authorized to plan for and acquire supplemental water supplies, encourage water conservation and use of recycled water on a regional basis.”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white"/>
                </a:solidFill>
                <a:ea typeface="MS PGothic" pitchFamily="34" charset="-128"/>
              </a:rPr>
              <a:t>[Bay Area Water Supply and Conservation Agency Act, AB2058(Papan-2002)]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72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There is Much to Like in   Proposed SWRCB Regulations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1" indent="-273050">
              <a:buSzPct val="95000"/>
              <a:buFont typeface="Wingdings 2" pitchFamily="18" charset="2"/>
              <a:buChar char=""/>
            </a:pPr>
            <a:r>
              <a:rPr lang="en-US" sz="2600" dirty="0"/>
              <a:t>Urban water wholesaler shall calculate volume of water that it expects to annually deliver in the next three years under the assumptions by June 8</a:t>
            </a:r>
            <a:r>
              <a:rPr lang="en-US" sz="2600" baseline="30000" dirty="0"/>
              <a:t>th</a:t>
            </a:r>
            <a:r>
              <a:rPr lang="en-US" sz="2600" dirty="0"/>
              <a:t>  </a:t>
            </a:r>
            <a:endParaRPr lang="en-US" sz="2600" i="1" dirty="0"/>
          </a:p>
          <a:p>
            <a:pPr marL="273050" lvl="1" indent="-273050">
              <a:buSzPct val="95000"/>
              <a:buFont typeface="Wingdings 2" pitchFamily="18" charset="2"/>
              <a:buChar char=""/>
            </a:pPr>
            <a:r>
              <a:rPr lang="en-US" sz="2600" dirty="0" smtClean="0"/>
              <a:t>Agencies </a:t>
            </a:r>
            <a:r>
              <a:rPr lang="en-US" sz="2600" dirty="0"/>
              <a:t>must determine, </a:t>
            </a:r>
            <a:r>
              <a:rPr lang="en-US" sz="2600" dirty="0" smtClean="0"/>
              <a:t>certify, </a:t>
            </a:r>
            <a:r>
              <a:rPr lang="en-US" sz="2600" dirty="0"/>
              <a:t>and report new conservation standard to SWRCB by June 15, 2016 </a:t>
            </a:r>
          </a:p>
          <a:p>
            <a:pPr marL="273050" lvl="1" indent="-273050">
              <a:buSzPct val="95000"/>
              <a:buFont typeface="Wingdings 2" pitchFamily="18" charset="2"/>
              <a:buChar char=""/>
            </a:pPr>
            <a:r>
              <a:rPr lang="en-US" sz="2600" dirty="0"/>
              <a:t>Compliance with new standard begins June 1, 2016  </a:t>
            </a:r>
          </a:p>
          <a:p>
            <a:r>
              <a:rPr lang="en-US" dirty="0" smtClean="0"/>
              <a:t>Compliance </a:t>
            </a:r>
            <a:r>
              <a:rPr lang="en-US" dirty="0"/>
              <a:t>with </a:t>
            </a:r>
            <a:r>
              <a:rPr lang="en-US" dirty="0" smtClean="0"/>
              <a:t>conservation </a:t>
            </a:r>
            <a:r>
              <a:rPr lang="en-US" dirty="0"/>
              <a:t>standard </a:t>
            </a:r>
            <a:r>
              <a:rPr lang="en-US" dirty="0" smtClean="0"/>
              <a:t>measured </a:t>
            </a:r>
            <a:r>
              <a:rPr lang="en-US" dirty="0"/>
              <a:t>monthly and assessed on a cumulative basis through January </a:t>
            </a:r>
            <a:r>
              <a:rPr lang="en-US" dirty="0" smtClean="0"/>
              <a:t>2017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3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SFPUC to End Call for Mandatory Conservation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Wholesale water supplies must also “self-certify” and provide data to retailers by June 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b="1" dirty="0"/>
              <a:t>C</a:t>
            </a:r>
            <a:r>
              <a:rPr lang="en-US" b="1" dirty="0" smtClean="0"/>
              <a:t>alculations show no need for mandatory conservation going forward</a:t>
            </a:r>
          </a:p>
          <a:p>
            <a:r>
              <a:rPr lang="en-US" spc="-60" dirty="0" smtClean="0"/>
              <a:t>Likely to continue call for voluntary reductions of 10%</a:t>
            </a:r>
          </a:p>
          <a:p>
            <a:pPr lvl="1"/>
            <a:r>
              <a:rPr lang="en-US" b="1" spc="-60" dirty="0" smtClean="0"/>
              <a:t>Use water wisely</a:t>
            </a:r>
          </a:p>
          <a:p>
            <a:r>
              <a:rPr lang="en-US" spc="-60" dirty="0" smtClean="0"/>
              <a:t>Individual BAWSCA agencies with multiple supplies may still require mandatory conservation</a:t>
            </a:r>
          </a:p>
          <a:p>
            <a:r>
              <a:rPr lang="en-US" spc="-60" dirty="0" smtClean="0"/>
              <a:t>All agencies still required to report water use to State</a:t>
            </a:r>
            <a:endParaRPr lang="en-US" spc="-60" dirty="0"/>
          </a:p>
        </p:txBody>
      </p:sp>
    </p:spTree>
    <p:extLst>
      <p:ext uri="{BB962C8B-B14F-4D97-AF65-F5344CB8AC3E}">
        <p14:creationId xmlns:p14="http://schemas.microsoft.com/office/powerpoint/2010/main" val="58874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0"/>
            <a:ext cx="8544129" cy="283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4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919" y="838200"/>
            <a:ext cx="6781800" cy="838200"/>
          </a:xfrm>
        </p:spPr>
        <p:txBody>
          <a:bodyPr/>
          <a:lstStyle/>
          <a:p>
            <a:r>
              <a:rPr lang="en-US" sz="4400" b="1" dirty="0" smtClean="0"/>
              <a:t>Precipitation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r="531"/>
          <a:stretch/>
        </p:blipFill>
        <p:spPr bwMode="auto">
          <a:xfrm>
            <a:off x="681038" y="2037198"/>
            <a:ext cx="7167562" cy="484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0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Snowpack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04333"/>
            <a:ext cx="8661400" cy="605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1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019800" cy="838200"/>
          </a:xfrm>
        </p:spPr>
        <p:txBody>
          <a:bodyPr/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Deliveries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3647"/>
            <a:ext cx="8648700" cy="628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25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0" y="1828800"/>
          <a:ext cx="9144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7130403" y="6324600"/>
            <a:ext cx="2013597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22993" cy="1143000"/>
          </a:xfrm>
        </p:spPr>
        <p:txBody>
          <a:bodyPr/>
          <a:lstStyle/>
          <a:p>
            <a:r>
              <a:rPr lang="en-US" sz="3600" b="1" dirty="0"/>
              <a:t>Agencies Achieved </a:t>
            </a:r>
            <a:r>
              <a:rPr lang="en-US" sz="3600" b="1" dirty="0" smtClean="0"/>
              <a:t>26.3% </a:t>
            </a:r>
            <a:r>
              <a:rPr lang="en-US" sz="3600" b="1" dirty="0"/>
              <a:t>Cumulative Savings June 2015 through </a:t>
            </a:r>
            <a:r>
              <a:rPr lang="en-US" sz="3600" b="1" dirty="0" smtClean="0"/>
              <a:t>Mar. </a:t>
            </a:r>
            <a:r>
              <a:rPr lang="en-US" sz="3600" b="1" dirty="0"/>
              <a:t>2016</a:t>
            </a:r>
            <a:endParaRPr lang="en-US" sz="3600" b="1" spc="-150" dirty="0"/>
          </a:p>
        </p:txBody>
      </p:sp>
      <p:sp>
        <p:nvSpPr>
          <p:cNvPr id="6" name="TextBox 4"/>
          <p:cNvSpPr txBox="1"/>
          <p:nvPr/>
        </p:nvSpPr>
        <p:spPr>
          <a:xfrm>
            <a:off x="4953000" y="2319090"/>
            <a:ext cx="40271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prstClr val="black"/>
                </a:solidFill>
              </a:rPr>
              <a:t>26.3% Cumulative Savings from 2013</a:t>
            </a:r>
            <a:endParaRPr lang="en-US" sz="1800" b="1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15200" y="2725367"/>
            <a:ext cx="275857" cy="4547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7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r>
              <a:rPr lang="en-US" sz="4400" b="1" spc="-150" dirty="0" smtClean="0"/>
              <a:t>Governor and State Board Issued New Conservation Directives </a:t>
            </a:r>
            <a:endParaRPr lang="en-US" sz="4400" b="1" spc="-1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May 9</a:t>
            </a:r>
            <a:r>
              <a:rPr lang="en-US" baseline="30000" dirty="0" smtClean="0"/>
              <a:t>th</a:t>
            </a:r>
            <a:r>
              <a:rPr lang="en-US" dirty="0" smtClean="0"/>
              <a:t> Executive </a:t>
            </a:r>
            <a:r>
              <a:rPr lang="en-US" dirty="0"/>
              <a:t>Order </a:t>
            </a:r>
            <a:r>
              <a:rPr lang="en-US" dirty="0" smtClean="0"/>
              <a:t>(EO) extends SWRCB </a:t>
            </a:r>
            <a:r>
              <a:rPr lang="en-US" dirty="0"/>
              <a:t>emergency </a:t>
            </a:r>
            <a:r>
              <a:rPr lang="en-US" dirty="0" smtClean="0"/>
              <a:t>regulations through </a:t>
            </a:r>
            <a:r>
              <a:rPr lang="en-US" dirty="0"/>
              <a:t>January </a:t>
            </a:r>
            <a:r>
              <a:rPr lang="en-US" dirty="0" smtClean="0"/>
              <a:t>2017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Concurrent with EO, </a:t>
            </a:r>
            <a:r>
              <a:rPr lang="en-US" dirty="0"/>
              <a:t>the </a:t>
            </a:r>
            <a:r>
              <a:rPr lang="en-US" dirty="0" smtClean="0"/>
              <a:t>State Water Board released </a:t>
            </a:r>
            <a:r>
              <a:rPr lang="en-US" dirty="0"/>
              <a:t>a proposal </a:t>
            </a:r>
            <a:r>
              <a:rPr lang="en-US" dirty="0" smtClean="0"/>
              <a:t>to amend current emergency regulations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Proposed regulations make substantive </a:t>
            </a:r>
            <a:r>
              <a:rPr lang="en-US" dirty="0"/>
              <a:t>changes to </a:t>
            </a:r>
            <a:r>
              <a:rPr lang="en-US" dirty="0" smtClean="0"/>
              <a:t>current mandates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State Board to adjust current </a:t>
            </a:r>
            <a:r>
              <a:rPr lang="en-US" dirty="0"/>
              <a:t>emergency </a:t>
            </a:r>
            <a:r>
              <a:rPr lang="en-US" dirty="0" err="1"/>
              <a:t>regs</a:t>
            </a:r>
            <a:r>
              <a:rPr lang="en-US" dirty="0"/>
              <a:t> </a:t>
            </a:r>
            <a:r>
              <a:rPr lang="en-US" dirty="0" smtClean="0"/>
              <a:t>based </a:t>
            </a:r>
            <a:r>
              <a:rPr lang="en-US" dirty="0"/>
              <a:t>on </a:t>
            </a:r>
            <a:r>
              <a:rPr lang="en-US" i="1" dirty="0"/>
              <a:t>local water supply &amp; demand conditions </a:t>
            </a:r>
            <a:endParaRPr lang="en-US" i="1" dirty="0" smtClean="0"/>
          </a:p>
          <a:p>
            <a:pPr lvl="1">
              <a:spcAft>
                <a:spcPts val="600"/>
              </a:spcAft>
            </a:pPr>
            <a:r>
              <a:rPr lang="en-US" dirty="0" smtClean="0"/>
              <a:t>Regulations scheduled to be adopted today</a:t>
            </a:r>
          </a:p>
        </p:txBody>
      </p:sp>
    </p:spTree>
    <p:extLst>
      <p:ext uri="{BB962C8B-B14F-4D97-AF65-F5344CB8AC3E}">
        <p14:creationId xmlns:p14="http://schemas.microsoft.com/office/powerpoint/2010/main" val="215815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Governor Provides Direction to DWR, SWRCB and Others 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State Board must prepare a proposal </a:t>
            </a:r>
            <a:r>
              <a:rPr lang="en-US" sz="2400" dirty="0"/>
              <a:t>to achieve </a:t>
            </a:r>
            <a:r>
              <a:rPr lang="en-US" sz="2400" dirty="0" smtClean="0"/>
              <a:t>mandatory reductions should drought extend into 2017</a:t>
            </a:r>
          </a:p>
          <a:p>
            <a:r>
              <a:rPr lang="en-US" sz="2400" spc="-70" dirty="0" smtClean="0"/>
              <a:t>Directs </a:t>
            </a:r>
            <a:r>
              <a:rPr lang="en-US" sz="2400" spc="-70" dirty="0" err="1" smtClean="0"/>
              <a:t>Dept</a:t>
            </a:r>
            <a:r>
              <a:rPr lang="en-US" sz="2400" spc="-70" dirty="0" smtClean="0"/>
              <a:t> of Water Resources &amp; State Board to develop a new permanent </a:t>
            </a:r>
            <a:r>
              <a:rPr lang="en-US" sz="2400" spc="-70" dirty="0"/>
              <a:t>framework for </a:t>
            </a:r>
            <a:r>
              <a:rPr lang="en-US" sz="2400" spc="-70" dirty="0" smtClean="0"/>
              <a:t>urban water </a:t>
            </a:r>
            <a:r>
              <a:rPr lang="en-US" sz="2400" spc="-70" dirty="0"/>
              <a:t>use </a:t>
            </a:r>
            <a:r>
              <a:rPr lang="en-US" sz="2400" spc="-70" dirty="0" smtClean="0"/>
              <a:t>reductions</a:t>
            </a:r>
          </a:p>
          <a:p>
            <a:pPr lvl="1"/>
            <a:r>
              <a:rPr lang="en-US" sz="2200" spc="-70" dirty="0" smtClean="0"/>
              <a:t>Draft permanent regulations by end of 2016</a:t>
            </a:r>
            <a:endParaRPr lang="en-US" sz="2200" spc="-70" dirty="0"/>
          </a:p>
          <a:p>
            <a:pPr lvl="1"/>
            <a:r>
              <a:rPr lang="en-US" sz="2200" dirty="0" smtClean="0"/>
              <a:t>Shall </a:t>
            </a:r>
            <a:r>
              <a:rPr lang="en-US" sz="2200" dirty="0"/>
              <a:t>be based on strengthened standards </a:t>
            </a:r>
            <a:r>
              <a:rPr lang="en-US" sz="2200" dirty="0" smtClean="0"/>
              <a:t>for:</a:t>
            </a:r>
          </a:p>
          <a:p>
            <a:pPr lvl="2"/>
            <a:r>
              <a:rPr lang="en-US" sz="2000" dirty="0" smtClean="0"/>
              <a:t>Indoor </a:t>
            </a:r>
            <a:r>
              <a:rPr lang="en-US" sz="2000" dirty="0"/>
              <a:t>residential per capita water </a:t>
            </a:r>
            <a:r>
              <a:rPr lang="en-US" sz="2000" dirty="0" smtClean="0"/>
              <a:t>use</a:t>
            </a:r>
          </a:p>
          <a:p>
            <a:pPr lvl="2"/>
            <a:r>
              <a:rPr lang="en-US" sz="2000" dirty="0"/>
              <a:t>Outdoor irrigation </a:t>
            </a:r>
          </a:p>
          <a:p>
            <a:pPr lvl="2"/>
            <a:r>
              <a:rPr lang="en-US" sz="2000" dirty="0"/>
              <a:t>Commercial, industrial, and institutional use  </a:t>
            </a:r>
          </a:p>
          <a:p>
            <a:pPr lvl="2"/>
            <a:r>
              <a:rPr lang="en-US" sz="2000" dirty="0"/>
              <a:t>Water lost through leaks </a:t>
            </a:r>
          </a:p>
        </p:txBody>
      </p:sp>
    </p:spTree>
    <p:extLst>
      <p:ext uri="{BB962C8B-B14F-4D97-AF65-F5344CB8AC3E}">
        <p14:creationId xmlns:p14="http://schemas.microsoft.com/office/powerpoint/2010/main" val="3749308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pc="-150" dirty="0" smtClean="0"/>
              <a:t>Executive Order Addresses Each Agency’s Long-term Planning Role</a:t>
            </a:r>
            <a:endParaRPr lang="en-US" sz="4000" b="1" spc="-1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DWR </a:t>
            </a:r>
            <a:r>
              <a:rPr lang="en-US" dirty="0"/>
              <a:t>shall strengthen requirements for urban Water </a:t>
            </a:r>
            <a:r>
              <a:rPr lang="en-US" dirty="0" smtClean="0"/>
              <a:t>Shortage Contingency Plans</a:t>
            </a:r>
          </a:p>
          <a:p>
            <a:r>
              <a:rPr lang="en-US" dirty="0" smtClean="0"/>
              <a:t>DWR, SWRCB and CPUC shall </a:t>
            </a:r>
            <a:r>
              <a:rPr lang="en-US" dirty="0"/>
              <a:t>direct actions to minimize </a:t>
            </a:r>
            <a:r>
              <a:rPr lang="en-US" dirty="0" smtClean="0"/>
              <a:t>water system </a:t>
            </a:r>
            <a:r>
              <a:rPr lang="en-US" dirty="0"/>
              <a:t>leaks </a:t>
            </a:r>
            <a:r>
              <a:rPr lang="en-US" dirty="0" smtClean="0"/>
              <a:t> </a:t>
            </a:r>
          </a:p>
          <a:p>
            <a:r>
              <a:rPr lang="en-US" dirty="0"/>
              <a:t>SWRCB shall permanently prohibit identified practices </a:t>
            </a:r>
          </a:p>
          <a:p>
            <a:r>
              <a:rPr lang="en-US" dirty="0" smtClean="0"/>
              <a:t>Permanently requires Agricultural Water Management </a:t>
            </a:r>
            <a:r>
              <a:rPr lang="en-US" dirty="0"/>
              <a:t>Plans by </a:t>
            </a:r>
            <a:r>
              <a:rPr lang="en-US" dirty="0" smtClean="0"/>
              <a:t>specified water suppliers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pc="-150" dirty="0" smtClean="0"/>
              <a:t>There is Much to Like in Proposed SWRCB Regulations</a:t>
            </a:r>
            <a:endParaRPr lang="en-US" sz="4400" b="1" spc="-1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Replaces state </a:t>
            </a:r>
            <a:r>
              <a:rPr lang="en-US" dirty="0"/>
              <a:t>developed </a:t>
            </a:r>
            <a:r>
              <a:rPr lang="en-US" dirty="0" smtClean="0"/>
              <a:t>standards </a:t>
            </a:r>
            <a:r>
              <a:rPr lang="en-US" dirty="0"/>
              <a:t>with locally developed </a:t>
            </a:r>
            <a:r>
              <a:rPr lang="en-US" dirty="0" smtClean="0"/>
              <a:t>standards </a:t>
            </a:r>
            <a:r>
              <a:rPr lang="en-US" dirty="0"/>
              <a:t>based upon </a:t>
            </a:r>
            <a:r>
              <a:rPr lang="en-US" dirty="0" smtClean="0"/>
              <a:t>an individual agency’s supply reliability</a:t>
            </a:r>
          </a:p>
          <a:p>
            <a:r>
              <a:rPr lang="en-US" dirty="0"/>
              <a:t>U</a:t>
            </a:r>
            <a:r>
              <a:rPr lang="en-US" dirty="0" smtClean="0"/>
              <a:t>rban </a:t>
            </a:r>
            <a:r>
              <a:rPr lang="en-US" dirty="0"/>
              <a:t>water suppliers </a:t>
            </a:r>
            <a:r>
              <a:rPr lang="en-US" dirty="0" smtClean="0"/>
              <a:t>would “self-certify” level </a:t>
            </a:r>
            <a:r>
              <a:rPr lang="en-US" dirty="0"/>
              <a:t>of available </a:t>
            </a:r>
            <a:r>
              <a:rPr lang="en-US" dirty="0" smtClean="0"/>
              <a:t>supplies assuming </a:t>
            </a:r>
            <a:r>
              <a:rPr lang="en-US" dirty="0"/>
              <a:t>three additional dry </a:t>
            </a:r>
            <a:r>
              <a:rPr lang="en-US" dirty="0" smtClean="0"/>
              <a:t>years  </a:t>
            </a:r>
          </a:p>
          <a:p>
            <a:r>
              <a:rPr lang="en-US" dirty="0" smtClean="0"/>
              <a:t>Any calculated shortage would determine the level </a:t>
            </a:r>
            <a:r>
              <a:rPr lang="en-US" dirty="0"/>
              <a:t>of conservation necessary to assure adequate supply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72643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520</Words>
  <Application>Microsoft Office PowerPoint</Application>
  <PresentationFormat>On-screen Show (4:3)</PresentationFormat>
  <Paragraphs>66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MS PGothic</vt:lpstr>
      <vt:lpstr>Arial</vt:lpstr>
      <vt:lpstr>Calibri</vt:lpstr>
      <vt:lpstr>Constantia</vt:lpstr>
      <vt:lpstr>Courier New</vt:lpstr>
      <vt:lpstr>Wingdings</vt:lpstr>
      <vt:lpstr>Wingdings 2</vt:lpstr>
      <vt:lpstr>Flow</vt:lpstr>
      <vt:lpstr>Update on Water Supply Conditions and Recent State Actions</vt:lpstr>
      <vt:lpstr>Precipitation</vt:lpstr>
      <vt:lpstr>Snowpack</vt:lpstr>
      <vt:lpstr>Total Deliveries</vt:lpstr>
      <vt:lpstr>Agencies Achieved 26.3% Cumulative Savings June 2015 through Mar. 2016</vt:lpstr>
      <vt:lpstr>Governor and State Board Issued New Conservation Directives </vt:lpstr>
      <vt:lpstr>Governor Provides Direction to DWR, SWRCB and Others </vt:lpstr>
      <vt:lpstr>Executive Order Addresses Each Agency’s Long-term Planning Role</vt:lpstr>
      <vt:lpstr>There is Much to Like in Proposed SWRCB Regulations</vt:lpstr>
      <vt:lpstr>There is Much to Like in   Proposed SWRCB Regulations</vt:lpstr>
      <vt:lpstr>SFPUC to End Call for Mandatory Conservation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ACarr</dc:creator>
  <cp:lastModifiedBy>ACarr</cp:lastModifiedBy>
  <cp:revision>2</cp:revision>
  <dcterms:created xsi:type="dcterms:W3CDTF">2016-05-18T18:37:03Z</dcterms:created>
  <dcterms:modified xsi:type="dcterms:W3CDTF">2016-05-18T18:38:57Z</dcterms:modified>
</cp:coreProperties>
</file>