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66" r:id="rId3"/>
    <p:sldId id="265" r:id="rId4"/>
    <p:sldId id="271" r:id="rId5"/>
    <p:sldId id="308" r:id="rId6"/>
    <p:sldId id="358" r:id="rId7"/>
    <p:sldId id="367" r:id="rId8"/>
    <p:sldId id="364" r:id="rId9"/>
    <p:sldId id="328" r:id="rId10"/>
    <p:sldId id="329" r:id="rId11"/>
    <p:sldId id="361" r:id="rId12"/>
    <p:sldId id="363" r:id="rId13"/>
    <p:sldId id="365" r:id="rId14"/>
    <p:sldId id="283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374" autoAdjust="0"/>
  </p:normalViewPr>
  <p:slideViewPr>
    <p:cSldViewPr>
      <p:cViewPr varScale="1">
        <p:scale>
          <a:sx n="97" d="100"/>
          <a:sy n="97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AC87B-F7D9-459C-A93B-B7FE3A5ACD6A}" type="doc">
      <dgm:prSet loTypeId="urn:microsoft.com/office/officeart/2005/8/layout/orgChart1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2E1493-907B-4157-A775-64301C59798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Fair Value Commuting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342CA-DB4E-41A7-9301-F4A6B549D185}" type="parTrans" cxnId="{C3E792B5-9584-4147-B851-DEE21498D671}">
      <dgm:prSet/>
      <dgm:spPr/>
      <dgm:t>
        <a:bodyPr/>
        <a:lstStyle/>
        <a:p>
          <a:endParaRPr lang="en-US"/>
        </a:p>
      </dgm:t>
    </dgm:pt>
    <dgm:pt modelId="{05052B93-8666-4D66-958B-29ACBF48C718}" type="sibTrans" cxnId="{C3E792B5-9584-4147-B851-DEE21498D671}">
      <dgm:prSet/>
      <dgm:spPr/>
      <dgm:t>
        <a:bodyPr/>
        <a:lstStyle/>
        <a:p>
          <a:endParaRPr lang="en-US"/>
        </a:p>
      </dgm:t>
    </dgm:pt>
    <dgm:pt modelId="{A80C6D5F-EAAD-440F-BD90-EAFA31E9CDA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300" dirty="0" smtClean="0">
              <a:latin typeface="Arial" panose="020B0604020202020204" pitchFamily="34" charset="0"/>
              <a:cs typeface="Arial" panose="020B0604020202020204" pitchFamily="34" charset="0"/>
            </a:rPr>
            <a:t>ECTR</a:t>
          </a: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Enterprise Commute Trip Reduction</a:t>
          </a:r>
          <a:endParaRPr lang="en-US" sz="23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50665-B323-4C24-B1F4-0948CB8D5314}" type="parTrans" cxnId="{BA331019-68D3-4F67-914E-A1DEF5AC48D4}">
      <dgm:prSet/>
      <dgm:spPr/>
      <dgm:t>
        <a:bodyPr/>
        <a:lstStyle/>
        <a:p>
          <a:endParaRPr lang="en-US"/>
        </a:p>
      </dgm:t>
    </dgm:pt>
    <dgm:pt modelId="{F2E7CE1C-A343-4CD3-88ED-114AED76AEF2}" type="sibTrans" cxnId="{BA331019-68D3-4F67-914E-A1DEF5AC48D4}">
      <dgm:prSet/>
      <dgm:spPr/>
      <dgm:t>
        <a:bodyPr/>
        <a:lstStyle/>
        <a:p>
          <a:endParaRPr lang="en-US"/>
        </a:p>
      </dgm:t>
    </dgm:pt>
    <dgm:pt modelId="{43EC575A-2A8B-42FA-B46B-57C3ACB186E3}">
      <dgm:prSet phldrT="[Text]" custT="1"/>
      <dgm:spPr/>
      <dgm:t>
        <a:bodyPr/>
        <a:lstStyle/>
        <a:p>
          <a:r>
            <a:rPr lang="en-US" sz="2300" dirty="0" err="1" smtClean="0">
              <a:latin typeface="Arial" panose="020B0604020202020204" pitchFamily="34" charset="0"/>
              <a:cs typeface="Arial" panose="020B0604020202020204" pitchFamily="34" charset="0"/>
            </a:rPr>
            <a:t>MobAg</a:t>
          </a:r>
          <a:endParaRPr lang="en-US" sz="23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Mobility Aggregation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11317-00D8-4E80-9D35-7A7749714852}" type="parTrans" cxnId="{8681C2E6-1C7C-49E6-9DDC-45A9C3AF891F}">
      <dgm:prSet/>
      <dgm:spPr/>
      <dgm:t>
        <a:bodyPr/>
        <a:lstStyle/>
        <a:p>
          <a:endParaRPr lang="en-US"/>
        </a:p>
      </dgm:t>
    </dgm:pt>
    <dgm:pt modelId="{76047C0F-0D41-41D8-BD1F-D86BA3A70D83}" type="sibTrans" cxnId="{8681C2E6-1C7C-49E6-9DDC-45A9C3AF891F}">
      <dgm:prSet/>
      <dgm:spPr/>
      <dgm:t>
        <a:bodyPr/>
        <a:lstStyle/>
        <a:p>
          <a:endParaRPr lang="en-US"/>
        </a:p>
      </dgm:t>
    </dgm:pt>
    <dgm:pt modelId="{27D09FBB-D780-46FE-89F5-5ADBB92D22D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300" dirty="0" err="1" smtClean="0">
              <a:latin typeface="Arial" panose="020B0604020202020204" pitchFamily="34" charset="0"/>
              <a:cs typeface="Arial" panose="020B0604020202020204" pitchFamily="34" charset="0"/>
            </a:rPr>
            <a:t>Feebate</a:t>
          </a:r>
          <a:endParaRPr lang="en-US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Similar-to-Stanford Carrot/Stick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AEABE-BC63-478E-A42B-C92D2E6B0E8A}" type="parTrans" cxnId="{F8A7B3F0-3425-48D5-BD66-1171F21EDF75}">
      <dgm:prSet/>
      <dgm:spPr/>
      <dgm:t>
        <a:bodyPr/>
        <a:lstStyle/>
        <a:p>
          <a:endParaRPr lang="en-US"/>
        </a:p>
      </dgm:t>
    </dgm:pt>
    <dgm:pt modelId="{C4A1EF89-E75E-4914-8115-489869FCF160}" type="sibTrans" cxnId="{F8A7B3F0-3425-48D5-BD66-1171F21EDF75}">
      <dgm:prSet/>
      <dgm:spPr/>
      <dgm:t>
        <a:bodyPr/>
        <a:lstStyle/>
        <a:p>
          <a:endParaRPr lang="en-US"/>
        </a:p>
      </dgm:t>
    </dgm:pt>
    <dgm:pt modelId="{5DA03920-3DB9-4578-BD21-506C174D20B8}">
      <dgm:prSet custT="1"/>
      <dgm:spPr/>
      <dgm:t>
        <a:bodyPr/>
        <a:lstStyle/>
        <a:p>
          <a:r>
            <a:rPr lang="en-US" sz="2300" dirty="0" smtClean="0">
              <a:latin typeface="Arial" panose="020B0604020202020204" pitchFamily="34" charset="0"/>
              <a:cs typeface="Arial" panose="020B0604020202020204" pitchFamily="34" charset="0"/>
            </a:rPr>
            <a:t>Gap-Fill</a:t>
          </a:r>
        </a:p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New commute options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8B53F-0C61-443A-9463-9E0E4594ED39}" type="parTrans" cxnId="{7F805CCB-E925-41DF-8E29-8F2E372067E7}">
      <dgm:prSet/>
      <dgm:spPr/>
      <dgm:t>
        <a:bodyPr/>
        <a:lstStyle/>
        <a:p>
          <a:endParaRPr lang="en-US"/>
        </a:p>
      </dgm:t>
    </dgm:pt>
    <dgm:pt modelId="{A06FDEBC-6E31-4A0C-A8DC-935C8C4510D8}" type="sibTrans" cxnId="{7F805CCB-E925-41DF-8E29-8F2E372067E7}">
      <dgm:prSet/>
      <dgm:spPr/>
      <dgm:t>
        <a:bodyPr/>
        <a:lstStyle/>
        <a:p>
          <a:endParaRPr lang="en-US"/>
        </a:p>
      </dgm:t>
    </dgm:pt>
    <dgm:pt modelId="{A66B5FD3-8832-48CE-AC0C-DEF8035E2946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Systemic Obstacles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B0E5A-7750-4352-AFBE-5A9B0925E7DC}" type="parTrans" cxnId="{92DB4D08-0718-4627-9BEF-396A6FC28605}">
      <dgm:prSet/>
      <dgm:spPr/>
      <dgm:t>
        <a:bodyPr/>
        <a:lstStyle/>
        <a:p>
          <a:endParaRPr lang="en-US"/>
        </a:p>
      </dgm:t>
    </dgm:pt>
    <dgm:pt modelId="{4479CCF6-0469-46CC-9801-0EFDD978DEBF}" type="sibTrans" cxnId="{92DB4D08-0718-4627-9BEF-396A6FC28605}">
      <dgm:prSet/>
      <dgm:spPr/>
      <dgm:t>
        <a:bodyPr/>
        <a:lstStyle/>
        <a:p>
          <a:endParaRPr lang="en-US"/>
        </a:p>
      </dgm:t>
    </dgm:pt>
    <dgm:pt modelId="{499B6D1A-C3E3-442F-B32F-E47FA137B5B7}" type="pres">
      <dgm:prSet presAssocID="{1CEAC87B-F7D9-459C-A93B-B7FE3A5ACD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FB3F02-321E-4215-8370-17E681D6AA89}" type="pres">
      <dgm:prSet presAssocID="{492E1493-907B-4157-A775-64301C59798F}" presName="hierRoot1" presStyleCnt="0">
        <dgm:presLayoutVars>
          <dgm:hierBranch val="init"/>
        </dgm:presLayoutVars>
      </dgm:prSet>
      <dgm:spPr/>
    </dgm:pt>
    <dgm:pt modelId="{52977018-6E67-4DC4-BD1B-0DD0ACB37E9B}" type="pres">
      <dgm:prSet presAssocID="{492E1493-907B-4157-A775-64301C59798F}" presName="rootComposite1" presStyleCnt="0"/>
      <dgm:spPr/>
    </dgm:pt>
    <dgm:pt modelId="{8492D9C8-2790-45D9-8520-ABD7921A9F8B}" type="pres">
      <dgm:prSet presAssocID="{492E1493-907B-4157-A775-64301C59798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6E6150-8C0E-466B-8417-B835C64A5384}" type="pres">
      <dgm:prSet presAssocID="{492E1493-907B-4157-A775-64301C59798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328588F-27C1-493B-ABB5-A4EDAA1073CB}" type="pres">
      <dgm:prSet presAssocID="{492E1493-907B-4157-A775-64301C59798F}" presName="hierChild2" presStyleCnt="0"/>
      <dgm:spPr/>
    </dgm:pt>
    <dgm:pt modelId="{9B0B6158-ED84-4F0A-AFAA-F220350AAA52}" type="pres">
      <dgm:prSet presAssocID="{84250665-B323-4C24-B1F4-0948CB8D531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FA8E01E-BEE4-49DF-B9D9-5E0895362ACF}" type="pres">
      <dgm:prSet presAssocID="{A80C6D5F-EAAD-440F-BD90-EAFA31E9CDA7}" presName="hierRoot2" presStyleCnt="0">
        <dgm:presLayoutVars>
          <dgm:hierBranch val="init"/>
        </dgm:presLayoutVars>
      </dgm:prSet>
      <dgm:spPr/>
    </dgm:pt>
    <dgm:pt modelId="{628E5878-C60A-4947-BF37-8BFAB6C3492C}" type="pres">
      <dgm:prSet presAssocID="{A80C6D5F-EAAD-440F-BD90-EAFA31E9CDA7}" presName="rootComposite" presStyleCnt="0"/>
      <dgm:spPr/>
    </dgm:pt>
    <dgm:pt modelId="{926E9AF0-05FB-4F44-B2B8-E289FF91A5F2}" type="pres">
      <dgm:prSet presAssocID="{A80C6D5F-EAAD-440F-BD90-EAFA31E9CDA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F855D-F9F2-4B0B-9B2E-AF7A83BAD431}" type="pres">
      <dgm:prSet presAssocID="{A80C6D5F-EAAD-440F-BD90-EAFA31E9CDA7}" presName="rootConnector" presStyleLbl="node2" presStyleIdx="0" presStyleCnt="5"/>
      <dgm:spPr/>
      <dgm:t>
        <a:bodyPr/>
        <a:lstStyle/>
        <a:p>
          <a:endParaRPr lang="en-US"/>
        </a:p>
      </dgm:t>
    </dgm:pt>
    <dgm:pt modelId="{473C54DE-EE3D-483F-96B9-C5CA8C9BAE19}" type="pres">
      <dgm:prSet presAssocID="{A80C6D5F-EAAD-440F-BD90-EAFA31E9CDA7}" presName="hierChild4" presStyleCnt="0"/>
      <dgm:spPr/>
    </dgm:pt>
    <dgm:pt modelId="{2834CC7B-0D13-4C5A-8F68-BEDC2FFEEB05}" type="pres">
      <dgm:prSet presAssocID="{A80C6D5F-EAAD-440F-BD90-EAFA31E9CDA7}" presName="hierChild5" presStyleCnt="0"/>
      <dgm:spPr/>
    </dgm:pt>
    <dgm:pt modelId="{FAAA04E1-048A-4092-8D61-B865D52BEE14}" type="pres">
      <dgm:prSet presAssocID="{3EB11317-00D8-4E80-9D35-7A774971485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C68AFB8-4699-4F07-90F5-1341F927BD6F}" type="pres">
      <dgm:prSet presAssocID="{43EC575A-2A8B-42FA-B46B-57C3ACB186E3}" presName="hierRoot2" presStyleCnt="0">
        <dgm:presLayoutVars>
          <dgm:hierBranch val="init"/>
        </dgm:presLayoutVars>
      </dgm:prSet>
      <dgm:spPr/>
    </dgm:pt>
    <dgm:pt modelId="{E3B82D0A-2BE5-46E2-A5AB-F29ACDFDDE0F}" type="pres">
      <dgm:prSet presAssocID="{43EC575A-2A8B-42FA-B46B-57C3ACB186E3}" presName="rootComposite" presStyleCnt="0"/>
      <dgm:spPr/>
    </dgm:pt>
    <dgm:pt modelId="{39076477-5B15-4B76-A185-2B176F6DC0A4}" type="pres">
      <dgm:prSet presAssocID="{43EC575A-2A8B-42FA-B46B-57C3ACB186E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A5A42-CC2C-4994-BF1C-B8878A44A9C1}" type="pres">
      <dgm:prSet presAssocID="{43EC575A-2A8B-42FA-B46B-57C3ACB186E3}" presName="rootConnector" presStyleLbl="node2" presStyleIdx="1" presStyleCnt="5"/>
      <dgm:spPr/>
      <dgm:t>
        <a:bodyPr/>
        <a:lstStyle/>
        <a:p>
          <a:endParaRPr lang="en-US"/>
        </a:p>
      </dgm:t>
    </dgm:pt>
    <dgm:pt modelId="{F8F8303E-315D-4EE8-A7BC-CBF34F19B8D6}" type="pres">
      <dgm:prSet presAssocID="{43EC575A-2A8B-42FA-B46B-57C3ACB186E3}" presName="hierChild4" presStyleCnt="0"/>
      <dgm:spPr/>
    </dgm:pt>
    <dgm:pt modelId="{C49A4B7D-BF2A-4BA2-A28E-5CA6141A3E39}" type="pres">
      <dgm:prSet presAssocID="{43EC575A-2A8B-42FA-B46B-57C3ACB186E3}" presName="hierChild5" presStyleCnt="0"/>
      <dgm:spPr/>
    </dgm:pt>
    <dgm:pt modelId="{3824701B-0C6A-4773-BF28-4B025544DACB}" type="pres">
      <dgm:prSet presAssocID="{00CAEABE-BC63-478E-A42B-C92D2E6B0E8A}" presName="Name37" presStyleLbl="parChTrans1D2" presStyleIdx="2" presStyleCnt="5"/>
      <dgm:spPr/>
      <dgm:t>
        <a:bodyPr/>
        <a:lstStyle/>
        <a:p>
          <a:endParaRPr lang="en-US"/>
        </a:p>
      </dgm:t>
    </dgm:pt>
    <dgm:pt modelId="{085894B7-5FB6-49A6-9CAC-EC3CA87F44C2}" type="pres">
      <dgm:prSet presAssocID="{27D09FBB-D780-46FE-89F5-5ADBB92D22D8}" presName="hierRoot2" presStyleCnt="0">
        <dgm:presLayoutVars>
          <dgm:hierBranch val="init"/>
        </dgm:presLayoutVars>
      </dgm:prSet>
      <dgm:spPr/>
    </dgm:pt>
    <dgm:pt modelId="{7A3A1AEA-5860-4AA2-96F9-9623A3842AAB}" type="pres">
      <dgm:prSet presAssocID="{27D09FBB-D780-46FE-89F5-5ADBB92D22D8}" presName="rootComposite" presStyleCnt="0"/>
      <dgm:spPr/>
    </dgm:pt>
    <dgm:pt modelId="{8F2632AC-CDD1-432B-9CF0-FBAE0D9599A1}" type="pres">
      <dgm:prSet presAssocID="{27D09FBB-D780-46FE-89F5-5ADBB92D22D8}" presName="rootText" presStyleLbl="node2" presStyleIdx="2" presStyleCnt="5" custLinFactNeighborY="-2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B03DF-C1C3-4AA8-A0C5-C902BA7C6709}" type="pres">
      <dgm:prSet presAssocID="{27D09FBB-D780-46FE-89F5-5ADBB92D22D8}" presName="rootConnector" presStyleLbl="node2" presStyleIdx="2" presStyleCnt="5"/>
      <dgm:spPr/>
      <dgm:t>
        <a:bodyPr/>
        <a:lstStyle/>
        <a:p>
          <a:endParaRPr lang="en-US"/>
        </a:p>
      </dgm:t>
    </dgm:pt>
    <dgm:pt modelId="{D6F9BAB2-D2F6-419E-A0B8-9F7C4837C009}" type="pres">
      <dgm:prSet presAssocID="{27D09FBB-D780-46FE-89F5-5ADBB92D22D8}" presName="hierChild4" presStyleCnt="0"/>
      <dgm:spPr/>
    </dgm:pt>
    <dgm:pt modelId="{3BB75EDB-0919-4AF0-94B3-7AEE69D07206}" type="pres">
      <dgm:prSet presAssocID="{27D09FBB-D780-46FE-89F5-5ADBB92D22D8}" presName="hierChild5" presStyleCnt="0"/>
      <dgm:spPr/>
    </dgm:pt>
    <dgm:pt modelId="{3B5CAA3C-7442-48AD-9203-409B72B856D8}" type="pres">
      <dgm:prSet presAssocID="{C598B53F-0C61-443A-9463-9E0E4594ED39}" presName="Name37" presStyleLbl="parChTrans1D2" presStyleIdx="3" presStyleCnt="5"/>
      <dgm:spPr/>
      <dgm:t>
        <a:bodyPr/>
        <a:lstStyle/>
        <a:p>
          <a:endParaRPr lang="en-US"/>
        </a:p>
      </dgm:t>
    </dgm:pt>
    <dgm:pt modelId="{EBF44B52-E233-42D0-997B-998EAD65E5EA}" type="pres">
      <dgm:prSet presAssocID="{5DA03920-3DB9-4578-BD21-506C174D20B8}" presName="hierRoot2" presStyleCnt="0">
        <dgm:presLayoutVars>
          <dgm:hierBranch val="init"/>
        </dgm:presLayoutVars>
      </dgm:prSet>
      <dgm:spPr/>
    </dgm:pt>
    <dgm:pt modelId="{DCD45919-DDDA-4C3D-9D25-0D7CDDF0BCFD}" type="pres">
      <dgm:prSet presAssocID="{5DA03920-3DB9-4578-BD21-506C174D20B8}" presName="rootComposite" presStyleCnt="0"/>
      <dgm:spPr/>
    </dgm:pt>
    <dgm:pt modelId="{CDE22D1D-6005-42A6-B365-B25FE3577730}" type="pres">
      <dgm:prSet presAssocID="{5DA03920-3DB9-4578-BD21-506C174D20B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E8B829-E0E3-4E7D-B6D6-ADDEE3B36F82}" type="pres">
      <dgm:prSet presAssocID="{5DA03920-3DB9-4578-BD21-506C174D20B8}" presName="rootConnector" presStyleLbl="node2" presStyleIdx="3" presStyleCnt="5"/>
      <dgm:spPr/>
      <dgm:t>
        <a:bodyPr/>
        <a:lstStyle/>
        <a:p>
          <a:endParaRPr lang="en-US"/>
        </a:p>
      </dgm:t>
    </dgm:pt>
    <dgm:pt modelId="{98C3AB55-D337-4253-8B85-809EBA1F03E2}" type="pres">
      <dgm:prSet presAssocID="{5DA03920-3DB9-4578-BD21-506C174D20B8}" presName="hierChild4" presStyleCnt="0"/>
      <dgm:spPr/>
    </dgm:pt>
    <dgm:pt modelId="{612491CA-4B2F-4689-8FE0-BB965AA94BC3}" type="pres">
      <dgm:prSet presAssocID="{5DA03920-3DB9-4578-BD21-506C174D20B8}" presName="hierChild5" presStyleCnt="0"/>
      <dgm:spPr/>
    </dgm:pt>
    <dgm:pt modelId="{E91EFEB8-7024-458C-A4C1-E3D209B04C7D}" type="pres">
      <dgm:prSet presAssocID="{D65B0E5A-7750-4352-AFBE-5A9B0925E7D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E55B6DB-001B-45C3-888D-97550B67A383}" type="pres">
      <dgm:prSet presAssocID="{A66B5FD3-8832-48CE-AC0C-DEF8035E2946}" presName="hierRoot2" presStyleCnt="0">
        <dgm:presLayoutVars>
          <dgm:hierBranch val="init"/>
        </dgm:presLayoutVars>
      </dgm:prSet>
      <dgm:spPr/>
    </dgm:pt>
    <dgm:pt modelId="{6C98E617-2379-4D08-9C24-D25FFBA008CD}" type="pres">
      <dgm:prSet presAssocID="{A66B5FD3-8832-48CE-AC0C-DEF8035E2946}" presName="rootComposite" presStyleCnt="0"/>
      <dgm:spPr/>
    </dgm:pt>
    <dgm:pt modelId="{777E9268-D0C3-4C6B-85A4-AB81B795227C}" type="pres">
      <dgm:prSet presAssocID="{A66B5FD3-8832-48CE-AC0C-DEF8035E294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3E9B9-1FEC-4A45-947D-E66F6484A84C}" type="pres">
      <dgm:prSet presAssocID="{A66B5FD3-8832-48CE-AC0C-DEF8035E29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A4D29B0C-F4B4-4E8E-8553-7030BF19AF66}" type="pres">
      <dgm:prSet presAssocID="{A66B5FD3-8832-48CE-AC0C-DEF8035E2946}" presName="hierChild4" presStyleCnt="0"/>
      <dgm:spPr/>
    </dgm:pt>
    <dgm:pt modelId="{763E6742-0D76-4194-9090-2E08048A4892}" type="pres">
      <dgm:prSet presAssocID="{A66B5FD3-8832-48CE-AC0C-DEF8035E2946}" presName="hierChild5" presStyleCnt="0"/>
      <dgm:spPr/>
    </dgm:pt>
    <dgm:pt modelId="{F49EF088-6E3D-4CBB-BE05-FF0BC0FD33B8}" type="pres">
      <dgm:prSet presAssocID="{492E1493-907B-4157-A775-64301C59798F}" presName="hierChild3" presStyleCnt="0"/>
      <dgm:spPr/>
    </dgm:pt>
  </dgm:ptLst>
  <dgm:cxnLst>
    <dgm:cxn modelId="{125812C5-7116-4343-B0C3-195D0559B015}" type="presOf" srcId="{492E1493-907B-4157-A775-64301C59798F}" destId="{AF6E6150-8C0E-466B-8417-B835C64A5384}" srcOrd="1" destOrd="0" presId="urn:microsoft.com/office/officeart/2005/8/layout/orgChart1"/>
    <dgm:cxn modelId="{8681C2E6-1C7C-49E6-9DDC-45A9C3AF891F}" srcId="{492E1493-907B-4157-A775-64301C59798F}" destId="{43EC575A-2A8B-42FA-B46B-57C3ACB186E3}" srcOrd="1" destOrd="0" parTransId="{3EB11317-00D8-4E80-9D35-7A7749714852}" sibTransId="{76047C0F-0D41-41D8-BD1F-D86BA3A70D83}"/>
    <dgm:cxn modelId="{17EE5E7C-8FF0-4EA2-9B9C-7224E422B0B4}" type="presOf" srcId="{C598B53F-0C61-443A-9463-9E0E4594ED39}" destId="{3B5CAA3C-7442-48AD-9203-409B72B856D8}" srcOrd="0" destOrd="0" presId="urn:microsoft.com/office/officeart/2005/8/layout/orgChart1"/>
    <dgm:cxn modelId="{31AB4CF6-CE73-453C-A414-8BA7576FD9EA}" type="presOf" srcId="{A80C6D5F-EAAD-440F-BD90-EAFA31E9CDA7}" destId="{D71F855D-F9F2-4B0B-9B2E-AF7A83BAD431}" srcOrd="1" destOrd="0" presId="urn:microsoft.com/office/officeart/2005/8/layout/orgChart1"/>
    <dgm:cxn modelId="{7F805CCB-E925-41DF-8E29-8F2E372067E7}" srcId="{492E1493-907B-4157-A775-64301C59798F}" destId="{5DA03920-3DB9-4578-BD21-506C174D20B8}" srcOrd="3" destOrd="0" parTransId="{C598B53F-0C61-443A-9463-9E0E4594ED39}" sibTransId="{A06FDEBC-6E31-4A0C-A8DC-935C8C4510D8}"/>
    <dgm:cxn modelId="{C3E792B5-9584-4147-B851-DEE21498D671}" srcId="{1CEAC87B-F7D9-459C-A93B-B7FE3A5ACD6A}" destId="{492E1493-907B-4157-A775-64301C59798F}" srcOrd="0" destOrd="0" parTransId="{7DF342CA-DB4E-41A7-9301-F4A6B549D185}" sibTransId="{05052B93-8666-4D66-958B-29ACBF48C718}"/>
    <dgm:cxn modelId="{7FA63EED-976A-4FF1-A6CF-98A513B77629}" type="presOf" srcId="{5DA03920-3DB9-4578-BD21-506C174D20B8}" destId="{45E8B829-E0E3-4E7D-B6D6-ADDEE3B36F82}" srcOrd="1" destOrd="0" presId="urn:microsoft.com/office/officeart/2005/8/layout/orgChart1"/>
    <dgm:cxn modelId="{F2CEAA76-8D16-4594-B89A-179E8F168B5F}" type="presOf" srcId="{84250665-B323-4C24-B1F4-0948CB8D5314}" destId="{9B0B6158-ED84-4F0A-AFAA-F220350AAA52}" srcOrd="0" destOrd="0" presId="urn:microsoft.com/office/officeart/2005/8/layout/orgChart1"/>
    <dgm:cxn modelId="{960819DE-668A-4532-9F23-CC204B58B35C}" type="presOf" srcId="{1CEAC87B-F7D9-459C-A93B-B7FE3A5ACD6A}" destId="{499B6D1A-C3E3-442F-B32F-E47FA137B5B7}" srcOrd="0" destOrd="0" presId="urn:microsoft.com/office/officeart/2005/8/layout/orgChart1"/>
    <dgm:cxn modelId="{937B35A0-1CE2-40E9-95ED-F4741542025B}" type="presOf" srcId="{A80C6D5F-EAAD-440F-BD90-EAFA31E9CDA7}" destId="{926E9AF0-05FB-4F44-B2B8-E289FF91A5F2}" srcOrd="0" destOrd="0" presId="urn:microsoft.com/office/officeart/2005/8/layout/orgChart1"/>
    <dgm:cxn modelId="{50C0BDE5-CDE4-47CB-B938-F88D1ABEB579}" type="presOf" srcId="{27D09FBB-D780-46FE-89F5-5ADBB92D22D8}" destId="{8F2632AC-CDD1-432B-9CF0-FBAE0D9599A1}" srcOrd="0" destOrd="0" presId="urn:microsoft.com/office/officeart/2005/8/layout/orgChart1"/>
    <dgm:cxn modelId="{02E20064-A33E-4059-93B8-D6CA46BADA54}" type="presOf" srcId="{A66B5FD3-8832-48CE-AC0C-DEF8035E2946}" destId="{0EC3E9B9-1FEC-4A45-947D-E66F6484A84C}" srcOrd="1" destOrd="0" presId="urn:microsoft.com/office/officeart/2005/8/layout/orgChart1"/>
    <dgm:cxn modelId="{F8A7B3F0-3425-48D5-BD66-1171F21EDF75}" srcId="{492E1493-907B-4157-A775-64301C59798F}" destId="{27D09FBB-D780-46FE-89F5-5ADBB92D22D8}" srcOrd="2" destOrd="0" parTransId="{00CAEABE-BC63-478E-A42B-C92D2E6B0E8A}" sibTransId="{C4A1EF89-E75E-4914-8115-489869FCF160}"/>
    <dgm:cxn modelId="{6BDD70FB-6D82-4DCD-B091-38501CAE71C0}" type="presOf" srcId="{3EB11317-00D8-4E80-9D35-7A7749714852}" destId="{FAAA04E1-048A-4092-8D61-B865D52BEE14}" srcOrd="0" destOrd="0" presId="urn:microsoft.com/office/officeart/2005/8/layout/orgChart1"/>
    <dgm:cxn modelId="{3ED184C5-A1B5-4E8B-B9D9-A4C1A00D5E00}" type="presOf" srcId="{D65B0E5A-7750-4352-AFBE-5A9B0925E7DC}" destId="{E91EFEB8-7024-458C-A4C1-E3D209B04C7D}" srcOrd="0" destOrd="0" presId="urn:microsoft.com/office/officeart/2005/8/layout/orgChart1"/>
    <dgm:cxn modelId="{E7076DA8-AE00-4EAE-B1B8-4D1314C2FFB5}" type="presOf" srcId="{492E1493-907B-4157-A775-64301C59798F}" destId="{8492D9C8-2790-45D9-8520-ABD7921A9F8B}" srcOrd="0" destOrd="0" presId="urn:microsoft.com/office/officeart/2005/8/layout/orgChart1"/>
    <dgm:cxn modelId="{92DB4D08-0718-4627-9BEF-396A6FC28605}" srcId="{492E1493-907B-4157-A775-64301C59798F}" destId="{A66B5FD3-8832-48CE-AC0C-DEF8035E2946}" srcOrd="4" destOrd="0" parTransId="{D65B0E5A-7750-4352-AFBE-5A9B0925E7DC}" sibTransId="{4479CCF6-0469-46CC-9801-0EFDD978DEBF}"/>
    <dgm:cxn modelId="{BA331019-68D3-4F67-914E-A1DEF5AC48D4}" srcId="{492E1493-907B-4157-A775-64301C59798F}" destId="{A80C6D5F-EAAD-440F-BD90-EAFA31E9CDA7}" srcOrd="0" destOrd="0" parTransId="{84250665-B323-4C24-B1F4-0948CB8D5314}" sibTransId="{F2E7CE1C-A343-4CD3-88ED-114AED76AEF2}"/>
    <dgm:cxn modelId="{12070A77-90F1-42C1-B2D9-BC876FD7DF6F}" type="presOf" srcId="{5DA03920-3DB9-4578-BD21-506C174D20B8}" destId="{CDE22D1D-6005-42A6-B365-B25FE3577730}" srcOrd="0" destOrd="0" presId="urn:microsoft.com/office/officeart/2005/8/layout/orgChart1"/>
    <dgm:cxn modelId="{DE9C6E43-6931-491B-B938-B6704A19A1EA}" type="presOf" srcId="{00CAEABE-BC63-478E-A42B-C92D2E6B0E8A}" destId="{3824701B-0C6A-4773-BF28-4B025544DACB}" srcOrd="0" destOrd="0" presId="urn:microsoft.com/office/officeart/2005/8/layout/orgChart1"/>
    <dgm:cxn modelId="{B223B1F1-EE07-4402-BA3F-82933F10B629}" type="presOf" srcId="{A66B5FD3-8832-48CE-AC0C-DEF8035E2946}" destId="{777E9268-D0C3-4C6B-85A4-AB81B795227C}" srcOrd="0" destOrd="0" presId="urn:microsoft.com/office/officeart/2005/8/layout/orgChart1"/>
    <dgm:cxn modelId="{9FA8B8B6-7083-4BEB-85A2-9121C50E25C4}" type="presOf" srcId="{43EC575A-2A8B-42FA-B46B-57C3ACB186E3}" destId="{0DAA5A42-CC2C-4994-BF1C-B8878A44A9C1}" srcOrd="1" destOrd="0" presId="urn:microsoft.com/office/officeart/2005/8/layout/orgChart1"/>
    <dgm:cxn modelId="{A8EFBAB9-193A-4741-B8BF-911E367B0B42}" type="presOf" srcId="{43EC575A-2A8B-42FA-B46B-57C3ACB186E3}" destId="{39076477-5B15-4B76-A185-2B176F6DC0A4}" srcOrd="0" destOrd="0" presId="urn:microsoft.com/office/officeart/2005/8/layout/orgChart1"/>
    <dgm:cxn modelId="{8EB710FD-B44A-42DC-8381-3E7B14BF8297}" type="presOf" srcId="{27D09FBB-D780-46FE-89F5-5ADBB92D22D8}" destId="{9FCB03DF-C1C3-4AA8-A0C5-C902BA7C6709}" srcOrd="1" destOrd="0" presId="urn:microsoft.com/office/officeart/2005/8/layout/orgChart1"/>
    <dgm:cxn modelId="{C2332E78-46BE-4354-8BE2-CF1A4EEBA31B}" type="presParOf" srcId="{499B6D1A-C3E3-442F-B32F-E47FA137B5B7}" destId="{48FB3F02-321E-4215-8370-17E681D6AA89}" srcOrd="0" destOrd="0" presId="urn:microsoft.com/office/officeart/2005/8/layout/orgChart1"/>
    <dgm:cxn modelId="{8F9DD62E-9F78-47FB-95BF-A3576C1E12CA}" type="presParOf" srcId="{48FB3F02-321E-4215-8370-17E681D6AA89}" destId="{52977018-6E67-4DC4-BD1B-0DD0ACB37E9B}" srcOrd="0" destOrd="0" presId="urn:microsoft.com/office/officeart/2005/8/layout/orgChart1"/>
    <dgm:cxn modelId="{085AE16B-65CF-43E6-A38E-03DE8E284D0D}" type="presParOf" srcId="{52977018-6E67-4DC4-BD1B-0DD0ACB37E9B}" destId="{8492D9C8-2790-45D9-8520-ABD7921A9F8B}" srcOrd="0" destOrd="0" presId="urn:microsoft.com/office/officeart/2005/8/layout/orgChart1"/>
    <dgm:cxn modelId="{4A10378E-5DF2-4FF6-8AF1-3F60403EB76A}" type="presParOf" srcId="{52977018-6E67-4DC4-BD1B-0DD0ACB37E9B}" destId="{AF6E6150-8C0E-466B-8417-B835C64A5384}" srcOrd="1" destOrd="0" presId="urn:microsoft.com/office/officeart/2005/8/layout/orgChart1"/>
    <dgm:cxn modelId="{588ABCC2-B23D-4B27-BE49-513C9C1E28A0}" type="presParOf" srcId="{48FB3F02-321E-4215-8370-17E681D6AA89}" destId="{0328588F-27C1-493B-ABB5-A4EDAA1073CB}" srcOrd="1" destOrd="0" presId="urn:microsoft.com/office/officeart/2005/8/layout/orgChart1"/>
    <dgm:cxn modelId="{1EE538C3-1B28-4E7B-B62A-8144D652522F}" type="presParOf" srcId="{0328588F-27C1-493B-ABB5-A4EDAA1073CB}" destId="{9B0B6158-ED84-4F0A-AFAA-F220350AAA52}" srcOrd="0" destOrd="0" presId="urn:microsoft.com/office/officeart/2005/8/layout/orgChart1"/>
    <dgm:cxn modelId="{0B129E27-08F3-4DD0-97D1-1A874A6B8591}" type="presParOf" srcId="{0328588F-27C1-493B-ABB5-A4EDAA1073CB}" destId="{2FA8E01E-BEE4-49DF-B9D9-5E0895362ACF}" srcOrd="1" destOrd="0" presId="urn:microsoft.com/office/officeart/2005/8/layout/orgChart1"/>
    <dgm:cxn modelId="{EB066749-4696-4300-A42F-1415EF6FEF90}" type="presParOf" srcId="{2FA8E01E-BEE4-49DF-B9D9-5E0895362ACF}" destId="{628E5878-C60A-4947-BF37-8BFAB6C3492C}" srcOrd="0" destOrd="0" presId="urn:microsoft.com/office/officeart/2005/8/layout/orgChart1"/>
    <dgm:cxn modelId="{901F1EB5-9F7A-46F0-9D3B-EACCEAC49181}" type="presParOf" srcId="{628E5878-C60A-4947-BF37-8BFAB6C3492C}" destId="{926E9AF0-05FB-4F44-B2B8-E289FF91A5F2}" srcOrd="0" destOrd="0" presId="urn:microsoft.com/office/officeart/2005/8/layout/orgChart1"/>
    <dgm:cxn modelId="{EF2439A2-C248-45C4-B5B1-948537FA5CED}" type="presParOf" srcId="{628E5878-C60A-4947-BF37-8BFAB6C3492C}" destId="{D71F855D-F9F2-4B0B-9B2E-AF7A83BAD431}" srcOrd="1" destOrd="0" presId="urn:microsoft.com/office/officeart/2005/8/layout/orgChart1"/>
    <dgm:cxn modelId="{BF0ED9A0-45D0-48F5-ACD5-5F0F30C9C294}" type="presParOf" srcId="{2FA8E01E-BEE4-49DF-B9D9-5E0895362ACF}" destId="{473C54DE-EE3D-483F-96B9-C5CA8C9BAE19}" srcOrd="1" destOrd="0" presId="urn:microsoft.com/office/officeart/2005/8/layout/orgChart1"/>
    <dgm:cxn modelId="{9BC0BF47-EFAE-481C-B910-C01692206388}" type="presParOf" srcId="{2FA8E01E-BEE4-49DF-B9D9-5E0895362ACF}" destId="{2834CC7B-0D13-4C5A-8F68-BEDC2FFEEB05}" srcOrd="2" destOrd="0" presId="urn:microsoft.com/office/officeart/2005/8/layout/orgChart1"/>
    <dgm:cxn modelId="{9C0BDB34-83E8-4548-B898-4280D27DDAD8}" type="presParOf" srcId="{0328588F-27C1-493B-ABB5-A4EDAA1073CB}" destId="{FAAA04E1-048A-4092-8D61-B865D52BEE14}" srcOrd="2" destOrd="0" presId="urn:microsoft.com/office/officeart/2005/8/layout/orgChart1"/>
    <dgm:cxn modelId="{F12B7270-6245-40A4-A735-BDCF2CA83E83}" type="presParOf" srcId="{0328588F-27C1-493B-ABB5-A4EDAA1073CB}" destId="{6C68AFB8-4699-4F07-90F5-1341F927BD6F}" srcOrd="3" destOrd="0" presId="urn:microsoft.com/office/officeart/2005/8/layout/orgChart1"/>
    <dgm:cxn modelId="{6896CD92-0126-4F06-B5AC-4549941B6F7E}" type="presParOf" srcId="{6C68AFB8-4699-4F07-90F5-1341F927BD6F}" destId="{E3B82D0A-2BE5-46E2-A5AB-F29ACDFDDE0F}" srcOrd="0" destOrd="0" presId="urn:microsoft.com/office/officeart/2005/8/layout/orgChart1"/>
    <dgm:cxn modelId="{D4D23DC4-79F1-4A9C-9A13-0831BA86A488}" type="presParOf" srcId="{E3B82D0A-2BE5-46E2-A5AB-F29ACDFDDE0F}" destId="{39076477-5B15-4B76-A185-2B176F6DC0A4}" srcOrd="0" destOrd="0" presId="urn:microsoft.com/office/officeart/2005/8/layout/orgChart1"/>
    <dgm:cxn modelId="{48B24275-3D7A-4DF7-929C-CC214837B8E1}" type="presParOf" srcId="{E3B82D0A-2BE5-46E2-A5AB-F29ACDFDDE0F}" destId="{0DAA5A42-CC2C-4994-BF1C-B8878A44A9C1}" srcOrd="1" destOrd="0" presId="urn:microsoft.com/office/officeart/2005/8/layout/orgChart1"/>
    <dgm:cxn modelId="{F1623A34-1F32-44D6-8528-7807C163AE32}" type="presParOf" srcId="{6C68AFB8-4699-4F07-90F5-1341F927BD6F}" destId="{F8F8303E-315D-4EE8-A7BC-CBF34F19B8D6}" srcOrd="1" destOrd="0" presId="urn:microsoft.com/office/officeart/2005/8/layout/orgChart1"/>
    <dgm:cxn modelId="{723EBECE-2D00-4EA9-80C6-ED96ECEC3AE8}" type="presParOf" srcId="{6C68AFB8-4699-4F07-90F5-1341F927BD6F}" destId="{C49A4B7D-BF2A-4BA2-A28E-5CA6141A3E39}" srcOrd="2" destOrd="0" presId="urn:microsoft.com/office/officeart/2005/8/layout/orgChart1"/>
    <dgm:cxn modelId="{C1706A88-565E-4F5D-A93F-C1DC9404D2F8}" type="presParOf" srcId="{0328588F-27C1-493B-ABB5-A4EDAA1073CB}" destId="{3824701B-0C6A-4773-BF28-4B025544DACB}" srcOrd="4" destOrd="0" presId="urn:microsoft.com/office/officeart/2005/8/layout/orgChart1"/>
    <dgm:cxn modelId="{BA6464F7-D995-43AF-BB26-6F7BEA2F55D3}" type="presParOf" srcId="{0328588F-27C1-493B-ABB5-A4EDAA1073CB}" destId="{085894B7-5FB6-49A6-9CAC-EC3CA87F44C2}" srcOrd="5" destOrd="0" presId="urn:microsoft.com/office/officeart/2005/8/layout/orgChart1"/>
    <dgm:cxn modelId="{C34BD546-E76C-48FF-BE8A-BA2770C35CC1}" type="presParOf" srcId="{085894B7-5FB6-49A6-9CAC-EC3CA87F44C2}" destId="{7A3A1AEA-5860-4AA2-96F9-9623A3842AAB}" srcOrd="0" destOrd="0" presId="urn:microsoft.com/office/officeart/2005/8/layout/orgChart1"/>
    <dgm:cxn modelId="{425E3755-9DDE-46E4-BE25-7281CC8B79C1}" type="presParOf" srcId="{7A3A1AEA-5860-4AA2-96F9-9623A3842AAB}" destId="{8F2632AC-CDD1-432B-9CF0-FBAE0D9599A1}" srcOrd="0" destOrd="0" presId="urn:microsoft.com/office/officeart/2005/8/layout/orgChart1"/>
    <dgm:cxn modelId="{D787E2FE-5CFA-41C5-B40B-3ACE44FCA846}" type="presParOf" srcId="{7A3A1AEA-5860-4AA2-96F9-9623A3842AAB}" destId="{9FCB03DF-C1C3-4AA8-A0C5-C902BA7C6709}" srcOrd="1" destOrd="0" presId="urn:microsoft.com/office/officeart/2005/8/layout/orgChart1"/>
    <dgm:cxn modelId="{096E8569-F14C-4428-834A-01F82543140C}" type="presParOf" srcId="{085894B7-5FB6-49A6-9CAC-EC3CA87F44C2}" destId="{D6F9BAB2-D2F6-419E-A0B8-9F7C4837C009}" srcOrd="1" destOrd="0" presId="urn:microsoft.com/office/officeart/2005/8/layout/orgChart1"/>
    <dgm:cxn modelId="{5DD1955F-5F78-437B-9B99-5BE22519CB6F}" type="presParOf" srcId="{085894B7-5FB6-49A6-9CAC-EC3CA87F44C2}" destId="{3BB75EDB-0919-4AF0-94B3-7AEE69D07206}" srcOrd="2" destOrd="0" presId="urn:microsoft.com/office/officeart/2005/8/layout/orgChart1"/>
    <dgm:cxn modelId="{4A4C9FB1-9371-402E-8E3E-23BE56EC6377}" type="presParOf" srcId="{0328588F-27C1-493B-ABB5-A4EDAA1073CB}" destId="{3B5CAA3C-7442-48AD-9203-409B72B856D8}" srcOrd="6" destOrd="0" presId="urn:microsoft.com/office/officeart/2005/8/layout/orgChart1"/>
    <dgm:cxn modelId="{A4E74FF3-9439-4B1E-BC01-5788E4DEA42A}" type="presParOf" srcId="{0328588F-27C1-493B-ABB5-A4EDAA1073CB}" destId="{EBF44B52-E233-42D0-997B-998EAD65E5EA}" srcOrd="7" destOrd="0" presId="urn:microsoft.com/office/officeart/2005/8/layout/orgChart1"/>
    <dgm:cxn modelId="{348D22B9-8236-4D81-80DA-532E77FD863B}" type="presParOf" srcId="{EBF44B52-E233-42D0-997B-998EAD65E5EA}" destId="{DCD45919-DDDA-4C3D-9D25-0D7CDDF0BCFD}" srcOrd="0" destOrd="0" presId="urn:microsoft.com/office/officeart/2005/8/layout/orgChart1"/>
    <dgm:cxn modelId="{FBCC6722-5E43-443F-9C30-99EF4F246588}" type="presParOf" srcId="{DCD45919-DDDA-4C3D-9D25-0D7CDDF0BCFD}" destId="{CDE22D1D-6005-42A6-B365-B25FE3577730}" srcOrd="0" destOrd="0" presId="urn:microsoft.com/office/officeart/2005/8/layout/orgChart1"/>
    <dgm:cxn modelId="{5AE0C3DE-8C2C-49F5-BB81-549AE69C2E3D}" type="presParOf" srcId="{DCD45919-DDDA-4C3D-9D25-0D7CDDF0BCFD}" destId="{45E8B829-E0E3-4E7D-B6D6-ADDEE3B36F82}" srcOrd="1" destOrd="0" presId="urn:microsoft.com/office/officeart/2005/8/layout/orgChart1"/>
    <dgm:cxn modelId="{C7B8062D-C962-4B4A-BB7F-0E896A2D11B9}" type="presParOf" srcId="{EBF44B52-E233-42D0-997B-998EAD65E5EA}" destId="{98C3AB55-D337-4253-8B85-809EBA1F03E2}" srcOrd="1" destOrd="0" presId="urn:microsoft.com/office/officeart/2005/8/layout/orgChart1"/>
    <dgm:cxn modelId="{71421C9D-9295-4A73-9F76-B44C3CC7EA44}" type="presParOf" srcId="{EBF44B52-E233-42D0-997B-998EAD65E5EA}" destId="{612491CA-4B2F-4689-8FE0-BB965AA94BC3}" srcOrd="2" destOrd="0" presId="urn:microsoft.com/office/officeart/2005/8/layout/orgChart1"/>
    <dgm:cxn modelId="{9FBB1288-22DC-461B-A7A9-78A63BF49E86}" type="presParOf" srcId="{0328588F-27C1-493B-ABB5-A4EDAA1073CB}" destId="{E91EFEB8-7024-458C-A4C1-E3D209B04C7D}" srcOrd="8" destOrd="0" presId="urn:microsoft.com/office/officeart/2005/8/layout/orgChart1"/>
    <dgm:cxn modelId="{C7EC741D-BA3A-46EB-BE1F-56FE42D3C668}" type="presParOf" srcId="{0328588F-27C1-493B-ABB5-A4EDAA1073CB}" destId="{FE55B6DB-001B-45C3-888D-97550B67A383}" srcOrd="9" destOrd="0" presId="urn:microsoft.com/office/officeart/2005/8/layout/orgChart1"/>
    <dgm:cxn modelId="{ED337427-4D88-4A76-99C7-D328865307F3}" type="presParOf" srcId="{FE55B6DB-001B-45C3-888D-97550B67A383}" destId="{6C98E617-2379-4D08-9C24-D25FFBA008CD}" srcOrd="0" destOrd="0" presId="urn:microsoft.com/office/officeart/2005/8/layout/orgChart1"/>
    <dgm:cxn modelId="{AF1C9C0D-2EB7-46A5-91FB-6AD09A604001}" type="presParOf" srcId="{6C98E617-2379-4D08-9C24-D25FFBA008CD}" destId="{777E9268-D0C3-4C6B-85A4-AB81B795227C}" srcOrd="0" destOrd="0" presId="urn:microsoft.com/office/officeart/2005/8/layout/orgChart1"/>
    <dgm:cxn modelId="{116A9FC5-BD74-4308-A4DC-B63B864916BE}" type="presParOf" srcId="{6C98E617-2379-4D08-9C24-D25FFBA008CD}" destId="{0EC3E9B9-1FEC-4A45-947D-E66F6484A84C}" srcOrd="1" destOrd="0" presId="urn:microsoft.com/office/officeart/2005/8/layout/orgChart1"/>
    <dgm:cxn modelId="{7479C581-AD49-4889-91AD-3DD8ABB43D02}" type="presParOf" srcId="{FE55B6DB-001B-45C3-888D-97550B67A383}" destId="{A4D29B0C-F4B4-4E8E-8553-7030BF19AF66}" srcOrd="1" destOrd="0" presId="urn:microsoft.com/office/officeart/2005/8/layout/orgChart1"/>
    <dgm:cxn modelId="{4F45835B-CABA-4864-BA36-F43D0BFF8023}" type="presParOf" srcId="{FE55B6DB-001B-45C3-888D-97550B67A383}" destId="{763E6742-0D76-4194-9090-2E08048A4892}" srcOrd="2" destOrd="0" presId="urn:microsoft.com/office/officeart/2005/8/layout/orgChart1"/>
    <dgm:cxn modelId="{B08451FA-FA12-49BE-B6E5-BD741ED269E6}" type="presParOf" srcId="{48FB3F02-321E-4215-8370-17E681D6AA89}" destId="{F49EF088-6E3D-4CBB-BE05-FF0BC0FD33B8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EFEB8-7024-458C-A4C1-E3D209B04C7D}">
      <dsp:nvSpPr>
        <dsp:cNvPr id="0" name=""/>
        <dsp:cNvSpPr/>
      </dsp:nvSpPr>
      <dsp:spPr>
        <a:xfrm>
          <a:off x="4495800" y="1019463"/>
          <a:ext cx="3725334" cy="32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36"/>
              </a:lnTo>
              <a:lnTo>
                <a:pt x="3725334" y="161636"/>
              </a:lnTo>
              <a:lnTo>
                <a:pt x="3725334" y="32327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CAA3C-7442-48AD-9203-409B72B856D8}">
      <dsp:nvSpPr>
        <dsp:cNvPr id="0" name=""/>
        <dsp:cNvSpPr/>
      </dsp:nvSpPr>
      <dsp:spPr>
        <a:xfrm>
          <a:off x="4495800" y="1019463"/>
          <a:ext cx="1862667" cy="32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36"/>
              </a:lnTo>
              <a:lnTo>
                <a:pt x="1862667" y="161636"/>
              </a:lnTo>
              <a:lnTo>
                <a:pt x="1862667" y="32327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4701B-0C6A-4773-BF28-4B025544DACB}">
      <dsp:nvSpPr>
        <dsp:cNvPr id="0" name=""/>
        <dsp:cNvSpPr/>
      </dsp:nvSpPr>
      <dsp:spPr>
        <a:xfrm>
          <a:off x="4450080" y="1019463"/>
          <a:ext cx="91440" cy="306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61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A04E1-048A-4092-8D61-B865D52BEE14}">
      <dsp:nvSpPr>
        <dsp:cNvPr id="0" name=""/>
        <dsp:cNvSpPr/>
      </dsp:nvSpPr>
      <dsp:spPr>
        <a:xfrm>
          <a:off x="2633132" y="1019463"/>
          <a:ext cx="1862667" cy="323272"/>
        </a:xfrm>
        <a:custGeom>
          <a:avLst/>
          <a:gdLst/>
          <a:ahLst/>
          <a:cxnLst/>
          <a:rect l="0" t="0" r="0" b="0"/>
          <a:pathLst>
            <a:path>
              <a:moveTo>
                <a:pt x="1862667" y="0"/>
              </a:moveTo>
              <a:lnTo>
                <a:pt x="1862667" y="161636"/>
              </a:lnTo>
              <a:lnTo>
                <a:pt x="0" y="161636"/>
              </a:lnTo>
              <a:lnTo>
                <a:pt x="0" y="32327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B6158-ED84-4F0A-AFAA-F220350AAA52}">
      <dsp:nvSpPr>
        <dsp:cNvPr id="0" name=""/>
        <dsp:cNvSpPr/>
      </dsp:nvSpPr>
      <dsp:spPr>
        <a:xfrm>
          <a:off x="770465" y="1019463"/>
          <a:ext cx="3725334" cy="323272"/>
        </a:xfrm>
        <a:custGeom>
          <a:avLst/>
          <a:gdLst/>
          <a:ahLst/>
          <a:cxnLst/>
          <a:rect l="0" t="0" r="0" b="0"/>
          <a:pathLst>
            <a:path>
              <a:moveTo>
                <a:pt x="3725334" y="0"/>
              </a:moveTo>
              <a:lnTo>
                <a:pt x="3725334" y="161636"/>
              </a:lnTo>
              <a:lnTo>
                <a:pt x="0" y="161636"/>
              </a:lnTo>
              <a:lnTo>
                <a:pt x="0" y="32327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2D9C8-2790-45D9-8520-ABD7921A9F8B}">
      <dsp:nvSpPr>
        <dsp:cNvPr id="0" name=""/>
        <dsp:cNvSpPr/>
      </dsp:nvSpPr>
      <dsp:spPr>
        <a:xfrm>
          <a:off x="3726102" y="249766"/>
          <a:ext cx="1539394" cy="7696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Fair Value Commuting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6102" y="249766"/>
        <a:ext cx="1539394" cy="769697"/>
      </dsp:txXfrm>
    </dsp:sp>
    <dsp:sp modelId="{926E9AF0-05FB-4F44-B2B8-E289FF91A5F2}">
      <dsp:nvSpPr>
        <dsp:cNvPr id="0" name=""/>
        <dsp:cNvSpPr/>
      </dsp:nvSpPr>
      <dsp:spPr>
        <a:xfrm>
          <a:off x="768" y="1342736"/>
          <a:ext cx="1539394" cy="7696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ECTR</a:t>
          </a: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Enterprise Commute Trip Reduction</a:t>
          </a:r>
          <a:endParaRPr lang="en-US" sz="23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" y="1342736"/>
        <a:ext cx="1539394" cy="769697"/>
      </dsp:txXfrm>
    </dsp:sp>
    <dsp:sp modelId="{39076477-5B15-4B76-A185-2B176F6DC0A4}">
      <dsp:nvSpPr>
        <dsp:cNvPr id="0" name=""/>
        <dsp:cNvSpPr/>
      </dsp:nvSpPr>
      <dsp:spPr>
        <a:xfrm>
          <a:off x="1863435" y="1342736"/>
          <a:ext cx="1539394" cy="7696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MobAg</a:t>
          </a:r>
          <a:endParaRPr lang="en-US" sz="23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Mobility Aggregation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3435" y="1342736"/>
        <a:ext cx="1539394" cy="769697"/>
      </dsp:txXfrm>
    </dsp:sp>
    <dsp:sp modelId="{8F2632AC-CDD1-432B-9CF0-FBAE0D9599A1}">
      <dsp:nvSpPr>
        <dsp:cNvPr id="0" name=""/>
        <dsp:cNvSpPr/>
      </dsp:nvSpPr>
      <dsp:spPr>
        <a:xfrm>
          <a:off x="3726102" y="1326080"/>
          <a:ext cx="1539394" cy="7696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Feebate</a:t>
          </a:r>
          <a:endParaRPr lang="en-US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Similar-to-Stanford Carrot/Stick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6102" y="1326080"/>
        <a:ext cx="1539394" cy="769697"/>
      </dsp:txXfrm>
    </dsp:sp>
    <dsp:sp modelId="{CDE22D1D-6005-42A6-B365-B25FE3577730}">
      <dsp:nvSpPr>
        <dsp:cNvPr id="0" name=""/>
        <dsp:cNvSpPr/>
      </dsp:nvSpPr>
      <dsp:spPr>
        <a:xfrm>
          <a:off x="5588770" y="1342736"/>
          <a:ext cx="1539394" cy="7696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Gap-Fill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New commute options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770" y="1342736"/>
        <a:ext cx="1539394" cy="769697"/>
      </dsp:txXfrm>
    </dsp:sp>
    <dsp:sp modelId="{777E9268-D0C3-4C6B-85A4-AB81B795227C}">
      <dsp:nvSpPr>
        <dsp:cNvPr id="0" name=""/>
        <dsp:cNvSpPr/>
      </dsp:nvSpPr>
      <dsp:spPr>
        <a:xfrm>
          <a:off x="7451437" y="1342736"/>
          <a:ext cx="1539394" cy="7696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Systemic Obstacles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1437" y="1342736"/>
        <a:ext cx="1539394" cy="769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1" tIns="47100" rIns="94201" bIns="471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01" tIns="47100" rIns="94201" bIns="47100" rtlCol="0"/>
          <a:lstStyle>
            <a:lvl1pPr algn="r">
              <a:defRPr sz="1200"/>
            </a:lvl1pPr>
          </a:lstStyle>
          <a:p>
            <a:fld id="{14FA2A0D-8E0C-4BD9-9465-0461374B6D2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1" tIns="47100" rIns="94201" bIns="471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01" tIns="47100" rIns="94201" bIns="47100" rtlCol="0" anchor="b"/>
          <a:lstStyle>
            <a:lvl1pPr algn="r">
              <a:defRPr sz="1200"/>
            </a:lvl1pPr>
          </a:lstStyle>
          <a:p>
            <a:fld id="{0284D61C-F9B1-4DFC-94BD-6F313DF9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B136A4D7-C0EC-48A3-B937-76ED1C52C12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966A1AD-4FBB-4DBD-BFC6-2571C068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1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6E747F-C28C-432A-ADD4-E831C2A37E7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2B13-EA53-4B6A-8988-69B9B76D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964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5"/>
          <a:stretch>
            <a:fillRect/>
          </a:stretch>
        </p:blipFill>
        <p:spPr bwMode="auto">
          <a:xfrm>
            <a:off x="-4373" y="26988"/>
            <a:ext cx="9159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0" y="884420"/>
            <a:ext cx="9144000" cy="0"/>
          </a:xfrm>
          <a:prstGeom prst="line">
            <a:avLst/>
          </a:prstGeom>
          <a:noFill/>
          <a:ln w="25400">
            <a:solidFill>
              <a:srgbClr val="C6CC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FB2B13-EA53-4B6A-8988-69B9B76DEE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://www.jointventure.org/images/stories/jvsv-logo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9" y="6338647"/>
            <a:ext cx="2362200" cy="5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5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ve.raney@jointventure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1667" y="279399"/>
            <a:ext cx="8678333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latin typeface="Helvetica-Light" charset="0"/>
              </a:rPr>
              <a:t>Reduce Bay Area Commuting 25%</a:t>
            </a:r>
            <a:r>
              <a:rPr lang="en-US" sz="8800" b="1" dirty="0" smtClean="0">
                <a:latin typeface="Helvetica-Light" charset="0"/>
              </a:rPr>
              <a:t/>
            </a:r>
            <a:br>
              <a:rPr lang="en-US" sz="8800" b="1" dirty="0" smtClean="0">
                <a:latin typeface="Helvetica-Light" charset="0"/>
              </a:rPr>
            </a:br>
            <a:r>
              <a:rPr lang="en-US" sz="2400" dirty="0" smtClean="0">
                <a:latin typeface="Helvetica-Light" charset="0"/>
              </a:rPr>
              <a:t> </a:t>
            </a:r>
            <a:endParaRPr lang="en-US" sz="2400" dirty="0">
              <a:latin typeface="Helvetica-Light" charset="0"/>
            </a:endParaRPr>
          </a:p>
        </p:txBody>
      </p:sp>
      <p:pic>
        <p:nvPicPr>
          <p:cNvPr id="5" name="Picture 2" descr="GetOutOfCarFre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b="14502"/>
          <a:stretch/>
        </p:blipFill>
        <p:spPr bwMode="auto">
          <a:xfrm>
            <a:off x="4800600" y="4064945"/>
            <a:ext cx="4148659" cy="225965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752600"/>
            <a:ext cx="8382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Smart Mobility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Trip Reduction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CTR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steve.raney@jointventure.org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Goal: Inform, stimulate long-range thinking.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0939"/>
            <a:ext cx="9135143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Mobility Aggregation: app replaces your car</a:t>
            </a:r>
            <a:br>
              <a:rPr lang="en-US" sz="2400" dirty="0" smtClean="0"/>
            </a:br>
            <a:r>
              <a:rPr lang="en-US" sz="2000" dirty="0" smtClean="0"/>
              <a:t>Ventra/Cubic/</a:t>
            </a:r>
            <a:r>
              <a:rPr lang="en-US" sz="2000" dirty="0" err="1" smtClean="0"/>
              <a:t>Moovel</a:t>
            </a:r>
            <a:r>
              <a:rPr lang="en-US" sz="2000" dirty="0" smtClean="0"/>
              <a:t>, </a:t>
            </a:r>
            <a:r>
              <a:rPr lang="en-US" sz="2000" dirty="0" err="1" smtClean="0"/>
              <a:t>MoovIt</a:t>
            </a:r>
            <a:r>
              <a:rPr lang="en-US" sz="2000" dirty="0" smtClean="0"/>
              <a:t>, Transit App, Urban Engines, Xerox (</a:t>
            </a:r>
            <a:r>
              <a:rPr lang="en-US" sz="2000" dirty="0" err="1" smtClean="0"/>
              <a:t>GoLA</a:t>
            </a:r>
            <a:r>
              <a:rPr lang="en-US" sz="2000" dirty="0" smtClean="0"/>
              <a:t>),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257800" cy="9906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990600"/>
            <a:ext cx="9135143" cy="5301762"/>
            <a:chOff x="0" y="565638"/>
            <a:chExt cx="9135143" cy="5301762"/>
          </a:xfrm>
        </p:grpSpPr>
        <p:pic>
          <p:nvPicPr>
            <p:cNvPr id="5" name="Picture 2" descr="MaasGraphic1400x8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5638"/>
              <a:ext cx="9135143" cy="530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048933" y="1430867"/>
              <a:ext cx="1786467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774142" y="53340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4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Gap-Filling: Better Commute 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029200" cy="22860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124" name="Picture 4" descr="https://lh3.googleusercontent.com/bL6FK0b8sBDP89mjivgVvt4dqriqhVZJ9-9ZwNbkks_OtZH30_rlf5-k5BbMrSZoiNt97INNdGl8dIsdrDeV-F4h8ud3l3fEbzobRB5qp5O4GZUJfYpOemJbS4DJO0ZJS0T56NZ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473385"/>
            <a:ext cx="2962275" cy="1384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.patch.com/users/22735948/2015/10/T800x600/2015105633b6285c8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5667" r="9000" b="26166"/>
          <a:stretch/>
        </p:blipFill>
        <p:spPr bwMode="auto">
          <a:xfrm>
            <a:off x="2607923" y="5478872"/>
            <a:ext cx="3335677" cy="1379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" y="5488905"/>
            <a:ext cx="2363952" cy="1378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 descr="http://wamu.org/sites/wamu.org/files/styles/headline_landscape/public/images/attach/05.12.15news-dicaro-bridj-edit.jpg?itok=ZogdXtt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838575"/>
            <a:ext cx="2641600" cy="1485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2" y="1421190"/>
            <a:ext cx="1404938" cy="987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http://www.commuteconnection.com/images/telecommuting%20with%20do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9681"/>
          <a:stretch/>
        </p:blipFill>
        <p:spPr bwMode="auto">
          <a:xfrm>
            <a:off x="7442913" y="2553991"/>
            <a:ext cx="1701087" cy="1130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4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Autonomous impact is not so immediate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3716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72" y="4572000"/>
            <a:ext cx="2270500" cy="1464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blogcdn.com/www.engadget.com/media/2012/12/volvo-sartre-62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69" y="4572000"/>
            <a:ext cx="2198955" cy="14648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ath.berkeley.edu/PATH/Research/Demos/demos_files/platoon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34" y="4572000"/>
            <a:ext cx="2141566" cy="1464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19718"/>
              </p:ext>
            </p:extLst>
          </p:nvPr>
        </p:nvGraphicFramePr>
        <p:xfrm>
          <a:off x="381000" y="1143000"/>
          <a:ext cx="8077201" cy="325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546"/>
                <a:gridCol w="6764655"/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(Flawed) Prediction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Read-a-Magazine-on-Freeway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RoboCar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RoboCars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freeway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geo-fenced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Robotaxi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RoboTaxi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/Van impact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RoboCars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fwy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 platooning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4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2021 SMC Highway 101 Managed Lane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305800" cy="3200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State / regional objectives </a:t>
            </a:r>
            <a:r>
              <a:rPr lang="en-US" sz="2800" dirty="0" smtClean="0">
                <a:sym typeface="Wingdings" panose="05000000000000000000" pitchFamily="2" charset="2"/>
              </a:rPr>
              <a:t> pricing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Accelerates demand for HOV/T 2 and 3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Gap-Filling increases occupancy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Eventually, too many SOV EVs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35% EVs on Hwy 237</a:t>
            </a:r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AutoShape 2" descr="data:image/jpeg;base64,/9j/4AAQSkZJRgABAQAAAQABAAD/2wCEAAkGBxITEhUSExMWFRUXFRYWGBcYGBgYFxcaFRUYFhcVFxgaHikgGRolHRUVITEiMSkrLi8uGCAzODMsNygtLysBCgoKDg0OGhAQGy0lICUtLS0tLi8tLS0tLS0tLS0tLS0vLSstLS0tLS0vLS0tLS0tLS0uKy8tLS8tKy03LS4tK//AABEIAMsA+QMBIgACEQEDEQH/xAAbAAEAAgMBAQAAAAAAAAAAAAAABAUBAgMGB//EAEMQAAIBAgQEAwMHCgUEAwAAAAECAAMRBBIhMQUTQVEiYXEGMpEjQlJicoGhFCQzQ1OisdHS4RWCs8Hwc5KjwkRUk//EABgBAQADAQAAAAAAAAAAAAAAAAABAgME/8QALBEBAAIBAwEHAwQDAAAAAAAAAAECERIhMQMTIkFRYbHwMnGhkcHR4QQUgf/aAAwDAQACEQMRAD8A+4FovONTCIxzFQT3I1m5pDXTfQ+cgbBpD4gr+F6Z8Sk+Emyup95T59j3t0JnelhEW+VQL72G81qYZDbMoPTUbaf2Ebp2Yo4oNTFRdiuYX39COhEgPUJ3JM68KpAc2nYeCq9h9WoBU08ruR90jvh1ViMov6CXrnwUtEeLlWxKqQrXudtCeoHQec5U+IUmJAbUAn3WG1+48jJLICLEC3aw6zKqALAAfcN+8t3/AEV7vqiniFL9oOugvfTeb1MbTUXLi1r9drA3/eE7FRe9hfvYX+MywB3AP3f87CO/6Hc9WYImoQAWAFu1hb4QyA6kD4CO96Hd9W1piZvMS8Z8VJx4EREBERAREQEREBERAREQEREBERAREQLyQ+KV6qU2alS5zi1qeYJmubHxNoLDX7pKLRnEwbqd+J4kf/DqHyFSl3AO57XI726QOJYj/wCnV3Hz6P0rX9/trLjOIzQK8HLif+pS/Gk/+4qfuxxAeIek5oxq1DVU2RFKo1rhixBdgOq2UAH1nPEFiQc1/wDLbv5y1eVbcNYmmRvpaea/HWCr/S+K+XftNMs8N4iJKCIiAiIgIiICIiAiIgIiICIiAiIgIiICIiAiIgbe0nDmrJTyBCUqZ/GXGgRh4chBzEkDta8pz7PVCbmjRYXFia+IJsABfUaHwiexDTiTlN+h/Anr6TBu8tieCVWZ3NKjmbUsK1dcx5YUEhdvnD4GWuGpGquVvDRTw5bkmpl3ux15d9uptr2lq509byq4HxKkRy82uZlBscrWOynYnTaZTeY6kV8E4WD8shdbC2mttJDxGDpBSVb18ZItf1kvF1ABeynXrINVg26r9wm1VLOHIXXU9Ruet/PzmyUwNr/EzZUA2AHpMzWGckRElBERAREQEREBERAREQEREBERAREQEREBERAREQJuKwhDcym2V+oY+BwNgw6H6w19dpXY3Hc9XoAGmxXK5c+7mHzcv6Qa7ggecz7TVXIWilOsS9zzqSK4p5SNGDEb3tKj8orLVpG1dmz5Qv5OiAqaiCpcqdQq3PbQGYN21PgdRjqWTsUJ8V9iwqixXTVZAwvsy1GvUYn9PmZ2bIbkkH5MKPDsNDt5z0HtiaiJSxCFrUKoeoq38VMiz6D3rA5vukrEsK1NalMhtMwsdGVhuPIiY/5UW7PXXw+SvWd93ADKALmwAFybnQWuT1M2UziBf3T6gk3B7TYUyNz+JmfT6sx9La/TrbeXaJom385uDO6l9Ub8uO9NO8cEREuzIiICIiAiIgIiICIiAiIgIiICIiAiIgIiICIiBeSn43ilw7DFVD8mq8tjqSgZ1swA3FwLjyHaXEwyg6HWYN1FT9rMC4A/KKdmGl7gG421HmPjKVKqUKhGCrUq6MzH8kFRQ6kAM5w5vpowJQ6a9Lz0dXh+RjUohbk3ZDoreYPzX89j1HWcHxrFKlVKfuBr0woNUkDVLbA6D1kxOBGwXEqGJBZc1NlAuSuUi99G6dD1ma1QrbPmNzYFFzA7anXTebUuIqFv+S4hmIDENTGhaw3JtfXW19pzrcUps2U4bEXspI5TCwLEDxA7aXtrMo6Va31VjCZmZjBhq+Zc22p36WJGvY6bTFNy5uLhRt9b+00wjpVPLp0qiDU5aiWp3Ui63BNjcnT1lmaDfsf+1xb4GWj/ACcbXiY/5lnPTnwcQZmbmkR+qf8A7lmq0w7FLlPI+8e9jtLf7XTnb3290dnZzqVQNOp2HU/ymULdQB5D/eTDw5UF1Nu99SfvkYTaJyrMYYiIkoImHcKCSQANydB8ZwXFBmCpZtsxB8Kg9b66noIyJETMxAREQEREBERAREQEREBERAREQLyImJg3DPI432cKsagAZM4drX5ts+drdCR/C/WerNZc2W4zWva+tu9u03tGSJ8nLDYhWUMrAjuJ1Mg4nhwJLIeXU3Dgb/bHzh/zSc2xlV6brTCLXUWyuTlB6NcC5Q2Nj/uIEbE+zGHZi6Z6Lk3LUWKXPdl90nzImBwbED3cfW/zJRb/ANJ1WpjbNdKAOVspDufFl8N/ALDNv5SOf8QK2ZMKdz+kqrc3OUe5oPdv6mTqkQ8ZSxqW5eJ5zAglWpU7ZetytrH7xK4cQrVC1TUvT0rYY+F6dv1lEk6g+pBHnPXYAVApFRKaG/hFNiQRbc5gNd5W8Z9mxWIqq5Sun6OoANBvlYbMp7SL1r1K6br0vNJz7/PZoOOBqOYLzdQBluOtjmFiVYX1FrztwqqlemKiHQ7qfeUjdT2InmuaeY3hWhihlz0iSKGJBOVXRrWViQQDuDprpOGJ4wtM8+iStXOtOojXylmNlp1goNnJICsASbjvOWL9XoWilt482/ZdK9Mx/cekx+73JwZ7/gZpUwpHn3lPw/25w1WjzVD5lUlqQHjWxykm9ha+l7+tp3XidOtSWtVf5JnyCmgLAsCQQ7D3gMrfV9Z2RaZjMcOS3T0zi3KPjcAcWFUXFNWzFtCHNiLKDow6327d534dwv8AJ0KDMQWLagAC9tAALAeUmj2jwgA+WQDTUXtrp29JtifaDDKAGqCzLnGhsVzZb7dxI2zlTs4zlyicsPiUqAmmwYA2JHQ6G3luJ1msKyRESUEREBERAREQEREBERAREQLyVXtFWxC0ScOqF7Eku1goAuSBaxPloJaGUfFMTiSalNcLnplcquKyKWzJ4rqRpY2HWYxy2mMw+RtjsRmOK+WLBtauV9DfQZrW+7afW/Y/H4mth6dTEIql0R1YHVgygjOtvC3cC49J5N/YllpVkWlWZs4KPzqa51uq5bZSAALtYje+s9HwQYjD0aOHXCOUpIlPO1WlmIAtmIG5Frn8Jr1bxZn0unojEvTCRMbhC1mQ5ai+63Sx3Vh1U/3ktZmYtUTBYsPcEZXU2ZTup6eoO4PX4yS0r+LU8oFdb5k9627U7jOpHWw8Q8x5mTUe4BFiNCLHcEdDA5Y7EpRptVc2VRcmU3DONnEuy0/kcoBsy5nYHTMLGwHxl9WRWWzAEHcEXH3gyo4HSRU5iUwOazOMqgWQnwXPbKFNvORMSic5jDpX4JTqMr1b1GXbMFtvexVQLi+ut7HWVHtL7MYesAQtOlWUhluoyvlNwHUWzC9tdx3no2p1W3YIPq6n4yPWamt0DLzQpcKzDN2BN9QCdLyZ3het5pvDxPDsKAqvRXlV6Y7eADMwNE205TENbqNzcydg8YaLNiaCHllvzvCjV6Lda1NR8SBuNRJfA6uJzn8oam1N1uxvS8LdMuTXL72/YbTfiOBIYVqDgOugcEEEfs6tt1133E46Wv0J33rLeOpTrRoxjy9P69no8DXp1aa1KbKyMLgixBEw1Unwot/rH3R6d9p5bD4DEIpxGHp5Q5zVcJnGVj85qTDRGO/QHraei4JxWjXT5LwlTlemRlem30WXp/Azt2mM14c8xMTiUxcOtrZQPQW1O8wcKn0Z1qVVW1za5sJkNGVcKh0INiJrLllB3mr0wRYiW1qaFPEywmJooREQEREBERAREQEREC8mMszEwbsWi0zEBERAwRKofm7Hfkk36nlE6kfYJ18jfodLaDA43DC4IIPXoR3vIfA2HKyg3RWZUPdFNlt3AGgPUCc8ZwUNcoxS+pS55T/aQW3vqQR53ndMS6gBqLaaeAoy/wCXUG33CBNJEgYzhGGqPzKlGm72C5mVSbA5gLkbA6yK/tNRF7rU8JIJyHQg2N/hLkGDCtHAsJ0w9L/81737dyTO1HhtOmCKSIgJuVVQFJsBc2G9gBfym/EcTykNQI9S1vCguxubaAkeshLxq4cihXuqs1jTK5sovlFzuekTvyOnLZNaeo+dTJ2+z/y0g8Q4YlcivRc0cSugdd/sVF+eu+h76Tq/Gr68jEXGXantmy9b62za27GQcbxjKRVFGrTA0aoUIAuARmXcrra/S055i3R71OPL57L0rN5xHKRwbiZaq1DEjJiBqFJulRf2lI9R5bieiE89jHwuJpDnWsPErg2IOwalUXUHX16WlPguN4hHNFK1Kso93nErVFrArUamCA1yBqvUXIOk3penUjNVZiYnD2OKrEZQNye2lut5pjWbYA26mcME7VHzsoUhQCAcwBOpANtR5yyvLRsrMZUxQ9jNZd3kVmzPlCggbnse3rLa1dCuiS8RhLarqO05U8Mx6fGW1QriXGJtxMpQpNVqMbCw0GpJNgBfuZA4ZxNa4bKrIVsGVrXGYXGxtY23jXGcInZNiIlkEREBERAvIiJg3IlRxDHGmxJNQqGpramobLnvdiMpNhYXlc3tKgOX87LFSwXkjMQGK3C5b+fpA9RE89h+M56iUwuKBZmXM1JVRcqlsxbLsbWHmZc8hv2r/uf0QJESPyW/av8Auf0RyG/aP+5/RAkTFpw5DftH/c/ommEZs1QFi2VgATbqinoB3MDjW4LQd87JcnfVgp9VBsfhNGp8qrSVCcrlwykkgZULBlvsbgDtrLSV/EkYPTqqpYJmDKN8rj3lHUgqNOxMCfaama4aurqGUgg7H/nWdDA5hben8IrAW12lO2Ex93tiaVizlL0DdFJGRdHAbKLgkjUma1sBiySTWonewNJ7bG2nM3vaBX472ep1DmoFqZzZiy+7caZsm2fzFjrPOjhDJUqCjXSpq3MpUajozFyC5NFiyEEkkhQL3Pcg+2/JMZa3Ppg8wnSjYZMgAWxY65gWv52kWpwU1CfysUKu2VghRr3NzmvdDqoFjfc9rV7Omc8fZr2lrY17x6/zyrcL7R1qYC1VUfNuwena2gIOWxHXpJ2M9pDT1ITLmAB5qEuM5U5F0JNgDv8AOE7JwQjSji8RTA+aXWqB6c1W/jOdTgtcjTE0qn/Ww1Nr/ehWTFMR9Ss6J4zH5/j3ROMe3dGijnI4ZQt7roudgik666n00OsleyvtJSr0wRe7F7MRYNkNnzanIw7E9rHWU2J9nagBaphUqre/5u7JUU2ALrTsEfUDTsOpkbh+EylqmEqGqw98ACnik+rUpEAMPKw62lZ113nf7J0RP0z+uz6OHB6zWpWA/kNzPLcP9pVNxWQG27Ktiv26Z8SdZ6TB1KbDNTKkHqLSa3i3DOYmJxMYkbDip+kAI+idR6nuZExGHpp4adMA3ucoAAHc23meJcWp0bKzAM3u72F2C3YjRRdhqZJFHKh6ki5PeXjnKJhXRMzE2ZYImrtYXsT5Df8At6zK+YsfW/4yNUZwnTPLMRElVeRETBugE/KVbAHSnvtsZzpvVz2NOnk11BF9u3rM18OrtVVhmFkNgbXIDW1kHgmFBOdqDUWU2F2Jvddd+1yO2mhMymJ15JicZh1OKrhmtRpMAxC2qBWtcAZhlOpBvbymaXEsQbXoKtyN6q3tdbnLa97Nt6SurUslfOuCqMRWzh86gXYBWqWvtYsLHy76cFwCDOowNQAHKpV7BsqlFe99Dl1v59Taai7fG4n5uHVve3qquxNraHcZT03M74DEV2YirRCDowcNfXQWtppKR6IcWbB11F00VwF8IKLswOigfhOvDcMoq02GFrJ1LM5snyagArm21I0vqLwPTSJhffq/bH+mslyJhffq/bH+msCXMETMQKrBVBSqVKb+HNVLoToGDgEhfrXDXG/WWgM0r0FcFWUMDuCLj4GQlpVaXuE1E+izeMfZc+96H4wLGaEXkQ41j+oq/wDj/rm+Gxqs2SxVxqVYWNu46MPMEiBJBnjKmCxdauq4lVelzL8ssmRQpJV0KnOWHhOvW/lPX4lwoJM4YND77jU/gOgMiYyrauUJfZfCC1qIFtdC3YC++ugHwEgYnhbUaymhg0qKAGzc4oysA9lVSCp+aL6aMZ6gTMlZS0cdiC4VsNlW9i3NUka+9a2uluveVfEsDXreJ8Eq1gGyVadcK62JCrnyg66EixGvWercC2u0iVGfMAgupFySdLdl1vf8IzjgiHiuL4augU4hBVAtaoqpzwCpDI2tqhXQ6LrvpacsCHUB8LUNZRuUstVbAaVqDEXPmACe0vsLj8R7z4KrmN7gVKbZASfDctvtp2Ok4e0GFZ3zLhKi1F5ZGIR0RrHV1azhmUWAIvrc22vKzSt/SfRr2nd023jyn5n9lDUx2dy78utfMDTqAlLEKStjrRYW+j1++TsDi6inJhajA2uMJWOa4Gp5FbWwttuPSdcHijhyKmLpq6NdedbxoScoWsoJXxKQA99rAzvxrgVvlKN8os9kPjpHcPSP8RsRKTHU6cecLT1enM4tG3n4x+nMfla8JrUsRTLU2dWVstRHJz03G6uOn8Dedq2Dbe7W8iP5GeXoYg1HVw60MV7qVgDycQB+rrL0byOo6HpPQ4DjnOPIqLyK40dCen0qbX8QPTr3m1ZraM1ZXpNZ+fiWVNzpoB+J6gzrLI4RLAWtbtIlLDZzcEhBp5sf5S9bRDG1ZlHiT/8AD/rR/h/1pOuEaJTZgzMTJqq8VhhUaqpLgWQ3RmVtLmwK6/dK32dpUqh5tM4jwG1qtRyDdb7FiDodRuDvaWOPoVSXyF0zZLOnLJGW9xaobdukj4TCYlXDPWr1FF7oVwwB0O5XUd9+kaazvK0XtEYhV45aJrnMMbc1hYrflllIFxY6Jax6CyfEWol6pzY5SXZSAGsSGJLKQNr9Sb2AG0sa3D65fMKuIUZ8xT5Era98g8VwNLb95k4TFXa1WqAxNhloki5PVnPSw0sNBpvcqgUMTQILF8bqrJZlqGwcOL6LuLE31tp6Toi06r5BWxgZ1NiQyqpFNNxlABsQbW1OaThh8VrerVN0ZR4KAsWFg9w17g6zWvh8WcxWrUW98oyUSqmwA+dcgEE79YErhnCBSbMKlVyRY53LA6DW3Q6H4mScL79X7Y/01kLhtGvTN6jVatwdCKQAJIItZthqPvk7CK13YqVzMCAbX0RV6EjoYEqIiAiIgJHxeEWoAG3BurDRlPdT0MkRAqKjlGUVzdAdKlrKT05g+afPY+W0ts0Mt95ATAtT0pPZfoMMyj7JuCB5ajtaBOyzStWCAsxsBufXT/eQ/wAtZCFrAKDoHB8BPY31U9uh7zPFMLzaZQWN/rW21Gtj1A6QNwxqFWRhy97jdvLX5vWSwJA4XfU3uosoHQMgysR5XA+EsZWu+6bbbIVTDO2pfL9kfxvMU8Mt7MCxH0je/mO8nTnUW+lv7SyEXGBSvLyg5rrlI0ItrcbWnnxhK2A8VMGthvn0wL1KP1qXVk7puOnaTONYiphlDqnNqMcoJzZUFr3JUE2+6TOBcUatSzOhRgxUjWxt85bgEqfSIvEThGqM4ed47TpVUWvhyhSoCWYi9E21CsvRydBewvoexpsJjlxYZMVSejUU2Ct+lVKi25qsVsRobqRoR4TsD6ziHBHpu2IwZVXbWpRb9FX73HzXP0h98h4ChhMZTKrTak4sWBAzLclcp3DDwkW6C2g0jTp71CNvt84duFcUrsRh6tnvcLiKatkdRuGH6upobg6fwnocC+hGnhNtPTr5yu4eVw68t1CLqc4/RsTqSb+4SSTY6djJvDjfPbbNv90ZytOM7cJ0REIIiICIiAiIgIiICIiAiIgIiICIiAiIgYKg6WnnPaXCIop5L071BfltkNu4tYaEiekMg4zBI7BmO1tOnhOYb7eotfaJEXh2INPIjm6sBy6trBri+Vuznfzv30lveRadBHp5CAUIAA1IK9N5zGGqrotUEdM6F2HlmDLf77nzMiOEzymsZlRPK1faCurlCiFwSMgzZmAYi4F+oF56XD1Q6h1N1YAjzBF5bBh0JE41xYF+oH4dp3AnHHH5NvsmQhDxvFaNJBUruKS92NluQTa+17A6TU8Zwuv5xQ31+UpjW4XXXe5A9ZMSgrIAygiw0IBG1tvjNP8AD0BuqIN/mj17abCBFHHsIdsRRN7frE62sN+uYWHW8rMZj8LTZAldaJ5oRyrhV3KsCreDNnyja+vnLo4enfWmin7It8bekoPa7Gcs01SirXZKhdrhbpUQhcwU3Ziq/DrImcImYiMrvC1WcZqWJp1Vva9lcX7XpkC8lWrd6fwb+c5cJqB6SOKfLDDNktlKk73EmfdJS2iIgIiICIiAiIgIiICIiAiIgIiICImIELi+JanTLKASD1PTyHU+UhcN4YTmqVGc8wagkiwve3baWg1Yg62tadhK87LcMKoGgmbTMSyrUoN7a9+sq6LnD+FtaVyVca5AxvlcdFBNg2wG9rXltMGBim1xcTljVJRgBckbSPW4fTAJVcp38DMnxCkXkfhWIc1GUsSB31/E6wLSiDlF97TeIgagbyv41hyaNQIPFluLabG+nnLKIEehXzKrizKwBBGmhFxvOub6p/CROEqAmUbB6gA7AVGsJO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https://lh4.googleusercontent.com/AzKvSufTLRhyueMewNt0D4KeTQ5nuLzaMvtuoUK_4uk3HrVUng03YSIjxozpIsLN_PEZwfEK6GNilKr9Vw-EU49fVaBAGK8GkzirFgttTebfMmUjdFbtBHxqgjbBCL7WCkY0-j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48291"/>
            <a:ext cx="3599372" cy="32477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1667" y="123825"/>
            <a:ext cx="867833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4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  <a:endParaRPr lang="en-US" sz="2800" dirty="0">
              <a:latin typeface="Helvetica-Light" charset="0"/>
            </a:endParaRPr>
          </a:p>
        </p:txBody>
      </p:sp>
      <p:pic>
        <p:nvPicPr>
          <p:cNvPr id="5" name="Picture 2" descr="GetOutOfCarFre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b="14502"/>
          <a:stretch/>
        </p:blipFill>
        <p:spPr bwMode="auto">
          <a:xfrm>
            <a:off x="6290741" y="5303912"/>
            <a:ext cx="2853259" cy="155408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6400800" cy="914400"/>
          </a:xfrm>
        </p:spPr>
        <p:txBody>
          <a:bodyPr/>
          <a:lstStyle/>
          <a:p>
            <a:pPr lvl="0" algn="l"/>
            <a:r>
              <a:rPr lang="en-US" sz="2800" kern="1200" dirty="0" smtClean="0">
                <a:solidFill>
                  <a:schemeClr val="tx1"/>
                </a:solidFill>
                <a:effectLst/>
                <a:ea typeface="+mj-ea"/>
              </a:rPr>
              <a:t>steve.raney@jointventure.org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02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Silicon Valley Loves Cars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7803" cy="426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257800"/>
            <a:ext cx="6324600" cy="8382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San Francisco ≈ Helsinki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42% SOV, 32% transit, 13% bike/walk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Downtown SF: 9% SOV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86241"/>
            <a:ext cx="2209800" cy="1571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0" y="3200400"/>
            <a:ext cx="2819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98720" y="1753828"/>
            <a:ext cx="1020096" cy="428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4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Scalable CTR versus Expensive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001000" cy="38845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50% SOV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By Palo Alto </a:t>
            </a:r>
            <a:r>
              <a:rPr lang="en-US" sz="2800" dirty="0" err="1" smtClean="0"/>
              <a:t>Caltrain</a:t>
            </a:r>
            <a:r>
              <a:rPr lang="en-US" sz="2800" dirty="0" smtClean="0"/>
              <a:t>: 38% SOV</a:t>
            </a:r>
          </a:p>
          <a:p>
            <a:pPr marL="0" indent="0">
              <a:buNone/>
            </a:pPr>
            <a:r>
              <a:rPr lang="en-US" sz="2800" dirty="0" smtClean="0"/>
              <a:t>Scalable: Stanford carrots / sticks</a:t>
            </a:r>
          </a:p>
          <a:p>
            <a:r>
              <a:rPr lang="en-US" sz="2400" dirty="0" smtClean="0"/>
              <a:t>75% to 50% SOV</a:t>
            </a:r>
          </a:p>
          <a:p>
            <a:r>
              <a:rPr lang="en-US" sz="2400" dirty="0" smtClean="0"/>
              <a:t>$3/day SOV fee </a:t>
            </a:r>
            <a:r>
              <a:rPr lang="en-US" sz="2400" dirty="0" smtClean="0">
                <a:sym typeface="Wingdings" panose="05000000000000000000" pitchFamily="2" charset="2"/>
              </a:rPr>
              <a:t> $ for </a:t>
            </a:r>
            <a:r>
              <a:rPr lang="en-US" sz="2400" dirty="0" smtClean="0"/>
              <a:t>bike, carpool, transit (</a:t>
            </a:r>
            <a:r>
              <a:rPr lang="en-US" sz="2400" dirty="0" err="1" smtClean="0"/>
              <a:t>feebate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Saved $107M in new parking structures.</a:t>
            </a:r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41693"/>
            <a:ext cx="1219200" cy="28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andiegofreepress.org/wp-content/uploads/2013/12/Google-Bus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32" y="966016"/>
            <a:ext cx="23368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alanti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79288"/>
            <a:ext cx="1831349" cy="4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04522"/>
            <a:ext cx="4458871" cy="1562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648"/>
            <a:ext cx="77724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State / Regional Policy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477000" cy="320040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400" dirty="0" smtClean="0"/>
              <a:t>US outlier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change vector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 smtClean="0"/>
              <a:t>Climate &amp; congestion </a:t>
            </a:r>
          </a:p>
          <a:p>
            <a:pPr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20% of 1990 transport emissions by 2040</a:t>
            </a:r>
          </a:p>
          <a:p>
            <a:pPr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Large GHG reduction via EV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 smtClean="0"/>
              <a:t>- 15% per capita driving/VMT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 smtClean="0"/>
              <a:t>Carpool freeway lanes: HOV/T 2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HOV/T 3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HOV/T 3 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 smtClean="0"/>
              <a:t>3 general purpose lanes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40" y="10464"/>
            <a:ext cx="2497660" cy="8636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49808"/>
            <a:ext cx="2092992" cy="331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30021"/>
            <a:ext cx="8763001" cy="25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777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Valley Trip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633412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Apple, N. </a:t>
            </a:r>
            <a:r>
              <a:rPr lang="en-US" sz="2400" dirty="0" err="1" smtClean="0"/>
              <a:t>Bayshore</a:t>
            </a:r>
            <a:r>
              <a:rPr lang="en-US" sz="2400" dirty="0" smtClean="0"/>
              <a:t>, FB, Sunnyvale Peery (‘89 Stanford GUP)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Max </a:t>
            </a:r>
            <a:r>
              <a:rPr lang="en-US" sz="2400" dirty="0"/>
              <a:t>SOV commute mode </a:t>
            </a:r>
            <a:r>
              <a:rPr lang="en-US" sz="2400" dirty="0" smtClean="0"/>
              <a:t>share: 30</a:t>
            </a:r>
            <a:r>
              <a:rPr lang="en-US" sz="2400" dirty="0"/>
              <a:t>% to 66</a:t>
            </a:r>
            <a:r>
              <a:rPr lang="en-US" sz="2400" dirty="0" smtClean="0"/>
              <a:t>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Facebook: $50/day/trip over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Enterprise CTR software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Real-time dashboard with commute mode &amp; parking use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Employer can provide dashboard to city &amp; region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 smtClean="0"/>
              <a:t>IoT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 detect commute mode (SOV, carpool, bike, Scoop, transit, ..)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Carrots &amp; sticks (paycheck)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11 pilots by employers.</a:t>
            </a:r>
            <a:endParaRPr lang="en-US" sz="2000" dirty="0" smtClean="0"/>
          </a:p>
        </p:txBody>
      </p:sp>
      <p:pic>
        <p:nvPicPr>
          <p:cNvPr id="3074" name="Picture 2" descr="http://galleries.gothamistllc.com/asset/524b08e207fa4e224c9b312b/square/apple-spaceship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2" b="16889"/>
          <a:stretch/>
        </p:blipFill>
        <p:spPr bwMode="auto">
          <a:xfrm>
            <a:off x="4876800" y="2011134"/>
            <a:ext cx="4238625" cy="21798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uumproddb.blob.core.windows.net/content/img/header-logo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799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ationalbikechallenge.s3.amazonaws.com/group_avatars/7130/medium/RideAmigos-logo-250x2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39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4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Most Politically Viable Pricing?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16001"/>
            <a:ext cx="8077200" cy="9651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Pricing: a) balance transport budget, b) change behavior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Proposition 26 </a:t>
            </a:r>
            <a:r>
              <a:rPr lang="en-US" sz="2400" dirty="0" smtClean="0">
                <a:sym typeface="Wingdings" panose="05000000000000000000" pitchFamily="2" charset="2"/>
              </a:rPr>
              <a:t> 66% vote on many fees</a:t>
            </a:r>
            <a:endParaRPr lang="en-US" sz="24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0725"/>
            <a:ext cx="8677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152400" y="609600"/>
            <a:ext cx="944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9648"/>
            <a:ext cx="89154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79248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ECTR- automate employer commute program</a:t>
            </a:r>
          </a:p>
          <a:p>
            <a:pPr marL="0" indent="0">
              <a:buNone/>
            </a:pPr>
            <a:r>
              <a:rPr lang="en-US" sz="2800" dirty="0" err="1" smtClean="0"/>
              <a:t>MobAg</a:t>
            </a:r>
            <a:r>
              <a:rPr lang="en-US" sz="2800" dirty="0" smtClean="0"/>
              <a:t> – app replaces your car</a:t>
            </a:r>
          </a:p>
          <a:p>
            <a:pPr marL="0" indent="0">
              <a:buNone/>
            </a:pPr>
            <a:r>
              <a:rPr lang="en-US" sz="2800" dirty="0" err="1" smtClean="0"/>
              <a:t>Feebate</a:t>
            </a:r>
            <a:r>
              <a:rPr lang="en-US" sz="2800" dirty="0" smtClean="0"/>
              <a:t> - $3 SOV fee is rebated to non-SOV</a:t>
            </a:r>
          </a:p>
          <a:p>
            <a:pPr marL="0" indent="0">
              <a:buNone/>
            </a:pPr>
            <a:r>
              <a:rPr lang="en-US" sz="2800" dirty="0" smtClean="0"/>
              <a:t>Gap-Fill – WAZE </a:t>
            </a:r>
            <a:r>
              <a:rPr lang="en-US" sz="2800" dirty="0" err="1" smtClean="0"/>
              <a:t>RideWidth</a:t>
            </a:r>
            <a:r>
              <a:rPr lang="en-US" sz="2800" dirty="0" smtClean="0"/>
              <a:t>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At ~40% </a:t>
            </a:r>
            <a:r>
              <a:rPr lang="en-US" sz="2800" dirty="0" smtClean="0">
                <a:sym typeface="Wingdings" panose="05000000000000000000" pitchFamily="2" charset="2"/>
              </a:rPr>
              <a:t> </a:t>
            </a:r>
            <a:r>
              <a:rPr lang="en-US" sz="2800" dirty="0" smtClean="0"/>
              <a:t>100% in two years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203199"/>
            <a:ext cx="8991600" cy="2582333"/>
            <a:chOff x="76200" y="203199"/>
            <a:chExt cx="8991600" cy="258233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41108781"/>
                </p:ext>
              </p:extLst>
            </p:nvPr>
          </p:nvGraphicFramePr>
          <p:xfrm>
            <a:off x="76200" y="203199"/>
            <a:ext cx="8991600" cy="2362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821263" y="2362200"/>
              <a:ext cx="1845734" cy="381000"/>
              <a:chOff x="914400" y="3657600"/>
              <a:chExt cx="1845734" cy="3810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914400" y="3657600"/>
                <a:ext cx="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760134" y="3657600"/>
                <a:ext cx="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14400" y="4038600"/>
                <a:ext cx="1845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914400" y="24469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integrate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3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152400" y="609600"/>
            <a:ext cx="944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9648"/>
            <a:ext cx="89154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2286000"/>
            <a:ext cx="7110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business model / 6 way “win” for main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Draft bill with high political viability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pilots progress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67066" y="5029200"/>
            <a:ext cx="6500734" cy="1752600"/>
            <a:chOff x="141483" y="2577253"/>
            <a:chExt cx="8072805" cy="1948987"/>
          </a:xfrm>
          <a:solidFill>
            <a:schemeClr val="bg1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141483" y="2577253"/>
              <a:ext cx="7249917" cy="1948987"/>
              <a:chOff x="537898" y="3030906"/>
              <a:chExt cx="7249917" cy="1948987"/>
            </a:xfrm>
            <a:grpFill/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793"/>
              <a:stretch/>
            </p:blipFill>
            <p:spPr bwMode="auto">
              <a:xfrm>
                <a:off x="5897573" y="3742928"/>
                <a:ext cx="1511325" cy="11970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4" descr="JVSV 2012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85" b="12459"/>
              <a:stretch>
                <a:fillRect/>
              </a:stretch>
            </p:blipFill>
            <p:spPr bwMode="auto">
              <a:xfrm>
                <a:off x="537898" y="3030906"/>
                <a:ext cx="2637078" cy="4744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 descr="image00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8309" y="3067567"/>
                <a:ext cx="1914525" cy="419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" descr="image00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3765" y="3050634"/>
                <a:ext cx="1924050" cy="428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260" y="3658258"/>
                <a:ext cx="1285740" cy="5580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8693" y="3645000"/>
                <a:ext cx="1441710" cy="562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080" y="3548034"/>
                <a:ext cx="1526671" cy="7561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0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431" y="4464890"/>
                <a:ext cx="2452688" cy="466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925" y="4287257"/>
                <a:ext cx="871442" cy="6527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2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5501" y="4314510"/>
                <a:ext cx="1728081" cy="6653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07" y="3586371"/>
                <a:ext cx="1219589" cy="7093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2" descr="http://cdn.fontmeme.com/images/Microsoft-Logo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" t="39156" r="1105" b="38476"/>
            <a:stretch/>
          </p:blipFill>
          <p:spPr bwMode="auto">
            <a:xfrm>
              <a:off x="6448990" y="3176619"/>
              <a:ext cx="1765298" cy="404782"/>
            </a:xfrm>
            <a:prstGeom prst="rect">
              <a:avLst/>
            </a:prstGeom>
            <a:grpFill/>
            <a:extLst/>
          </p:spPr>
        </p:pic>
      </p:grpSp>
      <p:pic>
        <p:nvPicPr>
          <p:cNvPr id="2050" name="Picture 2" descr="http://ccag.ca.gov/wp-content/themes/reverie-master/img/logo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15701"/>
            <a:ext cx="1676400" cy="6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e/eb/Samtrans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2" y="5673831"/>
            <a:ext cx="1058533" cy="60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cgcb.ca.gov/images/Counties/SanMateo_sea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89546"/>
            <a:ext cx="1133106" cy="11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y.solarroadmap.com/userfiles/Redwood_City_CA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756990" cy="10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6.googleusercontent.com/AnA3vaop2amModuwMbCTVqaczH1aub7JbFCQoGU9lMKYteaUp1LmGhl1ZlOelvbx9tOc8FF4TT8eIlhpzfFX_bMu7bpEbyD_z9OpstRRsVnM62uKdevpMGtAiaEwVj5hbLLh4Nb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3055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10668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3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Enterprise CTR: employee calendar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796314" y="5257800"/>
            <a:ext cx="2362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" y="990600"/>
            <a:ext cx="7779762" cy="587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4381500"/>
            <a:ext cx="38100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Automate calendar-filling</a:t>
            </a:r>
          </a:p>
          <a:p>
            <a:r>
              <a:rPr lang="en-US" sz="2000" dirty="0" smtClean="0"/>
              <a:t>Hard: SOV v. HOV v. bike</a:t>
            </a:r>
          </a:p>
          <a:p>
            <a:r>
              <a:rPr lang="en-US" sz="2000" dirty="0" smtClean="0"/>
              <a:t>“Well-solved in 2017.”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9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118134</TotalTime>
  <Words>445</Words>
  <Application>Microsoft Office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Reduce Bay Area Commuting 25%  </vt:lpstr>
      <vt:lpstr>Silicon Valley Loves Cars</vt:lpstr>
      <vt:lpstr>Scalable CTR versus Expensive</vt:lpstr>
      <vt:lpstr>State / Regional Policy</vt:lpstr>
      <vt:lpstr>Silicon Valley Trip Caps</vt:lpstr>
      <vt:lpstr>Most Politically Viable Pricing?</vt:lpstr>
      <vt:lpstr>PowerPoint Presentation</vt:lpstr>
      <vt:lpstr>PowerPoint Presentation</vt:lpstr>
      <vt:lpstr>Enterprise CTR: employee calendar</vt:lpstr>
      <vt:lpstr>Mobility Aggregation: app replaces your car Ventra/Cubic/Moovel, MoovIt, Transit App, Urban Engines, Xerox (GoLA), etc</vt:lpstr>
      <vt:lpstr>Gap-Filling: Better Commute Options</vt:lpstr>
      <vt:lpstr>Autonomous impact is not so immediate</vt:lpstr>
      <vt:lpstr>2021 SMC Highway 101 Managed Lane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Raney</dc:creator>
  <cp:lastModifiedBy>Steve Raney</cp:lastModifiedBy>
  <cp:revision>331</cp:revision>
  <cp:lastPrinted>2016-08-29T20:20:34Z</cp:lastPrinted>
  <dcterms:created xsi:type="dcterms:W3CDTF">2015-07-27T19:45:50Z</dcterms:created>
  <dcterms:modified xsi:type="dcterms:W3CDTF">2016-09-06T23:06:39Z</dcterms:modified>
</cp:coreProperties>
</file>