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57" r:id="rId3"/>
    <p:sldId id="258" r:id="rId4"/>
    <p:sldId id="262" r:id="rId5"/>
    <p:sldId id="263" r:id="rId6"/>
    <p:sldId id="264" r:id="rId7"/>
    <p:sldId id="267" r:id="rId8"/>
    <p:sldId id="266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5" autoAdjust="0"/>
  </p:normalViewPr>
  <p:slideViewPr>
    <p:cSldViewPr>
      <p:cViewPr varScale="1">
        <p:scale>
          <a:sx n="105" d="100"/>
          <a:sy n="105" d="100"/>
        </p:scale>
        <p:origin x="118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F5077-2B91-44A4-9797-231E254385B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4FA7B-85A7-412A-803B-F001E58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0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 Install- through Ecology Action</a:t>
            </a:r>
            <a:r>
              <a:rPr lang="en-US" baseline="0" dirty="0" smtClean="0"/>
              <a:t> and always deliver on their goals. They have already reached their goal through committed projects- but not all have implemented. </a:t>
            </a:r>
          </a:p>
          <a:p>
            <a:r>
              <a:rPr lang="en-US" baseline="0" smtClean="0"/>
              <a:t>Same as last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4FA7B-85A7-412A-803B-F001E58DA8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2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-From RICAPS meeting last</a:t>
            </a:r>
            <a:r>
              <a:rPr lang="en-US" baseline="0" dirty="0" smtClean="0"/>
              <a:t> December Cities voted that templates were the top priority moving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4FA7B-85A7-412A-803B-F001E58DA8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7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0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5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4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8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5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9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6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7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B3FB-CEDD-4CF5-A0EB-136C07F727DB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0EE5-DF7F-4000-82CC-A362CE134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mcenergywatch.com/contact-us" TargetMode="External"/><Relationship Id="rId2" Type="http://schemas.openxmlformats.org/officeDocument/2006/relationships/hyperlink" Target="smcenergywatch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mailto:jfalconio@smcgov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San Mateo County Energy Watch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/>
              <a:t>RMCP Committee</a:t>
            </a:r>
          </a:p>
          <a:p>
            <a:r>
              <a:rPr lang="en-US" dirty="0"/>
              <a:t>7</a:t>
            </a:r>
            <a:r>
              <a:rPr lang="en-US" dirty="0" smtClean="0"/>
              <a:t>/20/2016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757863"/>
            <a:ext cx="26289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945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51744"/>
            <a:ext cx="8724900" cy="3548856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Website</a:t>
            </a:r>
          </a:p>
          <a:p>
            <a:pPr marL="400050" lvl="2" indent="0">
              <a:buNone/>
            </a:pPr>
            <a:r>
              <a:rPr lang="en-US" dirty="0" smtClean="0">
                <a:hlinkClick r:id="rId2" action="ppaction://hlinkfile"/>
              </a:rPr>
              <a:t>smcenergywatch.com </a:t>
            </a:r>
            <a:endParaRPr lang="en-US" dirty="0" smtClean="0"/>
          </a:p>
          <a:p>
            <a:pPr marL="57150" indent="-457200"/>
            <a:r>
              <a:rPr lang="en-US" sz="2800" dirty="0" smtClean="0"/>
              <a:t>SMCEW Email</a:t>
            </a:r>
            <a:endParaRPr lang="en-US" dirty="0" smtClean="0">
              <a:hlinkClick r:id="rId3"/>
            </a:endParaRPr>
          </a:p>
          <a:p>
            <a:pPr marL="400050" lvl="2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://smcenergywatch.com/contact-us</a:t>
            </a:r>
            <a:endParaRPr lang="en-US" dirty="0" smtClean="0"/>
          </a:p>
          <a:p>
            <a:pPr marL="0" indent="-400050"/>
            <a:r>
              <a:rPr lang="en-US" dirty="0" smtClean="0"/>
              <a:t>Jacki </a:t>
            </a:r>
            <a:r>
              <a:rPr lang="en-US" dirty="0" err="1" smtClean="0"/>
              <a:t>Falconio</a:t>
            </a:r>
            <a:endParaRPr lang="en-US" dirty="0" smtClean="0"/>
          </a:p>
          <a:p>
            <a:pPr marL="400050" lvl="2" indent="0">
              <a:buNone/>
            </a:pPr>
            <a:r>
              <a:rPr lang="en-US" dirty="0" smtClean="0">
                <a:hlinkClick r:id="rId4"/>
              </a:rPr>
              <a:t>jfalconio@smcgov.org</a:t>
            </a:r>
            <a:endParaRPr lang="en-US" dirty="0" smtClean="0"/>
          </a:p>
          <a:p>
            <a:pPr marL="400050" lvl="2" indent="0">
              <a:buNone/>
            </a:pPr>
            <a:r>
              <a:rPr lang="en-US" dirty="0" smtClean="0"/>
              <a:t>650-599-1402</a:t>
            </a:r>
          </a:p>
          <a:p>
            <a:pPr marL="0" indent="-400050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  <a:ln w="3810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85800" y="288133"/>
            <a:ext cx="720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Contact Information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512" y="4953000"/>
            <a:ext cx="85629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3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  <a:ln w="3810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14400" y="233233"/>
            <a:ext cx="720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Goals for 2016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5100" y="5868670"/>
            <a:ext cx="26289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016768"/>
            <a:ext cx="4648200" cy="27109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1782" y="2016738"/>
            <a:ext cx="4472218" cy="271098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905282" y="4871698"/>
            <a:ext cx="3627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Natural Gas </a:t>
            </a:r>
            <a:r>
              <a:rPr lang="en-US" u="sng" dirty="0" err="1" smtClean="0"/>
              <a:t>Therms</a:t>
            </a:r>
            <a:r>
              <a:rPr lang="en-US" u="sng" dirty="0" smtClean="0"/>
              <a:t> = neutral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(roughly the same goals as last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  <a:ln w="3810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71550" y="300325"/>
            <a:ext cx="720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Projects Closed in 2016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5100" y="5856395"/>
            <a:ext cx="26289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433234"/>
              </p:ext>
            </p:extLst>
          </p:nvPr>
        </p:nvGraphicFramePr>
        <p:xfrm>
          <a:off x="1524000" y="138938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871,214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057400" y="2438400"/>
            <a:ext cx="2057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City Projects:</a:t>
            </a:r>
          </a:p>
          <a:p>
            <a:pPr algn="ctr"/>
            <a:r>
              <a:rPr lang="en-US" dirty="0" smtClean="0"/>
              <a:t>Daly City</a:t>
            </a:r>
          </a:p>
          <a:p>
            <a:pPr algn="ctr"/>
            <a:r>
              <a:rPr lang="en-US" dirty="0" smtClean="0"/>
              <a:t>Menlo Park</a:t>
            </a:r>
          </a:p>
          <a:p>
            <a:pPr algn="ctr"/>
            <a:r>
              <a:rPr lang="en-US" dirty="0" smtClean="0"/>
              <a:t>San Bruno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30952" y="24384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Commercial:</a:t>
            </a:r>
          </a:p>
          <a:p>
            <a:pPr algn="ctr"/>
            <a:r>
              <a:rPr lang="en-US" dirty="0" smtClean="0"/>
              <a:t>Auto Shops </a:t>
            </a:r>
          </a:p>
          <a:p>
            <a:pPr algn="ctr"/>
            <a:r>
              <a:rPr lang="en-US" dirty="0" smtClean="0"/>
              <a:t>Small Hospitality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52875"/>
            <a:ext cx="2762250" cy="165735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0952" y="3886200"/>
            <a:ext cx="2552700" cy="1790700"/>
          </a:xfrm>
          <a:prstGeom prst="rect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630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  <a:ln w="3810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85800" y="288133"/>
            <a:ext cx="720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Project Pipeline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1631" y="5899150"/>
            <a:ext cx="26289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549988"/>
              </p:ext>
            </p:extLst>
          </p:nvPr>
        </p:nvGraphicFramePr>
        <p:xfrm>
          <a:off x="838200" y="1295400"/>
          <a:ext cx="7239000" cy="3048001"/>
        </p:xfrm>
        <a:graphic>
          <a:graphicData uri="http://schemas.openxmlformats.org/drawingml/2006/table">
            <a:tbl>
              <a:tblPr/>
              <a:tblGrid>
                <a:gridCol w="5275939"/>
                <a:gridCol w="657779"/>
                <a:gridCol w="729725"/>
                <a:gridCol w="575557"/>
              </a:tblGrid>
              <a:tr h="529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kWh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Therms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529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Belmont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(SST)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874,440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85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Menlo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 - chiller, pool, EMS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397,042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85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County-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Parks Various sites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44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San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Mateo Waste Water Treatment Plant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85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Woodlake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8592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Subtotals</a:t>
                      </a:r>
                      <a:endParaRPr lang="en-US" sz="9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1,396,070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548448"/>
            <a:ext cx="990600" cy="15644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4548448"/>
            <a:ext cx="1676400" cy="14458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4314" y="4548448"/>
            <a:ext cx="864523" cy="124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8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  <a:ln w="3810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85800" y="288133"/>
            <a:ext cx="720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Strategic Energy Resources 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757863"/>
            <a:ext cx="26289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43000" y="1219200"/>
            <a:ext cx="51816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GHG Emissions Inventories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Community-scale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Local Government </a:t>
            </a:r>
            <a:r>
              <a:rPr lang="en-US" sz="2000" dirty="0" smtClean="0"/>
              <a:t>Operations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Belmont,Brisbane</a:t>
            </a:r>
            <a:r>
              <a:rPr lang="en-US" sz="1600" dirty="0" smtClean="0"/>
              <a:t>, Burlingame, </a:t>
            </a:r>
            <a:r>
              <a:rPr lang="en-US" sz="1600" dirty="0" err="1" smtClean="0"/>
              <a:t>Colma</a:t>
            </a:r>
            <a:r>
              <a:rPr lang="en-US" sz="1600" dirty="0" smtClean="0"/>
              <a:t>, Daly City, Foster City, Menlo Park, Millbrae, Portola Valley, Redwood City, San Carlos, Unincorporated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Climate Action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Draft- Atherton, San Bruno, C/CAG TCAP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Adoption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Updates-Millbrae, Portola Valley</a:t>
            </a:r>
          </a:p>
          <a:p>
            <a:endParaRPr lang="en-US" sz="2000" dirty="0"/>
          </a:p>
          <a:p>
            <a:r>
              <a:rPr lang="en-US" sz="2000" dirty="0" smtClean="0"/>
              <a:t>Open Data Portal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Working with County ISD</a:t>
            </a:r>
          </a:p>
          <a:p>
            <a:endParaRPr lang="en-US" sz="2000" dirty="0"/>
          </a:p>
          <a:p>
            <a:r>
              <a:rPr lang="en-US" sz="2000" dirty="0" smtClean="0"/>
              <a:t>RICAPS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Bi-monthly in-person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webinar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			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776" y="1219200"/>
            <a:ext cx="2670437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7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  <a:ln w="3810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04900" y="268288"/>
            <a:ext cx="720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Zero Net Energy Initiatives 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5100" y="5899150"/>
            <a:ext cx="26289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6141720" y="2492374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ZNE Templates for Cities </a:t>
            </a:r>
            <a:endParaRPr lang="en-US" dirty="0" smtClean="0"/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*</a:t>
            </a:r>
            <a:r>
              <a:rPr lang="en-US" sz="1200" dirty="0" smtClean="0">
                <a:solidFill>
                  <a:schemeClr val="tx1"/>
                </a:solidFill>
              </a:rPr>
              <a:t>Developed through </a:t>
            </a:r>
            <a:r>
              <a:rPr lang="en-US" sz="1200" dirty="0" err="1" smtClean="0">
                <a:solidFill>
                  <a:schemeClr val="tx1"/>
                </a:solidFill>
              </a:rPr>
              <a:t>BayREN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41720" y="3738562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ZNE Lease Language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*Developed through PAEC Grant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40080" y="2492374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Workshop Materials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*Collection of presentations, handouts and supplemental materials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37903" y="365760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Webinars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*Recorded Webinars from ZNE professional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37903" y="5002167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*Short educational, animated vides explaining ZNE</a:t>
            </a:r>
          </a:p>
        </p:txBody>
      </p:sp>
      <p:cxnSp>
        <p:nvCxnSpPr>
          <p:cNvPr id="19" name="Straight Arrow Connector 18"/>
          <p:cNvCxnSpPr>
            <a:endCxn id="12" idx="3"/>
          </p:cNvCxnSpPr>
          <p:nvPr/>
        </p:nvCxnSpPr>
        <p:spPr>
          <a:xfrm flipH="1">
            <a:off x="3000103" y="3738132"/>
            <a:ext cx="505097" cy="376668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048000" y="4219711"/>
            <a:ext cx="838200" cy="124791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1" idx="3"/>
          </p:cNvCxnSpPr>
          <p:nvPr/>
        </p:nvCxnSpPr>
        <p:spPr>
          <a:xfrm flipH="1" flipV="1">
            <a:off x="3002280" y="2949574"/>
            <a:ext cx="502920" cy="98426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8" idx="1"/>
          </p:cNvCxnSpPr>
          <p:nvPr/>
        </p:nvCxnSpPr>
        <p:spPr>
          <a:xfrm>
            <a:off x="5638800" y="2909070"/>
            <a:ext cx="502920" cy="40504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38800" y="3738562"/>
            <a:ext cx="457200" cy="376238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12385" y="1692875"/>
            <a:ext cx="221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Educational Materials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94614" y="1697432"/>
            <a:ext cx="3049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Templates for Widespread Use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505200" y="2162311"/>
            <a:ext cx="21336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ZNE County Strategic Plan</a:t>
            </a:r>
          </a:p>
          <a:p>
            <a:pPr algn="ctr"/>
            <a:endParaRPr lang="en-US" dirty="0"/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*</a:t>
            </a:r>
            <a:r>
              <a:rPr lang="en-US" sz="1600" dirty="0" smtClean="0">
                <a:solidFill>
                  <a:schemeClr val="tx1"/>
                </a:solidFill>
              </a:rPr>
              <a:t>Developed through CPUC Pilot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ZNE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Strategic Plan Pilot Program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868" y="5791200"/>
            <a:ext cx="2627604" cy="95715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57200" y="1219200"/>
            <a:ext cx="8077200" cy="0"/>
          </a:xfrm>
          <a:prstGeom prst="line">
            <a:avLst/>
          </a:prstGeom>
          <a:ln w="3810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209800" y="1346537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u="sng" dirty="0" smtClean="0"/>
              <a:t>San Mateo County</a:t>
            </a:r>
            <a:endParaRPr lang="en-US" sz="2400" b="1" u="sng" dirty="0"/>
          </a:p>
          <a:p>
            <a:pPr algn="ctr"/>
            <a:r>
              <a:rPr lang="en-US" dirty="0" smtClean="0"/>
              <a:t>SMCEW - New Buildings Institute - CPUC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590800"/>
            <a:ext cx="4572000" cy="29134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 &amp; Outcomes of the Pilot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completed ZNE Plan document that serves as a model other organizations can learn from.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the workbook format and function to meet the needs of various organizations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 feedback on the refinement of the templates and worksheets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2587333"/>
            <a:ext cx="25381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STEP 1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–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Target Setting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013960" y="2925887"/>
            <a:ext cx="4066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STEP 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– 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Stakeholder Engagement Plan</a:t>
            </a:r>
          </a:p>
          <a:p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5008413" y="3282677"/>
            <a:ext cx="41275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STEP 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 – 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Integrating ZNE into Buildings </a:t>
            </a:r>
          </a:p>
          <a:p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and Policies</a:t>
            </a:r>
          </a:p>
          <a:p>
            <a:endParaRPr lang="en-US" sz="16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124" y="3811942"/>
            <a:ext cx="1827008" cy="19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ZNE Template Development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1371600"/>
            <a:ext cx="8077200" cy="0"/>
          </a:xfrm>
          <a:prstGeom prst="line">
            <a:avLst/>
          </a:prstGeom>
          <a:ln w="3810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05200" y="1508761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/>
              <a:t>BayREN</a:t>
            </a:r>
            <a:endParaRPr lang="en-US" sz="3200" b="1" u="sng" dirty="0" smtClean="0"/>
          </a:p>
          <a:p>
            <a:pPr algn="ctr"/>
            <a:r>
              <a:rPr lang="en-US" sz="2400" dirty="0" smtClean="0"/>
              <a:t>SMCEW</a:t>
            </a:r>
          </a:p>
          <a:p>
            <a:pPr algn="ctr"/>
            <a:r>
              <a:rPr lang="en-US" sz="2400" dirty="0" smtClean="0"/>
              <a:t>DNVGL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2886747"/>
            <a:ext cx="8153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San Mateo County jurisdictions </a:t>
            </a:r>
            <a:r>
              <a:rPr lang="en-US" dirty="0" smtClean="0"/>
              <a:t>requested template </a:t>
            </a:r>
            <a:r>
              <a:rPr lang="en-US" dirty="0"/>
              <a:t>language to support the adoption of ZNE </a:t>
            </a:r>
            <a:r>
              <a:rPr lang="en-US" dirty="0" smtClean="0"/>
              <a:t>policies countywide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RFP Language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Incentive Program (Permitting)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BayREN</a:t>
            </a:r>
            <a:r>
              <a:rPr lang="en-US" dirty="0" smtClean="0"/>
              <a:t> </a:t>
            </a:r>
            <a:r>
              <a:rPr lang="en-US" dirty="0"/>
              <a:t>has allocated 2016 Codes &amp; Standards funding to support the development and implementation of Zero Net Energy </a:t>
            </a:r>
            <a:r>
              <a:rPr lang="en-US" dirty="0" smtClean="0"/>
              <a:t>replicable templates through a consultant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Gap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Template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Compilation of relevant ZNE policy and ordinance examples</a:t>
            </a:r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396" y="5857788"/>
            <a:ext cx="2627604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Green Lease Language- PAEC Grant Assistance</a:t>
            </a:r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1219200"/>
            <a:ext cx="8077200" cy="0"/>
          </a:xfrm>
          <a:prstGeom prst="line">
            <a:avLst/>
          </a:prstGeom>
          <a:ln w="3810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209800" y="126680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u="sng" dirty="0" smtClean="0"/>
              <a:t>Clean Coalition</a:t>
            </a:r>
            <a:endParaRPr lang="en-US" sz="2400" b="1" u="sng" dirty="0"/>
          </a:p>
          <a:p>
            <a:pPr algn="ctr"/>
            <a:r>
              <a:rPr lang="en-US" dirty="0"/>
              <a:t>SMCEW</a:t>
            </a:r>
          </a:p>
          <a:p>
            <a:pPr algn="ctr"/>
            <a:r>
              <a:rPr lang="en-US" dirty="0" smtClean="0"/>
              <a:t>DNVGL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280497"/>
            <a:ext cx="8686800" cy="258532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lease language options aimed at passing the costs of Advanced Energy Solutions from the property owners to tenants and overcome the split incentive problem associated with leased </a:t>
            </a:r>
            <a:r>
              <a:rPr lang="en-US" dirty="0" smtClean="0"/>
              <a:t>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Investigate tools to allow building owners and tenants to assess and benchmark energy use and associated </a:t>
            </a:r>
            <a:r>
              <a:rPr lang="en-US" dirty="0" smtClean="0"/>
              <a:t>economics.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Organize workshops for Advanced Energy project developers and local government building </a:t>
            </a:r>
            <a:r>
              <a:rPr lang="en-US" dirty="0" smtClean="0"/>
              <a:t>departments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0300" y="5792780"/>
            <a:ext cx="2633700" cy="9571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4537710"/>
            <a:ext cx="3314700" cy="232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65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502</Words>
  <Application>Microsoft Office PowerPoint</Application>
  <PresentationFormat>On-screen Show (4:3)</PresentationFormat>
  <Paragraphs>131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San Mateo County Energy Watch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ZNE Strategic Plan Pilot Program</vt:lpstr>
      <vt:lpstr>ZNE Template Development</vt:lpstr>
      <vt:lpstr>Green Lease Language- PAEC Grant Assistance</vt:lpstr>
      <vt:lpstr>PowerPoint Presentation</vt:lpstr>
    </vt:vector>
  </TitlesOfParts>
  <Company>Public 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Kudyba</dc:creator>
  <cp:lastModifiedBy>Jacqueline Falconio</cp:lastModifiedBy>
  <cp:revision>26</cp:revision>
  <dcterms:created xsi:type="dcterms:W3CDTF">2014-02-28T16:00:56Z</dcterms:created>
  <dcterms:modified xsi:type="dcterms:W3CDTF">2016-07-20T20:01:55Z</dcterms:modified>
</cp:coreProperties>
</file>