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634" r:id="rId2"/>
    <p:sldId id="604" r:id="rId3"/>
    <p:sldId id="630" r:id="rId4"/>
    <p:sldId id="601" r:id="rId5"/>
    <p:sldId id="611" r:id="rId6"/>
    <p:sldId id="602" r:id="rId7"/>
    <p:sldId id="610" r:id="rId8"/>
    <p:sldId id="612" r:id="rId9"/>
    <p:sldId id="636" r:id="rId10"/>
    <p:sldId id="625" r:id="rId11"/>
    <p:sldId id="629" r:id="rId12"/>
    <p:sldId id="614" r:id="rId13"/>
    <p:sldId id="617" r:id="rId14"/>
    <p:sldId id="641" r:id="rId15"/>
    <p:sldId id="622" r:id="rId16"/>
    <p:sldId id="565" r:id="rId17"/>
    <p:sldId id="637" r:id="rId18"/>
    <p:sldId id="638" r:id="rId19"/>
    <p:sldId id="639" r:id="rId20"/>
    <p:sldId id="640"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onstantia" panose="02030602050306030303"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S PGothic" panose="020B0600070205080204" pitchFamily="34" charset="-128"/>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S PGothic" panose="020B0600070205080204" pitchFamily="34" charset="-128"/>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S PGothic" panose="020B0600070205080204" pitchFamily="34" charset="-128"/>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S PGothic" panose="020B0600070205080204" pitchFamily="34" charset="-128"/>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a:srgbClr val="0F6FC6"/>
    <a:srgbClr val="0B5395"/>
    <a:srgbClr val="59AAF2"/>
    <a:srgbClr val="0000FF"/>
    <a:srgbClr val="BB6F25"/>
    <a:srgbClr val="B96F25"/>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0" autoAdjust="0"/>
    <p:restoredTop sz="90950" autoAdjust="0"/>
  </p:normalViewPr>
  <p:slideViewPr>
    <p:cSldViewPr>
      <p:cViewPr varScale="1">
        <p:scale>
          <a:sx n="85" d="100"/>
          <a:sy n="85" d="100"/>
        </p:scale>
        <p:origin x="870" y="7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414"/>
    </p:cViewPr>
  </p:sorterViewPr>
  <p:notesViewPr>
    <p:cSldViewPr>
      <p:cViewPr varScale="1">
        <p:scale>
          <a:sx n="70" d="100"/>
          <a:sy n="70" d="100"/>
        </p:scale>
        <p:origin x="-342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463" cy="465138"/>
          </a:xfrm>
          <a:prstGeom prst="rect">
            <a:avLst/>
          </a:prstGeom>
        </p:spPr>
        <p:txBody>
          <a:bodyPr vert="horz" lIns="90809" tIns="45405" rIns="90809" bIns="45405"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69315" y="0"/>
            <a:ext cx="3039463" cy="465138"/>
          </a:xfrm>
          <a:prstGeom prst="rect">
            <a:avLst/>
          </a:prstGeom>
        </p:spPr>
        <p:txBody>
          <a:bodyPr vert="horz" wrap="square" lIns="90809" tIns="45405" rIns="90809" bIns="45405" numCol="1" anchor="t" anchorCtr="0" compatLnSpc="1">
            <a:prstTxWarp prst="textNoShape">
              <a:avLst/>
            </a:prstTxWarp>
          </a:bodyPr>
          <a:lstStyle>
            <a:lvl1pPr algn="r">
              <a:defRPr sz="1200">
                <a:latin typeface="Calibri" pitchFamily="34" charset="0"/>
                <a:cs typeface="Arial" pitchFamily="34" charset="0"/>
              </a:defRPr>
            </a:lvl1pPr>
          </a:lstStyle>
          <a:p>
            <a:pPr>
              <a:defRPr/>
            </a:pPr>
            <a:fld id="{6AE2ECBB-62F1-42FC-B3B8-E22F514CD5AC}" type="datetimeFigureOut">
              <a:rPr lang="en-US" altLang="en-US"/>
              <a:pPr>
                <a:defRPr/>
              </a:pPr>
              <a:t>11/16/2016</a:t>
            </a:fld>
            <a:endParaRPr lang="en-US" altLang="en-US"/>
          </a:p>
        </p:txBody>
      </p:sp>
      <p:sp>
        <p:nvSpPr>
          <p:cNvPr id="4" name="Footer Placeholder 3"/>
          <p:cNvSpPr>
            <a:spLocks noGrp="1"/>
          </p:cNvSpPr>
          <p:nvPr>
            <p:ph type="ftr" sz="quarter" idx="2"/>
          </p:nvPr>
        </p:nvSpPr>
        <p:spPr>
          <a:xfrm>
            <a:off x="0" y="8829675"/>
            <a:ext cx="3039463" cy="465138"/>
          </a:xfrm>
          <a:prstGeom prst="rect">
            <a:avLst/>
          </a:prstGeom>
        </p:spPr>
        <p:txBody>
          <a:bodyPr vert="horz" lIns="90809" tIns="45405" rIns="90809" bIns="45405"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69315" y="8829675"/>
            <a:ext cx="3039463" cy="465138"/>
          </a:xfrm>
          <a:prstGeom prst="rect">
            <a:avLst/>
          </a:prstGeom>
        </p:spPr>
        <p:txBody>
          <a:bodyPr vert="horz" wrap="square" lIns="90809" tIns="45405" rIns="90809" bIns="45405" numCol="1" anchor="b" anchorCtr="0" compatLnSpc="1">
            <a:prstTxWarp prst="textNoShape">
              <a:avLst/>
            </a:prstTxWarp>
          </a:bodyPr>
          <a:lstStyle>
            <a:lvl1pPr algn="r">
              <a:defRPr sz="1200">
                <a:latin typeface="Calibri" panose="020F0502020204030204" pitchFamily="34" charset="0"/>
              </a:defRPr>
            </a:lvl1pPr>
          </a:lstStyle>
          <a:p>
            <a:fld id="{D046BB05-05A0-4B05-B260-6D04B142104E}" type="slidenum">
              <a:rPr lang="en-US" altLang="en-US"/>
              <a:pPr/>
              <a:t>‹#›</a:t>
            </a:fld>
            <a:endParaRPr lang="en-US" altLang="en-US"/>
          </a:p>
        </p:txBody>
      </p:sp>
    </p:spTree>
    <p:extLst>
      <p:ext uri="{BB962C8B-B14F-4D97-AF65-F5344CB8AC3E}">
        <p14:creationId xmlns:p14="http://schemas.microsoft.com/office/powerpoint/2010/main" val="2339089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463" cy="465138"/>
          </a:xfrm>
          <a:prstGeom prst="rect">
            <a:avLst/>
          </a:prstGeom>
        </p:spPr>
        <p:txBody>
          <a:bodyPr vert="horz" lIns="92534" tIns="46268" rIns="92534" bIns="46268"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69315" y="0"/>
            <a:ext cx="3039463" cy="465138"/>
          </a:xfrm>
          <a:prstGeom prst="rect">
            <a:avLst/>
          </a:prstGeom>
        </p:spPr>
        <p:txBody>
          <a:bodyPr vert="horz" wrap="square" lIns="92534" tIns="46268" rIns="92534" bIns="46268" numCol="1" anchor="t" anchorCtr="0" compatLnSpc="1">
            <a:prstTxWarp prst="textNoShape">
              <a:avLst/>
            </a:prstTxWarp>
          </a:bodyPr>
          <a:lstStyle>
            <a:lvl1pPr algn="r">
              <a:defRPr sz="1200">
                <a:latin typeface="Calibri" pitchFamily="34" charset="0"/>
                <a:cs typeface="Arial" pitchFamily="34" charset="0"/>
              </a:defRPr>
            </a:lvl1pPr>
          </a:lstStyle>
          <a:p>
            <a:pPr>
              <a:defRPr/>
            </a:pPr>
            <a:fld id="{6730A444-2F9B-462A-A9F0-53618FE7DEE2}" type="datetimeFigureOut">
              <a:rPr lang="en-US" altLang="en-US"/>
              <a:pPr>
                <a:defRPr/>
              </a:pPr>
              <a:t>11/16/2016</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534" tIns="46268" rIns="92534" bIns="46268" rtlCol="0" anchor="ctr"/>
          <a:lstStyle/>
          <a:p>
            <a:pPr lvl="0"/>
            <a:endParaRPr lang="en-US" noProof="0"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2534" tIns="46268" rIns="92534" bIns="462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9463" cy="465138"/>
          </a:xfrm>
          <a:prstGeom prst="rect">
            <a:avLst/>
          </a:prstGeom>
        </p:spPr>
        <p:txBody>
          <a:bodyPr vert="horz" lIns="92534" tIns="46268" rIns="92534" bIns="46268"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69315" y="8829675"/>
            <a:ext cx="3039463" cy="465138"/>
          </a:xfrm>
          <a:prstGeom prst="rect">
            <a:avLst/>
          </a:prstGeom>
        </p:spPr>
        <p:txBody>
          <a:bodyPr vert="horz" wrap="square" lIns="92534" tIns="46268" rIns="92534" bIns="46268" numCol="1" anchor="b" anchorCtr="0" compatLnSpc="1">
            <a:prstTxWarp prst="textNoShape">
              <a:avLst/>
            </a:prstTxWarp>
          </a:bodyPr>
          <a:lstStyle>
            <a:lvl1pPr algn="r">
              <a:defRPr sz="1200">
                <a:latin typeface="Calibri" panose="020F0502020204030204" pitchFamily="34" charset="0"/>
              </a:defRPr>
            </a:lvl1pPr>
          </a:lstStyle>
          <a:p>
            <a:fld id="{9E39A4CB-4328-4041-A1FC-046CD379D83F}" type="slidenum">
              <a:rPr lang="en-US" altLang="en-US"/>
              <a:pPr/>
              <a:t>‹#›</a:t>
            </a:fld>
            <a:endParaRPr lang="en-US" altLang="en-US"/>
          </a:p>
        </p:txBody>
      </p:sp>
    </p:spTree>
    <p:extLst>
      <p:ext uri="{BB962C8B-B14F-4D97-AF65-F5344CB8AC3E}">
        <p14:creationId xmlns:p14="http://schemas.microsoft.com/office/powerpoint/2010/main" val="4267530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A10C27-6B54-4204-855F-705C408764B8}"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04548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1" fontAlgn="auto" hangingPunct="1">
              <a:spcBef>
                <a:spcPts val="0"/>
              </a:spcBef>
              <a:spcAft>
                <a:spcPts val="0"/>
              </a:spcAft>
              <a:defRPr/>
            </a:pPr>
            <a:r>
              <a:rPr lang="en-US" dirty="0" smtClean="0"/>
              <a:t>Included priorities and recommended actions </a:t>
            </a:r>
          </a:p>
          <a:p>
            <a:endParaRPr lang="en-US" dirty="0"/>
          </a:p>
        </p:txBody>
      </p:sp>
      <p:sp>
        <p:nvSpPr>
          <p:cNvPr id="4" name="Slide Number Placeholder 3"/>
          <p:cNvSpPr>
            <a:spLocks noGrp="1"/>
          </p:cNvSpPr>
          <p:nvPr>
            <p:ph type="sldNum" sz="quarter" idx="10"/>
          </p:nvPr>
        </p:nvSpPr>
        <p:spPr/>
        <p:txBody>
          <a:bodyPr/>
          <a:lstStyle/>
          <a:p>
            <a:fld id="{8C1D7E4B-DBE8-9848-BC9E-0751638C6DED}" type="slidenum">
              <a:rPr lang="en-US" smtClean="0"/>
              <a:t>10</a:t>
            </a:fld>
            <a:endParaRPr lang="en-US"/>
          </a:p>
        </p:txBody>
      </p:sp>
    </p:spTree>
    <p:extLst>
      <p:ext uri="{BB962C8B-B14F-4D97-AF65-F5344CB8AC3E}">
        <p14:creationId xmlns:p14="http://schemas.microsoft.com/office/powerpoint/2010/main" val="1263970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A4CB-4328-4041-A1FC-046CD379D83F}" type="slidenum">
              <a:rPr lang="en-US" altLang="en-US" smtClean="0"/>
              <a:pPr/>
              <a:t>12</a:t>
            </a:fld>
            <a:endParaRPr lang="en-US" altLang="en-US"/>
          </a:p>
        </p:txBody>
      </p:sp>
    </p:spTree>
    <p:extLst>
      <p:ext uri="{BB962C8B-B14F-4D97-AF65-F5344CB8AC3E}">
        <p14:creationId xmlns:p14="http://schemas.microsoft.com/office/powerpoint/2010/main" val="138999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S PGothic" pitchFamily="34" charset="-128"/>
                <a:cs typeface="+mn-cs"/>
              </a:rPr>
              <a:t>This task would perform a complete review of customer response in the service area including: review water demand response to voluntary and mandatory cutbacks, review responsiveness and appropriateness of existing shortage provisions, review member agencies’ and other regional suppliers’ (e.g., SCVWD) drought preparedness and its impacts on the member agencies, host regional workshop to facilitate discussion of water </a:t>
            </a:r>
            <a:r>
              <a:rPr lang="en-US" sz="1200" b="0" i="0" u="none" strike="noStrike" kern="1200" baseline="0" dirty="0" err="1" smtClean="0">
                <a:solidFill>
                  <a:schemeClr val="tx1"/>
                </a:solidFill>
                <a:latin typeface="+mn-lt"/>
                <a:ea typeface="MS PGothic" pitchFamily="34" charset="-128"/>
                <a:cs typeface="+mn-cs"/>
              </a:rPr>
              <a:t>utlitity</a:t>
            </a:r>
            <a:r>
              <a:rPr lang="en-US" sz="1200" b="0" i="0" u="none" strike="noStrike" kern="1200" baseline="0" dirty="0" smtClean="0">
                <a:solidFill>
                  <a:schemeClr val="tx1"/>
                </a:solidFill>
                <a:latin typeface="+mn-lt"/>
                <a:ea typeface="MS PGothic" pitchFamily="34" charset="-128"/>
                <a:cs typeface="+mn-cs"/>
              </a:rPr>
              <a:t> financial best management practices to identify potential actions that can assist agencies in addressing the financial impacts of drought, and conduct a workshop with member agencies to identify local economic impacts. BAWSCA will use the results of this work to update as appropriate the projected 2040 water demand and supply need for the region. </a:t>
            </a:r>
            <a:endParaRPr lang="en-US" dirty="0"/>
          </a:p>
        </p:txBody>
      </p:sp>
      <p:sp>
        <p:nvSpPr>
          <p:cNvPr id="4" name="Slide Number Placeholder 3"/>
          <p:cNvSpPr>
            <a:spLocks noGrp="1"/>
          </p:cNvSpPr>
          <p:nvPr>
            <p:ph type="sldNum" sz="quarter" idx="10"/>
          </p:nvPr>
        </p:nvSpPr>
        <p:spPr/>
        <p:txBody>
          <a:bodyPr/>
          <a:lstStyle/>
          <a:p>
            <a:pPr>
              <a:defRPr/>
            </a:pPr>
            <a:fld id="{0893AE0A-A95E-41FD-9E4F-99CBF24614A2}" type="slidenum">
              <a:rPr lang="en-US" altLang="en-US" smtClean="0"/>
              <a:pPr>
                <a:defRPr/>
              </a:pPr>
              <a:t>13</a:t>
            </a:fld>
            <a:endParaRPr lang="en-US" altLang="en-US"/>
          </a:p>
        </p:txBody>
      </p:sp>
    </p:spTree>
    <p:extLst>
      <p:ext uri="{BB962C8B-B14F-4D97-AF65-F5344CB8AC3E}">
        <p14:creationId xmlns:p14="http://schemas.microsoft.com/office/powerpoint/2010/main" val="67206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items</a:t>
            </a:r>
            <a:r>
              <a:rPr lang="en-US" baseline="0" dirty="0"/>
              <a:t> in work plan:</a:t>
            </a:r>
          </a:p>
          <a:p>
            <a:endParaRPr lang="en-US" baseline="0" dirty="0"/>
          </a:p>
          <a:p>
            <a:r>
              <a:rPr lang="en-US" baseline="0" dirty="0"/>
              <a:t>Modeling </a:t>
            </a:r>
          </a:p>
          <a:p>
            <a:r>
              <a:rPr lang="en-US" baseline="0" dirty="0"/>
              <a:t>Structured decision making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39A4CB-4328-4041-A1FC-046CD379D83F}"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9944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A4CB-4328-4041-A1FC-046CD379D83F}" type="slidenum">
              <a:rPr lang="en-US" altLang="en-US" smtClean="0"/>
              <a:pPr/>
              <a:t>15</a:t>
            </a:fld>
            <a:endParaRPr lang="en-US" altLang="en-US"/>
          </a:p>
        </p:txBody>
      </p:sp>
    </p:spTree>
    <p:extLst>
      <p:ext uri="{BB962C8B-B14F-4D97-AF65-F5344CB8AC3E}">
        <p14:creationId xmlns:p14="http://schemas.microsoft.com/office/powerpoint/2010/main" val="2698600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EA4A8C9E-D653-4BBB-8C31-FD319C454F26}"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3187140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90E8897-3916-47C0-AC4B-CB48FAD17A3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30839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90E8897-3916-47C0-AC4B-CB48FAD17A3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39717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90E8897-3916-47C0-AC4B-CB48FAD17A3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47125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90E8897-3916-47C0-AC4B-CB48FAD17A3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407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BAWSCA’s Long-Term Reliable Water Supply Strategy is designed to</a:t>
            </a:r>
          </a:p>
          <a:p>
            <a:pPr>
              <a:defRPr/>
            </a:pPr>
            <a:endParaRPr lang="en-US" dirty="0" smtClean="0"/>
          </a:p>
          <a:p>
            <a:pPr marL="171450" indent="-171450">
              <a:buFontTx/>
              <a:buChar char="-"/>
              <a:defRPr/>
            </a:pPr>
            <a:r>
              <a:rPr lang="en-US" dirty="0" smtClean="0"/>
              <a:t>Quantity the water needs for this regional area</a:t>
            </a:r>
          </a:p>
          <a:p>
            <a:pPr marL="171450" indent="-171450">
              <a:buFontTx/>
              <a:buChar char="-"/>
              <a:defRPr/>
            </a:pPr>
            <a:endParaRPr lang="en-US" dirty="0" smtClean="0"/>
          </a:p>
          <a:p>
            <a:pPr>
              <a:defRPr/>
            </a:pPr>
            <a:r>
              <a:rPr lang="en-US" dirty="0" smtClean="0"/>
              <a:t>-  Plan for and implement water projects to meet those needs</a:t>
            </a:r>
          </a:p>
          <a:p>
            <a:pPr>
              <a:defRPr/>
            </a:pPr>
            <a:endParaRPr lang="en-US" dirty="0" smtClean="0"/>
          </a:p>
          <a:p>
            <a:pPr>
              <a:defRPr/>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fld id="{6A602E28-DC9F-4449-A16A-B76A94F9E38D}" type="slidenum">
              <a:rPr lang="en-US" altLang="en-US">
                <a:solidFill>
                  <a:srgbClr val="000000"/>
                </a:solidFill>
                <a:latin typeface="Calibri" panose="020F0502020204030204" pitchFamily="34" charset="0"/>
              </a:rPr>
              <a:pPr eaLnBrk="1" hangingPunct="1"/>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6275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9A4CB-4328-4041-A1FC-046CD379D83F}" type="slidenum">
              <a:rPr lang="en-US" altLang="en-US" smtClean="0"/>
              <a:pPr/>
              <a:t>3</a:t>
            </a:fld>
            <a:endParaRPr lang="en-US" altLang="en-US"/>
          </a:p>
        </p:txBody>
      </p:sp>
    </p:spTree>
    <p:extLst>
      <p:ext uri="{BB962C8B-B14F-4D97-AF65-F5344CB8AC3E}">
        <p14:creationId xmlns:p14="http://schemas.microsoft.com/office/powerpoint/2010/main" val="102150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fld id="{7A740EB6-DA30-40B9-9DA7-9C03C81FC402}"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77367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SFPUC’s model for their system, shortages are estimated to occur on average 1 in every 10 years at the future demand level</a:t>
            </a:r>
          </a:p>
          <a:p>
            <a:r>
              <a:rPr lang="en-US" baseline="0" dirty="0" smtClean="0"/>
              <a:t>SFPUC has two levels of demand reductions……</a:t>
            </a:r>
          </a:p>
          <a:p>
            <a:endParaRPr lang="en-US" baseline="0" dirty="0" smtClean="0"/>
          </a:p>
          <a:p>
            <a:endParaRPr lang="en-US" baseline="0" dirty="0" smtClean="0"/>
          </a:p>
          <a:p>
            <a:r>
              <a:rPr lang="en-US" baseline="0" dirty="0" smtClean="0"/>
              <a:t>What does this mean for the region as a whole and the </a:t>
            </a:r>
            <a:r>
              <a:rPr lang="en-US" baseline="0" dirty="0" err="1" smtClean="0"/>
              <a:t>indivdiual</a:t>
            </a:r>
            <a:r>
              <a:rPr lang="en-US" baseline="0" dirty="0" smtClean="0"/>
              <a:t> agencies?</a:t>
            </a:r>
            <a:endParaRPr lang="en-US" dirty="0"/>
          </a:p>
        </p:txBody>
      </p:sp>
      <p:sp>
        <p:nvSpPr>
          <p:cNvPr id="4" name="Slide Number Placeholder 3"/>
          <p:cNvSpPr>
            <a:spLocks noGrp="1"/>
          </p:cNvSpPr>
          <p:nvPr>
            <p:ph type="sldNum" sz="quarter" idx="10"/>
          </p:nvPr>
        </p:nvSpPr>
        <p:spPr/>
        <p:txBody>
          <a:bodyPr/>
          <a:lstStyle/>
          <a:p>
            <a:fld id="{82540860-FE02-47D5-AAEE-983B20A2AC0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0067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2057400" y="457200"/>
            <a:ext cx="2782888" cy="208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699418" y="2895600"/>
            <a:ext cx="5611566" cy="570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endParaRPr lang="en-US" altLang="en-US" sz="1800" smtClean="0"/>
          </a:p>
        </p:txBody>
      </p:sp>
    </p:spTree>
    <p:extLst>
      <p:ext uri="{BB962C8B-B14F-4D97-AF65-F5344CB8AC3E}">
        <p14:creationId xmlns:p14="http://schemas.microsoft.com/office/powerpoint/2010/main" val="272620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74320" indent="-274320">
              <a:spcAft>
                <a:spcPts val="600"/>
              </a:spcAft>
              <a:buSzPct val="140000"/>
              <a:buFont typeface="Arial" panose="020B0604020202020204" pitchFamily="34" charset="0"/>
              <a:buChar char="•"/>
            </a:pPr>
            <a:r>
              <a:rPr lang="en-US" sz="2600" dirty="0" smtClean="0">
                <a:solidFill>
                  <a:prstClr val="black"/>
                </a:solidFill>
              </a:rPr>
              <a:t>New and other supply types also being tracked going forward (e.g. Indirect/Direct Potable Recycling)</a:t>
            </a:r>
          </a:p>
          <a:p>
            <a:pPr marL="274320" indent="-274320">
              <a:spcAft>
                <a:spcPts val="600"/>
              </a:spcAft>
              <a:buSzPct val="140000"/>
              <a:buFont typeface="Arial" panose="020B0604020202020204" pitchFamily="34" charset="0"/>
              <a:buChar char="•"/>
            </a:pPr>
            <a:r>
              <a:rPr lang="en-US" sz="2600" dirty="0" smtClean="0">
                <a:solidFill>
                  <a:srgbClr val="000000"/>
                </a:solidFill>
              </a:rPr>
              <a:t>Different projects warrant consideration of different types of near-term actions</a:t>
            </a:r>
          </a:p>
          <a:p>
            <a:pPr marL="635000" lvl="1" indent="-342900">
              <a:spcAft>
                <a:spcPts val="600"/>
              </a:spcAft>
              <a:buSzPct val="80000"/>
              <a:buFont typeface="Courier New" panose="02070309020205020404" pitchFamily="49" charset="0"/>
              <a:buChar char="o"/>
            </a:pPr>
            <a:r>
              <a:rPr lang="en-US" sz="2400" dirty="0" smtClean="0">
                <a:solidFill>
                  <a:srgbClr val="000000"/>
                </a:solidFill>
              </a:rPr>
              <a:t>Core actions</a:t>
            </a:r>
          </a:p>
          <a:p>
            <a:pPr marL="635000" lvl="1" indent="-342900">
              <a:spcAft>
                <a:spcPts val="600"/>
              </a:spcAft>
              <a:buSzPct val="80000"/>
              <a:buFont typeface="Courier New" panose="02070309020205020404" pitchFamily="49" charset="0"/>
              <a:buChar char="o"/>
            </a:pPr>
            <a:r>
              <a:rPr lang="en-US" sz="2400" dirty="0" smtClean="0">
                <a:solidFill>
                  <a:srgbClr val="000000"/>
                </a:solidFill>
              </a:rPr>
              <a:t>Implementation actions</a:t>
            </a:r>
          </a:p>
          <a:p>
            <a:r>
              <a:rPr lang="en-US" dirty="0" smtClean="0"/>
              <a:t>Regional</a:t>
            </a:r>
            <a:r>
              <a:rPr lang="en-US" baseline="0" dirty="0" smtClean="0"/>
              <a:t> benefits</a:t>
            </a:r>
          </a:p>
          <a:p>
            <a:r>
              <a:rPr lang="en-US" baseline="0" dirty="0" smtClean="0"/>
              <a:t>Local agency support</a:t>
            </a:r>
            <a:endParaRPr lang="en-US" dirty="0"/>
          </a:p>
        </p:txBody>
      </p:sp>
      <p:sp>
        <p:nvSpPr>
          <p:cNvPr id="4" name="Slide Number Placeholder 3"/>
          <p:cNvSpPr>
            <a:spLocks noGrp="1"/>
          </p:cNvSpPr>
          <p:nvPr>
            <p:ph type="sldNum" sz="quarter" idx="10"/>
          </p:nvPr>
        </p:nvSpPr>
        <p:spPr/>
        <p:txBody>
          <a:bodyPr/>
          <a:lstStyle/>
          <a:p>
            <a:pPr>
              <a:defRPr/>
            </a:pPr>
            <a:fld id="{40EEE543-3B14-4C9C-926C-5D95D6A00858}"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50675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457200"/>
            <a:ext cx="2630488" cy="1971675"/>
          </a:xfrm>
        </p:spPr>
      </p:sp>
      <p:sp>
        <p:nvSpPr>
          <p:cNvPr id="3" name="Notes Placeholder 2"/>
          <p:cNvSpPr>
            <a:spLocks noGrp="1"/>
          </p:cNvSpPr>
          <p:nvPr>
            <p:ph type="body" idx="1"/>
          </p:nvPr>
        </p:nvSpPr>
        <p:spPr>
          <a:xfrm>
            <a:off x="715646" y="2667001"/>
            <a:ext cx="5734897" cy="5930901"/>
          </a:xfrm>
        </p:spPr>
        <p:txBody>
          <a:bodyPr>
            <a:normAutofit/>
          </a:bodyPr>
          <a:lstStyle/>
          <a:p>
            <a:endParaRPr lang="en-US" sz="1800" dirty="0" smtClean="0"/>
          </a:p>
          <a:p>
            <a:r>
              <a:rPr lang="en-US" sz="1800" dirty="0" smtClean="0"/>
              <a:t>Regional</a:t>
            </a:r>
            <a:r>
              <a:rPr lang="en-US" sz="1800" baseline="0" dirty="0" smtClean="0"/>
              <a:t> benefits</a:t>
            </a:r>
          </a:p>
          <a:p>
            <a:r>
              <a:rPr lang="en-US" sz="1800" baseline="0" dirty="0" smtClean="0"/>
              <a:t>Local agency support</a:t>
            </a:r>
          </a:p>
          <a:p>
            <a:endParaRPr lang="en-US" sz="1800" baseline="0" dirty="0" smtClean="0"/>
          </a:p>
          <a:p>
            <a:r>
              <a:rPr lang="en-US" sz="1800" dirty="0" smtClean="0"/>
              <a:t>Criterion 3A –Criterion 3B – Effective Cost</a:t>
            </a:r>
          </a:p>
          <a:p>
            <a:endParaRPr lang="en-US" sz="1800" dirty="0"/>
          </a:p>
        </p:txBody>
      </p:sp>
      <p:sp>
        <p:nvSpPr>
          <p:cNvPr id="4" name="Slide Number Placeholder 3"/>
          <p:cNvSpPr>
            <a:spLocks noGrp="1"/>
          </p:cNvSpPr>
          <p:nvPr>
            <p:ph type="sldNum" sz="quarter" idx="10"/>
          </p:nvPr>
        </p:nvSpPr>
        <p:spPr/>
        <p:txBody>
          <a:bodyPr/>
          <a:lstStyle/>
          <a:p>
            <a:pPr>
              <a:defRPr/>
            </a:pPr>
            <a:fld id="{40EEE543-3B14-4C9C-926C-5D95D6A00858}" type="slidenum">
              <a:rPr lang="en-US" smtClean="0"/>
              <a:pPr>
                <a:defRPr/>
              </a:pPr>
              <a:t>8</a:t>
            </a:fld>
            <a:endParaRPr lang="en-US" dirty="0"/>
          </a:p>
        </p:txBody>
      </p:sp>
    </p:spTree>
    <p:extLst>
      <p:ext uri="{BB962C8B-B14F-4D97-AF65-F5344CB8AC3E}">
        <p14:creationId xmlns:p14="http://schemas.microsoft.com/office/powerpoint/2010/main" val="239461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 2015 Strategy Phase II Final Report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E39A4CB-4328-4041-A1FC-046CD379D83F}"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3612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baseline="0">
                <a:solidFill>
                  <a:schemeClr val="tx1"/>
                </a:solidFill>
                <a:latin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Slide Number Placeholder 17"/>
          <p:cNvSpPr>
            <a:spLocks noGrp="1"/>
          </p:cNvSpPr>
          <p:nvPr>
            <p:ph type="sldNum" sz="quarter" idx="10"/>
          </p:nvPr>
        </p:nvSpPr>
        <p:spPr/>
        <p:txBody>
          <a:bodyPr/>
          <a:lstStyle>
            <a:lvl1pPr>
              <a:defRPr/>
            </a:lvl1pPr>
          </a:lstStyle>
          <a:p>
            <a:fld id="{3A963EEA-E4B8-4FB2-A5A0-F3FA16F1EB84}" type="slidenum">
              <a:rPr lang="en-US" altLang="en-US"/>
              <a:pPr/>
              <a:t>‹#›</a:t>
            </a:fld>
            <a:endParaRPr lang="en-US" altLang="en-US"/>
          </a:p>
        </p:txBody>
      </p:sp>
    </p:spTree>
    <p:extLst>
      <p:ext uri="{BB962C8B-B14F-4D97-AF65-F5344CB8AC3E}">
        <p14:creationId xmlns:p14="http://schemas.microsoft.com/office/powerpoint/2010/main" val="88744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fld id="{2F38F5D0-0356-4B94-897A-8AE68369B843}" type="datetimeFigureOut">
              <a:rPr lang="en-US" altLang="en-US"/>
              <a:pPr>
                <a:defRPr/>
              </a:pPr>
              <a:t>11/16/2016</a:t>
            </a:fld>
            <a:endParaRPr lang="en-US" alt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0F9161-39DE-47F3-BF93-EE04C9E96144}" type="slidenum">
              <a:rPr lang="en-US" altLang="en-US"/>
              <a:pPr/>
              <a:t>‹#›</a:t>
            </a:fld>
            <a:endParaRPr lang="en-US" altLang="en-US"/>
          </a:p>
        </p:txBody>
      </p:sp>
    </p:spTree>
    <p:extLst>
      <p:ext uri="{BB962C8B-B14F-4D97-AF65-F5344CB8AC3E}">
        <p14:creationId xmlns:p14="http://schemas.microsoft.com/office/powerpoint/2010/main" val="267190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fld id="{6E38DBDC-93DB-4B58-AAD3-F3C1D5E58C7B}" type="datetimeFigureOut">
              <a:rPr lang="en-US" altLang="en-US"/>
              <a:pPr>
                <a:defRPr/>
              </a:pPr>
              <a:t>11/16/2016</a:t>
            </a:fld>
            <a:endParaRPr lang="en-US" alt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15A6D0-B070-4A23-BE0A-D04F0225F884}" type="slidenum">
              <a:rPr lang="en-US" altLang="en-US"/>
              <a:pPr/>
              <a:t>‹#›</a:t>
            </a:fld>
            <a:endParaRPr lang="en-US" altLang="en-US"/>
          </a:p>
        </p:txBody>
      </p:sp>
    </p:spTree>
    <p:extLst>
      <p:ext uri="{BB962C8B-B14F-4D97-AF65-F5344CB8AC3E}">
        <p14:creationId xmlns:p14="http://schemas.microsoft.com/office/powerpoint/2010/main" val="117307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457200" y="1828800"/>
            <a:ext cx="82296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5960"/>
            <a:ext cx="4038600" cy="4434840"/>
          </a:xfrm>
        </p:spPr>
        <p:txBody>
          <a:bodyPr/>
          <a:lstStyle>
            <a:lvl1pPr>
              <a:buClrTx/>
              <a:defRPr sz="2600"/>
            </a:lvl1pPr>
            <a:lvl2pPr>
              <a:buClrTx/>
              <a:buFont typeface="Courier New" pitchFamily="49" charset="0"/>
              <a:buChar char="o"/>
              <a:defRPr sz="2400"/>
            </a:lvl2pPr>
            <a:lvl3pPr>
              <a:buClrTx/>
              <a:buFont typeface="Wingdings" pitchFamily="2" charset="2"/>
              <a:buChar cha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3"/>
          </p:nvPr>
        </p:nvSpPr>
        <p:spPr>
          <a:xfrm>
            <a:off x="4572000" y="1965960"/>
            <a:ext cx="4038600" cy="4434840"/>
          </a:xfrm>
        </p:spPr>
        <p:txBody>
          <a:bodyPr/>
          <a:lstStyle>
            <a:lvl1pPr>
              <a:buClrTx/>
              <a:defRPr sz="2600"/>
            </a:lvl1pPr>
            <a:lvl2pPr>
              <a:buClrTx/>
              <a:buFont typeface="Courier New" pitchFamily="49" charset="0"/>
              <a:buChar char="o"/>
              <a:defRPr sz="2400"/>
            </a:lvl2pPr>
            <a:lvl3pPr>
              <a:buClrTx/>
              <a:buFont typeface="Wingdings" pitchFamily="2" charset="2"/>
              <a:buChar cha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6"/>
          <p:cNvSpPr>
            <a:spLocks noGrp="1"/>
          </p:cNvSpPr>
          <p:nvPr>
            <p:ph type="sldNum" sz="quarter" idx="14"/>
          </p:nvPr>
        </p:nvSpPr>
        <p:spPr/>
        <p:txBody>
          <a:bodyPr/>
          <a:lstStyle>
            <a:lvl1pPr>
              <a:defRPr/>
            </a:lvl1pPr>
          </a:lstStyle>
          <a:p>
            <a:fld id="{ABD85ECD-645A-4433-81C2-F5CCCCC7A3BA}" type="slidenum">
              <a:rPr lang="en-US" altLang="en-US"/>
              <a:pPr/>
              <a:t>‹#›</a:t>
            </a:fld>
            <a:endParaRPr lang="en-US" altLang="en-US"/>
          </a:p>
        </p:txBody>
      </p:sp>
    </p:spTree>
    <p:extLst>
      <p:ext uri="{BB962C8B-B14F-4D97-AF65-F5344CB8AC3E}">
        <p14:creationId xmlns:p14="http://schemas.microsoft.com/office/powerpoint/2010/main" val="3972356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457200" y="1828800"/>
            <a:ext cx="82296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buClrTx/>
              <a:defRPr sz="2200"/>
            </a:lvl1pPr>
            <a:lvl2pPr>
              <a:buClrTx/>
              <a:buFont typeface="Courier New" pitchFamily="49" charset="0"/>
              <a:buChar char="o"/>
              <a:defRPr sz="2000"/>
            </a:lvl2pPr>
            <a:lvl3pPr>
              <a:buClrTx/>
              <a:buFont typeface="Wingdings" pitchFamily="2" charset="2"/>
              <a:buChar cha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4"/>
          <p:cNvSpPr>
            <a:spLocks noGrp="1"/>
          </p:cNvSpPr>
          <p:nvPr>
            <p:ph sz="quarter" idx="13"/>
          </p:nvPr>
        </p:nvSpPr>
        <p:spPr>
          <a:xfrm>
            <a:off x="4646612" y="2514600"/>
            <a:ext cx="4040188" cy="3845720"/>
          </a:xfrm>
        </p:spPr>
        <p:txBody>
          <a:bodyPr tIns="0"/>
          <a:lstStyle>
            <a:lvl1pPr>
              <a:buClrTx/>
              <a:defRPr sz="2200"/>
            </a:lvl1pPr>
            <a:lvl2pPr>
              <a:buClrTx/>
              <a:buFont typeface="Courier New" pitchFamily="49" charset="0"/>
              <a:buChar char="o"/>
              <a:defRPr sz="2000"/>
            </a:lvl2pPr>
            <a:lvl3pPr>
              <a:buClrTx/>
              <a:buFont typeface="Wingdings" pitchFamily="2" charset="2"/>
              <a:buChar cha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8"/>
          <p:cNvSpPr>
            <a:spLocks noGrp="1"/>
          </p:cNvSpPr>
          <p:nvPr>
            <p:ph type="sldNum" sz="quarter" idx="14"/>
          </p:nvPr>
        </p:nvSpPr>
        <p:spPr/>
        <p:txBody>
          <a:bodyPr/>
          <a:lstStyle>
            <a:lvl1pPr>
              <a:defRPr/>
            </a:lvl1pPr>
          </a:lstStyle>
          <a:p>
            <a:fld id="{B49CC3CB-85DD-41EF-9A59-20CBE900A125}" type="slidenum">
              <a:rPr lang="en-US" altLang="en-US"/>
              <a:pPr/>
              <a:t>‹#›</a:t>
            </a:fld>
            <a:endParaRPr lang="en-US" altLang="en-US"/>
          </a:p>
        </p:txBody>
      </p:sp>
    </p:spTree>
    <p:extLst>
      <p:ext uri="{BB962C8B-B14F-4D97-AF65-F5344CB8AC3E}">
        <p14:creationId xmlns:p14="http://schemas.microsoft.com/office/powerpoint/2010/main" val="188159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60D7E483-E9B6-4480-9232-67085A218DDC}" type="slidenum">
              <a:rPr lang="en-US" altLang="en-US"/>
              <a:pPr/>
              <a:t>‹#›</a:t>
            </a:fld>
            <a:endParaRPr lang="en-US" altLang="en-US"/>
          </a:p>
        </p:txBody>
      </p:sp>
    </p:spTree>
    <p:extLst>
      <p:ext uri="{BB962C8B-B14F-4D97-AF65-F5344CB8AC3E}">
        <p14:creationId xmlns:p14="http://schemas.microsoft.com/office/powerpoint/2010/main" val="140715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457200" y="1828800"/>
            <a:ext cx="82296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5" name="Straight Connector 4"/>
          <p:cNvCxnSpPr>
            <a:cxnSpLocks noChangeShapeType="1"/>
          </p:cNvCxnSpPr>
          <p:nvPr/>
        </p:nvCxnSpPr>
        <p:spPr bwMode="auto">
          <a:xfrm>
            <a:off x="457200" y="1828800"/>
            <a:ext cx="82296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Tx/>
              <a:defRPr>
                <a:solidFill>
                  <a:schemeClr val="tx1"/>
                </a:solidFill>
                <a:latin typeface="Arial" pitchFamily="34" charset="0"/>
                <a:cs typeface="Arial" pitchFamily="34" charset="0"/>
              </a:defRPr>
            </a:lvl1pPr>
            <a:lvl2pPr>
              <a:buClrTx/>
              <a:buFont typeface="Courier New" pitchFamily="49" charset="0"/>
              <a:buChar char="o"/>
              <a:defRPr>
                <a:solidFill>
                  <a:schemeClr val="tx1"/>
                </a:solidFill>
                <a:latin typeface="Arial" pitchFamily="34" charset="0"/>
                <a:cs typeface="Arial" pitchFamily="34" charset="0"/>
              </a:defRPr>
            </a:lvl2pPr>
            <a:lvl3pPr>
              <a:buClrTx/>
              <a:buFont typeface="Wingdings" pitchFamily="2" charset="2"/>
              <a:buChar cha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fld id="{9786E481-8126-4F80-8F64-5EE518E1B6FE}" type="datetimeFigureOut">
              <a:rPr lang="en-US" altLang="en-US"/>
              <a:pPr>
                <a:defRPr/>
              </a:pPr>
              <a:t>11/16/2016</a:t>
            </a:fld>
            <a:endParaRPr lang="en-US" altLang="en-US"/>
          </a:p>
        </p:txBody>
      </p:sp>
      <p:sp>
        <p:nvSpPr>
          <p:cNvPr id="7"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34571481-4F1E-4DE1-ABBD-B1DC970C63F8}" type="slidenum">
              <a:rPr lang="en-US" altLang="en-US"/>
              <a:pPr/>
              <a:t>‹#›</a:t>
            </a:fld>
            <a:endParaRPr lang="en-US" altLang="en-US"/>
          </a:p>
        </p:txBody>
      </p:sp>
    </p:spTree>
    <p:extLst>
      <p:ext uri="{BB962C8B-B14F-4D97-AF65-F5344CB8AC3E}">
        <p14:creationId xmlns:p14="http://schemas.microsoft.com/office/powerpoint/2010/main" val="32638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fld id="{C7429C42-10DD-4B1C-9071-093D78E49D81}" type="datetimeFigureOut">
              <a:rPr lang="en-US" altLang="en-US"/>
              <a:pPr>
                <a:defRPr/>
              </a:pPr>
              <a:t>11/16/2016</a:t>
            </a:fld>
            <a:endParaRPr lang="en-US" alt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576208-F0F8-45B5-AD23-41E8744FDC59}" type="slidenum">
              <a:rPr lang="en-US" altLang="en-US"/>
              <a:pPr/>
              <a:t>‹#›</a:t>
            </a:fld>
            <a:endParaRPr lang="en-US" altLang="en-US"/>
          </a:p>
        </p:txBody>
      </p:sp>
    </p:spTree>
    <p:extLst>
      <p:ext uri="{BB962C8B-B14F-4D97-AF65-F5344CB8AC3E}">
        <p14:creationId xmlns:p14="http://schemas.microsoft.com/office/powerpoint/2010/main" val="247991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457200" y="1828800"/>
            <a:ext cx="82296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a:off x="457200" y="1828800"/>
            <a:ext cx="82296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5960"/>
            <a:ext cx="4038600" cy="4434840"/>
          </a:xfrm>
        </p:spPr>
        <p:txBody>
          <a:bodyPr/>
          <a:lstStyle>
            <a:lvl1pPr>
              <a:buClrTx/>
              <a:defRPr sz="2600"/>
            </a:lvl1pPr>
            <a:lvl2pPr>
              <a:buClrTx/>
              <a:buFont typeface="Courier New" pitchFamily="49" charset="0"/>
              <a:buChar char="o"/>
              <a:defRPr sz="2400"/>
            </a:lvl2pPr>
            <a:lvl3pPr>
              <a:buClrTx/>
              <a:buFont typeface="Wingdings" pitchFamily="2" charset="2"/>
              <a:buChar cha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3"/>
          </p:nvPr>
        </p:nvSpPr>
        <p:spPr>
          <a:xfrm>
            <a:off x="4572000" y="1965960"/>
            <a:ext cx="4038600" cy="4434840"/>
          </a:xfrm>
        </p:spPr>
        <p:txBody>
          <a:bodyPr/>
          <a:lstStyle>
            <a:lvl1pPr>
              <a:buClrTx/>
              <a:defRPr sz="2600"/>
            </a:lvl1pPr>
            <a:lvl2pPr>
              <a:buClrTx/>
              <a:buFont typeface="Courier New" pitchFamily="49" charset="0"/>
              <a:buChar char="o"/>
              <a:defRPr sz="2400"/>
            </a:lvl2pPr>
            <a:lvl3pPr>
              <a:buClrTx/>
              <a:buFont typeface="Wingdings" pitchFamily="2" charset="2"/>
              <a:buChar cha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4"/>
          </p:nvPr>
        </p:nvSpPr>
        <p:spPr/>
        <p:txBody>
          <a:bodyPr/>
          <a:lstStyle>
            <a:lvl1pPr>
              <a:defRPr/>
            </a:lvl1pPr>
          </a:lstStyle>
          <a:p>
            <a:fld id="{FEDD004E-997A-41BF-BE35-D80ECAFA0339}" type="slidenum">
              <a:rPr lang="en-US" altLang="en-US"/>
              <a:pPr/>
              <a:t>‹#›</a:t>
            </a:fld>
            <a:endParaRPr lang="en-US" altLang="en-US"/>
          </a:p>
        </p:txBody>
      </p:sp>
    </p:spTree>
    <p:extLst>
      <p:ext uri="{BB962C8B-B14F-4D97-AF65-F5344CB8AC3E}">
        <p14:creationId xmlns:p14="http://schemas.microsoft.com/office/powerpoint/2010/main" val="34778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457200" y="1828800"/>
            <a:ext cx="82296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457200" y="1828800"/>
            <a:ext cx="82296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buClrTx/>
              <a:defRPr sz="2200"/>
            </a:lvl1pPr>
            <a:lvl2pPr>
              <a:buClrTx/>
              <a:buFont typeface="Courier New" pitchFamily="49" charset="0"/>
              <a:buChar char="o"/>
              <a:defRPr sz="2000"/>
            </a:lvl2pPr>
            <a:lvl3pPr>
              <a:buClrTx/>
              <a:buFont typeface="Wingdings" pitchFamily="2" charset="2"/>
              <a:buChar cha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4"/>
          <p:cNvSpPr>
            <a:spLocks noGrp="1"/>
          </p:cNvSpPr>
          <p:nvPr>
            <p:ph sz="quarter" idx="13"/>
          </p:nvPr>
        </p:nvSpPr>
        <p:spPr>
          <a:xfrm>
            <a:off x="4646612" y="2514600"/>
            <a:ext cx="4040188" cy="3845720"/>
          </a:xfrm>
        </p:spPr>
        <p:txBody>
          <a:bodyPr tIns="0"/>
          <a:lstStyle>
            <a:lvl1pPr>
              <a:buClrTx/>
              <a:defRPr sz="2200"/>
            </a:lvl1pPr>
            <a:lvl2pPr>
              <a:buClrTx/>
              <a:buFont typeface="Courier New" pitchFamily="49" charset="0"/>
              <a:buChar char="o"/>
              <a:defRPr sz="2000"/>
            </a:lvl2pPr>
            <a:lvl3pPr>
              <a:buClrTx/>
              <a:buFont typeface="Wingdings" pitchFamily="2" charset="2"/>
              <a:buChar cha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4"/>
          </p:nvPr>
        </p:nvSpPr>
        <p:spPr/>
        <p:txBody>
          <a:bodyPr/>
          <a:lstStyle>
            <a:lvl1pPr>
              <a:defRPr/>
            </a:lvl1pPr>
          </a:lstStyle>
          <a:p>
            <a:fld id="{DFE5C936-9FB0-4C24-B622-17658D01E604}" type="slidenum">
              <a:rPr lang="en-US" altLang="en-US"/>
              <a:pPr/>
              <a:t>‹#›</a:t>
            </a:fld>
            <a:endParaRPr lang="en-US" altLang="en-US"/>
          </a:p>
        </p:txBody>
      </p:sp>
    </p:spTree>
    <p:extLst>
      <p:ext uri="{BB962C8B-B14F-4D97-AF65-F5344CB8AC3E}">
        <p14:creationId xmlns:p14="http://schemas.microsoft.com/office/powerpoint/2010/main" val="355492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a:cxnSpLocks noChangeShapeType="1"/>
          </p:cNvCxnSpPr>
          <p:nvPr/>
        </p:nvCxnSpPr>
        <p:spPr bwMode="auto">
          <a:xfrm>
            <a:off x="457200" y="1828800"/>
            <a:ext cx="82296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cxnSp>
        <p:nvCxnSpPr>
          <p:cNvPr id="4" name="Straight Connector 3"/>
          <p:cNvCxnSpPr>
            <a:cxnSpLocks noChangeShapeType="1"/>
          </p:cNvCxnSpPr>
          <p:nvPr/>
        </p:nvCxnSpPr>
        <p:spPr bwMode="auto">
          <a:xfrm>
            <a:off x="457200" y="1828800"/>
            <a:ext cx="8229600" cy="0"/>
          </a:xfrm>
          <a:prstGeom prst="line">
            <a:avLst/>
          </a:prstGeom>
          <a:noFill/>
          <a:ln w="38100">
            <a:solidFill>
              <a:srgbClr val="0BD0D9"/>
            </a:solidFill>
            <a:round/>
            <a:headEnd/>
            <a:tailEnd/>
          </a:ln>
          <a:effectLst>
            <a:outerShdw blurRad="57150" dist="38100" dir="5400000" algn="ctr" rotWithShape="0">
              <a:srgbClr val="004548">
                <a:alpha val="4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fld id="{32DE3C62-FAA5-4523-9319-F97BBE9C04D5}" type="datetimeFigureOut">
              <a:rPr lang="en-US" altLang="en-US"/>
              <a:pPr>
                <a:defRPr/>
              </a:pPr>
              <a:t>11/16/2016</a:t>
            </a:fld>
            <a:endParaRPr lang="en-US" altLang="en-US"/>
          </a:p>
        </p:txBody>
      </p:sp>
      <p:sp>
        <p:nvSpPr>
          <p:cNvPr id="6" name="Footer Placeholder 3"/>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D1A47867-1058-41CB-A5EC-AEEA03FE7368}" type="slidenum">
              <a:rPr lang="en-US" altLang="en-US"/>
              <a:pPr/>
              <a:t>‹#›</a:t>
            </a:fld>
            <a:endParaRPr lang="en-US" altLang="en-US"/>
          </a:p>
        </p:txBody>
      </p:sp>
    </p:spTree>
    <p:extLst>
      <p:ext uri="{BB962C8B-B14F-4D97-AF65-F5344CB8AC3E}">
        <p14:creationId xmlns:p14="http://schemas.microsoft.com/office/powerpoint/2010/main" val="138593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fld id="{379A66EF-FE00-4313-A97B-708A8FAC1B59}" type="datetimeFigureOut">
              <a:rPr lang="en-US" altLang="en-US"/>
              <a:pPr>
                <a:defRPr/>
              </a:pPr>
              <a:t>11/16/2016</a:t>
            </a:fld>
            <a:endParaRPr lang="en-US" altLang="en-US"/>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32E42981-2512-41E4-A4F9-1B05EB15BEDD}" type="slidenum">
              <a:rPr lang="en-US" altLang="en-US"/>
              <a:pPr/>
              <a:t>‹#›</a:t>
            </a:fld>
            <a:endParaRPr lang="en-US" altLang="en-US"/>
          </a:p>
        </p:txBody>
      </p:sp>
    </p:spTree>
    <p:extLst>
      <p:ext uri="{BB962C8B-B14F-4D97-AF65-F5344CB8AC3E}">
        <p14:creationId xmlns:p14="http://schemas.microsoft.com/office/powerpoint/2010/main" val="241117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fld id="{F9865474-048A-47F4-B564-3C2B9749BE40}" type="datetimeFigureOut">
              <a:rPr lang="en-US" altLang="en-US"/>
              <a:pPr>
                <a:defRPr/>
              </a:pPr>
              <a:t>11/16/2016</a:t>
            </a:fld>
            <a:endParaRPr lang="en-US" altLang="en-US"/>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55B4B49-9679-4EA5-9801-EB606E158CC6}" type="slidenum">
              <a:rPr lang="en-US" altLang="en-US"/>
              <a:pPr/>
              <a:t>‹#›</a:t>
            </a:fld>
            <a:endParaRPr lang="en-US" altLang="en-US"/>
          </a:p>
        </p:txBody>
      </p:sp>
    </p:spTree>
    <p:extLst>
      <p:ext uri="{BB962C8B-B14F-4D97-AF65-F5344CB8AC3E}">
        <p14:creationId xmlns:p14="http://schemas.microsoft.com/office/powerpoint/2010/main" val="76975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a:cs typeface="+mn-cs"/>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itchFamily="34" charset="0"/>
              </a:defRPr>
            </a:lvl1pPr>
          </a:lstStyle>
          <a:p>
            <a:pPr>
              <a:defRPr/>
            </a:pPr>
            <a:fld id="{95608D7D-722E-4CE5-A3E3-9A6C876D0F96}" type="datetimeFigureOut">
              <a:rPr lang="en-US" altLang="en-US"/>
              <a:pPr>
                <a:defRPr/>
              </a:pPr>
              <a:t>11/16/2016</a:t>
            </a:fld>
            <a:endParaRPr lang="en-US" altLang="en-US"/>
          </a:p>
        </p:txBody>
      </p:sp>
      <p:sp>
        <p:nvSpPr>
          <p:cNvPr id="10" name="Footer Placeholder 5"/>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CE2A6A1D-2A14-4CEE-9315-9F7001E06B4A}" type="slidenum">
              <a:rPr lang="en-US" altLang="en-US"/>
              <a:pPr/>
              <a:t>‹#›</a:t>
            </a:fld>
            <a:endParaRPr lang="en-US" altLang="en-US"/>
          </a:p>
        </p:txBody>
      </p:sp>
    </p:spTree>
    <p:extLst>
      <p:ext uri="{BB962C8B-B14F-4D97-AF65-F5344CB8AC3E}">
        <p14:creationId xmlns:p14="http://schemas.microsoft.com/office/powerpoint/2010/main" val="361254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01B614CF-679F-47B1-8480-56082C2120DA}" type="slidenum">
              <a:rPr lang="en-US" altLang="en-US"/>
              <a:pPr/>
              <a:t>‹#›</a:t>
            </a:fld>
            <a:endParaRPr lang="en-US" altLang="en-US"/>
          </a:p>
        </p:txBody>
      </p:sp>
      <p:grpSp>
        <p:nvGrpSpPr>
          <p:cNvPr id="103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grpSp>
      <p:pic>
        <p:nvPicPr>
          <p:cNvPr id="1032" name="Picture 2" descr="H:\BAWSCA\BAWSCA_Logo\bawsca_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38988" y="6342063"/>
            <a:ext cx="1928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H:\BAWSCA\BAWSCA_Logo\bawsca_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38988" y="6342063"/>
            <a:ext cx="19288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 id="2147484834" r:id="rId13"/>
    <p:sldLayoutId id="2147484835" r:id="rId14"/>
  </p:sldLayoutIdLst>
  <p:txStyles>
    <p:titleStyle>
      <a:lvl1pPr algn="l" rtl="0" eaLnBrk="0" fontAlgn="base" hangingPunct="0">
        <a:spcBef>
          <a:spcPct val="0"/>
        </a:spcBef>
        <a:spcAft>
          <a:spcPct val="0"/>
        </a:spcAft>
        <a:defRPr sz="5000" kern="1200">
          <a:solidFill>
            <a:schemeClr val="tx2"/>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5000">
          <a:solidFill>
            <a:schemeClr val="tx2"/>
          </a:solidFill>
          <a:latin typeface="Arial" charset="0"/>
          <a:ea typeface="MS PGothic" pitchFamily="34" charset="-128"/>
          <a:cs typeface="Arial" charset="0"/>
        </a:defRPr>
      </a:lvl2pPr>
      <a:lvl3pPr algn="l" rtl="0" eaLnBrk="0" fontAlgn="base" hangingPunct="0">
        <a:spcBef>
          <a:spcPct val="0"/>
        </a:spcBef>
        <a:spcAft>
          <a:spcPct val="0"/>
        </a:spcAft>
        <a:defRPr sz="5000">
          <a:solidFill>
            <a:schemeClr val="tx2"/>
          </a:solidFill>
          <a:latin typeface="Arial" charset="0"/>
          <a:ea typeface="MS PGothic" pitchFamily="34" charset="-128"/>
          <a:cs typeface="Arial" charset="0"/>
        </a:defRPr>
      </a:lvl3pPr>
      <a:lvl4pPr algn="l" rtl="0" eaLnBrk="0" fontAlgn="base" hangingPunct="0">
        <a:spcBef>
          <a:spcPct val="0"/>
        </a:spcBef>
        <a:spcAft>
          <a:spcPct val="0"/>
        </a:spcAft>
        <a:defRPr sz="5000">
          <a:solidFill>
            <a:schemeClr val="tx2"/>
          </a:solidFill>
          <a:latin typeface="Arial" charset="0"/>
          <a:ea typeface="MS PGothic" pitchFamily="34" charset="-128"/>
          <a:cs typeface="Arial" charset="0"/>
        </a:defRPr>
      </a:lvl4pPr>
      <a:lvl5pPr algn="l" rtl="0" eaLnBrk="0" fontAlgn="base" hangingPunct="0">
        <a:spcBef>
          <a:spcPct val="0"/>
        </a:spcBef>
        <a:spcAft>
          <a:spcPct val="0"/>
        </a:spcAft>
        <a:defRPr sz="5000">
          <a:solidFill>
            <a:schemeClr val="tx2"/>
          </a:solidFill>
          <a:latin typeface="Arial" charset="0"/>
          <a:ea typeface="MS PGothic" pitchFamily="34" charset="-128"/>
          <a:cs typeface="Arial" charset="0"/>
        </a:defRPr>
      </a:lvl5pPr>
      <a:lvl6pPr marL="457200" algn="l" rtl="0" fontAlgn="base">
        <a:spcBef>
          <a:spcPct val="0"/>
        </a:spcBef>
        <a:spcAft>
          <a:spcPct val="0"/>
        </a:spcAft>
        <a:defRPr sz="5000">
          <a:solidFill>
            <a:schemeClr val="tx2"/>
          </a:solidFill>
          <a:latin typeface="Arial" charset="0"/>
          <a:cs typeface="Arial" charset="0"/>
        </a:defRPr>
      </a:lvl6pPr>
      <a:lvl7pPr marL="914400" algn="l" rtl="0" fontAlgn="base">
        <a:spcBef>
          <a:spcPct val="0"/>
        </a:spcBef>
        <a:spcAft>
          <a:spcPct val="0"/>
        </a:spcAft>
        <a:defRPr sz="5000">
          <a:solidFill>
            <a:schemeClr val="tx2"/>
          </a:solidFill>
          <a:latin typeface="Arial" charset="0"/>
          <a:cs typeface="Arial" charset="0"/>
        </a:defRPr>
      </a:lvl7pPr>
      <a:lvl8pPr marL="1371600" algn="l" rtl="0" fontAlgn="base">
        <a:spcBef>
          <a:spcPct val="0"/>
        </a:spcBef>
        <a:spcAft>
          <a:spcPct val="0"/>
        </a:spcAft>
        <a:defRPr sz="5000">
          <a:solidFill>
            <a:schemeClr val="tx2"/>
          </a:solidFill>
          <a:latin typeface="Arial" charset="0"/>
          <a:cs typeface="Arial" charset="0"/>
        </a:defRPr>
      </a:lvl8pPr>
      <a:lvl9pPr marL="1828800" algn="l" rtl="0" fontAlgn="base">
        <a:spcBef>
          <a:spcPct val="0"/>
        </a:spcBef>
        <a:spcAft>
          <a:spcPct val="0"/>
        </a:spcAft>
        <a:defRPr sz="5000">
          <a:solidFill>
            <a:schemeClr val="tx2"/>
          </a:solidFill>
          <a:latin typeface="Arial" charset="0"/>
          <a:cs typeface="Arial"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Arial" pitchFamily="34" charset="0"/>
          <a:ea typeface="MS PGothic" pitchFamily="34" charset="-128"/>
          <a:cs typeface="Arial" pitchFamily="34" charset="0"/>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Arial" pitchFamily="34" charset="0"/>
          <a:ea typeface="Arial" charset="0"/>
          <a:cs typeface="Arial" pitchFamily="34" charset="0"/>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Arial" pitchFamily="34" charset="0"/>
          <a:ea typeface="Arial" charset="0"/>
          <a:cs typeface="Arial" pitchFamily="34" charset="0"/>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Arial" pitchFamily="34" charset="0"/>
          <a:ea typeface="Arial" charset="0"/>
          <a:cs typeface="Arial" pitchFamily="34" charset="0"/>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Arial" pitchFamily="34" charset="0"/>
          <a:ea typeface="Arial" charset="0"/>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18" y="404868"/>
            <a:ext cx="8668215" cy="15345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ctr" fontAlgn="auto">
              <a:spcBef>
                <a:spcPts val="0"/>
              </a:spcBef>
              <a:spcAft>
                <a:spcPts val="0"/>
              </a:spcAft>
              <a:defRPr/>
            </a:pPr>
            <a:r>
              <a:rPr lang="en-US" sz="4000" dirty="0" smtClean="0">
                <a:effectLst>
                  <a:outerShdw blurRad="38100" dist="38100" dir="2700000" algn="tl">
                    <a:srgbClr val="000000">
                      <a:alpha val="43137"/>
                    </a:srgbClr>
                  </a:outerShdw>
                </a:effectLst>
                <a:latin typeface="Gadugi" panose="020B0502040204020203" pitchFamily="34" charset="0"/>
                <a:cs typeface="Arial" panose="020B0604020202020204" pitchFamily="34" charset="0"/>
              </a:rPr>
              <a:t>Update on BAWSCA’s Long-Term Reliable Water Supply Strategy</a:t>
            </a:r>
            <a:endParaRPr lang="en-US" sz="4000" dirty="0">
              <a:effectLst>
                <a:outerShdw blurRad="38100" dist="38100" dir="2700000" algn="tl">
                  <a:srgbClr val="000000">
                    <a:alpha val="43137"/>
                  </a:srgbClr>
                </a:outerShdw>
              </a:effectLst>
              <a:latin typeface="Gadugi" panose="020B0502040204020203" pitchFamily="34" charset="0"/>
              <a:cs typeface="Arial" panose="020B0604020202020204" pitchFamily="34" charset="0"/>
            </a:endParaRPr>
          </a:p>
        </p:txBody>
      </p:sp>
      <p:sp>
        <p:nvSpPr>
          <p:cNvPr id="13315" name="Subtitle 2"/>
          <p:cNvSpPr>
            <a:spLocks noGrp="1"/>
          </p:cNvSpPr>
          <p:nvPr>
            <p:ph type="subTitle" idx="1"/>
          </p:nvPr>
        </p:nvSpPr>
        <p:spPr>
          <a:xfrm>
            <a:off x="908050" y="3305175"/>
            <a:ext cx="7854950" cy="1571625"/>
          </a:xfrm>
        </p:spPr>
        <p:txBody>
          <a:bodyPr/>
          <a:lstStyle/>
          <a:p>
            <a:pPr marR="0" eaLnBrk="1" hangingPunct="1">
              <a:lnSpc>
                <a:spcPct val="90000"/>
              </a:lnSpc>
              <a:defRPr/>
            </a:pPr>
            <a:r>
              <a:rPr lang="en-US" sz="2400" dirty="0" smtClean="0">
                <a:latin typeface="Arial" charset="0"/>
                <a:cs typeface="Arial" charset="0"/>
              </a:rPr>
              <a:t> </a:t>
            </a:r>
          </a:p>
          <a:p>
            <a:pPr marR="0" eaLnBrk="1" hangingPunct="1">
              <a:lnSpc>
                <a:spcPct val="90000"/>
              </a:lnSpc>
              <a:defRPr/>
            </a:pPr>
            <a:endParaRPr lang="en-US" sz="2400" dirty="0" smtClean="0">
              <a:latin typeface="Arial" charset="0"/>
              <a:cs typeface="Arial" charset="0"/>
            </a:endParaRPr>
          </a:p>
          <a:p>
            <a:pPr marR="0" eaLnBrk="1" hangingPunct="1">
              <a:lnSpc>
                <a:spcPct val="90000"/>
              </a:lnSpc>
              <a:defRPr/>
            </a:pPr>
            <a:endParaRPr lang="en-US" sz="2400" dirty="0" smtClean="0">
              <a:latin typeface="Arial" charset="0"/>
              <a:cs typeface="Arial" charset="0"/>
            </a:endParaRPr>
          </a:p>
          <a:p>
            <a:pPr marR="0" eaLnBrk="1" hangingPunct="1">
              <a:lnSpc>
                <a:spcPct val="90000"/>
              </a:lnSpc>
              <a:defRPr/>
            </a:pPr>
            <a:r>
              <a:rPr lang="en-US" sz="2400" dirty="0" smtClean="0">
                <a:solidFill>
                  <a:srgbClr val="FF0000"/>
                </a:solidFill>
                <a:latin typeface="+mj-lt"/>
                <a:cs typeface="Arial" charset="0"/>
              </a:rPr>
              <a:t>  </a:t>
            </a:r>
          </a:p>
          <a:p>
            <a:pPr marR="0" eaLnBrk="1" hangingPunct="1">
              <a:lnSpc>
                <a:spcPct val="90000"/>
              </a:lnSpc>
              <a:defRPr/>
            </a:pPr>
            <a:r>
              <a:rPr lang="en-US" sz="2400" dirty="0" smtClean="0">
                <a:solidFill>
                  <a:srgbClr val="FF0000"/>
                </a:solidFill>
                <a:latin typeface="+mj-lt"/>
                <a:cs typeface="Arial" charset="0"/>
              </a:rPr>
              <a:t> </a:t>
            </a:r>
          </a:p>
        </p:txBody>
      </p:sp>
      <p:pic>
        <p:nvPicPr>
          <p:cNvPr id="5" name="Picture 6" descr="cropped"/>
          <p:cNvPicPr>
            <a:picLocks noChangeAspect="1" noChangeArrowheads="1"/>
          </p:cNvPicPr>
          <p:nvPr/>
        </p:nvPicPr>
        <p:blipFill>
          <a:blip r:embed="rId3" cstate="print"/>
          <a:srcRect/>
          <a:stretch>
            <a:fillRect/>
          </a:stretch>
        </p:blipFill>
        <p:spPr bwMode="auto">
          <a:xfrm>
            <a:off x="454112" y="2286000"/>
            <a:ext cx="3827463" cy="4038600"/>
          </a:xfrm>
          <a:prstGeom prst="rect">
            <a:avLst/>
          </a:prstGeom>
          <a:ln>
            <a:noFill/>
          </a:ln>
          <a:effectLst>
            <a:outerShdw blurRad="292100" dist="139700" dir="2700000" algn="tl" rotWithShape="0">
              <a:srgbClr val="333333">
                <a:alpha val="65000"/>
              </a:srgbClr>
            </a:outerShdw>
          </a:effectLst>
        </p:spPr>
      </p:pic>
      <p:sp>
        <p:nvSpPr>
          <p:cNvPr id="6" name="Text Box 3"/>
          <p:cNvSpPr txBox="1">
            <a:spLocks noChangeArrowheads="1"/>
          </p:cNvSpPr>
          <p:nvPr/>
        </p:nvSpPr>
        <p:spPr bwMode="auto">
          <a:xfrm>
            <a:off x="4659313" y="4394046"/>
            <a:ext cx="4038600" cy="1200329"/>
          </a:xfrm>
          <a:prstGeom prst="rect">
            <a:avLst/>
          </a:prstGeom>
          <a:noFill/>
          <a:ln w="9525">
            <a:noFill/>
            <a:miter lim="800000"/>
            <a:headEnd/>
            <a:tailEnd/>
          </a:ln>
        </p:spPr>
        <p:txBody>
          <a:bodyPr>
            <a:spAutoFit/>
          </a:bodyPr>
          <a:lstStyle/>
          <a:p>
            <a:pPr algn="ctr" fontAlgn="auto">
              <a:spcBef>
                <a:spcPts val="0"/>
              </a:spcBef>
              <a:spcAft>
                <a:spcPts val="0"/>
              </a:spcAft>
              <a:defRPr/>
            </a:pPr>
            <a:r>
              <a:rPr lang="en-US" b="1" dirty="0" smtClean="0">
                <a:effectLst>
                  <a:outerShdw blurRad="38100" dist="38100" dir="2700000" algn="tl">
                    <a:srgbClr val="000000">
                      <a:alpha val="43137"/>
                    </a:srgbClr>
                  </a:outerShdw>
                </a:effectLst>
                <a:latin typeface="Gadugi" panose="020B0502040204020203" pitchFamily="34" charset="0"/>
              </a:rPr>
              <a:t>Adrianne Carr</a:t>
            </a:r>
          </a:p>
          <a:p>
            <a:pPr algn="ctr" fontAlgn="auto">
              <a:spcBef>
                <a:spcPts val="0"/>
              </a:spcBef>
              <a:spcAft>
                <a:spcPts val="0"/>
              </a:spcAft>
              <a:defRPr/>
            </a:pPr>
            <a:r>
              <a:rPr lang="en-US" sz="1600" b="1" dirty="0" smtClean="0">
                <a:effectLst>
                  <a:outerShdw blurRad="38100" dist="38100" dir="2700000" algn="tl">
                    <a:srgbClr val="000000">
                      <a:alpha val="43137"/>
                    </a:srgbClr>
                  </a:outerShdw>
                </a:effectLst>
                <a:latin typeface="Gadugi" panose="020B0502040204020203" pitchFamily="34" charset="0"/>
              </a:rPr>
              <a:t>Senior Water Resources Specialist</a:t>
            </a:r>
          </a:p>
          <a:p>
            <a:pPr algn="ctr" fontAlgn="auto">
              <a:spcBef>
                <a:spcPts val="0"/>
              </a:spcBef>
              <a:spcAft>
                <a:spcPts val="0"/>
              </a:spcAft>
              <a:defRPr/>
            </a:pPr>
            <a:r>
              <a:rPr lang="en-US" b="1" dirty="0" smtClean="0">
                <a:effectLst>
                  <a:outerShdw blurRad="38100" dist="38100" dir="2700000" algn="tl">
                    <a:srgbClr val="000000">
                      <a:alpha val="43137"/>
                    </a:srgbClr>
                  </a:outerShdw>
                </a:effectLst>
                <a:latin typeface="Gadugi" panose="020B0502040204020203" pitchFamily="34" charset="0"/>
              </a:rPr>
              <a:t>Bay </a:t>
            </a:r>
            <a:r>
              <a:rPr lang="en-US" b="1" dirty="0">
                <a:effectLst>
                  <a:outerShdw blurRad="38100" dist="38100" dir="2700000" algn="tl">
                    <a:srgbClr val="000000">
                      <a:alpha val="43137"/>
                    </a:srgbClr>
                  </a:outerShdw>
                </a:effectLst>
                <a:latin typeface="Gadugi" panose="020B0502040204020203" pitchFamily="34" charset="0"/>
              </a:rPr>
              <a:t>Area Water Supply and Conservation Agency</a:t>
            </a:r>
          </a:p>
        </p:txBody>
      </p:sp>
      <p:sp>
        <p:nvSpPr>
          <p:cNvPr id="7" name="Text Box 4"/>
          <p:cNvSpPr txBox="1">
            <a:spLocks noChangeArrowheads="1"/>
          </p:cNvSpPr>
          <p:nvPr/>
        </p:nvSpPr>
        <p:spPr bwMode="auto">
          <a:xfrm>
            <a:off x="5116513" y="5651185"/>
            <a:ext cx="3124200" cy="4616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400" dirty="0" smtClean="0">
                <a:effectLst>
                  <a:outerShdw blurRad="38100" dist="38100" dir="2700000" algn="tl">
                    <a:srgbClr val="000000">
                      <a:alpha val="43137"/>
                    </a:srgbClr>
                  </a:outerShdw>
                </a:effectLst>
                <a:latin typeface="Gadugi" panose="020B0502040204020203" pitchFamily="34" charset="0"/>
              </a:rPr>
              <a:t>November 16, 2016</a:t>
            </a:r>
          </a:p>
        </p:txBody>
      </p:sp>
      <p:sp>
        <p:nvSpPr>
          <p:cNvPr id="8" name="TextBox 7"/>
          <p:cNvSpPr txBox="1">
            <a:spLocks noChangeArrowheads="1"/>
          </p:cNvSpPr>
          <p:nvPr/>
        </p:nvSpPr>
        <p:spPr bwMode="auto">
          <a:xfrm>
            <a:off x="4735513" y="2424276"/>
            <a:ext cx="3962400" cy="1969770"/>
          </a:xfrm>
          <a:prstGeom prst="rect">
            <a:avLst/>
          </a:prstGeom>
          <a:noFill/>
          <a:ln w="9525">
            <a:noFill/>
            <a:miter lim="800000"/>
            <a:headEnd/>
            <a:tailEnd/>
          </a:ln>
        </p:spPr>
        <p:txBody>
          <a:bodyPr>
            <a:spAutoFit/>
          </a:bodyPr>
          <a:lstStyle/>
          <a:p>
            <a:r>
              <a:rPr lang="en-US" sz="1600" dirty="0">
                <a:latin typeface="Gadugi" panose="020B0502040204020203" pitchFamily="34" charset="0"/>
              </a:rPr>
              <a:t>“A multicounty agency authorized to plan for and acquire supplemental water supplies, encourage water conservation and use of recycled water on a regional basis.”</a:t>
            </a:r>
          </a:p>
          <a:p>
            <a:r>
              <a:rPr lang="en-US" sz="1100" i="1" dirty="0">
                <a:latin typeface="Gadugi" panose="020B0502040204020203" pitchFamily="34" charset="0"/>
              </a:rPr>
              <a:t>[Bay Area Water Supply and Conservation Agency Act, AB2058(Papan-2002)]</a:t>
            </a:r>
          </a:p>
          <a:p>
            <a:endParaRPr lang="en-US" dirty="0">
              <a:latin typeface="Gadugi" panose="020B0502040204020203" pitchFamily="34" charset="0"/>
            </a:endParaRPr>
          </a:p>
        </p:txBody>
      </p:sp>
    </p:spTree>
    <p:extLst>
      <p:ext uri="{BB962C8B-B14F-4D97-AF65-F5344CB8AC3E}">
        <p14:creationId xmlns:p14="http://schemas.microsoft.com/office/powerpoint/2010/main" val="481164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Implementation </a:t>
            </a:r>
            <a:r>
              <a:rPr lang="en-US" sz="4000" b="1" dirty="0" smtClean="0"/>
              <a:t>of Strategy is Under Way</a:t>
            </a:r>
            <a:endParaRPr lang="en-US" sz="4000" b="1" dirty="0"/>
          </a:p>
        </p:txBody>
      </p:sp>
      <p:sp>
        <p:nvSpPr>
          <p:cNvPr id="3" name="Content Placeholder 2"/>
          <p:cNvSpPr>
            <a:spLocks noGrp="1"/>
          </p:cNvSpPr>
          <p:nvPr>
            <p:ph idx="1"/>
          </p:nvPr>
        </p:nvSpPr>
        <p:spPr/>
        <p:txBody>
          <a:bodyPr/>
          <a:lstStyle/>
          <a:p>
            <a:pPr lvl="0">
              <a:spcAft>
                <a:spcPts val="400"/>
              </a:spcAft>
            </a:pPr>
            <a:r>
              <a:rPr lang="en-US" dirty="0" smtClean="0"/>
              <a:t>Strategy recommended pursuing more research on many of the projects</a:t>
            </a:r>
          </a:p>
          <a:p>
            <a:pPr lvl="1">
              <a:spcAft>
                <a:spcPts val="400"/>
              </a:spcAft>
            </a:pPr>
            <a:r>
              <a:rPr lang="en-US" dirty="0" smtClean="0"/>
              <a:t>No major investments required to continue planning</a:t>
            </a:r>
          </a:p>
          <a:p>
            <a:pPr>
              <a:spcAft>
                <a:spcPts val="400"/>
              </a:spcAft>
            </a:pPr>
            <a:r>
              <a:rPr lang="en-US" dirty="0" smtClean="0"/>
              <a:t>Lower demands mean that decisions to invest in new supplies can be made more deliberately</a:t>
            </a:r>
          </a:p>
          <a:p>
            <a:pPr>
              <a:spcAft>
                <a:spcPts val="400"/>
              </a:spcAft>
            </a:pPr>
            <a:r>
              <a:rPr lang="en-US" dirty="0" smtClean="0"/>
              <a:t>Water </a:t>
            </a:r>
            <a:r>
              <a:rPr lang="en-US" dirty="0"/>
              <a:t>supply project implementation is a long process</a:t>
            </a:r>
          </a:p>
          <a:p>
            <a:pPr>
              <a:spcAft>
                <a:spcPts val="400"/>
              </a:spcAft>
            </a:pPr>
            <a:endParaRPr lang="en-US" dirty="0" smtClean="0"/>
          </a:p>
          <a:p>
            <a:pPr>
              <a:spcAft>
                <a:spcPts val="400"/>
              </a:spcAft>
            </a:pPr>
            <a:endParaRPr lang="en-US" dirty="0" smtClean="0"/>
          </a:p>
          <a:p>
            <a:pPr lvl="0">
              <a:spcAft>
                <a:spcPts val="400"/>
              </a:spcAft>
            </a:pPr>
            <a:endParaRPr lang="en-US" dirty="0"/>
          </a:p>
        </p:txBody>
      </p:sp>
    </p:spTree>
    <p:extLst>
      <p:ext uri="{BB962C8B-B14F-4D97-AF65-F5344CB8AC3E}">
        <p14:creationId xmlns:p14="http://schemas.microsoft.com/office/powerpoint/2010/main" val="1812574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163"/>
            <a:ext cx="8229600" cy="4922837"/>
          </a:xfrm>
        </p:spPr>
        <p:txBody>
          <a:bodyPr/>
          <a:lstStyle/>
          <a:p>
            <a:pPr lvl="0"/>
            <a:r>
              <a:rPr lang="en-US" dirty="0"/>
              <a:t>Public interest in water during drought is </a:t>
            </a:r>
            <a:r>
              <a:rPr lang="en-US" dirty="0" smtClean="0"/>
              <a:t>useful</a:t>
            </a:r>
          </a:p>
          <a:p>
            <a:pPr lvl="1">
              <a:spcAft>
                <a:spcPts val="400"/>
              </a:spcAft>
            </a:pPr>
            <a:r>
              <a:rPr lang="en-US" dirty="0" smtClean="0"/>
              <a:t>Conservation programs being utilized</a:t>
            </a:r>
          </a:p>
          <a:p>
            <a:pPr lvl="1">
              <a:spcAft>
                <a:spcPts val="400"/>
              </a:spcAft>
            </a:pPr>
            <a:r>
              <a:rPr lang="en-US" dirty="0" smtClean="0"/>
              <a:t>Potable reuse (</a:t>
            </a:r>
            <a:r>
              <a:rPr lang="en-US" i="1" dirty="0" smtClean="0"/>
              <a:t>purified water</a:t>
            </a:r>
            <a:r>
              <a:rPr lang="en-US" dirty="0" smtClean="0"/>
              <a:t>) entered </a:t>
            </a:r>
            <a:r>
              <a:rPr lang="en-US" dirty="0"/>
              <a:t>the discussion</a:t>
            </a:r>
          </a:p>
          <a:p>
            <a:pPr lvl="1">
              <a:spcAft>
                <a:spcPts val="400"/>
              </a:spcAft>
            </a:pPr>
            <a:r>
              <a:rPr lang="en-US" dirty="0" smtClean="0"/>
              <a:t>Increased </a:t>
            </a:r>
            <a:r>
              <a:rPr lang="en-US" dirty="0"/>
              <a:t>focus on local capture and reuse projects</a:t>
            </a:r>
          </a:p>
          <a:p>
            <a:pPr lvl="2">
              <a:spcAft>
                <a:spcPts val="400"/>
              </a:spcAft>
            </a:pPr>
            <a:r>
              <a:rPr lang="en-US" dirty="0" smtClean="0"/>
              <a:t>Data on these types of projects was limited when completing the Strategy Report</a:t>
            </a:r>
          </a:p>
          <a:p>
            <a:pPr lvl="2">
              <a:spcAft>
                <a:spcPts val="400"/>
              </a:spcAft>
            </a:pPr>
            <a:r>
              <a:rPr lang="en-US" dirty="0" smtClean="0"/>
              <a:t>BAWSCA </a:t>
            </a:r>
            <a:r>
              <a:rPr lang="en-US" dirty="0"/>
              <a:t>participates actively in the on-site water reuse discussion in the </a:t>
            </a:r>
            <a:r>
              <a:rPr lang="en-US" dirty="0" smtClean="0"/>
              <a:t>region</a:t>
            </a:r>
          </a:p>
          <a:p>
            <a:pPr>
              <a:spcAft>
                <a:spcPts val="400"/>
              </a:spcAft>
            </a:pPr>
            <a:r>
              <a:rPr lang="en-US" dirty="0" smtClean="0"/>
              <a:t>Historic drought has forged new relationships</a:t>
            </a:r>
          </a:p>
          <a:p>
            <a:pPr lvl="1">
              <a:spcAft>
                <a:spcPts val="400"/>
              </a:spcAft>
            </a:pPr>
            <a:r>
              <a:rPr lang="en-US" dirty="0" err="1" smtClean="0"/>
              <a:t>Isreal</a:t>
            </a:r>
            <a:r>
              <a:rPr lang="en-US" dirty="0" smtClean="0"/>
              <a:t>-CA </a:t>
            </a:r>
            <a:r>
              <a:rPr lang="en-US" dirty="0" err="1" smtClean="0"/>
              <a:t>Greentech</a:t>
            </a:r>
            <a:r>
              <a:rPr lang="en-US" dirty="0" smtClean="0"/>
              <a:t> Partnership</a:t>
            </a:r>
          </a:p>
          <a:p>
            <a:pPr lvl="1">
              <a:spcAft>
                <a:spcPts val="400"/>
              </a:spcAft>
            </a:pPr>
            <a:r>
              <a:rPr lang="en-US" dirty="0" smtClean="0"/>
              <a:t>Lessons learned from Australia</a:t>
            </a:r>
          </a:p>
          <a:p>
            <a:pPr marL="0" indent="0">
              <a:spcAft>
                <a:spcPts val="400"/>
              </a:spcAft>
              <a:buNone/>
            </a:pPr>
            <a:endParaRPr lang="en-US" dirty="0" smtClean="0"/>
          </a:p>
          <a:p>
            <a:pPr marL="668337" lvl="2" indent="0">
              <a:spcAft>
                <a:spcPts val="400"/>
              </a:spcAft>
              <a:buNone/>
            </a:pPr>
            <a:endParaRPr lang="en-US" dirty="0"/>
          </a:p>
          <a:p>
            <a:pPr lvl="0"/>
            <a:endParaRPr lang="en-US" dirty="0"/>
          </a:p>
          <a:p>
            <a:endParaRPr lang="en-US" dirty="0"/>
          </a:p>
        </p:txBody>
      </p:sp>
      <p:sp>
        <p:nvSpPr>
          <p:cNvPr id="4" name="Title 3"/>
          <p:cNvSpPr>
            <a:spLocks noGrp="1"/>
          </p:cNvSpPr>
          <p:nvPr>
            <p:ph type="title"/>
          </p:nvPr>
        </p:nvSpPr>
        <p:spPr/>
        <p:txBody>
          <a:bodyPr/>
          <a:lstStyle/>
          <a:p>
            <a:pPr lvl="0"/>
            <a:r>
              <a:rPr lang="en-US" sz="4000" b="1" dirty="0" smtClean="0"/>
              <a:t>Historic Drought has Increase Public Interest </a:t>
            </a:r>
            <a:r>
              <a:rPr lang="en-US" sz="4000" b="1" dirty="0"/>
              <a:t>in </a:t>
            </a:r>
            <a:r>
              <a:rPr lang="en-US" sz="4000" b="1" dirty="0" smtClean="0"/>
              <a:t>Water</a:t>
            </a:r>
            <a:endParaRPr lang="en-US" sz="4000" b="1" dirty="0"/>
          </a:p>
        </p:txBody>
      </p:sp>
    </p:spTree>
    <p:extLst>
      <p:ext uri="{BB962C8B-B14F-4D97-AF65-F5344CB8AC3E}">
        <p14:creationId xmlns:p14="http://schemas.microsoft.com/office/powerpoint/2010/main" val="1500088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t>Purified Water Projects Gaining Traction</a:t>
            </a:r>
            <a:endParaRPr lang="en-US" sz="4000" b="1" dirty="0"/>
          </a:p>
        </p:txBody>
      </p:sp>
      <p:sp>
        <p:nvSpPr>
          <p:cNvPr id="4" name="Content Placeholder 3"/>
          <p:cNvSpPr>
            <a:spLocks noGrp="1"/>
          </p:cNvSpPr>
          <p:nvPr>
            <p:ph idx="1"/>
          </p:nvPr>
        </p:nvSpPr>
        <p:spPr/>
        <p:txBody>
          <a:bodyPr/>
          <a:lstStyle/>
          <a:p>
            <a:r>
              <a:rPr lang="en-US" sz="2400" spc="-70" dirty="0"/>
              <a:t>BAWSCA Strategy noted potential of </a:t>
            </a:r>
            <a:r>
              <a:rPr lang="en-US" sz="2400" spc="-70" dirty="0" smtClean="0"/>
              <a:t>potable reuse, </a:t>
            </a:r>
            <a:r>
              <a:rPr lang="en-US" sz="2400" spc="-70" dirty="0"/>
              <a:t>but projects not far enough along to enable detailed analysis</a:t>
            </a:r>
          </a:p>
          <a:p>
            <a:r>
              <a:rPr lang="en-US" sz="2400" spc="-60" dirty="0" smtClean="0"/>
              <a:t>Multiple water and wastewater agencies taking steps to develop potable recycled water supplies</a:t>
            </a:r>
          </a:p>
          <a:p>
            <a:r>
              <a:rPr lang="en-US" sz="2400" dirty="0" smtClean="0"/>
              <a:t>Factors driving progress include:</a:t>
            </a:r>
          </a:p>
          <a:p>
            <a:pPr marL="522288" lvl="1"/>
            <a:r>
              <a:rPr lang="en-US" sz="2000" dirty="0" smtClean="0"/>
              <a:t>Drought  </a:t>
            </a:r>
          </a:p>
          <a:p>
            <a:pPr marL="522288" lvl="1"/>
            <a:r>
              <a:rPr lang="en-US" sz="2000" dirty="0"/>
              <a:t>Additional regulatory requirements on </a:t>
            </a:r>
            <a:r>
              <a:rPr lang="en-US" sz="2000" dirty="0" smtClean="0"/>
              <a:t>wastewater treatment plants</a:t>
            </a:r>
            <a:endParaRPr lang="en-US" sz="2000" dirty="0"/>
          </a:p>
          <a:p>
            <a:pPr marL="522288" lvl="1"/>
            <a:r>
              <a:rPr lang="en-US" sz="2000" dirty="0" smtClean="0"/>
              <a:t>Change in public perception</a:t>
            </a:r>
          </a:p>
          <a:p>
            <a:pPr marL="522288" lvl="1"/>
            <a:r>
              <a:rPr lang="en-US" sz="2000" dirty="0" smtClean="0"/>
              <a:t>Development of regulations governing potable reuse</a:t>
            </a:r>
          </a:p>
          <a:p>
            <a:pPr marL="155575"/>
            <a:r>
              <a:rPr lang="en-US" sz="2200" dirty="0" smtClean="0"/>
              <a:t>BAWSCA partnering with other agencies to study preliminary feasibility of different purified water projects</a:t>
            </a:r>
          </a:p>
        </p:txBody>
      </p:sp>
    </p:spTree>
    <p:extLst>
      <p:ext uri="{BB962C8B-B14F-4D97-AF65-F5344CB8AC3E}">
        <p14:creationId xmlns:p14="http://schemas.microsoft.com/office/powerpoint/2010/main" val="363347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Drought Response Analysis will Inform Strategy Implementation</a:t>
            </a:r>
            <a:endParaRPr lang="en-US" sz="4000" b="1" dirty="0"/>
          </a:p>
        </p:txBody>
      </p:sp>
      <p:sp>
        <p:nvSpPr>
          <p:cNvPr id="3" name="Content Placeholder 2"/>
          <p:cNvSpPr>
            <a:spLocks noGrp="1"/>
          </p:cNvSpPr>
          <p:nvPr>
            <p:ph idx="1"/>
          </p:nvPr>
        </p:nvSpPr>
        <p:spPr/>
        <p:txBody>
          <a:bodyPr/>
          <a:lstStyle/>
          <a:p>
            <a:pPr>
              <a:spcAft>
                <a:spcPts val="300"/>
              </a:spcAft>
            </a:pPr>
            <a:r>
              <a:rPr lang="en-US" dirty="0" smtClean="0"/>
              <a:t>BAWSCA proposing analysis to evaluate:</a:t>
            </a:r>
          </a:p>
          <a:p>
            <a:pPr lvl="1">
              <a:spcAft>
                <a:spcPts val="300"/>
              </a:spcAft>
            </a:pPr>
            <a:r>
              <a:rPr lang="en-US" sz="2000" dirty="0" smtClean="0"/>
              <a:t>What drove the demand reductions </a:t>
            </a:r>
          </a:p>
          <a:p>
            <a:pPr lvl="1">
              <a:spcAft>
                <a:spcPts val="300"/>
              </a:spcAft>
            </a:pPr>
            <a:r>
              <a:rPr lang="en-US" sz="2000" dirty="0" smtClean="0"/>
              <a:t>Projected demand and supply need</a:t>
            </a:r>
          </a:p>
          <a:p>
            <a:pPr lvl="1">
              <a:spcAft>
                <a:spcPts val="300"/>
              </a:spcAft>
            </a:pPr>
            <a:r>
              <a:rPr lang="en-US" sz="2000" dirty="0" smtClean="0"/>
              <a:t>Responsiveness and appropriateness of existing shortage provisions</a:t>
            </a:r>
          </a:p>
          <a:p>
            <a:pPr lvl="1">
              <a:spcAft>
                <a:spcPts val="300"/>
              </a:spcAft>
            </a:pPr>
            <a:r>
              <a:rPr lang="en-US" sz="2000" dirty="0" smtClean="0"/>
              <a:t>Drought preparedness of member agencies and other regional suppliers</a:t>
            </a:r>
          </a:p>
          <a:p>
            <a:pPr lvl="1">
              <a:spcAft>
                <a:spcPts val="300"/>
              </a:spcAft>
            </a:pPr>
            <a:r>
              <a:rPr lang="en-US" sz="2000" dirty="0" smtClean="0"/>
              <a:t>Qualitatively identify local economic impacts</a:t>
            </a:r>
          </a:p>
          <a:p>
            <a:pPr>
              <a:spcAft>
                <a:spcPts val="300"/>
              </a:spcAft>
            </a:pPr>
            <a:r>
              <a:rPr lang="en-US" dirty="0"/>
              <a:t>Host regional workshop on financial impacts of drought</a:t>
            </a:r>
          </a:p>
          <a:p>
            <a:endParaRPr lang="en-US" sz="2400" dirty="0" smtClean="0"/>
          </a:p>
          <a:p>
            <a:endParaRPr lang="en-US" sz="2400" dirty="0"/>
          </a:p>
        </p:txBody>
      </p:sp>
    </p:spTree>
    <p:extLst>
      <p:ext uri="{BB962C8B-B14F-4D97-AF65-F5344CB8AC3E}">
        <p14:creationId xmlns:p14="http://schemas.microsoft.com/office/powerpoint/2010/main" val="3639377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BAWSCA’s Strategy:  Where are We and What’s Next?</a:t>
            </a:r>
          </a:p>
        </p:txBody>
      </p:sp>
      <p:sp>
        <p:nvSpPr>
          <p:cNvPr id="3" name="Content Placeholder 2"/>
          <p:cNvSpPr>
            <a:spLocks noGrp="1"/>
          </p:cNvSpPr>
          <p:nvPr>
            <p:ph idx="1"/>
          </p:nvPr>
        </p:nvSpPr>
        <p:spPr>
          <a:xfrm>
            <a:off x="457200" y="1935163"/>
            <a:ext cx="8382000" cy="4389437"/>
          </a:xfrm>
        </p:spPr>
        <p:txBody>
          <a:bodyPr/>
          <a:lstStyle/>
          <a:p>
            <a:r>
              <a:rPr lang="en-US" sz="2400" dirty="0"/>
              <a:t>Current Strategy activities in work plan</a:t>
            </a:r>
          </a:p>
          <a:p>
            <a:pPr lvl="1"/>
            <a:r>
              <a:rPr lang="en-US" sz="2000" dirty="0"/>
              <a:t>Purified water feasibility studies</a:t>
            </a:r>
          </a:p>
          <a:p>
            <a:pPr lvl="2"/>
            <a:r>
              <a:rPr lang="en-US" sz="2000" dirty="0"/>
              <a:t>Signed MOU with Silicon Valley Clean Water, SFPUC, Cal Water</a:t>
            </a:r>
          </a:p>
          <a:p>
            <a:pPr lvl="2"/>
            <a:r>
              <a:rPr lang="en-US" sz="2000" dirty="0"/>
              <a:t>Potential </a:t>
            </a:r>
            <a:r>
              <a:rPr lang="en-US" sz="2000" dirty="0" smtClean="0"/>
              <a:t>partnerships </a:t>
            </a:r>
            <a:r>
              <a:rPr lang="en-US" sz="2000" dirty="0"/>
              <a:t>with SCVWD and ACWD</a:t>
            </a:r>
          </a:p>
          <a:p>
            <a:pPr lvl="1"/>
            <a:r>
              <a:rPr lang="en-US" sz="2000" dirty="0" smtClean="0"/>
              <a:t>Plan </a:t>
            </a:r>
            <a:r>
              <a:rPr lang="en-US" sz="2000" dirty="0"/>
              <a:t>for potential water transfer via Hayward during </a:t>
            </a:r>
            <a:r>
              <a:rPr lang="en-US" sz="2000" dirty="0" smtClean="0"/>
              <a:t>extended 2018 </a:t>
            </a:r>
            <a:r>
              <a:rPr lang="en-US" sz="2000" dirty="0" err="1" smtClean="0"/>
              <a:t>Hetch</a:t>
            </a:r>
            <a:r>
              <a:rPr lang="en-US" sz="2000" dirty="0" smtClean="0"/>
              <a:t> </a:t>
            </a:r>
            <a:r>
              <a:rPr lang="en-US" sz="2000" dirty="0" err="1" smtClean="0"/>
              <a:t>Hetchy</a:t>
            </a:r>
            <a:r>
              <a:rPr lang="en-US" sz="2000" dirty="0" smtClean="0"/>
              <a:t> </a:t>
            </a:r>
            <a:r>
              <a:rPr lang="en-US" sz="2000" dirty="0"/>
              <a:t>shutdown</a:t>
            </a:r>
          </a:p>
          <a:p>
            <a:pPr lvl="1"/>
            <a:r>
              <a:rPr lang="en-US" sz="2000" dirty="0" smtClean="0"/>
              <a:t>BAWSCA participating </a:t>
            </a:r>
            <a:r>
              <a:rPr lang="en-US" sz="2000" dirty="0"/>
              <a:t>in </a:t>
            </a:r>
            <a:r>
              <a:rPr lang="en-US" sz="2000" dirty="0" smtClean="0"/>
              <a:t>Enlarged </a:t>
            </a:r>
            <a:r>
              <a:rPr lang="en-US" sz="2000" dirty="0"/>
              <a:t>Los Vaqueros </a:t>
            </a:r>
            <a:r>
              <a:rPr lang="en-US" sz="2000" dirty="0" smtClean="0"/>
              <a:t>studies </a:t>
            </a:r>
            <a:r>
              <a:rPr lang="en-US" sz="2000" dirty="0"/>
              <a:t>with SFPUC</a:t>
            </a:r>
          </a:p>
          <a:p>
            <a:pPr lvl="1"/>
            <a:r>
              <a:rPr lang="en-US" sz="2000" dirty="0" smtClean="0"/>
              <a:t>Groundwater Reliability Partnership for the San </a:t>
            </a:r>
            <a:r>
              <a:rPr lang="en-US" sz="2000" dirty="0"/>
              <a:t>Mateo Plain  </a:t>
            </a:r>
          </a:p>
          <a:p>
            <a:pPr lvl="1"/>
            <a:r>
              <a:rPr lang="en-US" sz="2000" dirty="0"/>
              <a:t>Post-drought demand response analysis</a:t>
            </a:r>
          </a:p>
          <a:p>
            <a:r>
              <a:rPr lang="en-US" sz="2200" dirty="0"/>
              <a:t>Modifications to </a:t>
            </a:r>
            <a:r>
              <a:rPr lang="en-US" sz="2200" dirty="0" smtClean="0"/>
              <a:t>BAWSCA’s drought allocation plans </a:t>
            </a:r>
            <a:r>
              <a:rPr lang="en-US" sz="2200" dirty="0"/>
              <a:t>must be examined for potential adoption</a:t>
            </a:r>
          </a:p>
          <a:p>
            <a:pPr lvl="1"/>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4271825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Water Resources\Long Term Reliable Water Supply Strategy-Final Phase\Final Strategy Report\Cover_only Strategy Report Feb 2015.jpg"/>
          <p:cNvPicPr>
            <a:picLocks noChangeAspect="1" noChangeArrowheads="1"/>
          </p:cNvPicPr>
          <p:nvPr/>
        </p:nvPicPr>
        <p:blipFill>
          <a:blip r:embed="rId3"/>
          <a:srcRect/>
          <a:stretch>
            <a:fillRect/>
          </a:stretch>
        </p:blipFill>
        <p:spPr bwMode="auto">
          <a:xfrm>
            <a:off x="4648200" y="1143000"/>
            <a:ext cx="3886200" cy="5029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p:nvPr>
        </p:nvSpPr>
        <p:spPr>
          <a:xfrm>
            <a:off x="457200" y="1143000"/>
            <a:ext cx="4038600" cy="4983163"/>
          </a:xfrm>
        </p:spPr>
        <p:txBody>
          <a:bodyPr/>
          <a:lstStyle/>
          <a:p>
            <a:pPr>
              <a:spcAft>
                <a:spcPts val="1200"/>
              </a:spcAft>
              <a:buClrTx/>
              <a:defRPr/>
            </a:pPr>
            <a:r>
              <a:rPr lang="en-US" sz="2400" spc="-80" dirty="0" smtClean="0"/>
              <a:t>Strategy recommended actions being implemented today</a:t>
            </a:r>
          </a:p>
          <a:p>
            <a:pPr>
              <a:spcAft>
                <a:spcPts val="1200"/>
              </a:spcAft>
              <a:buClrTx/>
              <a:defRPr/>
            </a:pPr>
            <a:r>
              <a:rPr lang="en-US" sz="2400" spc="-80" dirty="0" smtClean="0"/>
              <a:t>Regular reports provided to BAWSCA Board of Directors</a:t>
            </a:r>
          </a:p>
          <a:p>
            <a:pPr>
              <a:spcAft>
                <a:spcPts val="1200"/>
              </a:spcAft>
              <a:buClrTx/>
              <a:defRPr/>
            </a:pPr>
            <a:r>
              <a:rPr lang="en-US" sz="2400" spc="-80" dirty="0"/>
              <a:t>BAWSCA’s </a:t>
            </a:r>
            <a:r>
              <a:rPr lang="en-US" sz="2400" spc="-80" dirty="0" smtClean="0"/>
              <a:t>goal remains   </a:t>
            </a:r>
            <a:r>
              <a:rPr lang="en-US" sz="2400" i="1" spc="-80" dirty="0" smtClean="0"/>
              <a:t>“A reliable supply of high quality water </a:t>
            </a:r>
            <a:r>
              <a:rPr lang="en-US" sz="2400" i="1" spc="-80" dirty="0"/>
              <a:t>at a </a:t>
            </a:r>
            <a:r>
              <a:rPr lang="en-US" sz="2400" i="1" spc="-80" dirty="0" smtClean="0"/>
              <a:t>fair price”</a:t>
            </a:r>
            <a:endParaRPr lang="en-US" sz="2400" i="1" spc="-80" dirty="0"/>
          </a:p>
          <a:p>
            <a:pPr>
              <a:spcAft>
                <a:spcPts val="1200"/>
              </a:spcAft>
              <a:buClrTx/>
              <a:defRPr/>
            </a:pPr>
            <a:r>
              <a:rPr lang="en-US" sz="2400" spc="-80" dirty="0" smtClean="0"/>
              <a:t>Implementation of Strategy necessary to achieve goal</a:t>
            </a:r>
            <a:endParaRPr lang="en-US" sz="2400" spc="-80" dirty="0"/>
          </a:p>
        </p:txBody>
      </p:sp>
    </p:spTree>
    <p:extLst>
      <p:ext uri="{BB962C8B-B14F-4D97-AF65-F5344CB8AC3E}">
        <p14:creationId xmlns:p14="http://schemas.microsoft.com/office/powerpoint/2010/main" val="3585096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24600" y="5943600"/>
            <a:ext cx="2819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5" name="TextBox 1"/>
          <p:cNvSpPr txBox="1">
            <a:spLocks noChangeArrowheads="1"/>
          </p:cNvSpPr>
          <p:nvPr/>
        </p:nvSpPr>
        <p:spPr bwMode="auto">
          <a:xfrm>
            <a:off x="5046607" y="1828800"/>
            <a:ext cx="3291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b="1" dirty="0" smtClean="0"/>
              <a:t>Adrianne Carr</a:t>
            </a:r>
            <a:endParaRPr lang="en-US" altLang="en-US" sz="2400" b="1" dirty="0"/>
          </a:p>
          <a:p>
            <a:pPr eaLnBrk="1" hangingPunct="1">
              <a:spcBef>
                <a:spcPct val="0"/>
              </a:spcBef>
              <a:buClrTx/>
              <a:buSzTx/>
              <a:buFontTx/>
              <a:buNone/>
            </a:pPr>
            <a:r>
              <a:rPr lang="en-US" altLang="en-US" sz="2400" b="1" dirty="0" smtClean="0"/>
              <a:t>ACarr@BAWSCA.org</a:t>
            </a:r>
            <a:endParaRPr lang="en-US" altLang="en-US" sz="2400" b="1" dirty="0"/>
          </a:p>
          <a:p>
            <a:pPr eaLnBrk="1" hangingPunct="1">
              <a:spcBef>
                <a:spcPct val="0"/>
              </a:spcBef>
              <a:buClrTx/>
              <a:buSzTx/>
              <a:buFontTx/>
              <a:buNone/>
            </a:pPr>
            <a:r>
              <a:rPr lang="en-US" altLang="en-US" sz="2400" b="1" dirty="0"/>
              <a:t>650-349-3000</a:t>
            </a:r>
          </a:p>
        </p:txBody>
      </p:sp>
      <p:sp>
        <p:nvSpPr>
          <p:cNvPr id="54276" name="Rectangle 3"/>
          <p:cNvSpPr>
            <a:spLocks noChangeArrowheads="1"/>
          </p:cNvSpPr>
          <p:nvPr/>
        </p:nvSpPr>
        <p:spPr bwMode="auto">
          <a:xfrm>
            <a:off x="990600" y="1235358"/>
            <a:ext cx="35512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4000" b="1" dirty="0">
                <a:solidFill>
                  <a:srgbClr val="04617B"/>
                </a:solidFill>
              </a:rPr>
              <a:t>Questions</a:t>
            </a:r>
          </a:p>
          <a:p>
            <a:pPr algn="ctr" eaLnBrk="1" hangingPunct="1">
              <a:spcBef>
                <a:spcPct val="0"/>
              </a:spcBef>
              <a:buClrTx/>
              <a:buSzTx/>
              <a:buFontTx/>
              <a:buNone/>
            </a:pPr>
            <a:r>
              <a:rPr lang="en-US" altLang="en-US" sz="4000" b="1" dirty="0">
                <a:solidFill>
                  <a:srgbClr val="04617B"/>
                </a:solidFill>
              </a:rPr>
              <a:t>and</a:t>
            </a:r>
          </a:p>
          <a:p>
            <a:pPr algn="ctr" eaLnBrk="1" hangingPunct="1">
              <a:spcBef>
                <a:spcPct val="0"/>
              </a:spcBef>
              <a:buClrTx/>
              <a:buSzTx/>
              <a:buFontTx/>
              <a:buNone/>
            </a:pPr>
            <a:r>
              <a:rPr lang="en-US" altLang="en-US" sz="4000" b="1" dirty="0">
                <a:solidFill>
                  <a:srgbClr val="04617B"/>
                </a:solidFill>
              </a:rPr>
              <a:t>Comments </a:t>
            </a:r>
            <a:endParaRPr lang="en-US" altLang="en-US" sz="4000" b="1" dirty="0">
              <a:solidFill>
                <a:srgbClr val="04617B"/>
              </a:solidFill>
              <a:latin typeface="Constantia" panose="020306020503060303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50" y="3772591"/>
            <a:ext cx="7496784" cy="24871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81800" cy="838200"/>
          </a:xfrm>
        </p:spPr>
        <p:txBody>
          <a:bodyPr/>
          <a:lstStyle/>
          <a:p>
            <a:pPr algn="ctr"/>
            <a:r>
              <a:rPr lang="en-US" sz="3200" dirty="0">
                <a:latin typeface="Calibri" panose="020F0502020204030204" pitchFamily="34" charset="0"/>
                <a:cs typeface="Calibri" panose="020F0502020204030204" pitchFamily="34" charset="0"/>
              </a:rPr>
              <a:t>Precipitation</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70432"/>
            <a:ext cx="7942743" cy="570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070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1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Upcountry 6-station Precipitation index as of October 30</a:t>
            </a:r>
            <a:r>
              <a:rPr lang="en-US" baseline="30000" dirty="0"/>
              <a:t>th</a:t>
            </a:r>
            <a:r>
              <a:rPr lang="en-US" dirty="0"/>
              <a:t> </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35BFBB-AE5B-4229-AD11-55EEA3C6F0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
        <p:nvSpPr>
          <p:cNvPr id="6" name="TextBox 5"/>
          <p:cNvSpPr txBox="1"/>
          <p:nvPr/>
        </p:nvSpPr>
        <p:spPr>
          <a:xfrm>
            <a:off x="5943600" y="2743200"/>
            <a:ext cx="3048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Annual Total: 35.6 inches</a:t>
            </a:r>
          </a:p>
        </p:txBody>
      </p:sp>
      <p:sp>
        <p:nvSpPr>
          <p:cNvPr id="7" name="TextBox 6"/>
          <p:cNvSpPr txBox="1"/>
          <p:nvPr/>
        </p:nvSpPr>
        <p:spPr>
          <a:xfrm>
            <a:off x="5943600" y="3135868"/>
            <a:ext cx="3048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YTD Total: 6.5 inches</a:t>
            </a:r>
          </a:p>
        </p:txBody>
      </p:sp>
    </p:spTree>
    <p:extLst>
      <p:ext uri="{BB962C8B-B14F-4D97-AF65-F5344CB8AC3E}">
        <p14:creationId xmlns:p14="http://schemas.microsoft.com/office/powerpoint/2010/main" val="63169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15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228600"/>
            <a:ext cx="7010400" cy="838200"/>
          </a:xfrm>
        </p:spPr>
        <p:txBody>
          <a:bodyPr/>
          <a:lstStyle/>
          <a:p>
            <a:r>
              <a:rPr lang="en-US" dirty="0"/>
              <a:t>Bay Area 7-station </a:t>
            </a:r>
            <a:br>
              <a:rPr lang="en-US" dirty="0"/>
            </a:br>
            <a:r>
              <a:rPr lang="en-US" dirty="0"/>
              <a:t>Precipitation Index as of October 30</a:t>
            </a:r>
            <a:r>
              <a:rPr lang="en-US" baseline="30000" dirty="0"/>
              <a:t>th</a:t>
            </a: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35BFBB-AE5B-4229-AD11-55EEA3C6F01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6019800" y="2743200"/>
            <a:ext cx="3048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Annual Total: 26.9 inches</a:t>
            </a:r>
          </a:p>
        </p:txBody>
      </p:sp>
      <p:sp>
        <p:nvSpPr>
          <p:cNvPr id="7" name="TextBox 6"/>
          <p:cNvSpPr txBox="1"/>
          <p:nvPr/>
        </p:nvSpPr>
        <p:spPr>
          <a:xfrm>
            <a:off x="6019800" y="3135868"/>
            <a:ext cx="3048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YTD Total: 4.6 inches</a:t>
            </a:r>
          </a:p>
        </p:txBody>
      </p:sp>
    </p:spTree>
    <p:extLst>
      <p:ext uri="{BB962C8B-B14F-4D97-AF65-F5344CB8AC3E}">
        <p14:creationId xmlns:p14="http://schemas.microsoft.com/office/powerpoint/2010/main" val="17567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673813" y="833063"/>
            <a:ext cx="3117082" cy="1219200"/>
          </a:xfrm>
        </p:spPr>
        <p:txBody>
          <a:bodyPr/>
          <a:lstStyle/>
          <a:p>
            <a:r>
              <a:rPr lang="en-US" altLang="en-US" sz="4400" b="1" dirty="0" smtClean="0">
                <a:latin typeface="Arial" panose="020B0604020202020204" pitchFamily="34" charset="0"/>
                <a:cs typeface="Arial" panose="020B0604020202020204" pitchFamily="34" charset="0"/>
              </a:rPr>
              <a:t>BAWSCA’s Strategy</a:t>
            </a:r>
          </a:p>
        </p:txBody>
      </p:sp>
      <p:sp>
        <p:nvSpPr>
          <p:cNvPr id="3" name="Content Placeholder 2"/>
          <p:cNvSpPr>
            <a:spLocks noGrp="1"/>
          </p:cNvSpPr>
          <p:nvPr>
            <p:ph sz="half" idx="1"/>
          </p:nvPr>
        </p:nvSpPr>
        <p:spPr>
          <a:xfrm>
            <a:off x="3964381" y="1371600"/>
            <a:ext cx="5111750" cy="4572000"/>
          </a:xfrm>
        </p:spPr>
        <p:txBody>
          <a:bodyPr/>
          <a:lstStyle/>
          <a:p>
            <a:pPr marL="0" indent="0">
              <a:buNone/>
            </a:pPr>
            <a:r>
              <a:rPr lang="en-US" altLang="en-US" sz="2400" dirty="0"/>
              <a:t>In 2009, BAWSCA embarked on the </a:t>
            </a:r>
            <a:r>
              <a:rPr lang="en-US" altLang="en-US" sz="2400" b="1" dirty="0"/>
              <a:t>Long-Term Reliable Water Supply Strategy </a:t>
            </a:r>
            <a:r>
              <a:rPr lang="en-US" altLang="en-US" sz="2400" dirty="0"/>
              <a:t>to</a:t>
            </a:r>
            <a:r>
              <a:rPr lang="en-US" altLang="en-US" sz="2400" dirty="0" smtClean="0"/>
              <a:t>:</a:t>
            </a:r>
          </a:p>
          <a:p>
            <a:pPr marL="0" indent="0">
              <a:buNone/>
            </a:pPr>
            <a:endParaRPr lang="en-US" altLang="en-US" sz="1050" dirty="0"/>
          </a:p>
          <a:p>
            <a:pPr lvl="1"/>
            <a:r>
              <a:rPr lang="en-US" altLang="en-US" sz="2000" b="1" dirty="0">
                <a:ea typeface="Arial" panose="020B0604020202020204" pitchFamily="34" charset="0"/>
              </a:rPr>
              <a:t>Determine the Water Supply Problem</a:t>
            </a:r>
          </a:p>
          <a:p>
            <a:pPr marL="666750" lvl="2" indent="0">
              <a:buFont typeface="Wingdings" pitchFamily="2" charset="2"/>
              <a:buNone/>
            </a:pPr>
            <a:r>
              <a:rPr lang="en-US" altLang="en-US" sz="2000" i="1" dirty="0">
                <a:ea typeface="Arial" panose="020B0604020202020204" pitchFamily="34" charset="0"/>
              </a:rPr>
              <a:t>When, where, and how much additional water is needed in normal years and dry years</a:t>
            </a:r>
            <a:r>
              <a:rPr lang="en-US" altLang="en-US" sz="2000" i="1" dirty="0" smtClean="0">
                <a:ea typeface="Arial" panose="020B0604020202020204" pitchFamily="34" charset="0"/>
              </a:rPr>
              <a:t>.</a:t>
            </a:r>
          </a:p>
          <a:p>
            <a:pPr marL="666750" lvl="2" indent="0">
              <a:buFont typeface="Wingdings" pitchFamily="2" charset="2"/>
              <a:buNone/>
            </a:pPr>
            <a:endParaRPr lang="en-US" altLang="en-US" sz="1800" i="1" dirty="0">
              <a:ea typeface="Arial" panose="020B0604020202020204" pitchFamily="34" charset="0"/>
            </a:endParaRPr>
          </a:p>
          <a:p>
            <a:pPr lvl="1">
              <a:spcBef>
                <a:spcPts val="1200"/>
              </a:spcBef>
            </a:pPr>
            <a:r>
              <a:rPr lang="en-US" altLang="en-US" sz="2000" b="1" dirty="0">
                <a:ea typeface="Arial" panose="020B0604020202020204" pitchFamily="34" charset="0"/>
              </a:rPr>
              <a:t>Develop Solutions</a:t>
            </a:r>
          </a:p>
          <a:p>
            <a:pPr marL="666750" lvl="2" indent="0">
              <a:buFont typeface="Wingdings" pitchFamily="2" charset="2"/>
              <a:buNone/>
            </a:pPr>
            <a:r>
              <a:rPr lang="en-US" altLang="en-US" sz="2000" i="1" dirty="0">
                <a:ea typeface="Arial" panose="020B0604020202020204" pitchFamily="34" charset="0"/>
              </a:rPr>
              <a:t>Identify specific water supply management projects for implementation.</a:t>
            </a:r>
          </a:p>
          <a:p>
            <a:endParaRPr lang="en-US" sz="2400" dirty="0"/>
          </a:p>
        </p:txBody>
      </p:sp>
      <p:pic>
        <p:nvPicPr>
          <p:cNvPr id="4" name="Picture 2"/>
          <p:cNvPicPr>
            <a:picLocks noChangeAspect="1" noChangeArrowheads="1"/>
          </p:cNvPicPr>
          <p:nvPr/>
        </p:nvPicPr>
        <p:blipFill>
          <a:blip r:embed="rId3"/>
          <a:srcRect/>
          <a:stretch>
            <a:fillRect/>
          </a:stretch>
        </p:blipFill>
        <p:spPr bwMode="auto">
          <a:xfrm>
            <a:off x="673813" y="2209800"/>
            <a:ext cx="3105095" cy="40195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740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019800" cy="838200"/>
          </a:xfrm>
        </p:spPr>
        <p:txBody>
          <a:bodyPr/>
          <a:lstStyle/>
          <a:p>
            <a:pPr algn="ctr"/>
            <a:r>
              <a:rPr lang="en-US" sz="3200" dirty="0">
                <a:latin typeface="Calibri" panose="020F0502020204030204" pitchFamily="34" charset="0"/>
                <a:cs typeface="Calibri" panose="020F0502020204030204" pitchFamily="34" charset="0"/>
              </a:rPr>
              <a:t>Total Deliveries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70432"/>
            <a:ext cx="7852556" cy="570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6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Chart 3"/>
          <p:cNvGraphicFramePr>
            <a:graphicFrameLocks/>
          </p:cNvGraphicFramePr>
          <p:nvPr/>
        </p:nvGraphicFramePr>
        <p:xfrm>
          <a:off x="330200" y="2006600"/>
          <a:ext cx="8407400" cy="4597400"/>
        </p:xfrm>
        <a:graphic>
          <a:graphicData uri="http://schemas.openxmlformats.org/presentationml/2006/ole">
            <mc:AlternateContent xmlns:mc="http://schemas.openxmlformats.org/markup-compatibility/2006">
              <mc:Choice xmlns:v="urn:schemas-microsoft-com:vml" Requires="v">
                <p:oleObj spid="_x0000_s100367" r:id="rId5" imgW="8407113" imgH="4596782" progId="Excel.Chart.8">
                  <p:embed/>
                </p:oleObj>
              </mc:Choice>
              <mc:Fallback>
                <p:oleObj r:id="rId5" imgW="8407113" imgH="4596782"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2006600"/>
                        <a:ext cx="8407400" cy="459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7" name="Title 1"/>
          <p:cNvSpPr>
            <a:spLocks noGrp="1"/>
          </p:cNvSpPr>
          <p:nvPr>
            <p:ph type="title"/>
          </p:nvPr>
        </p:nvSpPr>
        <p:spPr>
          <a:xfrm>
            <a:off x="330200" y="704850"/>
            <a:ext cx="8509000" cy="1143000"/>
          </a:xfrm>
        </p:spPr>
        <p:txBody>
          <a:bodyPr/>
          <a:lstStyle/>
          <a:p>
            <a:r>
              <a:rPr lang="en-US" altLang="en-US" sz="3600" b="1" dirty="0" smtClean="0"/>
              <a:t>10% Less Water Used Today in Service Area Despite 25% More People</a:t>
            </a:r>
          </a:p>
        </p:txBody>
      </p:sp>
      <p:sp>
        <p:nvSpPr>
          <p:cNvPr id="21508" name="TextBox 5"/>
          <p:cNvSpPr txBox="1">
            <a:spLocks noChangeArrowheads="1"/>
          </p:cNvSpPr>
          <p:nvPr/>
        </p:nvSpPr>
        <p:spPr bwMode="auto">
          <a:xfrm>
            <a:off x="0" y="6605588"/>
            <a:ext cx="3276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000">
                <a:solidFill>
                  <a:srgbClr val="000000"/>
                </a:solidFill>
              </a:rPr>
              <a:t>Source:  BAWSCA FY 2013-14 Annual Survey</a:t>
            </a:r>
          </a:p>
        </p:txBody>
      </p:sp>
      <p:sp>
        <p:nvSpPr>
          <p:cNvPr id="3" name="TextBox 2"/>
          <p:cNvSpPr txBox="1"/>
          <p:nvPr/>
        </p:nvSpPr>
        <p:spPr>
          <a:xfrm>
            <a:off x="5257800" y="3786909"/>
            <a:ext cx="2189254" cy="923330"/>
          </a:xfrm>
          <a:prstGeom prst="rect">
            <a:avLst/>
          </a:prstGeom>
          <a:solidFill>
            <a:schemeClr val="accent1">
              <a:lumMod val="20000"/>
              <a:lumOff val="80000"/>
            </a:schemeClr>
          </a:solidFill>
        </p:spPr>
        <p:txBody>
          <a:bodyPr wrap="none" rtlCol="0">
            <a:spAutoFit/>
          </a:bodyPr>
          <a:lstStyle/>
          <a:p>
            <a:r>
              <a:rPr lang="en-US" dirty="0" smtClean="0"/>
              <a:t>2013-14:  224 mgd</a:t>
            </a:r>
          </a:p>
          <a:p>
            <a:r>
              <a:rPr lang="en-US" dirty="0" smtClean="0"/>
              <a:t>2014-15:  195 mgd</a:t>
            </a:r>
          </a:p>
          <a:p>
            <a:r>
              <a:rPr lang="en-US" dirty="0" smtClean="0"/>
              <a:t>2015-16 will be lower</a:t>
            </a:r>
            <a:endParaRPr lang="en-US" dirty="0"/>
          </a:p>
        </p:txBody>
      </p:sp>
    </p:spTree>
    <p:extLst>
      <p:ext uri="{BB962C8B-B14F-4D97-AF65-F5344CB8AC3E}">
        <p14:creationId xmlns:p14="http://schemas.microsoft.com/office/powerpoint/2010/main" val="42584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b="1" dirty="0" smtClean="0"/>
              <a:t>Demand Study Confirmed Need to Focus on Drought</a:t>
            </a:r>
            <a:endParaRPr lang="en-US" sz="4000" b="1" dirty="0"/>
          </a:p>
        </p:txBody>
      </p:sp>
      <p:graphicFrame>
        <p:nvGraphicFramePr>
          <p:cNvPr id="27651" name="Content Placeholder 5"/>
          <p:cNvGraphicFramePr>
            <a:graphicFrameLocks noGrp="1"/>
          </p:cNvGraphicFramePr>
          <p:nvPr>
            <p:ph idx="1"/>
          </p:nvPr>
        </p:nvGraphicFramePr>
        <p:xfrm>
          <a:off x="763588" y="2378075"/>
          <a:ext cx="2984500" cy="3443288"/>
        </p:xfrm>
        <a:graphic>
          <a:graphicData uri="http://schemas.openxmlformats.org/presentationml/2006/ole">
            <mc:AlternateContent xmlns:mc="http://schemas.openxmlformats.org/markup-compatibility/2006">
              <mc:Choice xmlns:v="urn:schemas-microsoft-com:vml" Requires="v">
                <p:oleObj spid="_x0000_s98382" r:id="rId5" imgW="2987299" imgH="3444539" progId="Excel.Chart.8">
                  <p:embed/>
                </p:oleObj>
              </mc:Choice>
              <mc:Fallback>
                <p:oleObj r:id="rId5" imgW="2987299" imgH="3444539"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88" y="2378075"/>
                        <a:ext cx="2984500" cy="3443288"/>
                      </a:xfrm>
                      <a:prstGeom prst="rect">
                        <a:avLst/>
                      </a:prstGeom>
                    </p:spPr>
                  </p:pic>
                </p:oleObj>
              </mc:Fallback>
            </mc:AlternateContent>
          </a:graphicData>
        </a:graphic>
      </p:graphicFrame>
      <p:sp>
        <p:nvSpPr>
          <p:cNvPr id="27652" name="TextBox 7"/>
          <p:cNvSpPr txBox="1">
            <a:spLocks noChangeArrowheads="1"/>
          </p:cNvSpPr>
          <p:nvPr/>
        </p:nvSpPr>
        <p:spPr bwMode="auto">
          <a:xfrm>
            <a:off x="3667125" y="5715000"/>
            <a:ext cx="1203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r>
              <a:rPr lang="en-US" altLang="en-US" sz="2000"/>
              <a:t>Other </a:t>
            </a:r>
          </a:p>
          <a:p>
            <a:pPr eaLnBrk="1" hangingPunct="1"/>
            <a:r>
              <a:rPr lang="en-US" altLang="en-US" sz="2000"/>
              <a:t>Sources</a:t>
            </a:r>
          </a:p>
        </p:txBody>
      </p:sp>
      <p:sp>
        <p:nvSpPr>
          <p:cNvPr id="9" name="Rectangle 8"/>
          <p:cNvSpPr/>
          <p:nvPr/>
        </p:nvSpPr>
        <p:spPr>
          <a:xfrm>
            <a:off x="4987925" y="5870575"/>
            <a:ext cx="209550" cy="3000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381375" y="5854700"/>
            <a:ext cx="304800" cy="3000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5" name="TextBox 10"/>
          <p:cNvSpPr txBox="1">
            <a:spLocks noChangeArrowheads="1"/>
          </p:cNvSpPr>
          <p:nvPr/>
        </p:nvSpPr>
        <p:spPr bwMode="auto">
          <a:xfrm>
            <a:off x="1668463" y="5715000"/>
            <a:ext cx="1601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r>
              <a:rPr lang="en-US" altLang="en-US" sz="2000"/>
              <a:t>Anticipated </a:t>
            </a:r>
          </a:p>
          <a:p>
            <a:pPr eaLnBrk="1" hangingPunct="1"/>
            <a:r>
              <a:rPr lang="en-US" altLang="en-US" sz="2000"/>
              <a:t>SFPUC Purchases</a:t>
            </a:r>
            <a:endParaRPr lang="en-US" altLang="en-US"/>
          </a:p>
        </p:txBody>
      </p:sp>
      <p:sp>
        <p:nvSpPr>
          <p:cNvPr id="12" name="Rectangle 11"/>
          <p:cNvSpPr/>
          <p:nvPr/>
        </p:nvSpPr>
        <p:spPr>
          <a:xfrm>
            <a:off x="1363663" y="5864225"/>
            <a:ext cx="304800" cy="301625"/>
          </a:xfrm>
          <a:prstGeom prst="rect">
            <a:avLst/>
          </a:prstGeom>
          <a:solidFill>
            <a:srgbClr val="71A1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7" name="TextBox 13"/>
          <p:cNvSpPr txBox="1">
            <a:spLocks noChangeArrowheads="1"/>
          </p:cNvSpPr>
          <p:nvPr/>
        </p:nvSpPr>
        <p:spPr bwMode="auto">
          <a:xfrm>
            <a:off x="2170113" y="4292600"/>
            <a:ext cx="118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r>
              <a:rPr lang="en-US" altLang="en-US" sz="2000">
                <a:solidFill>
                  <a:schemeClr val="bg1"/>
                </a:solidFill>
              </a:rPr>
              <a:t>168 mgd</a:t>
            </a:r>
          </a:p>
        </p:txBody>
      </p:sp>
      <p:sp>
        <p:nvSpPr>
          <p:cNvPr id="27658" name="TextBox 16"/>
          <p:cNvSpPr txBox="1">
            <a:spLocks noChangeArrowheads="1"/>
          </p:cNvSpPr>
          <p:nvPr/>
        </p:nvSpPr>
        <p:spPr bwMode="auto">
          <a:xfrm>
            <a:off x="985838" y="3575050"/>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r>
              <a:rPr lang="en-US" altLang="en-US" sz="2000">
                <a:solidFill>
                  <a:schemeClr val="bg1"/>
                </a:solidFill>
              </a:rPr>
              <a:t>117 mgd</a:t>
            </a:r>
          </a:p>
        </p:txBody>
      </p:sp>
      <p:grpSp>
        <p:nvGrpSpPr>
          <p:cNvPr id="4" name="Group 3"/>
          <p:cNvGrpSpPr>
            <a:grpSpLocks/>
          </p:cNvGrpSpPr>
          <p:nvPr/>
        </p:nvGrpSpPr>
        <p:grpSpPr bwMode="auto">
          <a:xfrm>
            <a:off x="4516656" y="2073275"/>
            <a:ext cx="3920689" cy="3673469"/>
            <a:chOff x="4515952" y="2072646"/>
            <a:chExt cx="3922096" cy="3673923"/>
          </a:xfrm>
        </p:grpSpPr>
        <p:grpSp>
          <p:nvGrpSpPr>
            <p:cNvPr id="27662" name="Group 2"/>
            <p:cNvGrpSpPr>
              <a:grpSpLocks/>
            </p:cNvGrpSpPr>
            <p:nvPr/>
          </p:nvGrpSpPr>
          <p:grpSpPr bwMode="auto">
            <a:xfrm>
              <a:off x="4515952" y="2072646"/>
              <a:ext cx="3922096" cy="3673923"/>
              <a:chOff x="4515952" y="2072646"/>
              <a:chExt cx="3922096" cy="3673923"/>
            </a:xfrm>
          </p:grpSpPr>
          <p:graphicFrame>
            <p:nvGraphicFramePr>
              <p:cNvPr id="27666" name="Content Placeholder 5"/>
              <p:cNvGraphicFramePr>
                <a:graphicFrameLocks/>
              </p:cNvGraphicFramePr>
              <p:nvPr/>
            </p:nvGraphicFramePr>
            <p:xfrm>
              <a:off x="4940749" y="2514899"/>
              <a:ext cx="3072502" cy="3231670"/>
            </p:xfrm>
            <a:graphic>
              <a:graphicData uri="http://schemas.openxmlformats.org/presentationml/2006/ole">
                <mc:AlternateContent xmlns:mc="http://schemas.openxmlformats.org/markup-compatibility/2006">
                  <mc:Choice xmlns:v="urn:schemas-microsoft-com:vml" Requires="v">
                    <p:oleObj spid="_x0000_s98383" r:id="rId8" imgW="3078747" imgH="3231160" progId="Excel.Chart.8">
                      <p:embed/>
                    </p:oleObj>
                  </mc:Choice>
                  <mc:Fallback>
                    <p:oleObj r:id="rId8" imgW="3078747" imgH="3231160"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0749" y="2514899"/>
                            <a:ext cx="3072502" cy="3231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7" name="TextBox 19"/>
              <p:cNvSpPr txBox="1">
                <a:spLocks noChangeArrowheads="1"/>
              </p:cNvSpPr>
              <p:nvPr/>
            </p:nvSpPr>
            <p:spPr bwMode="auto">
              <a:xfrm>
                <a:off x="4515952" y="2072646"/>
                <a:ext cx="3922096" cy="61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algn="ctr" eaLnBrk="1" hangingPunct="1"/>
                <a:r>
                  <a:rPr lang="en-US" altLang="en-US" b="1" dirty="0"/>
                  <a:t>2040 Supply Sources, Drought Year</a:t>
                </a:r>
              </a:p>
              <a:p>
                <a:pPr algn="ctr" eaLnBrk="1" hangingPunct="1"/>
                <a:r>
                  <a:rPr lang="en-US" altLang="en-US" sz="1600" b="1" dirty="0"/>
                  <a:t>(20% System-wide Shortage)</a:t>
                </a:r>
              </a:p>
            </p:txBody>
          </p:sp>
        </p:grpSp>
        <p:sp>
          <p:nvSpPr>
            <p:cNvPr id="27663" name="TextBox 14"/>
            <p:cNvSpPr txBox="1">
              <a:spLocks noChangeArrowheads="1"/>
            </p:cNvSpPr>
            <p:nvPr/>
          </p:nvSpPr>
          <p:spPr bwMode="auto">
            <a:xfrm>
              <a:off x="6553200" y="3589975"/>
              <a:ext cx="11817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r>
                <a:rPr lang="en-US" altLang="en-US" sz="2000">
                  <a:solidFill>
                    <a:schemeClr val="bg1"/>
                  </a:solidFill>
                </a:rPr>
                <a:t>124 mgd</a:t>
              </a:r>
            </a:p>
          </p:txBody>
        </p:sp>
        <p:sp>
          <p:nvSpPr>
            <p:cNvPr id="27664" name="TextBox 15"/>
            <p:cNvSpPr txBox="1">
              <a:spLocks noChangeArrowheads="1"/>
            </p:cNvSpPr>
            <p:nvPr/>
          </p:nvSpPr>
          <p:spPr bwMode="auto">
            <a:xfrm>
              <a:off x="5274129" y="4098635"/>
              <a:ext cx="11626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r>
                <a:rPr lang="en-US" altLang="en-US" sz="2000">
                  <a:solidFill>
                    <a:schemeClr val="bg1"/>
                  </a:solidFill>
                </a:rPr>
                <a:t>117 mgd</a:t>
              </a:r>
            </a:p>
          </p:txBody>
        </p:sp>
        <p:sp>
          <p:nvSpPr>
            <p:cNvPr id="27665" name="TextBox 17"/>
            <p:cNvSpPr txBox="1">
              <a:spLocks noChangeArrowheads="1"/>
            </p:cNvSpPr>
            <p:nvPr/>
          </p:nvSpPr>
          <p:spPr bwMode="auto">
            <a:xfrm>
              <a:off x="5762294" y="2971800"/>
              <a:ext cx="68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r>
                <a:rPr lang="en-US" altLang="en-US" sz="2000">
                  <a:solidFill>
                    <a:schemeClr val="bg1"/>
                  </a:solidFill>
                </a:rPr>
                <a:t>43 </a:t>
              </a:r>
            </a:p>
            <a:p>
              <a:pPr eaLnBrk="1" hangingPunct="1"/>
              <a:r>
                <a:rPr lang="en-US" altLang="en-US" sz="2000">
                  <a:solidFill>
                    <a:schemeClr val="bg1"/>
                  </a:solidFill>
                </a:rPr>
                <a:t>mgd</a:t>
              </a:r>
            </a:p>
          </p:txBody>
        </p:sp>
      </p:grpSp>
      <p:sp>
        <p:nvSpPr>
          <p:cNvPr id="27660" name="TextBox 18"/>
          <p:cNvSpPr txBox="1">
            <a:spLocks noChangeArrowheads="1"/>
          </p:cNvSpPr>
          <p:nvPr/>
        </p:nvSpPr>
        <p:spPr bwMode="auto">
          <a:xfrm>
            <a:off x="476876" y="2133600"/>
            <a:ext cx="3827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r>
              <a:rPr lang="en-US" altLang="en-US" b="1" dirty="0"/>
              <a:t>2040 Supply Sources, Normal Year</a:t>
            </a:r>
          </a:p>
        </p:txBody>
      </p:sp>
      <p:sp>
        <p:nvSpPr>
          <p:cNvPr id="27661" name="TextBox 20"/>
          <p:cNvSpPr txBox="1">
            <a:spLocks noChangeArrowheads="1"/>
          </p:cNvSpPr>
          <p:nvPr/>
        </p:nvSpPr>
        <p:spPr bwMode="auto">
          <a:xfrm>
            <a:off x="5273675" y="5730875"/>
            <a:ext cx="1508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anose="02030602050306030303" pitchFamily="18" charset="0"/>
                <a:ea typeface="MS PGothic" panose="020B0600070205080204" pitchFamily="34" charset="-128"/>
              </a:defRPr>
            </a:lvl1pPr>
            <a:lvl2pPr marL="742950" indent="-285750" eaLnBrk="0" hangingPunct="0">
              <a:defRPr>
                <a:solidFill>
                  <a:schemeClr val="tx1"/>
                </a:solidFill>
                <a:latin typeface="Constantia" panose="02030602050306030303" pitchFamily="18" charset="0"/>
                <a:ea typeface="MS PGothic" panose="020B0600070205080204" pitchFamily="34" charset="-128"/>
              </a:defRPr>
            </a:lvl2pPr>
            <a:lvl3pPr marL="1143000" indent="-228600" eaLnBrk="0" hangingPunct="0">
              <a:defRPr>
                <a:solidFill>
                  <a:schemeClr val="tx1"/>
                </a:solidFill>
                <a:latin typeface="Constantia" panose="02030602050306030303" pitchFamily="18" charset="0"/>
                <a:ea typeface="MS PGothic" panose="020B0600070205080204" pitchFamily="34" charset="-128"/>
              </a:defRPr>
            </a:lvl3pPr>
            <a:lvl4pPr marL="1600200" indent="-228600" eaLnBrk="0" hangingPunct="0">
              <a:defRPr>
                <a:solidFill>
                  <a:schemeClr val="tx1"/>
                </a:solidFill>
                <a:latin typeface="Constantia" panose="02030602050306030303" pitchFamily="18" charset="0"/>
                <a:ea typeface="MS PGothic" panose="020B0600070205080204" pitchFamily="34" charset="-128"/>
              </a:defRPr>
            </a:lvl4pPr>
            <a:lvl5pPr marL="2057400" indent="-228600" eaLnBrk="0" hangingPunct="0">
              <a:defRPr>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nstantia" panose="02030602050306030303" pitchFamily="18" charset="0"/>
                <a:ea typeface="MS PGothic" panose="020B0600070205080204" pitchFamily="34" charset="-128"/>
              </a:defRPr>
            </a:lvl9pPr>
          </a:lstStyle>
          <a:p>
            <a:pPr eaLnBrk="1" hangingPunct="1"/>
            <a:r>
              <a:rPr lang="en-US" altLang="en-US" sz="2000"/>
              <a:t>Reliability Shortfall</a:t>
            </a:r>
          </a:p>
        </p:txBody>
      </p:sp>
    </p:spTree>
    <p:extLst>
      <p:ext uri="{BB962C8B-B14F-4D97-AF65-F5344CB8AC3E}">
        <p14:creationId xmlns:p14="http://schemas.microsoft.com/office/powerpoint/2010/main" val="941931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24" y="685800"/>
            <a:ext cx="8413376" cy="1143000"/>
          </a:xfrm>
        </p:spPr>
        <p:txBody>
          <a:bodyPr>
            <a:noAutofit/>
          </a:bodyPr>
          <a:lstStyle/>
          <a:p>
            <a:r>
              <a:rPr lang="en-US" sz="4000" b="1" dirty="0" smtClean="0"/>
              <a:t>How Frequent are Droughts Anticipated on the SF RWS?</a:t>
            </a:r>
            <a:endParaRPr lang="en-US" sz="4000" b="1" dirty="0"/>
          </a:p>
        </p:txBody>
      </p:sp>
      <p:sp>
        <p:nvSpPr>
          <p:cNvPr id="4" name="Content Placeholder 3"/>
          <p:cNvSpPr>
            <a:spLocks noGrp="1"/>
          </p:cNvSpPr>
          <p:nvPr>
            <p:ph sz="half" idx="1"/>
          </p:nvPr>
        </p:nvSpPr>
        <p:spPr>
          <a:xfrm>
            <a:off x="228600" y="1965960"/>
            <a:ext cx="4114800" cy="4892040"/>
          </a:xfrm>
        </p:spPr>
        <p:txBody>
          <a:bodyPr>
            <a:normAutofit/>
          </a:bodyPr>
          <a:lstStyle/>
          <a:p>
            <a:r>
              <a:rPr lang="en-US" sz="2400" dirty="0" smtClean="0"/>
              <a:t>System subject to cutbacks 1 in 11 years (assuming 2040 demands)</a:t>
            </a:r>
          </a:p>
          <a:p>
            <a:pPr lvl="1"/>
            <a:r>
              <a:rPr lang="en-US" sz="2000" dirty="0" smtClean="0"/>
              <a:t>Using historical record</a:t>
            </a:r>
          </a:p>
          <a:p>
            <a:pPr marL="393700" lvl="1" indent="0">
              <a:buNone/>
            </a:pPr>
            <a:endParaRPr lang="en-US" sz="2000" dirty="0" smtClean="0"/>
          </a:p>
          <a:p>
            <a:r>
              <a:rPr lang="en-US" sz="2400" dirty="0" smtClean="0"/>
              <a:t>Analysis informs    decision-making</a:t>
            </a:r>
          </a:p>
          <a:p>
            <a:pPr lvl="1"/>
            <a:r>
              <a:rPr lang="en-US" sz="2000" dirty="0" smtClean="0"/>
              <a:t>How often will supplemental supplies be needed?</a:t>
            </a:r>
          </a:p>
          <a:p>
            <a:pPr lvl="1"/>
            <a:r>
              <a:rPr lang="en-US" sz="2000" dirty="0" smtClean="0"/>
              <a:t>Effective cost of a supply increases if only used during drought</a:t>
            </a:r>
            <a:endParaRPr lang="en-US" sz="200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191000" y="2057400"/>
            <a:ext cx="4953000" cy="4038600"/>
          </a:xfrm>
          <a:prstGeom prst="rect">
            <a:avLst/>
          </a:prstGeom>
        </p:spPr>
      </p:pic>
    </p:spTree>
    <p:extLst>
      <p:ext uri="{BB962C8B-B14F-4D97-AF65-F5344CB8AC3E}">
        <p14:creationId xmlns:p14="http://schemas.microsoft.com/office/powerpoint/2010/main" val="883416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382000" cy="1143000"/>
          </a:xfrm>
        </p:spPr>
        <p:txBody>
          <a:bodyPr>
            <a:noAutofit/>
          </a:bodyPr>
          <a:lstStyle/>
          <a:p>
            <a:pPr>
              <a:defRPr/>
            </a:pPr>
            <a:r>
              <a:rPr lang="en-US" sz="4000" b="1" spc="-80" dirty="0" smtClean="0"/>
              <a:t>Strategy Included a Comprehensive Review of Supply Projects</a:t>
            </a:r>
            <a:endParaRPr lang="en-US" sz="4000" b="1" spc="-80" dirty="0"/>
          </a:p>
        </p:txBody>
      </p:sp>
      <p:sp>
        <p:nvSpPr>
          <p:cNvPr id="3" name="Content Placeholder 2"/>
          <p:cNvSpPr>
            <a:spLocks noGrp="1"/>
          </p:cNvSpPr>
          <p:nvPr>
            <p:ph idx="1"/>
          </p:nvPr>
        </p:nvSpPr>
        <p:spPr/>
        <p:txBody>
          <a:bodyPr>
            <a:normAutofit lnSpcReduction="10000"/>
          </a:bodyPr>
          <a:lstStyle/>
          <a:p>
            <a:pPr>
              <a:spcAft>
                <a:spcPts val="1200"/>
              </a:spcAft>
              <a:defRPr/>
            </a:pPr>
            <a:r>
              <a:rPr lang="en-US" b="1" spc="-80" dirty="0" smtClean="0"/>
              <a:t>Phase </a:t>
            </a:r>
            <a:r>
              <a:rPr lang="en-US" b="1" spc="-80" dirty="0"/>
              <a:t>I</a:t>
            </a:r>
            <a:r>
              <a:rPr lang="en-US" spc="-80" dirty="0"/>
              <a:t> </a:t>
            </a:r>
            <a:r>
              <a:rPr lang="en-US" spc="-80" dirty="0" smtClean="0"/>
              <a:t>– </a:t>
            </a:r>
            <a:r>
              <a:rPr lang="en-US" dirty="0" smtClean="0"/>
              <a:t>identified 65+ projects with potential </a:t>
            </a:r>
            <a:r>
              <a:rPr lang="en-US" u="sng" dirty="0" smtClean="0"/>
              <a:t>regional</a:t>
            </a:r>
            <a:r>
              <a:rPr lang="en-US" dirty="0" smtClean="0"/>
              <a:t> benefits</a:t>
            </a:r>
          </a:p>
          <a:p>
            <a:pPr>
              <a:spcAft>
                <a:spcPts val="1200"/>
              </a:spcAft>
              <a:defRPr/>
            </a:pPr>
            <a:r>
              <a:rPr lang="en-US" b="1" dirty="0" smtClean="0"/>
              <a:t>Phase IIA </a:t>
            </a:r>
            <a:r>
              <a:rPr lang="en-US" spc="-80" dirty="0" smtClean="0"/>
              <a:t>–</a:t>
            </a:r>
            <a:r>
              <a:rPr lang="en-US" dirty="0" smtClean="0"/>
              <a:t> refined list of projects to 17, identified near-term opportunities</a:t>
            </a:r>
          </a:p>
          <a:p>
            <a:pPr>
              <a:spcAft>
                <a:spcPts val="1200"/>
              </a:spcAft>
              <a:defRPr/>
            </a:pPr>
            <a:r>
              <a:rPr lang="en-US" b="1" dirty="0"/>
              <a:t>Phase II Final </a:t>
            </a:r>
            <a:r>
              <a:rPr lang="en-US" b="1" dirty="0" smtClean="0"/>
              <a:t>– </a:t>
            </a:r>
            <a:r>
              <a:rPr lang="en-US" dirty="0" smtClean="0"/>
              <a:t>presented refined </a:t>
            </a:r>
            <a:r>
              <a:rPr lang="en-US" dirty="0"/>
              <a:t>project </a:t>
            </a:r>
            <a:r>
              <a:rPr lang="en-US" dirty="0" smtClean="0"/>
              <a:t>list of 10</a:t>
            </a:r>
          </a:p>
          <a:p>
            <a:pPr lvl="1">
              <a:spcAft>
                <a:spcPts val="1200"/>
              </a:spcAft>
              <a:defRPr/>
            </a:pPr>
            <a:r>
              <a:rPr lang="en-US" dirty="0" smtClean="0"/>
              <a:t>Analysis of projects against multiple objectives</a:t>
            </a:r>
          </a:p>
          <a:p>
            <a:pPr>
              <a:defRPr/>
            </a:pPr>
            <a:endParaRPr lang="en-US" dirty="0"/>
          </a:p>
          <a:p>
            <a:pPr marL="393192" lvl="1" indent="0">
              <a:buFont typeface="Courier New" pitchFamily="49" charset="0"/>
              <a:buNone/>
              <a:defRPr/>
            </a:pPr>
            <a:r>
              <a:rPr lang="en-US" sz="2000" i="1" dirty="0" smtClean="0"/>
              <a:t>Note: Agencies may have other supply projects, but did not want to include them in the Strategy</a:t>
            </a:r>
            <a:endParaRPr lang="en-US" sz="2000" i="1" dirty="0"/>
          </a:p>
        </p:txBody>
      </p:sp>
    </p:spTree>
    <p:extLst>
      <p:ext uri="{BB962C8B-B14F-4D97-AF65-F5344CB8AC3E}">
        <p14:creationId xmlns:p14="http://schemas.microsoft.com/office/powerpoint/2010/main" val="3472696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pc="-130" dirty="0" smtClean="0"/>
              <a:t>Five Project Types that Provide </a:t>
            </a:r>
            <a:r>
              <a:rPr lang="en-US" sz="4000" b="1" i="1" spc="-130" dirty="0" smtClean="0"/>
              <a:t>Regional</a:t>
            </a:r>
            <a:r>
              <a:rPr lang="en-US" sz="4000" b="1" spc="-130" dirty="0" smtClean="0"/>
              <a:t> Benefits Were Identified</a:t>
            </a:r>
            <a:endParaRPr lang="en-US" sz="4000" b="1" spc="-130" dirty="0"/>
          </a:p>
        </p:txBody>
      </p:sp>
      <p:sp>
        <p:nvSpPr>
          <p:cNvPr id="3" name="Content Placeholder 2"/>
          <p:cNvSpPr>
            <a:spLocks noGrp="1"/>
          </p:cNvSpPr>
          <p:nvPr>
            <p:ph sz="half" idx="1"/>
          </p:nvPr>
        </p:nvSpPr>
        <p:spPr>
          <a:xfrm>
            <a:off x="457200" y="2109936"/>
            <a:ext cx="3810000" cy="2081064"/>
          </a:xfrm>
        </p:spPr>
        <p:txBody>
          <a:bodyPr/>
          <a:lstStyle/>
          <a:p>
            <a:pPr>
              <a:spcAft>
                <a:spcPts val="600"/>
              </a:spcAft>
              <a:buFont typeface="Wingdings" panose="05000000000000000000" pitchFamily="2" charset="2"/>
              <a:buChar char="Ø"/>
            </a:pPr>
            <a:r>
              <a:rPr lang="en-US" sz="2800" dirty="0" smtClean="0"/>
              <a:t>Recycled water</a:t>
            </a:r>
          </a:p>
          <a:p>
            <a:pPr>
              <a:spcAft>
                <a:spcPts val="600"/>
              </a:spcAft>
              <a:buFont typeface="Wingdings" panose="05000000000000000000" pitchFamily="2" charset="2"/>
              <a:buChar char="Ø"/>
            </a:pPr>
            <a:r>
              <a:rPr lang="en-US" sz="2800" dirty="0"/>
              <a:t>Groundwater</a:t>
            </a:r>
          </a:p>
          <a:p>
            <a:pPr>
              <a:spcAft>
                <a:spcPts val="600"/>
              </a:spcAft>
              <a:buFont typeface="Wingdings" panose="05000000000000000000" pitchFamily="2" charset="2"/>
              <a:buChar char="Ø"/>
            </a:pPr>
            <a:r>
              <a:rPr lang="en-US" sz="2800" dirty="0" smtClean="0"/>
              <a:t>Desalination</a:t>
            </a:r>
          </a:p>
          <a:p>
            <a:pPr>
              <a:spcAft>
                <a:spcPts val="600"/>
              </a:spcAft>
              <a:buFont typeface="Wingdings" panose="05000000000000000000" pitchFamily="2" charset="2"/>
              <a:buChar char="Ø"/>
            </a:pPr>
            <a:r>
              <a:rPr lang="en-US" sz="2800" dirty="0"/>
              <a:t>Water transfers</a:t>
            </a:r>
          </a:p>
          <a:p>
            <a:pPr>
              <a:spcAft>
                <a:spcPts val="600"/>
              </a:spcAft>
              <a:buFont typeface="Wingdings" panose="05000000000000000000" pitchFamily="2" charset="2"/>
              <a:buChar char="Ø"/>
            </a:pPr>
            <a:r>
              <a:rPr lang="en-US" sz="2800" dirty="0"/>
              <a:t>Local capture and reuse</a:t>
            </a:r>
          </a:p>
          <a:p>
            <a:endParaRPr lang="en-US" sz="2800" dirty="0"/>
          </a:p>
          <a:p>
            <a:pPr>
              <a:buFont typeface="Wingdings" panose="05000000000000000000" pitchFamily="2" charset="2"/>
              <a:buChar char="Ø"/>
            </a:pPr>
            <a:endParaRPr lang="en-US" sz="2800" dirty="0" smtClean="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7101" y="2445986"/>
            <a:ext cx="2419066" cy="1212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733" y="4787942"/>
            <a:ext cx="2447814" cy="1315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968" y="4046186"/>
            <a:ext cx="1781063" cy="1823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Rainwater Harvesting_Image02.jpeg"/>
          <p:cNvPicPr>
            <a:picLocks noChangeAspect="1"/>
          </p:cNvPicPr>
          <p:nvPr/>
        </p:nvPicPr>
        <p:blipFill>
          <a:blip r:embed="rId6" cstate="print"/>
          <a:srcRect l="25290" t="13502" r="23403" b="9705"/>
          <a:stretch>
            <a:fillRect/>
          </a:stretch>
        </p:blipFill>
        <p:spPr>
          <a:xfrm>
            <a:off x="4473864" y="2656772"/>
            <a:ext cx="1583553" cy="1770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403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spc="-130" dirty="0" smtClean="0"/>
              <a:t>Diverse Set of Objectives Used to Evaluate Potential Projects</a:t>
            </a:r>
            <a:endParaRPr lang="en-US" sz="4400" b="1" spc="-130" dirty="0"/>
          </a:p>
        </p:txBody>
      </p:sp>
      <p:graphicFrame>
        <p:nvGraphicFramePr>
          <p:cNvPr id="3" name="Table 2"/>
          <p:cNvGraphicFramePr>
            <a:graphicFrameLocks noGrp="1"/>
          </p:cNvGraphicFramePr>
          <p:nvPr>
            <p:extLst>
              <p:ext uri="{D42A27DB-BD31-4B8C-83A1-F6EECF244321}">
                <p14:modId xmlns:p14="http://schemas.microsoft.com/office/powerpoint/2010/main" val="2063928710"/>
              </p:ext>
            </p:extLst>
          </p:nvPr>
        </p:nvGraphicFramePr>
        <p:xfrm>
          <a:off x="457200" y="2023534"/>
          <a:ext cx="8001000" cy="3920065"/>
        </p:xfrm>
        <a:graphic>
          <a:graphicData uri="http://schemas.openxmlformats.org/drawingml/2006/table">
            <a:tbl>
              <a:tblPr firstRow="1" bandRow="1">
                <a:tableStyleId>{5C22544A-7EE6-4342-B048-85BDC9FD1C3A}</a:tableStyleId>
              </a:tblPr>
              <a:tblGrid>
                <a:gridCol w="8001000"/>
              </a:tblGrid>
              <a:tr h="559300">
                <a:tc>
                  <a:txBody>
                    <a:bodyPr/>
                    <a:lstStyle/>
                    <a:p>
                      <a:pPr algn="ctr"/>
                      <a:r>
                        <a:rPr lang="en-US" sz="2800" dirty="0" smtClean="0">
                          <a:latin typeface="Arial" panose="020B0604020202020204" pitchFamily="34" charset="0"/>
                          <a:cs typeface="Arial" panose="020B0604020202020204" pitchFamily="34" charset="0"/>
                        </a:rPr>
                        <a:t>Objectives</a:t>
                      </a:r>
                      <a:endParaRPr lang="en-US" sz="2800" dirty="0">
                        <a:latin typeface="Arial" panose="020B0604020202020204" pitchFamily="34" charset="0"/>
                        <a:cs typeface="Arial" panose="020B0604020202020204" pitchFamily="34" charset="0"/>
                      </a:endParaRPr>
                    </a:p>
                  </a:txBody>
                  <a:tcPr anchor="ctr"/>
                </a:tc>
              </a:tr>
              <a:tr h="493500">
                <a:tc>
                  <a:txBody>
                    <a:bodyPr/>
                    <a:lstStyle/>
                    <a:p>
                      <a:pPr marL="0" indent="0">
                        <a:buFont typeface="Arial"/>
                        <a:buNone/>
                      </a:pPr>
                      <a:r>
                        <a:rPr kumimoji="0" lang="en-US" sz="2400" b="1" kern="1200" spc="0" dirty="0" smtClean="0">
                          <a:solidFill>
                            <a:schemeClr val="dk1"/>
                          </a:solidFill>
                          <a:latin typeface="Arial" panose="020B0604020202020204" pitchFamily="34" charset="0"/>
                          <a:ea typeface="+mn-ea"/>
                          <a:cs typeface="Arial" panose="020B0604020202020204" pitchFamily="34" charset="0"/>
                        </a:rPr>
                        <a:t>Increase</a:t>
                      </a:r>
                      <a:r>
                        <a:rPr lang="en-US" sz="2400" b="1" spc="0" dirty="0" smtClean="0">
                          <a:latin typeface="Arial" panose="020B0604020202020204" pitchFamily="34" charset="0"/>
                          <a:cs typeface="Arial" panose="020B0604020202020204" pitchFamily="34" charset="0"/>
                        </a:rPr>
                        <a:t> Supply Reliability</a:t>
                      </a:r>
                    </a:p>
                  </a:txBody>
                  <a:tcPr/>
                </a:tc>
              </a:tr>
              <a:tr h="566125">
                <a:tc>
                  <a:txBody>
                    <a:bodyPr/>
                    <a:lstStyle/>
                    <a:p>
                      <a:pPr marL="0" indent="0">
                        <a:buFont typeface="Arial"/>
                        <a:buNone/>
                      </a:pPr>
                      <a:r>
                        <a:rPr lang="en-US" sz="2400" b="1" spc="0" dirty="0" smtClean="0">
                          <a:latin typeface="Arial" panose="020B0604020202020204" pitchFamily="34" charset="0"/>
                          <a:cs typeface="Arial" panose="020B0604020202020204" pitchFamily="34" charset="0"/>
                        </a:rPr>
                        <a:t>Provide High Level of Water Quality</a:t>
                      </a:r>
                    </a:p>
                  </a:txBody>
                  <a:tcPr/>
                </a:tc>
              </a:tr>
              <a:tr h="575285">
                <a:tc>
                  <a:txBody>
                    <a:bodyPr/>
                    <a:lstStyle/>
                    <a:p>
                      <a:pPr marL="0" indent="0">
                        <a:buFont typeface="Arial"/>
                        <a:buNone/>
                      </a:pPr>
                      <a:r>
                        <a:rPr lang="en-US" sz="2400" b="1" spc="0" dirty="0" smtClean="0">
                          <a:latin typeface="Arial" panose="020B0604020202020204" pitchFamily="34" charset="0"/>
                          <a:cs typeface="Arial" panose="020B0604020202020204" pitchFamily="34" charset="0"/>
                        </a:rPr>
                        <a:t>Minimize Cost of New Supplies</a:t>
                      </a:r>
                    </a:p>
                  </a:txBody>
                  <a:tcPr/>
                </a:tc>
              </a:tr>
              <a:tr h="575285">
                <a:tc>
                  <a:txBody>
                    <a:bodyPr/>
                    <a:lstStyle/>
                    <a:p>
                      <a:pPr marL="0" indent="0">
                        <a:buFont typeface="Arial"/>
                        <a:buNone/>
                      </a:pPr>
                      <a:r>
                        <a:rPr lang="en-US" sz="2400" b="1" spc="0" dirty="0" smtClean="0">
                          <a:latin typeface="Arial" panose="020B0604020202020204" pitchFamily="34" charset="0"/>
                          <a:cs typeface="Arial" panose="020B0604020202020204" pitchFamily="34" charset="0"/>
                        </a:rPr>
                        <a:t>Reduce Potable Demand</a:t>
                      </a:r>
                    </a:p>
                  </a:txBody>
                  <a:tcPr/>
                </a:tc>
              </a:tr>
              <a:tr h="575285">
                <a:tc>
                  <a:txBody>
                    <a:bodyPr/>
                    <a:lstStyle/>
                    <a:p>
                      <a:pPr marL="0" indent="0">
                        <a:buFont typeface="Arial"/>
                        <a:buNone/>
                      </a:pPr>
                      <a:r>
                        <a:rPr lang="en-US" sz="2400" b="1" spc="0" dirty="0" smtClean="0">
                          <a:latin typeface="Arial" panose="020B0604020202020204" pitchFamily="34" charset="0"/>
                          <a:cs typeface="Arial" panose="020B0604020202020204" pitchFamily="34" charset="0"/>
                        </a:rPr>
                        <a:t>Minimize Environmental Impacts of New Supplies</a:t>
                      </a:r>
                    </a:p>
                  </a:txBody>
                  <a:tcPr/>
                </a:tc>
              </a:tr>
              <a:tr h="575285">
                <a:tc>
                  <a:txBody>
                    <a:bodyPr/>
                    <a:lstStyle/>
                    <a:p>
                      <a:pPr marL="0" indent="0">
                        <a:buFont typeface="Arial"/>
                        <a:buNone/>
                      </a:pPr>
                      <a:r>
                        <a:rPr lang="en-US" sz="2400" b="1" spc="0" dirty="0" smtClean="0">
                          <a:latin typeface="Arial" panose="020B0604020202020204" pitchFamily="34" charset="0"/>
                          <a:cs typeface="Arial" panose="020B0604020202020204" pitchFamily="34" charset="0"/>
                        </a:rPr>
                        <a:t>Increase Implementation Potential of New Supplies</a:t>
                      </a:r>
                    </a:p>
                  </a:txBody>
                  <a:tcPr/>
                </a:tc>
              </a:tr>
            </a:tbl>
          </a:graphicData>
        </a:graphic>
      </p:graphicFrame>
    </p:spTree>
    <p:extLst>
      <p:ext uri="{BB962C8B-B14F-4D97-AF65-F5344CB8AC3E}">
        <p14:creationId xmlns:p14="http://schemas.microsoft.com/office/powerpoint/2010/main" val="4080120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04850"/>
            <a:ext cx="8382000" cy="1143000"/>
          </a:xfrm>
        </p:spPr>
        <p:txBody>
          <a:bodyPr/>
          <a:lstStyle/>
          <a:p>
            <a:r>
              <a:rPr lang="en-US" altLang="en-US" sz="4000" b="1" dirty="0"/>
              <a:t>Strategy Presented Key Findings and Recommended Actions</a:t>
            </a:r>
          </a:p>
        </p:txBody>
      </p:sp>
      <p:graphicFrame>
        <p:nvGraphicFramePr>
          <p:cNvPr id="8" name="Content Placeholder 7"/>
          <p:cNvGraphicFramePr>
            <a:graphicFrameLocks noGrp="1"/>
          </p:cNvGraphicFramePr>
          <p:nvPr>
            <p:ph sz="half" idx="1"/>
          </p:nvPr>
        </p:nvGraphicFramePr>
        <p:xfrm>
          <a:off x="457200" y="1965325"/>
          <a:ext cx="3276600" cy="4359275"/>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xmlns="" val="20000"/>
                    </a:ext>
                  </a:extLst>
                </a:gridCol>
              </a:tblGrid>
              <a:tr h="378865">
                <a:tc>
                  <a:txBody>
                    <a:bodyPr/>
                    <a:lstStyle/>
                    <a:p>
                      <a:r>
                        <a:rPr lang="en-US" sz="2400">
                          <a:latin typeface="Arial" panose="020B0604020202020204" pitchFamily="34" charset="0"/>
                          <a:cs typeface="Arial" panose="020B0604020202020204" pitchFamily="34" charset="0"/>
                        </a:rPr>
                        <a:t>Key </a:t>
                      </a:r>
                      <a:r>
                        <a:rPr lang="en-US" sz="2400" dirty="0">
                          <a:latin typeface="Arial" panose="020B0604020202020204" pitchFamily="34" charset="0"/>
                          <a:cs typeface="Arial" panose="020B0604020202020204" pitchFamily="34" charset="0"/>
                        </a:rPr>
                        <a:t>Finding</a:t>
                      </a:r>
                    </a:p>
                  </a:txBody>
                  <a:tcPr/>
                </a:tc>
                <a:extLst>
                  <a:ext uri="{0D108BD9-81ED-4DB2-BD59-A6C34878D82A}">
                    <a16:rowId xmlns:a16="http://schemas.microsoft.com/office/drawing/2014/main" xmlns="" val="10000"/>
                  </a:ext>
                </a:extLst>
              </a:tr>
              <a:tr h="1237210">
                <a:tc>
                  <a:txBody>
                    <a:bodyPr/>
                    <a:lstStyle/>
                    <a:p>
                      <a:pPr marL="273050" marR="0" lvl="1" indent="-273050" algn="l" defTabSz="914400" rtl="0" eaLnBrk="1" fontAlgn="auto" latinLnBrk="0" hangingPunct="1">
                        <a:lnSpc>
                          <a:spcPct val="100000"/>
                        </a:lnSpc>
                        <a:spcBef>
                          <a:spcPts val="0"/>
                        </a:spcBef>
                        <a:spcAft>
                          <a:spcPts val="0"/>
                        </a:spcAft>
                        <a:buClrTx/>
                        <a:buSzPct val="95000"/>
                        <a:buFont typeface="Wingdings 2" pitchFamily="18" charset="2"/>
                        <a:buChar char=""/>
                        <a:tabLst/>
                        <a:defRPr/>
                      </a:pPr>
                      <a:r>
                        <a:rPr kumimoji="0" lang="en-US" sz="2100" kern="1200" dirty="0">
                          <a:solidFill>
                            <a:schemeClr val="dk1"/>
                          </a:solidFill>
                          <a:latin typeface="Arial" panose="020B0604020202020204" pitchFamily="34" charset="0"/>
                          <a:ea typeface="+mn-ea"/>
                          <a:cs typeface="Arial" panose="020B0604020202020204" pitchFamily="34" charset="0"/>
                        </a:rPr>
                        <a:t>Water transfer are a high priority</a:t>
                      </a:r>
                    </a:p>
                    <a:p>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txBody>
                  <a:tcPr>
                    <a:solidFill>
                      <a:srgbClr val="CCD5EA"/>
                    </a:solidFill>
                  </a:tcPr>
                </a:tc>
                <a:extLst>
                  <a:ext uri="{0D108BD9-81ED-4DB2-BD59-A6C34878D82A}">
                    <a16:rowId xmlns:a16="http://schemas.microsoft.com/office/drawing/2014/main" xmlns="" val="10001"/>
                  </a:ext>
                </a:extLst>
              </a:tr>
              <a:tr h="1158875">
                <a:tc>
                  <a:txBody>
                    <a:bodyPr/>
                    <a:lstStyle/>
                    <a:p>
                      <a:pPr marL="273050" marR="0" lvl="1" indent="-273050" algn="l" defTabSz="914400" rtl="0" eaLnBrk="1" fontAlgn="auto" latinLnBrk="0" hangingPunct="1">
                        <a:lnSpc>
                          <a:spcPct val="100000"/>
                        </a:lnSpc>
                        <a:spcBef>
                          <a:spcPts val="0"/>
                        </a:spcBef>
                        <a:spcAft>
                          <a:spcPts val="0"/>
                        </a:spcAft>
                        <a:buClrTx/>
                        <a:buSzPct val="95000"/>
                        <a:buFont typeface="Wingdings 2" pitchFamily="18" charset="2"/>
                        <a:buChar char=""/>
                        <a:tabLst/>
                        <a:defRPr/>
                      </a:pPr>
                      <a:r>
                        <a:rPr kumimoji="0" lang="en-US" sz="2100" kern="1200" dirty="0">
                          <a:solidFill>
                            <a:schemeClr val="dk1"/>
                          </a:solidFill>
                          <a:latin typeface="Arial" panose="020B0604020202020204" pitchFamily="34" charset="0"/>
                          <a:ea typeface="+mn-ea"/>
                          <a:cs typeface="Arial" panose="020B0604020202020204" pitchFamily="34" charset="0"/>
                        </a:rPr>
                        <a:t>Desalination needs a partner to be viable</a:t>
                      </a:r>
                    </a:p>
                  </a:txBody>
                  <a:tcPr>
                    <a:solidFill>
                      <a:srgbClr val="E7EBF5"/>
                    </a:solidFill>
                  </a:tcPr>
                </a:tc>
                <a:extLst>
                  <a:ext uri="{0D108BD9-81ED-4DB2-BD59-A6C34878D82A}">
                    <a16:rowId xmlns:a16="http://schemas.microsoft.com/office/drawing/2014/main" xmlns="" val="10002"/>
                  </a:ext>
                </a:extLst>
              </a:tr>
              <a:tr h="934189">
                <a:tc>
                  <a:txBody>
                    <a:bodyPr/>
                    <a:lstStyle/>
                    <a:p>
                      <a:pPr marL="273050" marR="0" lvl="1" indent="-273050" algn="l" defTabSz="914400" rtl="0" eaLnBrk="1" fontAlgn="auto" latinLnBrk="0" hangingPunct="1">
                        <a:lnSpc>
                          <a:spcPct val="100000"/>
                        </a:lnSpc>
                        <a:spcBef>
                          <a:spcPts val="0"/>
                        </a:spcBef>
                        <a:spcAft>
                          <a:spcPts val="0"/>
                        </a:spcAft>
                        <a:buClrTx/>
                        <a:buSzPct val="95000"/>
                        <a:buFont typeface="Wingdings 2" pitchFamily="18" charset="2"/>
                        <a:buChar char=""/>
                        <a:tabLst/>
                        <a:defRPr/>
                      </a:pPr>
                      <a:r>
                        <a:rPr kumimoji="0" lang="en-US" sz="2100" kern="1200" dirty="0">
                          <a:solidFill>
                            <a:schemeClr val="dk1"/>
                          </a:solidFill>
                          <a:latin typeface="Arial" panose="020B0604020202020204" pitchFamily="34" charset="0"/>
                          <a:ea typeface="+mn-ea"/>
                          <a:cs typeface="Arial" panose="020B0604020202020204" pitchFamily="34" charset="0"/>
                        </a:rPr>
                        <a:t>“Other Projects” like recycling, groundwater, etc. have limited dry year benefits</a:t>
                      </a:r>
                    </a:p>
                  </a:txBody>
                  <a:tcPr>
                    <a:solidFill>
                      <a:srgbClr val="CCD5EA"/>
                    </a:solidFill>
                  </a:tcPr>
                </a:tc>
                <a:extLst>
                  <a:ext uri="{0D108BD9-81ED-4DB2-BD59-A6C34878D82A}">
                    <a16:rowId xmlns:a16="http://schemas.microsoft.com/office/drawing/2014/main" xmlns="" val="10003"/>
                  </a:ext>
                </a:extLst>
              </a:tr>
            </a:tbl>
          </a:graphicData>
        </a:graphic>
      </p:graphicFrame>
      <p:graphicFrame>
        <p:nvGraphicFramePr>
          <p:cNvPr id="9" name="Content Placeholder 8"/>
          <p:cNvGraphicFramePr>
            <a:graphicFrameLocks noGrp="1"/>
          </p:cNvGraphicFramePr>
          <p:nvPr>
            <p:ph sz="half" idx="13"/>
          </p:nvPr>
        </p:nvGraphicFramePr>
        <p:xfrm>
          <a:off x="3886200" y="1965325"/>
          <a:ext cx="4800600" cy="4381762"/>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xmlns="" val="20000"/>
                    </a:ext>
                  </a:extLst>
                </a:gridCol>
              </a:tblGrid>
              <a:tr h="457156">
                <a:tc>
                  <a:txBody>
                    <a:bodyPr/>
                    <a:lstStyle/>
                    <a:p>
                      <a:r>
                        <a:rPr lang="en-US" sz="2400" dirty="0">
                          <a:latin typeface="Arial" panose="020B0604020202020204" pitchFamily="34" charset="0"/>
                          <a:cs typeface="Arial" panose="020B0604020202020204" pitchFamily="34" charset="0"/>
                        </a:rPr>
                        <a:t>Recommended Action</a:t>
                      </a:r>
                    </a:p>
                  </a:txBody>
                  <a:tcPr marT="45716" marB="45716"/>
                </a:tc>
                <a:extLst>
                  <a:ext uri="{0D108BD9-81ED-4DB2-BD59-A6C34878D82A}">
                    <a16:rowId xmlns:a16="http://schemas.microsoft.com/office/drawing/2014/main" xmlns="" val="10000"/>
                  </a:ext>
                </a:extLst>
              </a:tr>
              <a:tr h="1371467">
                <a:tc>
                  <a:txBody>
                    <a:bodyPr/>
                    <a:lstStyle/>
                    <a:p>
                      <a:pPr marL="273050" lvl="1" indent="-273050">
                        <a:buSzPct val="95000"/>
                        <a:buFont typeface="Wingdings 2" pitchFamily="18" charset="2"/>
                        <a:buChar char=""/>
                      </a:pPr>
                      <a:r>
                        <a:rPr kumimoji="0" lang="en-US" sz="2100" kern="1200" dirty="0">
                          <a:solidFill>
                            <a:schemeClr val="dk1"/>
                          </a:solidFill>
                          <a:latin typeface="Arial" panose="020B0604020202020204" pitchFamily="34" charset="0"/>
                          <a:ea typeface="+mn-ea"/>
                          <a:cs typeface="Arial" panose="020B0604020202020204" pitchFamily="34" charset="0"/>
                        </a:rPr>
                        <a:t>Continue to lead development of transfers for implementation</a:t>
                      </a:r>
                    </a:p>
                    <a:p>
                      <a:pPr marL="273050" lvl="1" indent="-273050">
                        <a:spcAft>
                          <a:spcPts val="600"/>
                        </a:spcAft>
                        <a:buSzPct val="95000"/>
                        <a:buFont typeface="Wingdings 2" pitchFamily="18" charset="2"/>
                        <a:buChar char=""/>
                      </a:pPr>
                      <a:r>
                        <a:rPr kumimoji="0" lang="en-US" sz="2100" kern="1200" dirty="0">
                          <a:solidFill>
                            <a:schemeClr val="dk1"/>
                          </a:solidFill>
                          <a:latin typeface="Arial" panose="020B0604020202020204" pitchFamily="34" charset="0"/>
                          <a:ea typeface="+mn-ea"/>
                          <a:cs typeface="Arial" panose="020B0604020202020204" pitchFamily="34" charset="0"/>
                        </a:rPr>
                        <a:t>Identify and evaluate water storage options</a:t>
                      </a:r>
                    </a:p>
                  </a:txBody>
                  <a:tcPr marT="45716" marB="45716"/>
                </a:tc>
                <a:extLst>
                  <a:ext uri="{0D108BD9-81ED-4DB2-BD59-A6C34878D82A}">
                    <a16:rowId xmlns:a16="http://schemas.microsoft.com/office/drawing/2014/main" xmlns="" val="10001"/>
                  </a:ext>
                </a:extLst>
              </a:tr>
              <a:tr h="1127651">
                <a:tc>
                  <a:txBody>
                    <a:bodyPr/>
                    <a:lstStyle/>
                    <a:p>
                      <a:pPr marL="273050" lvl="1" indent="-273050" algn="l" rtl="0" eaLnBrk="1" latinLnBrk="0" hangingPunct="1">
                        <a:spcAft>
                          <a:spcPts val="600"/>
                        </a:spcAft>
                        <a:buSzPct val="95000"/>
                        <a:buFont typeface="Wingdings 2" pitchFamily="18" charset="2"/>
                        <a:buChar char=""/>
                      </a:pPr>
                      <a:r>
                        <a:rPr kumimoji="0" lang="en-US" sz="2100" kern="1200" dirty="0">
                          <a:solidFill>
                            <a:schemeClr val="dk1"/>
                          </a:solidFill>
                          <a:latin typeface="Arial" panose="020B0604020202020204" pitchFamily="34" charset="0"/>
                          <a:ea typeface="+mn-ea"/>
                          <a:cs typeface="Arial" panose="020B0604020202020204" pitchFamily="34" charset="0"/>
                        </a:rPr>
                        <a:t>Facilitate partnerships to implement</a:t>
                      </a:r>
                    </a:p>
                    <a:p>
                      <a:pPr marL="273050" lvl="1" indent="-273050" algn="l" rtl="0" eaLnBrk="1" latinLnBrk="0" hangingPunct="1">
                        <a:spcAft>
                          <a:spcPts val="600"/>
                        </a:spcAft>
                        <a:buSzPct val="95000"/>
                        <a:buFont typeface="Wingdings 2" pitchFamily="18" charset="2"/>
                        <a:buChar char=""/>
                      </a:pPr>
                      <a:r>
                        <a:rPr kumimoji="0" lang="en-US" sz="2100" kern="1200" dirty="0">
                          <a:solidFill>
                            <a:schemeClr val="dk1"/>
                          </a:solidFill>
                          <a:latin typeface="Arial" panose="020B0604020202020204" pitchFamily="34" charset="0"/>
                          <a:ea typeface="+mn-ea"/>
                          <a:cs typeface="Arial" panose="020B0604020202020204" pitchFamily="34" charset="0"/>
                        </a:rPr>
                        <a:t>Pursue outside funding for further studies</a:t>
                      </a:r>
                    </a:p>
                  </a:txBody>
                  <a:tcPr marT="45716" marB="45716">
                    <a:solidFill>
                      <a:srgbClr val="E7EBF5"/>
                    </a:solidFill>
                  </a:tcPr>
                </a:tc>
                <a:extLst>
                  <a:ext uri="{0D108BD9-81ED-4DB2-BD59-A6C34878D82A}">
                    <a16:rowId xmlns:a16="http://schemas.microsoft.com/office/drawing/2014/main" xmlns="" val="10002"/>
                  </a:ext>
                </a:extLst>
              </a:tr>
              <a:tr h="1425226">
                <a:tc>
                  <a:txBody>
                    <a:bodyPr/>
                    <a:lstStyle/>
                    <a:p>
                      <a:pPr marL="273050" lvl="1" indent="-273050" algn="l" rtl="0" eaLnBrk="1" latinLnBrk="0" hangingPunct="1">
                        <a:spcAft>
                          <a:spcPts val="600"/>
                        </a:spcAft>
                        <a:buSzPct val="95000"/>
                        <a:buFont typeface="Wingdings 2" pitchFamily="18" charset="2"/>
                        <a:buChar char=""/>
                      </a:pPr>
                      <a:r>
                        <a:rPr kumimoji="0" lang="en-US" sz="2100" kern="1200" dirty="0">
                          <a:solidFill>
                            <a:schemeClr val="dk1"/>
                          </a:solidFill>
                          <a:latin typeface="Arial" panose="020B0604020202020204" pitchFamily="34" charset="0"/>
                          <a:ea typeface="+mn-ea"/>
                          <a:cs typeface="Arial" panose="020B0604020202020204" pitchFamily="34" charset="0"/>
                        </a:rPr>
                        <a:t>Support member agency projects</a:t>
                      </a:r>
                    </a:p>
                    <a:p>
                      <a:pPr marL="273050" marR="0" lvl="1" indent="-273050" algn="l" defTabSz="914400" rtl="0" eaLnBrk="1" fontAlgn="auto" latinLnBrk="0" hangingPunct="1">
                        <a:lnSpc>
                          <a:spcPct val="100000"/>
                        </a:lnSpc>
                        <a:spcBef>
                          <a:spcPts val="0"/>
                        </a:spcBef>
                        <a:spcAft>
                          <a:spcPts val="600"/>
                        </a:spcAft>
                        <a:buClrTx/>
                        <a:buSzPct val="95000"/>
                        <a:buFont typeface="Wingdings 2" pitchFamily="18" charset="2"/>
                        <a:buChar char=""/>
                        <a:tabLst/>
                        <a:defRPr/>
                      </a:pPr>
                      <a:r>
                        <a:rPr kumimoji="0" lang="en-US" sz="2100" kern="1200" dirty="0">
                          <a:solidFill>
                            <a:schemeClr val="dk1"/>
                          </a:solidFill>
                          <a:latin typeface="Arial" panose="020B0604020202020204" pitchFamily="34" charset="0"/>
                          <a:ea typeface="+mn-ea"/>
                          <a:cs typeface="Arial" panose="020B0604020202020204" pitchFamily="34" charset="0"/>
                        </a:rPr>
                        <a:t>Participate in cooperative regional planning</a:t>
                      </a:r>
                    </a:p>
                    <a:p>
                      <a:pPr marL="273050" marR="0" lvl="1" indent="-273050" algn="l" defTabSz="914400" rtl="0" eaLnBrk="1" fontAlgn="auto" latinLnBrk="0" hangingPunct="1">
                        <a:lnSpc>
                          <a:spcPct val="100000"/>
                        </a:lnSpc>
                        <a:spcBef>
                          <a:spcPts val="0"/>
                        </a:spcBef>
                        <a:spcAft>
                          <a:spcPts val="600"/>
                        </a:spcAft>
                        <a:buClrTx/>
                        <a:buSzPct val="95000"/>
                        <a:buFont typeface="Wingdings 2" pitchFamily="18" charset="2"/>
                        <a:buChar char=""/>
                        <a:tabLst/>
                        <a:defRPr/>
                      </a:pP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marT="45716" marB="45716"/>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742213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WSCA_The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BAWSCA_Theme2</Template>
  <TotalTime>42500</TotalTime>
  <Words>1139</Words>
  <Application>Microsoft Office PowerPoint</Application>
  <PresentationFormat>On-screen Show (4:3)</PresentationFormat>
  <Paragraphs>194</Paragraphs>
  <Slides>20</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1" baseType="lpstr">
      <vt:lpstr>MS PGothic</vt:lpstr>
      <vt:lpstr>MS PGothic</vt:lpstr>
      <vt:lpstr>Arial</vt:lpstr>
      <vt:lpstr>Calibri</vt:lpstr>
      <vt:lpstr>Constantia</vt:lpstr>
      <vt:lpstr>Courier New</vt:lpstr>
      <vt:lpstr>Gadugi</vt:lpstr>
      <vt:lpstr>Wingdings</vt:lpstr>
      <vt:lpstr>Wingdings 2</vt:lpstr>
      <vt:lpstr>BAWSCA_Theme2</vt:lpstr>
      <vt:lpstr>Microsoft Excel Chart</vt:lpstr>
      <vt:lpstr>Update on BAWSCA’s Long-Term Reliable Water Supply Strategy</vt:lpstr>
      <vt:lpstr>BAWSCA’s Strategy</vt:lpstr>
      <vt:lpstr>10% Less Water Used Today in Service Area Despite 25% More People</vt:lpstr>
      <vt:lpstr>Demand Study Confirmed Need to Focus on Drought</vt:lpstr>
      <vt:lpstr>How Frequent are Droughts Anticipated on the SF RWS?</vt:lpstr>
      <vt:lpstr>Strategy Included a Comprehensive Review of Supply Projects</vt:lpstr>
      <vt:lpstr>Five Project Types that Provide Regional Benefits Were Identified</vt:lpstr>
      <vt:lpstr>Diverse Set of Objectives Used to Evaluate Potential Projects</vt:lpstr>
      <vt:lpstr>Strategy Presented Key Findings and Recommended Actions</vt:lpstr>
      <vt:lpstr>Implementation of Strategy is Under Way</vt:lpstr>
      <vt:lpstr>Historic Drought has Increase Public Interest in Water</vt:lpstr>
      <vt:lpstr>Purified Water Projects Gaining Traction</vt:lpstr>
      <vt:lpstr>Drought Response Analysis will Inform Strategy Implementation</vt:lpstr>
      <vt:lpstr>BAWSCA’s Strategy:  Where are We and What’s Next?</vt:lpstr>
      <vt:lpstr>PowerPoint Presentation</vt:lpstr>
      <vt:lpstr>PowerPoint Presentation</vt:lpstr>
      <vt:lpstr>Precipitation</vt:lpstr>
      <vt:lpstr>Upcountry 6-station Precipitation index as of October 30th </vt:lpstr>
      <vt:lpstr>Bay Area 7-station  Precipitation Index as of October 30th</vt:lpstr>
      <vt:lpstr>Total Deliveries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ajensen</dc:creator>
  <cp:lastModifiedBy>ACarr</cp:lastModifiedBy>
  <cp:revision>597</cp:revision>
  <cp:lastPrinted>2016-04-13T20:25:04Z</cp:lastPrinted>
  <dcterms:created xsi:type="dcterms:W3CDTF">2011-08-02T19:21:38Z</dcterms:created>
  <dcterms:modified xsi:type="dcterms:W3CDTF">2016-11-16T20:24:48Z</dcterms:modified>
</cp:coreProperties>
</file>