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634" r:id="rId2"/>
    <p:sldId id="664" r:id="rId3"/>
    <p:sldId id="665" r:id="rId4"/>
    <p:sldId id="637" r:id="rId5"/>
    <p:sldId id="641" r:id="rId6"/>
    <p:sldId id="660" r:id="rId7"/>
    <p:sldId id="663" r:id="rId8"/>
    <p:sldId id="662" r:id="rId9"/>
    <p:sldId id="655" r:id="rId10"/>
    <p:sldId id="656" r:id="rId11"/>
    <p:sldId id="657" r:id="rId12"/>
    <p:sldId id="658" r:id="rId13"/>
    <p:sldId id="659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17B"/>
    <a:srgbClr val="0F6FC6"/>
    <a:srgbClr val="0B5395"/>
    <a:srgbClr val="59AAF2"/>
    <a:srgbClr val="0000FF"/>
    <a:srgbClr val="BB6F25"/>
    <a:srgbClr val="B96F25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0950" autoAdjust="0"/>
  </p:normalViewPr>
  <p:slideViewPr>
    <p:cSldViewPr>
      <p:cViewPr varScale="1">
        <p:scale>
          <a:sx n="88" d="100"/>
          <a:sy n="88" d="100"/>
        </p:scale>
        <p:origin x="5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14"/>
    </p:cViewPr>
  </p:sorterViewPr>
  <p:notesViewPr>
    <p:cSldViewPr>
      <p:cViewPr varScale="1">
        <p:scale>
          <a:sx n="70" d="100"/>
          <a:sy n="70" d="100"/>
        </p:scale>
        <p:origin x="-342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oldfinger\Data\Water%20Resources\SWRCB%20Drought%20Actions%20and%20Regulations%20(begining%202014)\Water%20Supplier%20Reporting\Water%20Supplier%20Data_%20BAWSCA_Charts_2017_M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98887846034292"/>
          <c:y val="3.883823138262265E-2"/>
          <c:w val="0.83742439056824103"/>
          <c:h val="0.81020088755759212"/>
        </c:manualLayout>
      </c:layout>
      <c:lineChart>
        <c:grouping val="standard"/>
        <c:varyColors val="0"/>
        <c:ser>
          <c:idx val="0"/>
          <c:order val="0"/>
          <c:tx>
            <c:v>Pre-Drought (2013) Monthly Use</c:v>
          </c:tx>
          <c:marker>
            <c:spPr>
              <a:solidFill>
                <a:srgbClr val="002060"/>
              </a:solidFill>
            </c:spPr>
          </c:marker>
          <c:cat>
            <c:strRef>
              <c:f>'BAWSCA Weighted'!$B$29:$M$29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'BAWSCA Weighted'!$AG$27:$AR$27</c:f>
              <c:numCache>
                <c:formatCode>_(* #,##0_);_(* \(#,##0\);_(* "-"??_);_(@_)</c:formatCode>
                <c:ptCount val="12"/>
                <c:pt idx="0">
                  <c:v>4735855569.2524214</c:v>
                </c:pt>
                <c:pt idx="1">
                  <c:v>5016697938.8944016</c:v>
                </c:pt>
                <c:pt idx="2">
                  <c:v>5783731451.6315203</c:v>
                </c:pt>
                <c:pt idx="3">
                  <c:v>6853744893.2580643</c:v>
                </c:pt>
                <c:pt idx="4">
                  <c:v>8598851003.1554432</c:v>
                </c:pt>
                <c:pt idx="5">
                  <c:v>8813363947.8146591</c:v>
                </c:pt>
                <c:pt idx="6">
                  <c:v>9281998597.0140209</c:v>
                </c:pt>
                <c:pt idx="7">
                  <c:v>9243476174.0594921</c:v>
                </c:pt>
                <c:pt idx="8">
                  <c:v>8054804500.101037</c:v>
                </c:pt>
                <c:pt idx="9">
                  <c:v>7540870536.1612358</c:v>
                </c:pt>
                <c:pt idx="10">
                  <c:v>6104986615.2484655</c:v>
                </c:pt>
                <c:pt idx="11">
                  <c:v>5409999554.5547771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B7-4DD7-8E5E-E7EBF1265FFD}"/>
            </c:ext>
          </c:extLst>
        </c:ser>
        <c:ser>
          <c:idx val="1"/>
          <c:order val="1"/>
          <c:tx>
            <c:v>2016 Monthly Use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'BAWSCA Weighted'!$B$29:$M$29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'BAWSCA Weighted'!$I$27:$T$27</c:f>
              <c:numCache>
                <c:formatCode>_(* #,##0_);_(* \(#,##0\);_(* "-"??_);_(@_)</c:formatCode>
                <c:ptCount val="12"/>
                <c:pt idx="0">
                  <c:v>4025284643.3016119</c:v>
                </c:pt>
                <c:pt idx="1">
                  <c:v>3953743056.2149115</c:v>
                </c:pt>
                <c:pt idx="2">
                  <c:v>4449496835.223279</c:v>
                </c:pt>
                <c:pt idx="3">
                  <c:v>4889493422.5614691</c:v>
                </c:pt>
                <c:pt idx="4">
                  <c:v>5826945735.9849596</c:v>
                </c:pt>
                <c:pt idx="5">
                  <c:v>6728098067.9464684</c:v>
                </c:pt>
                <c:pt idx="6">
                  <c:v>7078380798.3056507</c:v>
                </c:pt>
                <c:pt idx="7">
                  <c:v>7121779214.4974642</c:v>
                </c:pt>
                <c:pt idx="8">
                  <c:v>6770602706.7436438</c:v>
                </c:pt>
                <c:pt idx="9">
                  <c:v>5554133644.1710453</c:v>
                </c:pt>
                <c:pt idx="10">
                  <c:v>4530560977.0094757</c:v>
                </c:pt>
                <c:pt idx="11">
                  <c:v>4308926657.5966043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B7-4DD7-8E5E-E7EBF1265FFD}"/>
            </c:ext>
          </c:extLst>
        </c:ser>
        <c:ser>
          <c:idx val="2"/>
          <c:order val="2"/>
          <c:tx>
            <c:v>2017 Monthly Use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strRef>
              <c:f>'BAWSCA Weighted'!$B$29:$M$29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'BAWSCA Weighted'!$U$27:$Y$27</c:f>
              <c:numCache>
                <c:formatCode>_(* #,##0_);_(* \(#,##0\);_(* "-"??_);_(@_)</c:formatCode>
                <c:ptCount val="5"/>
                <c:pt idx="0">
                  <c:v>4126811256.9382243</c:v>
                </c:pt>
                <c:pt idx="1">
                  <c:v>3761099728.7829604</c:v>
                </c:pt>
                <c:pt idx="2">
                  <c:v>4483001501.209548</c:v>
                </c:pt>
                <c:pt idx="3">
                  <c:v>4781018536.3222723</c:v>
                </c:pt>
                <c:pt idx="4">
                  <c:v>6528929176.2206211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0B7-4DD7-8E5E-E7EBF1265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937192"/>
        <c:axId val="221936016"/>
      </c:lineChart>
      <c:catAx>
        <c:axId val="221937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1936016"/>
        <c:crosses val="autoZero"/>
        <c:auto val="1"/>
        <c:lblAlgn val="ctr"/>
        <c:lblOffset val="100"/>
        <c:noMultiLvlLbl val="0"/>
      </c:catAx>
      <c:valAx>
        <c:axId val="221936016"/>
        <c:scaling>
          <c:orientation val="minMax"/>
          <c:min val="2000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BAWSCA Total Potable Water Use</a:t>
                </a:r>
              </a:p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(Million Gallons)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1937192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11800859494241246"/>
          <c:y val="0.9283714960486551"/>
          <c:w val="0.88008980818401406"/>
          <c:h val="5.4625313956539669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0.45111</cdr:x>
      <cdr:y>0.18017</cdr:y>
    </cdr:from>
    <cdr:to>
      <cdr:x>0.57627</cdr:x>
      <cdr:y>0.25455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95645" y="1038226"/>
          <a:ext cx="9144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463" cy="46513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315" y="0"/>
            <a:ext cx="3039463" cy="465138"/>
          </a:xfrm>
          <a:prstGeom prst="rect">
            <a:avLst/>
          </a:prstGeom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2ECBB-62F1-42FC-B3B8-E22F514CD5AC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9463" cy="465138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315" y="8829675"/>
            <a:ext cx="3039463" cy="465138"/>
          </a:xfrm>
          <a:prstGeom prst="rect">
            <a:avLst/>
          </a:prstGeom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46BB05-05A0-4B05-B260-6D04B1421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089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463" cy="465138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315" y="0"/>
            <a:ext cx="3039463" cy="465138"/>
          </a:xfrm>
          <a:prstGeom prst="rect">
            <a:avLst/>
          </a:prstGeom>
        </p:spPr>
        <p:txBody>
          <a:bodyPr vert="horz" wrap="square" lIns="92534" tIns="46268" rIns="92534" bIns="462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30A444-2F9B-462A-A9F0-53618FE7DEE2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4" tIns="46268" rIns="92534" bIns="462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2534" tIns="46268" rIns="92534" bIns="462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9463" cy="465138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315" y="8829675"/>
            <a:ext cx="3039463" cy="465138"/>
          </a:xfrm>
          <a:prstGeom prst="rect">
            <a:avLst/>
          </a:prstGeom>
        </p:spPr>
        <p:txBody>
          <a:bodyPr vert="horz" wrap="square" lIns="92534" tIns="46268" rIns="92534" bIns="462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E39A4CB-4328-4041-A1FC-046CD379D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5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10C27-6B54-4204-855F-705C408764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8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8897-3916-47C0-AC4B-CB48FAD17A3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08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8897-3916-47C0-AC4B-CB48FAD17A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6A20-3841-4F6E-9723-52DFCA2054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963EEA-E4B8-4FB2-A5A0-F3FA16F1E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4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F38F5D0-0356-4B94-897A-8AE68369B843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F9161-39DE-47F3-BF93-EE04C9E96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90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E38DBDC-93DB-4B58-AAD3-F3C1D5E58C7B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5A6D0-B070-4A23-BE0A-D04F0225F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07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960"/>
            <a:ext cx="4038600" cy="4434840"/>
          </a:xfrm>
        </p:spPr>
        <p:txBody>
          <a:bodyPr/>
          <a:lstStyle>
            <a:lvl1pPr>
              <a:buClrTx/>
              <a:defRPr sz="2600"/>
            </a:lvl1pPr>
            <a:lvl2pPr>
              <a:buClrTx/>
              <a:buFont typeface="Courier New" pitchFamily="49" charset="0"/>
              <a:buChar char="o"/>
              <a:defRPr sz="2400"/>
            </a:lvl2pPr>
            <a:lvl3pPr>
              <a:buClrTx/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0" y="1965960"/>
            <a:ext cx="4038600" cy="4434840"/>
          </a:xfrm>
        </p:spPr>
        <p:txBody>
          <a:bodyPr/>
          <a:lstStyle>
            <a:lvl1pPr>
              <a:buClrTx/>
              <a:defRPr sz="2600"/>
            </a:lvl1pPr>
            <a:lvl2pPr>
              <a:buClrTx/>
              <a:buFont typeface="Courier New" pitchFamily="49" charset="0"/>
              <a:buChar char="o"/>
              <a:defRPr sz="2400"/>
            </a:lvl2pPr>
            <a:lvl3pPr>
              <a:buClrTx/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BD85ECD-645A-4433-81C2-F5CCCCC7A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5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buClrTx/>
              <a:defRPr sz="2200"/>
            </a:lvl1pPr>
            <a:lvl2pPr>
              <a:buClrTx/>
              <a:buFont typeface="Courier New" pitchFamily="49" charset="0"/>
              <a:buChar char="o"/>
              <a:defRPr sz="2000"/>
            </a:lvl2pPr>
            <a:lvl3pPr>
              <a:buClrTx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646612" y="2514600"/>
            <a:ext cx="4040188" cy="3845720"/>
          </a:xfrm>
        </p:spPr>
        <p:txBody>
          <a:bodyPr tIns="0"/>
          <a:lstStyle>
            <a:lvl1pPr>
              <a:buClrTx/>
              <a:defRPr sz="2200"/>
            </a:lvl1pPr>
            <a:lvl2pPr>
              <a:buClrTx/>
              <a:buFont typeface="Courier New" pitchFamily="49" charset="0"/>
              <a:buChar char="o"/>
              <a:defRPr sz="2000"/>
            </a:lvl2pPr>
            <a:lvl3pPr>
              <a:buClrTx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49CC3CB-85DD-41EF-9A59-20CBE900A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786E481-8126-4F80-8F64-5EE518E1B6FE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71481-4F1E-4DE1-ABBD-B1DC970C6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8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429C42-10DD-4B1C-9071-093D78E49D81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76208-F0F8-45B5-AD23-41E8744FD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91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960"/>
            <a:ext cx="4038600" cy="4434840"/>
          </a:xfrm>
        </p:spPr>
        <p:txBody>
          <a:bodyPr/>
          <a:lstStyle>
            <a:lvl1pPr>
              <a:buClrTx/>
              <a:defRPr sz="2600"/>
            </a:lvl1pPr>
            <a:lvl2pPr>
              <a:buClrTx/>
              <a:buFont typeface="Courier New" pitchFamily="49" charset="0"/>
              <a:buChar char="o"/>
              <a:defRPr sz="2400"/>
            </a:lvl2pPr>
            <a:lvl3pPr>
              <a:buClrTx/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0" y="1965960"/>
            <a:ext cx="4038600" cy="4434840"/>
          </a:xfrm>
        </p:spPr>
        <p:txBody>
          <a:bodyPr/>
          <a:lstStyle>
            <a:lvl1pPr>
              <a:buClrTx/>
              <a:defRPr sz="2600"/>
            </a:lvl1pPr>
            <a:lvl2pPr>
              <a:buClrTx/>
              <a:buFont typeface="Courier New" pitchFamily="49" charset="0"/>
              <a:buChar char="o"/>
              <a:defRPr sz="2400"/>
            </a:lvl2pPr>
            <a:lvl3pPr>
              <a:buClrTx/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DD004E-997A-41BF-BE35-D80ECAFA0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8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buClrTx/>
              <a:defRPr sz="2200"/>
            </a:lvl1pPr>
            <a:lvl2pPr>
              <a:buClrTx/>
              <a:buFont typeface="Courier New" pitchFamily="49" charset="0"/>
              <a:buChar char="o"/>
              <a:defRPr sz="2000"/>
            </a:lvl2pPr>
            <a:lvl3pPr>
              <a:buClrTx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646612" y="2514600"/>
            <a:ext cx="4040188" cy="3845720"/>
          </a:xfrm>
        </p:spPr>
        <p:txBody>
          <a:bodyPr tIns="0"/>
          <a:lstStyle>
            <a:lvl1pPr>
              <a:buClrTx/>
              <a:defRPr sz="2200"/>
            </a:lvl1pPr>
            <a:lvl2pPr>
              <a:buClrTx/>
              <a:buFont typeface="Courier New" pitchFamily="49" charset="0"/>
              <a:buChar char="o"/>
              <a:defRPr sz="2000"/>
            </a:lvl2pPr>
            <a:lvl3pPr>
              <a:buClrTx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FE5C936-9FB0-4C24-B622-17658D01E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92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>
            <a:solidFill>
              <a:srgbClr val="0BD0D9"/>
            </a:solidFill>
            <a:round/>
            <a:headEnd/>
            <a:tailEnd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DE3C62-FAA5-4523-9319-F97BBE9C04D5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47867-1058-41CB-A5EC-AEEA03FE7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93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79A66EF-FE00-4313-A97B-708A8FAC1B59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42981-2512-41E4-A4F9-1B05EB15B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1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865474-048A-47F4-B564-3C2B9749BE40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B4B49-9679-4EA5-9801-EB606E158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5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5608D7D-722E-4CE5-A3E3-9A6C876D0F96}" type="datetimeFigureOut">
              <a:rPr lang="en-US" altLang="en-US"/>
              <a:pPr>
                <a:defRPr/>
              </a:pPr>
              <a:t>8/16/2017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E2A6A1D-2A14-4CEE-9315-9F7001E06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54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01B614CF-679F-47B1-8480-56082C2120D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32" name="Picture 2" descr="H:\BAWSCA\BAWSCA_Logo\bawsca_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6342063"/>
            <a:ext cx="19288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H:\BAWSCA\BAWSCA_Logo\bawsca_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6342063"/>
            <a:ext cx="19288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  <p:sldLayoutId id="2147484833" r:id="rId12"/>
    <p:sldLayoutId id="214748483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185" y="522801"/>
            <a:ext cx="8668215" cy="153459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cs typeface="Arial" panose="020B0604020202020204" pitchFamily="34" charset="0"/>
              </a:rPr>
              <a:t>BAWSCA Update on Current Water Supply and Conservation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08050" y="3305175"/>
            <a:ext cx="7854950" cy="1571625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R="0" eaLnBrk="1" hangingPunct="1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</a:p>
        </p:txBody>
      </p:sp>
      <p:pic>
        <p:nvPicPr>
          <p:cNvPr id="5" name="Picture 6" descr="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12" y="2286000"/>
            <a:ext cx="382746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59313" y="4394046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Adrianne Carr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Senior Water Resources Specialist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Bay Area Water Supply and Conservation Agency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16513" y="565118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August 16,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2017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35513" y="2424276"/>
            <a:ext cx="3962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Gadugi" panose="020B0502040204020203" pitchFamily="34" charset="0"/>
              </a:rPr>
              <a:t>“A multicounty agency authorized to plan for and acquire supplemental water supplies, encourage water conservation and use of recycled water on a regional basis.”</a:t>
            </a:r>
          </a:p>
          <a:p>
            <a:r>
              <a:rPr lang="en-US" sz="1100" i="1" dirty="0">
                <a:latin typeface="Gadugi" panose="020B0502040204020203" pitchFamily="34" charset="0"/>
              </a:rPr>
              <a:t>[Bay Area Water Supply and Conservation Agency Act, AB2058(Papan-2002)]</a:t>
            </a:r>
          </a:p>
          <a:p>
            <a:endParaRPr lang="en-US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6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Timeline of State and Local Drought Response Actions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" y="1767476"/>
            <a:ext cx="9105900" cy="509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2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SF RWS Drought Water 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2800" y="6248400"/>
            <a:ext cx="198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311805" cy="459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9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34" y="1905000"/>
            <a:ext cx="6189803" cy="47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534400" cy="1143000"/>
          </a:xfrm>
        </p:spPr>
        <p:txBody>
          <a:bodyPr/>
          <a:lstStyle/>
          <a:p>
            <a:r>
              <a:rPr lang="en-US" sz="4200" b="1" dirty="0"/>
              <a:t>Total Water Savings by Agency</a:t>
            </a:r>
          </a:p>
        </p:txBody>
      </p:sp>
    </p:spTree>
    <p:extLst>
      <p:ext uri="{BB962C8B-B14F-4D97-AF65-F5344CB8AC3E}">
        <p14:creationId xmlns:p14="http://schemas.microsoft.com/office/powerpoint/2010/main" val="199646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001000" cy="48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534400" cy="1143000"/>
          </a:xfrm>
        </p:spPr>
        <p:txBody>
          <a:bodyPr/>
          <a:lstStyle/>
          <a:p>
            <a:r>
              <a:rPr lang="en-US" sz="4200" b="1" dirty="0"/>
              <a:t>BAWSCA Water Savings Timeline</a:t>
            </a:r>
          </a:p>
        </p:txBody>
      </p:sp>
    </p:spTree>
    <p:extLst>
      <p:ext uri="{BB962C8B-B14F-4D97-AF65-F5344CB8AC3E}">
        <p14:creationId xmlns:p14="http://schemas.microsoft.com/office/powerpoint/2010/main" val="275571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0108"/>
            <a:ext cx="8229600" cy="1143000"/>
          </a:xfrm>
        </p:spPr>
        <p:txBody>
          <a:bodyPr/>
          <a:lstStyle/>
          <a:p>
            <a:r>
              <a:rPr lang="en-US" sz="3600" b="1" dirty="0"/>
              <a:t>Total Water Storage as of </a:t>
            </a:r>
            <a:r>
              <a:rPr lang="en-US" sz="3600" b="1" dirty="0" smtClean="0"/>
              <a:t>August 13</a:t>
            </a:r>
            <a:endParaRPr lang="en-US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0" b="19356"/>
          <a:stretch/>
        </p:blipFill>
        <p:spPr bwMode="auto">
          <a:xfrm>
            <a:off x="566057" y="1323108"/>
            <a:ext cx="6553200" cy="525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3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386"/>
            <a:ext cx="5791200" cy="682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California Reservoirs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gclark\AppData\Local\Microsoft\Windows\Temporary Internet Files\Content.Outlook\XJRR3DC3\Hetchy Precip_201708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5200"/>
            <a:ext cx="88392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Upcountry Precipitation – Water Year 2017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69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3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610600" cy="838200"/>
          </a:xfrm>
        </p:spPr>
        <p:txBody>
          <a:bodyPr/>
          <a:lstStyle/>
          <a:p>
            <a:r>
              <a:rPr lang="en-US" sz="3200" b="1" dirty="0" smtClean="0"/>
              <a:t>Total </a:t>
            </a:r>
            <a:r>
              <a:rPr lang="en-US" sz="3200" b="1" dirty="0" smtClean="0"/>
              <a:t>Deliveries – SF Regional Water System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r="-920"/>
          <a:stretch/>
        </p:blipFill>
        <p:spPr bwMode="auto">
          <a:xfrm>
            <a:off x="152400" y="1131043"/>
            <a:ext cx="8991600" cy="572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64405" y="1828800"/>
          <a:ext cx="8422395" cy="448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319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latin typeface="Arial" charset="0"/>
                <a:ea typeface="+mj-ea"/>
                <a:cs typeface="Arial" charset="0"/>
              </a:rPr>
              <a:t>BAWSCA May 2017 Total Potable Water Use 23% Less Than May 2013</a:t>
            </a:r>
          </a:p>
        </p:txBody>
      </p:sp>
    </p:spTree>
    <p:extLst>
      <p:ext uri="{BB962C8B-B14F-4D97-AF65-F5344CB8AC3E}">
        <p14:creationId xmlns:p14="http://schemas.microsoft.com/office/powerpoint/2010/main" val="73070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987552"/>
            <a:ext cx="6937248" cy="520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05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BAWSCA Drought Report </a:t>
            </a:r>
            <a:r>
              <a:rPr lang="en-US" sz="4400" b="1" dirty="0" smtClean="0"/>
              <a:t>Posted Today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BAWSCA Drought Report documents: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Drought response actions during 2014 – 2017 drought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Critical knowledge gained through these actions</a:t>
            </a:r>
          </a:p>
          <a:p>
            <a:pPr>
              <a:spcBef>
                <a:spcPts val="1200"/>
              </a:spcBef>
            </a:pPr>
            <a:r>
              <a:rPr lang="en-US" dirty="0"/>
              <a:t>Report intended to serve as reference document for future drought response and planning </a:t>
            </a:r>
            <a:r>
              <a:rPr lang="en-US" dirty="0" smtClean="0"/>
              <a:t>efforts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Available at: bawsca.org/water/reliability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57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WSCA_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BAWSCA_Theme2</Template>
  <TotalTime>42732</TotalTime>
  <Words>181</Words>
  <Application>Microsoft Office PowerPoint</Application>
  <PresentationFormat>On-screen Show (4:3)</PresentationFormat>
  <Paragraphs>33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Constantia</vt:lpstr>
      <vt:lpstr>Courier New</vt:lpstr>
      <vt:lpstr>Gadugi</vt:lpstr>
      <vt:lpstr>Wingdings</vt:lpstr>
      <vt:lpstr>Wingdings 2</vt:lpstr>
      <vt:lpstr>BAWSCA_Theme2</vt:lpstr>
      <vt:lpstr>BAWSCA Update on Current Water Supply and Conservation</vt:lpstr>
      <vt:lpstr>Total Water Storage as of August 13</vt:lpstr>
      <vt:lpstr>Other California Reservoirs</vt:lpstr>
      <vt:lpstr>Upcountry Precipitation – Water Year 2017</vt:lpstr>
      <vt:lpstr>PowerPoint Presentation</vt:lpstr>
      <vt:lpstr>Total Deliveries – SF Regional Water System</vt:lpstr>
      <vt:lpstr>BAWSCA May 2017 Total Potable Water Use 23% Less Than May 2013</vt:lpstr>
      <vt:lpstr>PowerPoint Presentation</vt:lpstr>
      <vt:lpstr>BAWSCA Drought Report Posted Today</vt:lpstr>
      <vt:lpstr>Timeline of State and Local Drought Response Actions</vt:lpstr>
      <vt:lpstr>SF RWS Drought Water Use</vt:lpstr>
      <vt:lpstr>Total Water Savings by Agency</vt:lpstr>
      <vt:lpstr>BAWSCA Water Savings Timeline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ajensen</dc:creator>
  <cp:lastModifiedBy>ACarr</cp:lastModifiedBy>
  <cp:revision>621</cp:revision>
  <cp:lastPrinted>2016-11-16T21:23:36Z</cp:lastPrinted>
  <dcterms:created xsi:type="dcterms:W3CDTF">2011-08-02T19:21:38Z</dcterms:created>
  <dcterms:modified xsi:type="dcterms:W3CDTF">2017-08-16T18:23:37Z</dcterms:modified>
</cp:coreProperties>
</file>