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notesMasterIdLst>
    <p:notesMasterId r:id="rId22"/>
  </p:notesMasterIdLst>
  <p:handoutMasterIdLst>
    <p:handoutMasterId r:id="rId23"/>
  </p:handoutMasterIdLst>
  <p:sldIdLst>
    <p:sldId id="667" r:id="rId2"/>
    <p:sldId id="685" r:id="rId3"/>
    <p:sldId id="684" r:id="rId4"/>
    <p:sldId id="695" r:id="rId5"/>
    <p:sldId id="679" r:id="rId6"/>
    <p:sldId id="687" r:id="rId7"/>
    <p:sldId id="697" r:id="rId8"/>
    <p:sldId id="698" r:id="rId9"/>
    <p:sldId id="566" r:id="rId10"/>
    <p:sldId id="688" r:id="rId11"/>
    <p:sldId id="689" r:id="rId12"/>
    <p:sldId id="690" r:id="rId13"/>
    <p:sldId id="692" r:id="rId14"/>
    <p:sldId id="693" r:id="rId15"/>
    <p:sldId id="680" r:id="rId16"/>
    <p:sldId id="678" r:id="rId17"/>
    <p:sldId id="614" r:id="rId18"/>
    <p:sldId id="683" r:id="rId19"/>
    <p:sldId id="699" r:id="rId20"/>
    <p:sldId id="681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777777"/>
    <a:srgbClr val="FFCC00"/>
    <a:srgbClr val="0AA628"/>
    <a:srgbClr val="006891"/>
    <a:srgbClr val="001A57"/>
    <a:srgbClr val="01174A"/>
    <a:srgbClr val="CA8F0E"/>
    <a:srgbClr val="8EBBE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87787" autoAdjust="0"/>
  </p:normalViewPr>
  <p:slideViewPr>
    <p:cSldViewPr>
      <p:cViewPr varScale="1">
        <p:scale>
          <a:sx n="59" d="100"/>
          <a:sy n="59" d="100"/>
        </p:scale>
        <p:origin x="15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32" y="-7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F4700-A392-45A3-B29C-83847D8C5D38}" type="doc">
      <dgm:prSet loTypeId="urn:microsoft.com/office/officeart/2005/8/layout/vList2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F5375F-8ABB-4C1F-8DCB-1FF96C754415}">
      <dgm:prSet custT="1"/>
      <dgm:spPr/>
      <dgm:t>
        <a:bodyPr/>
        <a:lstStyle/>
        <a:p>
          <a:pPr rtl="0"/>
          <a:r>
            <a:rPr lang="en-US" sz="1600" b="0" dirty="0"/>
            <a:t>UC San Diego and its Scripps Institution of Oceanography has long been internationally recognized for </a:t>
          </a:r>
          <a:r>
            <a:rPr lang="en-US" sz="1600" b="1" i="1" dirty="0"/>
            <a:t>pioneering research </a:t>
          </a:r>
          <a:r>
            <a:rPr lang="en-US" sz="1600" b="0" dirty="0"/>
            <a:t>in global climate change</a:t>
          </a:r>
          <a:r>
            <a:rPr lang="en-US" sz="1500" b="0" dirty="0"/>
            <a:t>.</a:t>
          </a:r>
        </a:p>
      </dgm:t>
    </dgm:pt>
    <dgm:pt modelId="{E4351B64-6956-4038-9152-7EC6CF403E18}" type="parTrans" cxnId="{A7D5E80B-C04D-4D7C-8C7C-D41A99392DCF}">
      <dgm:prSet/>
      <dgm:spPr/>
      <dgm:t>
        <a:bodyPr/>
        <a:lstStyle/>
        <a:p>
          <a:endParaRPr lang="en-US"/>
        </a:p>
      </dgm:t>
    </dgm:pt>
    <dgm:pt modelId="{3FD34496-B3A5-4E19-BF43-731D61C67E95}" type="sibTrans" cxnId="{A7D5E80B-C04D-4D7C-8C7C-D41A99392DCF}">
      <dgm:prSet/>
      <dgm:spPr/>
      <dgm:t>
        <a:bodyPr/>
        <a:lstStyle/>
        <a:p>
          <a:endParaRPr lang="en-US"/>
        </a:p>
      </dgm:t>
    </dgm:pt>
    <dgm:pt modelId="{654111CE-A1A1-4025-82FB-313FE0A33576}">
      <dgm:prSet custT="1"/>
      <dgm:spPr/>
      <dgm:t>
        <a:bodyPr/>
        <a:lstStyle/>
        <a:p>
          <a:pPr rtl="0"/>
          <a:r>
            <a:rPr lang="en-US" sz="1600" b="0" dirty="0"/>
            <a:t>We feel it is imperative</a:t>
          </a:r>
          <a:r>
            <a:rPr lang="en-US" sz="1600" b="0" i="1" dirty="0"/>
            <a:t> </a:t>
          </a:r>
          <a:r>
            <a:rPr lang="en-US" sz="1600" b="0" dirty="0"/>
            <a:t>to have commensurate leadership in the sustainability of UC San Diego’s </a:t>
          </a:r>
          <a:r>
            <a:rPr lang="en-US" sz="1600" b="1" i="1" dirty="0"/>
            <a:t>operations</a:t>
          </a:r>
          <a:r>
            <a:rPr lang="en-US" sz="1600" b="0" dirty="0"/>
            <a:t>. </a:t>
          </a:r>
        </a:p>
      </dgm:t>
    </dgm:pt>
    <dgm:pt modelId="{195A9B02-B25C-416A-93F2-E0CF134D2E8E}" type="parTrans" cxnId="{C4757518-38CD-454B-8F8F-FC422FC47D59}">
      <dgm:prSet/>
      <dgm:spPr/>
      <dgm:t>
        <a:bodyPr/>
        <a:lstStyle/>
        <a:p>
          <a:endParaRPr lang="en-US"/>
        </a:p>
      </dgm:t>
    </dgm:pt>
    <dgm:pt modelId="{A912C91A-55AF-4944-8A48-C7E490A89B16}" type="sibTrans" cxnId="{C4757518-38CD-454B-8F8F-FC422FC47D59}">
      <dgm:prSet/>
      <dgm:spPr/>
      <dgm:t>
        <a:bodyPr/>
        <a:lstStyle/>
        <a:p>
          <a:endParaRPr lang="en-US"/>
        </a:p>
      </dgm:t>
    </dgm:pt>
    <dgm:pt modelId="{370B9351-4E1F-4FF0-88CF-7501ADF9354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z="1600" b="0" dirty="0"/>
            <a:t>As a </a:t>
          </a:r>
          <a:r>
            <a:rPr lang="en-US" sz="1600" b="1" i="1" dirty="0"/>
            <a:t>living laboratory </a:t>
          </a:r>
          <a:r>
            <a:rPr lang="en-US" sz="1600" b="0" dirty="0"/>
            <a:t>for climate solutions, UC San Diego will be an early adopter for real-world tools and leading-edge technologies for California and  global marketplace</a:t>
          </a:r>
          <a:r>
            <a:rPr lang="en-US" sz="1600" b="1" dirty="0"/>
            <a:t>. </a:t>
          </a:r>
          <a:endParaRPr lang="en-US" sz="1600" dirty="0"/>
        </a:p>
      </dgm:t>
    </dgm:pt>
    <dgm:pt modelId="{D4AFB96B-A08C-494F-B5B1-210AC75333C7}" type="parTrans" cxnId="{936190A9-6A7E-4B43-B301-47BBACE115CA}">
      <dgm:prSet/>
      <dgm:spPr/>
      <dgm:t>
        <a:bodyPr/>
        <a:lstStyle/>
        <a:p>
          <a:endParaRPr lang="en-US"/>
        </a:p>
      </dgm:t>
    </dgm:pt>
    <dgm:pt modelId="{D2ED94F2-0772-493E-9E7A-A3E1AB57FD5E}" type="sibTrans" cxnId="{936190A9-6A7E-4B43-B301-47BBACE115CA}">
      <dgm:prSet/>
      <dgm:spPr/>
      <dgm:t>
        <a:bodyPr/>
        <a:lstStyle/>
        <a:p>
          <a:endParaRPr lang="en-US"/>
        </a:p>
      </dgm:t>
    </dgm:pt>
    <dgm:pt modelId="{7FC77B4E-F8D7-4FEE-A1B4-E5CBCA617C9D}" type="pres">
      <dgm:prSet presAssocID="{8CBF4700-A392-45A3-B29C-83847D8C5D38}" presName="linear" presStyleCnt="0">
        <dgm:presLayoutVars>
          <dgm:animLvl val="lvl"/>
          <dgm:resizeHandles val="exact"/>
        </dgm:presLayoutVars>
      </dgm:prSet>
      <dgm:spPr/>
    </dgm:pt>
    <dgm:pt modelId="{C2D00508-7A89-4629-B6A9-7B997F418DF3}" type="pres">
      <dgm:prSet presAssocID="{4EF5375F-8ABB-4C1F-8DCB-1FF96C754415}" presName="parentText" presStyleLbl="node1" presStyleIdx="0" presStyleCnt="3" custLinFactY="-17071" custLinFactNeighborY="-100000">
        <dgm:presLayoutVars>
          <dgm:chMax val="0"/>
          <dgm:bulletEnabled val="1"/>
        </dgm:presLayoutVars>
      </dgm:prSet>
      <dgm:spPr/>
    </dgm:pt>
    <dgm:pt modelId="{59511917-3C96-4BD7-8713-1183E3C23982}" type="pres">
      <dgm:prSet presAssocID="{3FD34496-B3A5-4E19-BF43-731D61C67E95}" presName="spacer" presStyleCnt="0"/>
      <dgm:spPr/>
    </dgm:pt>
    <dgm:pt modelId="{61B24DDD-68DE-464D-88E0-E8D20D54B4BA}" type="pres">
      <dgm:prSet presAssocID="{654111CE-A1A1-4025-82FB-313FE0A33576}" presName="parentText" presStyleLbl="node1" presStyleIdx="1" presStyleCnt="3" custLinFactNeighborY="52626">
        <dgm:presLayoutVars>
          <dgm:chMax val="0"/>
          <dgm:bulletEnabled val="1"/>
        </dgm:presLayoutVars>
      </dgm:prSet>
      <dgm:spPr/>
    </dgm:pt>
    <dgm:pt modelId="{2B739144-CF13-4414-ABB6-E758C263D74E}" type="pres">
      <dgm:prSet presAssocID="{A912C91A-55AF-4944-8A48-C7E490A89B16}" presName="spacer" presStyleCnt="0"/>
      <dgm:spPr/>
    </dgm:pt>
    <dgm:pt modelId="{7CA3DC72-6084-4B50-B850-2E899176644F}" type="pres">
      <dgm:prSet presAssocID="{370B9351-4E1F-4FF0-88CF-7501ADF93545}" presName="parentText" presStyleLbl="node1" presStyleIdx="2" presStyleCnt="3" custLinFactY="14441" custLinFactNeighborY="100000">
        <dgm:presLayoutVars>
          <dgm:chMax val="0"/>
          <dgm:bulletEnabled val="1"/>
        </dgm:presLayoutVars>
      </dgm:prSet>
      <dgm:spPr/>
    </dgm:pt>
  </dgm:ptLst>
  <dgm:cxnLst>
    <dgm:cxn modelId="{A7D5E80B-C04D-4D7C-8C7C-D41A99392DCF}" srcId="{8CBF4700-A392-45A3-B29C-83847D8C5D38}" destId="{4EF5375F-8ABB-4C1F-8DCB-1FF96C754415}" srcOrd="0" destOrd="0" parTransId="{E4351B64-6956-4038-9152-7EC6CF403E18}" sibTransId="{3FD34496-B3A5-4E19-BF43-731D61C67E95}"/>
    <dgm:cxn modelId="{C4757518-38CD-454B-8F8F-FC422FC47D59}" srcId="{8CBF4700-A392-45A3-B29C-83847D8C5D38}" destId="{654111CE-A1A1-4025-82FB-313FE0A33576}" srcOrd="1" destOrd="0" parTransId="{195A9B02-B25C-416A-93F2-E0CF134D2E8E}" sibTransId="{A912C91A-55AF-4944-8A48-C7E490A89B16}"/>
    <dgm:cxn modelId="{03634843-992E-4CB7-87B8-25571438A07A}" type="presOf" srcId="{8CBF4700-A392-45A3-B29C-83847D8C5D38}" destId="{7FC77B4E-F8D7-4FEE-A1B4-E5CBCA617C9D}" srcOrd="0" destOrd="0" presId="urn:microsoft.com/office/officeart/2005/8/layout/vList2"/>
    <dgm:cxn modelId="{4626E482-0A81-4641-9DE3-F079A5FB25A0}" type="presOf" srcId="{654111CE-A1A1-4025-82FB-313FE0A33576}" destId="{61B24DDD-68DE-464D-88E0-E8D20D54B4BA}" srcOrd="0" destOrd="0" presId="urn:microsoft.com/office/officeart/2005/8/layout/vList2"/>
    <dgm:cxn modelId="{4E3FD1A4-773D-42FB-8952-66E2E0AE028F}" type="presOf" srcId="{370B9351-4E1F-4FF0-88CF-7501ADF93545}" destId="{7CA3DC72-6084-4B50-B850-2E899176644F}" srcOrd="0" destOrd="0" presId="urn:microsoft.com/office/officeart/2005/8/layout/vList2"/>
    <dgm:cxn modelId="{936190A9-6A7E-4B43-B301-47BBACE115CA}" srcId="{8CBF4700-A392-45A3-B29C-83847D8C5D38}" destId="{370B9351-4E1F-4FF0-88CF-7501ADF93545}" srcOrd="2" destOrd="0" parTransId="{D4AFB96B-A08C-494F-B5B1-210AC75333C7}" sibTransId="{D2ED94F2-0772-493E-9E7A-A3E1AB57FD5E}"/>
    <dgm:cxn modelId="{82FE52B9-F50A-43BA-80DB-B1C009BED28D}" type="presOf" srcId="{4EF5375F-8ABB-4C1F-8DCB-1FF96C754415}" destId="{C2D00508-7A89-4629-B6A9-7B997F418DF3}" srcOrd="0" destOrd="0" presId="urn:microsoft.com/office/officeart/2005/8/layout/vList2"/>
    <dgm:cxn modelId="{94BF3C9E-D921-4E7B-9CCB-6AF67BAC8088}" type="presParOf" srcId="{7FC77B4E-F8D7-4FEE-A1B4-E5CBCA617C9D}" destId="{C2D00508-7A89-4629-B6A9-7B997F418DF3}" srcOrd="0" destOrd="0" presId="urn:microsoft.com/office/officeart/2005/8/layout/vList2"/>
    <dgm:cxn modelId="{E9402E29-76D6-4594-B73E-6565213324F0}" type="presParOf" srcId="{7FC77B4E-F8D7-4FEE-A1B4-E5CBCA617C9D}" destId="{59511917-3C96-4BD7-8713-1183E3C23982}" srcOrd="1" destOrd="0" presId="urn:microsoft.com/office/officeart/2005/8/layout/vList2"/>
    <dgm:cxn modelId="{35F162DC-849E-4CE5-B485-B83DC5C9216E}" type="presParOf" srcId="{7FC77B4E-F8D7-4FEE-A1B4-E5CBCA617C9D}" destId="{61B24DDD-68DE-464D-88E0-E8D20D54B4BA}" srcOrd="2" destOrd="0" presId="urn:microsoft.com/office/officeart/2005/8/layout/vList2"/>
    <dgm:cxn modelId="{5C7B0F43-1487-4D2E-8398-CEE54C5D56EB}" type="presParOf" srcId="{7FC77B4E-F8D7-4FEE-A1B4-E5CBCA617C9D}" destId="{2B739144-CF13-4414-ABB6-E758C263D74E}" srcOrd="3" destOrd="0" presId="urn:microsoft.com/office/officeart/2005/8/layout/vList2"/>
    <dgm:cxn modelId="{6C0C5EFE-2669-4730-91BB-CBB3C197C21C}" type="presParOf" srcId="{7FC77B4E-F8D7-4FEE-A1B4-E5CBCA617C9D}" destId="{7CA3DC72-6084-4B50-B850-2E899176644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00508-7A89-4629-B6A9-7B997F418DF3}">
      <dsp:nvSpPr>
        <dsp:cNvPr id="0" name=""/>
        <dsp:cNvSpPr/>
      </dsp:nvSpPr>
      <dsp:spPr>
        <a:xfrm>
          <a:off x="0" y="0"/>
          <a:ext cx="2971800" cy="14636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UC San Diego and its Scripps Institution of Oceanography has long been internationally recognized for </a:t>
          </a:r>
          <a:r>
            <a:rPr lang="en-US" sz="1600" b="1" i="1" kern="1200" dirty="0"/>
            <a:t>pioneering research </a:t>
          </a:r>
          <a:r>
            <a:rPr lang="en-US" sz="1600" b="0" kern="1200" dirty="0"/>
            <a:t>in global climate change</a:t>
          </a:r>
          <a:r>
            <a:rPr lang="en-US" sz="1500" b="0" kern="1200" dirty="0"/>
            <a:t>.</a:t>
          </a:r>
        </a:p>
      </dsp:txBody>
      <dsp:txXfrm>
        <a:off x="71449" y="71449"/>
        <a:ext cx="2828902" cy="1320744"/>
      </dsp:txXfrm>
    </dsp:sp>
    <dsp:sp modelId="{61B24DDD-68DE-464D-88E0-E8D20D54B4BA}">
      <dsp:nvSpPr>
        <dsp:cNvPr id="0" name=""/>
        <dsp:cNvSpPr/>
      </dsp:nvSpPr>
      <dsp:spPr>
        <a:xfrm>
          <a:off x="0" y="1484750"/>
          <a:ext cx="2971800" cy="1463642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We feel it is imperative</a:t>
          </a:r>
          <a:r>
            <a:rPr lang="en-US" sz="1600" b="0" i="1" kern="1200" dirty="0"/>
            <a:t> </a:t>
          </a:r>
          <a:r>
            <a:rPr lang="en-US" sz="1600" b="0" kern="1200" dirty="0"/>
            <a:t>to have commensurate leadership in the sustainability of UC San Diego’s </a:t>
          </a:r>
          <a:r>
            <a:rPr lang="en-US" sz="1600" b="1" i="1" kern="1200" dirty="0"/>
            <a:t>operations</a:t>
          </a:r>
          <a:r>
            <a:rPr lang="en-US" sz="1600" b="0" kern="1200" dirty="0"/>
            <a:t>. </a:t>
          </a:r>
        </a:p>
      </dsp:txBody>
      <dsp:txXfrm>
        <a:off x="71449" y="1556199"/>
        <a:ext cx="2828902" cy="1320744"/>
      </dsp:txXfrm>
    </dsp:sp>
    <dsp:sp modelId="{7CA3DC72-6084-4B50-B850-2E899176644F}">
      <dsp:nvSpPr>
        <dsp:cNvPr id="0" name=""/>
        <dsp:cNvSpPr/>
      </dsp:nvSpPr>
      <dsp:spPr>
        <a:xfrm>
          <a:off x="0" y="2955957"/>
          <a:ext cx="2971800" cy="1463642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As a </a:t>
          </a:r>
          <a:r>
            <a:rPr lang="en-US" sz="1600" b="1" i="1" kern="1200" dirty="0"/>
            <a:t>living laboratory </a:t>
          </a:r>
          <a:r>
            <a:rPr lang="en-US" sz="1600" b="0" kern="1200" dirty="0"/>
            <a:t>for climate solutions, UC San Diego will be an early adopter for real-world tools and leading-edge technologies for California and  global marketplace</a:t>
          </a:r>
          <a:r>
            <a:rPr lang="en-US" sz="1600" b="1" kern="1200" dirty="0"/>
            <a:t>. </a:t>
          </a:r>
          <a:endParaRPr lang="en-US" sz="1600" kern="1200" dirty="0"/>
        </a:p>
      </dsp:txBody>
      <dsp:txXfrm>
        <a:off x="71449" y="3027406"/>
        <a:ext cx="2828902" cy="1320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t" anchorCtr="0" compatLnSpc="1">
            <a:prstTxWarp prst="textNoShape">
              <a:avLst/>
            </a:prstTxWarp>
          </a:bodyPr>
          <a:lstStyle>
            <a:lvl1pPr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t" anchorCtr="0" compatLnSpc="1">
            <a:prstTxWarp prst="textNoShape">
              <a:avLst/>
            </a:prstTxWarp>
          </a:bodyPr>
          <a:lstStyle>
            <a:lvl1pPr algn="r"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44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b" anchorCtr="0" compatLnSpc="1">
            <a:prstTxWarp prst="textNoShape">
              <a:avLst/>
            </a:prstTxWarp>
          </a:bodyPr>
          <a:lstStyle>
            <a:lvl1pPr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844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b" anchorCtr="0" compatLnSpc="1">
            <a:prstTxWarp prst="textNoShape">
              <a:avLst/>
            </a:prstTxWarp>
          </a:bodyPr>
          <a:lstStyle>
            <a:lvl1pPr algn="r"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8C1E29D-386A-4EFE-9B58-0D81671DB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93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t" anchorCtr="0" compatLnSpc="1">
            <a:prstTxWarp prst="textNoShape">
              <a:avLst/>
            </a:prstTxWarp>
          </a:bodyPr>
          <a:lstStyle>
            <a:lvl1pPr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t" anchorCtr="0" compatLnSpc="1">
            <a:prstTxWarp prst="textNoShape">
              <a:avLst/>
            </a:prstTxWarp>
          </a:bodyPr>
          <a:lstStyle>
            <a:lvl1pPr algn="r"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2313"/>
            <a:ext cx="4794250" cy="3595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857"/>
            <a:ext cx="5852160" cy="432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44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b" anchorCtr="0" compatLnSpc="1">
            <a:prstTxWarp prst="textNoShape">
              <a:avLst/>
            </a:prstTxWarp>
          </a:bodyPr>
          <a:lstStyle>
            <a:lvl1pPr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8440"/>
            <a:ext cx="3169920" cy="48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40" tIns="49071" rIns="98140" bIns="49071" numCol="1" anchor="b" anchorCtr="0" compatLnSpc="1">
            <a:prstTxWarp prst="textNoShape">
              <a:avLst/>
            </a:prstTxWarp>
          </a:bodyPr>
          <a:lstStyle>
            <a:lvl1pPr algn="r" defTabSz="974729">
              <a:defRPr sz="13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A4D8FEF-EE14-4D2F-B864-60A1D5A1A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85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4D8FEF-EE14-4D2F-B864-60A1D5A1AED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2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2F611-5D87-4F7B-AB8A-8905A57B84F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0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2F611-5D87-4F7B-AB8A-8905A57B84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5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21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2F611-5D87-4F7B-AB8A-8905A57B84F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17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4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1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2D35A-93A3-4614-AC72-1EAC725AD9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8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925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896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3904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901164"/>
            <a:ext cx="9144000" cy="116576"/>
          </a:xfrm>
          <a:prstGeom prst="rect">
            <a:avLst/>
          </a:prstGeom>
          <a:noFill/>
        </p:spPr>
        <p:txBody>
          <a:bodyPr wrap="none" lIns="0" tIns="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80" b="0" baseline="0">
                <a:solidFill>
                  <a:srgbClr val="7030A0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GB" dirty="0"/>
              <a:t>____________________________________________________________________________________________________________________________________ ________________________________________________________________________No body text/graphics below this line</a:t>
            </a:r>
          </a:p>
          <a:p>
            <a:r>
              <a:rPr lang="en-GB" dirty="0"/>
              <a:t>   </a:t>
            </a:r>
          </a:p>
          <a:p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06029"/>
            <a:ext cx="9144000" cy="9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680" baseline="0">
                <a:solidFill>
                  <a:srgbClr val="7030A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______________________________________________________ ____________________________________________________________________________________________________________________________________________________ No body text/graphics above this line</a:t>
            </a:r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544" y="1555132"/>
            <a:ext cx="8208144" cy="4466156"/>
          </a:xfrm>
          <a:prstGeom prst="rect">
            <a:avLst/>
          </a:prstGeom>
        </p:spPr>
        <p:txBody>
          <a:bodyPr lIns="0" tIns="0" rIns="0" bIns="108000"/>
          <a:lstStyle>
            <a:lvl1pPr marL="285750" marR="0" indent="-285750" defTabSz="0" rtl="0" eaLnBrk="1" fontAlgn="auto" latinLnBrk="0" hangingPunct="1">
              <a:lnSpc>
                <a:spcPts val="2100"/>
              </a:lnSpc>
              <a:spcBef>
                <a:spcPct val="20000"/>
              </a:spcBef>
              <a:spcAft>
                <a:spcPts val="400"/>
              </a:spcAft>
              <a:buClr>
                <a:srgbClr val="C4D600"/>
              </a:buClr>
              <a:buSzTx/>
              <a:buFont typeface="Wingdings" panose="05000000000000000000" pitchFamily="2" charset="2"/>
              <a:buChar char="§"/>
              <a:tabLst>
                <a:tab pos="288000" algn="l"/>
                <a:tab pos="594000" algn="l"/>
                <a:tab pos="936000" algn="l"/>
                <a:tab pos="1224000" algn="l"/>
              </a:tabLst>
              <a:defRPr sz="16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000" marR="0" indent="-288000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 baseline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marR="0" indent="-285750" defTabSz="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SzTx/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88000" indent="-285750" defTabSz="0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anose="020B0604020202020204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76000" indent="-285750" defTabSz="0">
              <a:lnSpc>
                <a:spcPts val="2100"/>
              </a:lnSpc>
              <a:spcBef>
                <a:spcPts val="0"/>
              </a:spcBef>
              <a:spcAft>
                <a:spcPts val="400"/>
              </a:spcAft>
              <a:buClr>
                <a:srgbClr val="C4D600"/>
              </a:buClr>
              <a:buFont typeface="Arial" pitchFamily="34" charset="0"/>
              <a:buChar char="•"/>
              <a:tabLst>
                <a:tab pos="288000" algn="l"/>
                <a:tab pos="594000" algn="l"/>
                <a:tab pos="936000" algn="l"/>
                <a:tab pos="1224000" algn="l"/>
              </a:tabLst>
              <a:defRPr sz="160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512000" indent="-288000">
              <a:spcBef>
                <a:spcPts val="0"/>
              </a:spcBef>
              <a:spcAft>
                <a:spcPts val="400"/>
              </a:spcAft>
              <a:buClr>
                <a:srgbClr val="C00000"/>
              </a:buClr>
              <a:buFont typeface="Wingdings" pitchFamily="2" charset="2"/>
              <a:buNone/>
              <a:defRPr sz="1800" baseline="0">
                <a:solidFill>
                  <a:srgbClr val="3C3C3C"/>
                </a:solidFill>
                <a:latin typeface="Arial" pitchFamily="34" charset="0"/>
                <a:cs typeface="Arial" pitchFamily="34" charset="0"/>
              </a:defRPr>
            </a:lvl6pPr>
            <a:lvl7pPr>
              <a:buNone/>
              <a:defRPr/>
            </a:lvl7pPr>
          </a:lstStyle>
          <a:p>
            <a:pPr lvl="0"/>
            <a:r>
              <a:rPr lang="en-US" dirty="0"/>
              <a:t>Click to add text. To turn bullet points on and off use bullets button in paragraph tool bar on home tab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7548" y="566861"/>
            <a:ext cx="5472605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algn="l">
              <a:defRPr sz="1600" b="0" cap="all" spc="240" baseline="0">
                <a:solidFill>
                  <a:srgbClr val="000000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ADD HEADING in CAPS </a:t>
            </a:r>
            <a:br>
              <a:rPr lang="en-US" dirty="0"/>
            </a:br>
            <a:r>
              <a:rPr lang="en-GB" dirty="0"/>
              <a:t>THREE LINES MAX. EXTEND TEXT BOX WIDTH IF </a:t>
            </a:r>
            <a:r>
              <a:rPr lang="en-GB" dirty="0" err="1"/>
              <a:t>REQ</a:t>
            </a:r>
            <a:r>
              <a:rPr lang="en-GB" dirty="0"/>
              <a:t> BUT DO NOT MOVE POSITION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206162877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0184C-7FFF-4942-A557-2D2B36D72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6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1CF8-4CEE-44FB-98B8-4ED6109B57AE}" type="datetimeFigureOut">
              <a:rPr lang="en-US" smtClean="0"/>
              <a:pPr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32AE8EAA-1505-49E6-A6A2-ED68D2800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3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6028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7097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7112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700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51427-B840-400F-9873-FD88CCDE6B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6634B2-792B-4BA4-8A00-39534826B5A1}" type="datetimeFigureOut">
              <a:rPr lang="en-US" smtClean="0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3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EA9E0E-6F0A-4515-85D4-3791509F9F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609600" y="6264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F00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577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1174A"/>
                </a:solidFill>
              </a:defRPr>
            </a:lvl1pPr>
          </a:lstStyle>
          <a:p>
            <a:pPr>
              <a:defRPr/>
            </a:pPr>
            <a:r>
              <a:rPr lang="en-US" dirty="0" err="1"/>
              <a:t>sustain.ucsd.edu</a:t>
            </a:r>
            <a:endParaRPr lang="en-US" dirty="0"/>
          </a:p>
        </p:txBody>
      </p:sp>
      <p:pic>
        <p:nvPicPr>
          <p:cNvPr id="7" name="Picture 6" descr="sustainability-logo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48400"/>
            <a:ext cx="1371600" cy="45363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6096000"/>
            <a:ext cx="8229600" cy="0"/>
          </a:xfrm>
          <a:prstGeom prst="line">
            <a:avLst/>
          </a:prstGeom>
          <a:ln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98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9" r:id="rId12"/>
    <p:sldLayoutId id="2147484080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dweil@ucsd.edu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hyperlink" Target="http://www.renocon.com/RenoDev/breaking_ground/oct_10/projects.html#v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h6.ggpht.com/_EU4Kc0FQY04/Sp6-4o1NcGI/AAAAAAAACBk/0P3nrMHEy-A/s800/UCSD_solar-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7940" y="990600"/>
            <a:ext cx="744812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21623"/>
            <a:ext cx="8229600" cy="67710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UC San Diego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540" y="6248400"/>
            <a:ext cx="267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Dave Weil, PE, QCP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Director, Campus Sustainability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Solar Generation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455271"/>
            <a:ext cx="7162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 MWs total on/off campus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 MWs on </a:t>
            </a:r>
            <a:r>
              <a:rPr lang="en-US" sz="2800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microgrid</a:t>
            </a:r>
            <a:endParaRPr lang="en-US" sz="28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1371600" lvl="2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 MWs campus owned</a:t>
            </a:r>
          </a:p>
          <a:p>
            <a:pPr marL="1828800" lvl="3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CREBs financing</a:t>
            </a:r>
          </a:p>
          <a:p>
            <a:pPr marL="1371600" lvl="2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 MW 3</a:t>
            </a:r>
            <a:r>
              <a:rPr lang="en-US" sz="2800" b="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rd</a:t>
            </a: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Party PPA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Provides stable energy costs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Potential for additional 6 MWs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10" y="1219200"/>
            <a:ext cx="316651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11" y="3572465"/>
            <a:ext cx="3196990" cy="21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5289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Energy Research Park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5056565" cy="4114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3259517" cy="183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667" t="15926" r="17500" b="26296"/>
          <a:stretch/>
        </p:blipFill>
        <p:spPr>
          <a:xfrm>
            <a:off x="5638800" y="3713629"/>
            <a:ext cx="3259517" cy="16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69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Energy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" y="1066800"/>
            <a:ext cx="5364480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2.5 MW / 5 MWh LI-ion Energy Storage (SGIP funding)</a:t>
            </a:r>
          </a:p>
          <a:p>
            <a:pPr marL="741363" lvl="2" indent="-344488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Demand reduction</a:t>
            </a:r>
          </a:p>
          <a:p>
            <a:pPr marL="741363" lvl="2" indent="-344488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Peak Shaving</a:t>
            </a:r>
          </a:p>
          <a:p>
            <a:pPr marL="741363" lvl="2" indent="-344488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Voltage &amp; frequency stabilization.</a:t>
            </a:r>
          </a:p>
          <a:p>
            <a:pPr marL="3429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250 kW/ 500 KWh solar</a:t>
            </a:r>
          </a:p>
          <a:p>
            <a:pPr marL="0" lvl="1">
              <a:spcAft>
                <a:spcPts val="400"/>
              </a:spcAft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 integrated energy storage</a:t>
            </a:r>
          </a:p>
          <a:p>
            <a:pPr marL="800100" lvl="2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Solar Forecasting</a:t>
            </a:r>
          </a:p>
          <a:p>
            <a:pPr marL="800100" lvl="2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Smooths Intermittency.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325" r="1506" b="4701"/>
          <a:stretch/>
        </p:blipFill>
        <p:spPr>
          <a:xfrm>
            <a:off x="5565388" y="1231720"/>
            <a:ext cx="3274482" cy="1663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333" t="32963" r="29167" b="36666"/>
          <a:stretch/>
        </p:blipFill>
        <p:spPr>
          <a:xfrm>
            <a:off x="5013960" y="3787966"/>
            <a:ext cx="3846230" cy="15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498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Energy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145818"/>
            <a:ext cx="5867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108 kW /180 kWh BMW 2</a:t>
            </a:r>
            <a:r>
              <a:rPr lang="en-US" sz="2800" b="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nd</a:t>
            </a: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life battery demonstration site:</a:t>
            </a:r>
          </a:p>
          <a:p>
            <a:pPr marL="800100" lvl="2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330 kW building PV</a:t>
            </a:r>
          </a:p>
          <a:p>
            <a:pPr marL="800100" lvl="2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Level 2 EV Charging</a:t>
            </a:r>
          </a:p>
          <a:p>
            <a:pPr marL="3429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8 kW </a:t>
            </a:r>
            <a:r>
              <a:rPr lang="en-US" sz="2800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Sunverge</a:t>
            </a: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Energy Storage</a:t>
            </a:r>
          </a:p>
          <a:p>
            <a:pPr marL="0" lvl="1">
              <a:spcAft>
                <a:spcPts val="1200"/>
              </a:spcAft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  with 60 kW PV system</a:t>
            </a:r>
          </a:p>
          <a:p>
            <a:pPr marL="3429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28 kW Maxwell Ultra-Capacitor:</a:t>
            </a:r>
          </a:p>
          <a:p>
            <a:pPr marL="800100" lvl="2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Coupled with Solar Forecasting</a:t>
            </a:r>
          </a:p>
          <a:p>
            <a:pPr marL="800100" lvl="2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Smooths Intermittency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751" t="32222" r="34999" b="30741"/>
          <a:stretch/>
        </p:blipFill>
        <p:spPr>
          <a:xfrm>
            <a:off x="5867400" y="1219200"/>
            <a:ext cx="2908848" cy="1939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750" t="13333" r="34583" b="33333"/>
          <a:stretch/>
        </p:blipFill>
        <p:spPr>
          <a:xfrm>
            <a:off x="5994674" y="3370977"/>
            <a:ext cx="2654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00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Energy 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145818"/>
            <a:ext cx="716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3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Thermal Energy Storage</a:t>
            </a:r>
          </a:p>
          <a:p>
            <a:pPr marL="3429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3.8 </a:t>
            </a:r>
            <a:r>
              <a:rPr lang="en-US" sz="2800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Mgal</a:t>
            </a: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at Cogen Plant</a:t>
            </a:r>
          </a:p>
          <a:p>
            <a:pPr lvl="2" indent="-4572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Main campus loop</a:t>
            </a:r>
          </a:p>
          <a:p>
            <a:pPr lvl="2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Demand Reduction</a:t>
            </a:r>
          </a:p>
          <a:p>
            <a:pPr marL="3429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3.8 </a:t>
            </a:r>
            <a:r>
              <a:rPr lang="en-US" sz="2800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Mgal</a:t>
            </a: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on East Campus</a:t>
            </a:r>
          </a:p>
          <a:p>
            <a:pPr lvl="2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Demand reduction</a:t>
            </a:r>
          </a:p>
          <a:p>
            <a:pPr marL="0" lvl="1">
              <a:spcAft>
                <a:spcPts val="4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San Vicente Pumped Storage</a:t>
            </a:r>
            <a:endParaRPr lang="en-US" sz="28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500 MWs / 8 hours</a:t>
            </a:r>
          </a:p>
          <a:p>
            <a:pPr lvl="1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All renewable energy 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0" lvl="1">
              <a:spcAft>
                <a:spcPts val="300"/>
              </a:spcAft>
            </a:pPr>
            <a:endParaRPr lang="en-US" sz="28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750" t="32963" r="29584" b="35926"/>
          <a:stretch/>
        </p:blipFill>
        <p:spPr>
          <a:xfrm>
            <a:off x="5486400" y="1676401"/>
            <a:ext cx="3429000" cy="1440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751" t="36666" r="34999" b="39630"/>
          <a:stretch/>
        </p:blipFill>
        <p:spPr>
          <a:xfrm>
            <a:off x="5105400" y="3860800"/>
            <a:ext cx="38100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577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EV Grid Integration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066800"/>
            <a:ext cx="7162800" cy="546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Integrating EVs into </a:t>
            </a:r>
            <a:r>
              <a:rPr lang="en-US" sz="2800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microgrid</a:t>
            </a:r>
            <a:endParaRPr lang="en-US" sz="28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800100" lvl="2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57 EVs in campus fleet</a:t>
            </a:r>
          </a:p>
          <a:p>
            <a:pPr marL="800100" lvl="2" indent="-342900"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Over 300 EV drivers on campus</a:t>
            </a:r>
          </a:p>
          <a:p>
            <a:pPr marL="1257300" lvl="3" indent="-342900">
              <a:spcBef>
                <a:spcPts val="3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EV leasing program</a:t>
            </a:r>
          </a:p>
          <a:p>
            <a:pPr marL="741363" lvl="2" indent="-284163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50 L2 &amp; 7 DC fast chargers</a:t>
            </a:r>
          </a:p>
          <a:p>
            <a:pPr marL="1257300" lvl="3" indent="-342900">
              <a:spcBef>
                <a:spcPts val="3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Plan to have 200+ </a:t>
            </a:r>
          </a:p>
          <a:p>
            <a:pPr marL="741363" lvl="2" indent="-284163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100 kWh solar integrated Fast Charger</a:t>
            </a:r>
          </a:p>
          <a:p>
            <a:pPr marL="3429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EV Smart Charging (V2G)</a:t>
            </a:r>
          </a:p>
          <a:p>
            <a:pPr marL="800100" lvl="2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ISO 15118</a:t>
            </a:r>
          </a:p>
          <a:p>
            <a:pPr marL="800100" lvl="2" indent="-3429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Solar integrated increases value of PV</a:t>
            </a:r>
          </a:p>
          <a:p>
            <a:pPr marL="284163" lvl="1" indent="-284163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en-US" sz="20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589" t="16325" r="24727" b="22137"/>
          <a:stretch/>
        </p:blipFill>
        <p:spPr>
          <a:xfrm>
            <a:off x="6355167" y="3657600"/>
            <a:ext cx="2377265" cy="1592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927" t="28120" r="35016" b="34701"/>
          <a:stretch/>
        </p:blipFill>
        <p:spPr>
          <a:xfrm>
            <a:off x="5944197" y="1328240"/>
            <a:ext cx="3006588" cy="20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530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560" y="1213247"/>
            <a:ext cx="7244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Greenhouse Gas Emissions vs. Campus Growth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Significant Progress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20" y="1871336"/>
            <a:ext cx="6029380" cy="39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5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677108"/>
          </a:xfrm>
        </p:spPr>
        <p:txBody>
          <a:bodyPr/>
          <a:lstStyle/>
          <a:p>
            <a:pPr algn="ctr"/>
            <a:r>
              <a:rPr lang="en-US" sz="4400" b="1" cap="none" dirty="0">
                <a:solidFill>
                  <a:schemeClr val="bg1"/>
                </a:solidFill>
                <a:latin typeface="+mn-lt"/>
              </a:rPr>
              <a:t>Perspectives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715" y="157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4200" y="1066800"/>
            <a:ext cx="8077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Nationwide, </a:t>
            </a:r>
            <a:r>
              <a:rPr lang="en-US" sz="2800" b="0" dirty="0" err="1">
                <a:solidFill>
                  <a:schemeClr val="bg1"/>
                </a:solidFill>
                <a:latin typeface="+mn-lt"/>
              </a:rPr>
              <a:t>microgrids</a:t>
            </a:r>
            <a:r>
              <a:rPr lang="en-US" sz="2800" b="0" dirty="0">
                <a:solidFill>
                  <a:schemeClr val="bg1"/>
                </a:solidFill>
                <a:latin typeface="+mn-lt"/>
              </a:rPr>
              <a:t> are: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Better managing energy use, lowering costs.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Increasing value of distributed/renewable generation.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Helping to meet sustainability goals.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Improving reliability, resiliency, energy security.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Providing access and flexibility...portfolio approach:</a:t>
            </a:r>
          </a:p>
          <a:p>
            <a:pPr marL="1025525" lvl="2" indent="-284163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Single point of control (grid, generation, storage, EMS)</a:t>
            </a:r>
          </a:p>
          <a:p>
            <a:pPr marL="1025525" lvl="2" indent="-284163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Alternative grid solutions (CCA/DA)</a:t>
            </a:r>
          </a:p>
          <a:p>
            <a:pPr marL="1025525" lvl="2" indent="-284163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Multiple generation sources...</a:t>
            </a:r>
            <a:r>
              <a:rPr lang="en-US" sz="2400" b="0" dirty="0" err="1">
                <a:solidFill>
                  <a:schemeClr val="bg1"/>
                </a:solidFill>
                <a:latin typeface="+mn-lt"/>
              </a:rPr>
              <a:t>cogen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, solar, fuel cell, biomass, anaerobic generation, energy storage</a:t>
            </a:r>
          </a:p>
          <a:p>
            <a:pPr marL="1025525" lvl="2" indent="-284163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EV infrastructure integration.</a:t>
            </a:r>
          </a:p>
          <a:p>
            <a:pPr>
              <a:spcAft>
                <a:spcPts val="0"/>
              </a:spcAft>
            </a:pPr>
            <a:endParaRPr lang="en-US" sz="2800" b="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1363052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33368" y="228600"/>
            <a:ext cx="3004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 fontAlgn="auto">
              <a:spcAft>
                <a:spcPts val="0"/>
              </a:spcAft>
              <a:defRPr/>
            </a:pPr>
            <a:r>
              <a:rPr lang="en-US" sz="4400" spc="240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Challenges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82801" y="1066800"/>
            <a:ext cx="8305800" cy="48006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Need strong, senior leadership support.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Community engagement...engage stakeholders early.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Funding should not be limiting...use OPM: </a:t>
            </a:r>
          </a:p>
          <a:p>
            <a:pPr marL="690563" lvl="1" indent="-34448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8650" algn="l"/>
              </a:tabLst>
            </a:pPr>
            <a:r>
              <a:rPr lang="en-US" sz="2400" b="0" dirty="0">
                <a:solidFill>
                  <a:schemeClr val="bg1"/>
                </a:solidFill>
                <a:ea typeface="Calibri"/>
              </a:rPr>
              <a:t>CREBS, SGIP, CEC, NEM 2.0, VNEM/Meter aggregation.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Need portfolio approach...consider site constraints:</a:t>
            </a:r>
          </a:p>
          <a:p>
            <a:pPr marL="796925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8650" algn="l"/>
              </a:tabLst>
            </a:pPr>
            <a:r>
              <a:rPr lang="en-US" sz="2400" b="0" dirty="0">
                <a:solidFill>
                  <a:schemeClr val="bg1"/>
                </a:solidFill>
                <a:ea typeface="Calibri"/>
              </a:rPr>
              <a:t>CEQA, available space, existing conditions/infrastructure.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Will always take longer than planned...planning often takes longer than implementation.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Always have a plan B!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037" y="4718884"/>
            <a:ext cx="2966086" cy="13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837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92053" y="228600"/>
            <a:ext cx="48873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457200" fontAlgn="auto">
              <a:spcAft>
                <a:spcPts val="0"/>
              </a:spcAft>
              <a:defRPr/>
            </a:pPr>
            <a:r>
              <a:rPr lang="en-US" sz="4400" spc="240" dirty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Future Challenges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82801" y="1066801"/>
            <a:ext cx="8305800" cy="29643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Smaller, cheaper energy storage options.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Continued funding for implementation.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Improved methods of solar forecasting.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Implementation of smart inverter standards.</a:t>
            </a:r>
          </a:p>
          <a:p>
            <a:pPr marL="3397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628650" algn="l"/>
              </a:tabLst>
            </a:pPr>
            <a:r>
              <a:rPr lang="en-US" sz="2800" b="0" dirty="0">
                <a:solidFill>
                  <a:schemeClr val="bg1"/>
                </a:solidFill>
                <a:ea typeface="Calibri"/>
              </a:rPr>
              <a:t>Integration of solar &amp; energy storage to make PV a more </a:t>
            </a:r>
            <a:r>
              <a:rPr lang="en-US" sz="2800" b="0" dirty="0" err="1">
                <a:solidFill>
                  <a:schemeClr val="bg1"/>
                </a:solidFill>
                <a:ea typeface="Calibri"/>
              </a:rPr>
              <a:t>dispatchable</a:t>
            </a:r>
            <a:r>
              <a:rPr lang="en-US" sz="2800" b="0" dirty="0">
                <a:solidFill>
                  <a:schemeClr val="bg1"/>
                </a:solidFill>
                <a:ea typeface="Calibri"/>
              </a:rPr>
              <a:t> and firm resource.</a:t>
            </a:r>
          </a:p>
        </p:txBody>
      </p:sp>
      <p:pic>
        <p:nvPicPr>
          <p:cNvPr id="4098" name="Picture 2" descr="Image result for ucsd solar ener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83560"/>
            <a:ext cx="2670404" cy="176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pbs.twimg.com/media/CwdBZS1XUAAoGXc.jpg:lar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83560"/>
            <a:ext cx="3200400" cy="1760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7067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677108"/>
          </a:xfrm>
        </p:spPr>
        <p:txBody>
          <a:bodyPr/>
          <a:lstStyle/>
          <a:p>
            <a:pPr algn="ctr"/>
            <a:r>
              <a:rPr lang="en-US" sz="4400" b="1" cap="none" dirty="0">
                <a:solidFill>
                  <a:schemeClr val="bg1"/>
                </a:solidFill>
                <a:latin typeface="+mn-lt"/>
              </a:rPr>
              <a:t>Sustainability Goals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715" y="157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1143000"/>
            <a:ext cx="83058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UC/UCSD will be carbon neutral by 2025:</a:t>
            </a:r>
          </a:p>
          <a:p>
            <a:pPr marL="690563" lvl="1" indent="-4064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Scope 1 (direct) &amp; 2 (indirect) emissions by 2025</a:t>
            </a:r>
          </a:p>
          <a:p>
            <a:pPr marL="690563" lvl="1" indent="-4064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Scope 3 (commuter and air travel) by 2050</a:t>
            </a:r>
            <a:r>
              <a:rPr lang="en-US" sz="2800" b="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690563" lvl="1" indent="-4064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Maximize use of onsite/grid renewable energy.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Reduce water use 36% from baseline by 2025.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Zero Waste by 2020.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New buildings will be LEED Silver, strive for Gold: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“Near ZNE”...tough for labs, medical centers.</a:t>
            </a:r>
          </a:p>
          <a:p>
            <a:pPr marL="457200" indent="-4572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Exceed T24 energy efficiency by 20%, strive for 30%: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“Whole Building Energy Performance Targets” (</a:t>
            </a:r>
            <a:r>
              <a:rPr lang="en-US" sz="2400" b="0" dirty="0" err="1">
                <a:solidFill>
                  <a:schemeClr val="bg1"/>
                </a:solidFill>
                <a:latin typeface="+mn-lt"/>
              </a:rPr>
              <a:t>kBtu</a:t>
            </a:r>
            <a:r>
              <a:rPr lang="en-US" sz="2400" b="0" dirty="0">
                <a:solidFill>
                  <a:schemeClr val="bg1"/>
                </a:solidFill>
                <a:latin typeface="+mn-lt"/>
              </a:rPr>
              <a:t>/sf).</a:t>
            </a:r>
          </a:p>
        </p:txBody>
      </p:sp>
    </p:spTree>
    <p:extLst>
      <p:ext uri="{BB962C8B-B14F-4D97-AF65-F5344CB8AC3E}">
        <p14:creationId xmlns:p14="http://schemas.microsoft.com/office/powerpoint/2010/main" val="159745621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33400" y="228600"/>
            <a:ext cx="8229600" cy="67710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Thank</a:t>
            </a:r>
            <a:r>
              <a:rPr kumimoji="0" lang="en-US" sz="4400" b="1" i="0" u="none" strike="noStrike" kern="1200" cap="none" spc="24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 You!</a:t>
            </a:r>
            <a:endParaRPr kumimoji="0" lang="en-US" sz="4400" b="1" i="0" u="none" strike="noStrike" kern="1200" cap="none" spc="24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4800600"/>
            <a:ext cx="26738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Dave Weil, PE, QCP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Director, Campus Sustainability</a:t>
            </a:r>
          </a:p>
          <a:p>
            <a:r>
              <a:rPr lang="en-US" sz="1400" b="0" dirty="0">
                <a:solidFill>
                  <a:schemeClr val="bg1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  <a:hlinkClick r:id="rId2"/>
              </a:rPr>
              <a:t>dweil@ucsd.edu</a:t>
            </a:r>
            <a:r>
              <a:rPr lang="en-US" sz="1400" b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83" t="22963" r="3334" b="29259"/>
          <a:stretch/>
        </p:blipFill>
        <p:spPr>
          <a:xfrm>
            <a:off x="333743" y="1981200"/>
            <a:ext cx="8581657" cy="24384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79045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Q:\BC&amp;S\Solar PV\2nd.3rd MW\Off-Campus PV Site Photos\UCSD- Bachman-Aerial\IMG_7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19200"/>
            <a:ext cx="2663074" cy="216184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677108"/>
          </a:xfrm>
        </p:spPr>
        <p:txBody>
          <a:bodyPr/>
          <a:lstStyle/>
          <a:p>
            <a:pPr algn="ctr"/>
            <a:r>
              <a:rPr lang="en-US" sz="4400" b="1" cap="none" dirty="0">
                <a:solidFill>
                  <a:schemeClr val="bg1"/>
                </a:solidFill>
                <a:latin typeface="+mn-lt"/>
              </a:rPr>
              <a:t>UCSD Campus Overview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715" y="157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196891"/>
            <a:ext cx="5334000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Daily  population 50,000+ </a:t>
            </a:r>
          </a:p>
          <a:p>
            <a:pPr marL="630238" lvl="1" indent="-2841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Growing to over 60,000.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19 million GSF,  800+ </a:t>
            </a:r>
            <a:r>
              <a:rPr lang="en-US" sz="2800" b="0" dirty="0" err="1">
                <a:solidFill>
                  <a:schemeClr val="bg1"/>
                </a:solidFill>
                <a:latin typeface="+mn-lt"/>
              </a:rPr>
              <a:t>Bldgs</a:t>
            </a:r>
            <a:endParaRPr lang="en-US" sz="2800" b="0" dirty="0">
              <a:solidFill>
                <a:schemeClr val="bg1"/>
              </a:solidFill>
              <a:latin typeface="+mn-lt"/>
            </a:endParaRP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25 million GSF by 2025.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3 medical centers,  900 labs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2x’s the energy density.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Peak load over 45 MWs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b="0" dirty="0">
                <a:solidFill>
                  <a:schemeClr val="bg1"/>
                </a:solidFill>
                <a:latin typeface="+mn-lt"/>
              </a:rPr>
              <a:t>3rd largest in region.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Generate 85% of campus energy.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800" b="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3349" t="19316" r="24487" b="18290"/>
          <a:stretch/>
        </p:blipFill>
        <p:spPr>
          <a:xfrm>
            <a:off x="5939647" y="3782994"/>
            <a:ext cx="3051953" cy="20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84200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304800" y="3200400"/>
            <a:ext cx="8458200" cy="503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4800" b="0" dirty="0">
                <a:solidFill>
                  <a:schemeClr val="bg1"/>
                </a:solidFill>
              </a:rPr>
              <a:t>A History in Climate Research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73418931"/>
              </p:ext>
            </p:extLst>
          </p:nvPr>
        </p:nvGraphicFramePr>
        <p:xfrm>
          <a:off x="273685" y="1524000"/>
          <a:ext cx="2971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2124075"/>
            <a:ext cx="4797299" cy="3219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24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3333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62800" cy="677108"/>
          </a:xfrm>
        </p:spPr>
        <p:txBody>
          <a:bodyPr/>
          <a:lstStyle/>
          <a:p>
            <a:r>
              <a:rPr lang="en-US" sz="4400" b="1" cap="none" dirty="0">
                <a:solidFill>
                  <a:srgbClr val="0070C0"/>
                </a:solidFill>
                <a:latin typeface="+mn-lt"/>
              </a:rPr>
              <a:t>Current Emissions &amp; Trends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3733800"/>
            <a:ext cx="19050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038600"/>
            <a:ext cx="3048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" t="15338" r="29117" b="9863"/>
          <a:stretch/>
        </p:blipFill>
        <p:spPr bwMode="auto">
          <a:xfrm>
            <a:off x="5257800" y="1066800"/>
            <a:ext cx="3581400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23637"/>
            <a:ext cx="4953000" cy="28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4158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67710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400" b="1" cap="none" dirty="0">
                <a:solidFill>
                  <a:srgbClr val="0070C0"/>
                </a:solidFill>
                <a:latin typeface="Calibri"/>
              </a:rPr>
              <a:t>Wholesale Power Program</a:t>
            </a:r>
            <a:endParaRPr lang="en-US" sz="4400" b="1" cap="none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715" y="1573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457200" y="899319"/>
            <a:ext cx="8229600" cy="5059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2000" kern="1200" dirty="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000" kern="1200" dirty="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2000" kern="1200" dirty="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2000" kern="1200" dirty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Greener, </a:t>
            </a:r>
            <a:r>
              <a:rPr lang="en-US" b="1" dirty="0">
                <a:solidFill>
                  <a:srgbClr val="00A1DF"/>
                </a:solidFill>
                <a:latin typeface="Calibri" panose="020F0502020204030204" pitchFamily="34" charset="0"/>
              </a:rPr>
              <a:t>less-expensive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</a:rPr>
              <a:t> electricity provided by UC’s “electricity company” managed by the Energy Services Governing Board.</a:t>
            </a:r>
          </a:p>
        </p:txBody>
      </p:sp>
      <p:pic>
        <p:nvPicPr>
          <p:cNvPr id="8" name="Picture 7" descr="C:\Users\dphillip\AppData\Local\Microsoft\Windows\Temporary Internet Files\Content.Outlook\ED9I1YX3\04_SW_P1090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0449"/>
            <a:ext cx="569903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6461037" y="2246294"/>
            <a:ext cx="2378163" cy="343170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00A1D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UC-funded 400-acre, 60-MW solar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project in Five Points, CA is now on-line, supplying carbon neutral electricity to seven </a:t>
            </a:r>
            <a:r>
              <a:rPr lang="en-US" sz="2000" dirty="0">
                <a:solidFill>
                  <a:srgbClr val="00B0F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direct access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campuses</a:t>
            </a:r>
          </a:p>
          <a:p>
            <a:pPr defTabSz="457200"/>
            <a:endParaRPr lang="en-US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Another 20MWs this month.</a:t>
            </a:r>
          </a:p>
        </p:txBody>
      </p:sp>
    </p:spTree>
    <p:extLst>
      <p:ext uri="{BB962C8B-B14F-4D97-AF65-F5344CB8AC3E}">
        <p14:creationId xmlns:p14="http://schemas.microsoft.com/office/powerpoint/2010/main" val="71642906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6"/>
          <p:cNvSpPr txBox="1">
            <a:spLocks noChangeArrowheads="1"/>
          </p:cNvSpPr>
          <p:nvPr/>
        </p:nvSpPr>
        <p:spPr bwMode="auto">
          <a:xfrm>
            <a:off x="245087" y="1295400"/>
            <a:ext cx="2879113" cy="122084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tabLst>
                <a:tab pos="233363" algn="l"/>
                <a:tab pos="457200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+mn-cs"/>
              </a:rPr>
              <a:t>Completed $100M in energy retrofits, reducing energy use by over 20%, saving $12M/year.</a:t>
            </a:r>
            <a:endParaRPr lang="en-US" sz="1600" b="0" dirty="0">
              <a:solidFill>
                <a:schemeClr val="bg1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304800" y="3916986"/>
            <a:ext cx="2819400" cy="2015936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spAutoFit/>
          </a:bodyPr>
          <a:lstStyle/>
          <a:p>
            <a:pPr>
              <a:lnSpc>
                <a:spcPts val="1900"/>
              </a:lnSpc>
              <a:spcBef>
                <a:spcPts val="900"/>
              </a:spcBef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EE measures:</a:t>
            </a:r>
          </a:p>
          <a:p>
            <a:pPr>
              <a:lnSpc>
                <a:spcPts val="1900"/>
              </a:lnSpc>
              <a:spcBef>
                <a:spcPts val="900"/>
              </a:spcBef>
              <a:buFontTx/>
              <a:buChar char="•"/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Lighting change outs</a:t>
            </a:r>
          </a:p>
          <a:p>
            <a:pPr>
              <a:lnSpc>
                <a:spcPts val="1900"/>
              </a:lnSpc>
              <a:spcBef>
                <a:spcPts val="900"/>
              </a:spcBef>
              <a:buFontTx/>
              <a:buChar char="•"/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HVAC retrofits</a:t>
            </a:r>
          </a:p>
          <a:p>
            <a:pPr>
              <a:lnSpc>
                <a:spcPts val="1900"/>
              </a:lnSpc>
              <a:spcBef>
                <a:spcPts val="900"/>
              </a:spcBef>
              <a:buFontTx/>
              <a:buChar char="•"/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Reducing air changes</a:t>
            </a:r>
          </a:p>
          <a:p>
            <a:pPr marL="111125" indent="-111125">
              <a:lnSpc>
                <a:spcPts val="1900"/>
              </a:lnSpc>
              <a:spcBef>
                <a:spcPts val="900"/>
              </a:spcBef>
              <a:buFontTx/>
              <a:buChar char="•"/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 Monitoring Based     Commissioning (</a:t>
            </a:r>
            <a:r>
              <a:rPr lang="en-US" sz="1600" dirty="0" err="1">
                <a:solidFill>
                  <a:schemeClr val="bg1"/>
                </a:solidFill>
              </a:rPr>
              <a:t>MBCx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1520" name="Text Box 13"/>
          <p:cNvSpPr txBox="1">
            <a:spLocks noChangeArrowheads="1"/>
          </p:cNvSpPr>
          <p:nvPr/>
        </p:nvSpPr>
        <p:spPr bwMode="auto">
          <a:xfrm>
            <a:off x="245087" y="2895600"/>
            <a:ext cx="2819400" cy="579646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spAutoFit/>
          </a:bodyPr>
          <a:lstStyle/>
          <a:p>
            <a:pPr>
              <a:lnSpc>
                <a:spcPts val="1900"/>
              </a:lnSpc>
              <a:spcBef>
                <a:spcPts val="900"/>
              </a:spcBef>
              <a:tabLst>
                <a:tab pos="233363" algn="l"/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</a:rPr>
              <a:t>Another $99M planned by 2025, over $7M in savings.</a:t>
            </a:r>
            <a:endParaRPr lang="en-US" sz="1600" dirty="0">
              <a:latin typeface="Tahoma" pitchFamily="34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6003213" y="3752850"/>
            <a:ext cx="3097724" cy="2243554"/>
            <a:chOff x="5812255" y="4209031"/>
            <a:chExt cx="3098382" cy="2243495"/>
          </a:xfrm>
        </p:grpSpPr>
        <p:sp>
          <p:nvSpPr>
            <p:cNvPr id="21523" name="Line 17"/>
            <p:cNvSpPr>
              <a:spLocks noChangeShapeType="1"/>
            </p:cNvSpPr>
            <p:nvPr/>
          </p:nvSpPr>
          <p:spPr bwMode="auto">
            <a:xfrm>
              <a:off x="6510338" y="4376738"/>
              <a:ext cx="0" cy="205740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Text Box 24"/>
            <p:cNvSpPr txBox="1">
              <a:spLocks noChangeArrowheads="1"/>
            </p:cNvSpPr>
            <p:nvPr/>
          </p:nvSpPr>
          <p:spPr bwMode="auto">
            <a:xfrm>
              <a:off x="5812355" y="6113981"/>
              <a:ext cx="526218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160</a:t>
              </a: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7539037" y="5148797"/>
              <a:ext cx="137160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+mn-cs"/>
                </a:rPr>
                <a:t>2017</a:t>
              </a:r>
              <a:endParaRPr lang="en-US" sz="1600" b="0" dirty="0">
                <a:latin typeface="Times"/>
                <a:cs typeface="+mn-cs"/>
              </a:endParaRPr>
            </a:p>
          </p:txBody>
        </p:sp>
        <p:sp>
          <p:nvSpPr>
            <p:cNvPr id="21526" name="Line 11"/>
            <p:cNvSpPr>
              <a:spLocks noChangeShapeType="1"/>
            </p:cNvSpPr>
            <p:nvPr/>
          </p:nvSpPr>
          <p:spPr bwMode="auto">
            <a:xfrm>
              <a:off x="6510338" y="4376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12"/>
            <p:cNvSpPr>
              <a:spLocks noChangeShapeType="1"/>
            </p:cNvSpPr>
            <p:nvPr/>
          </p:nvSpPr>
          <p:spPr bwMode="auto">
            <a:xfrm>
              <a:off x="6510338" y="4757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13"/>
            <p:cNvSpPr>
              <a:spLocks noChangeShapeType="1"/>
            </p:cNvSpPr>
            <p:nvPr/>
          </p:nvSpPr>
          <p:spPr bwMode="auto">
            <a:xfrm>
              <a:off x="6510338" y="5138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Line 14"/>
            <p:cNvSpPr>
              <a:spLocks noChangeShapeType="1"/>
            </p:cNvSpPr>
            <p:nvPr/>
          </p:nvSpPr>
          <p:spPr bwMode="auto">
            <a:xfrm>
              <a:off x="6510338" y="5519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Line 15"/>
            <p:cNvSpPr>
              <a:spLocks noChangeShapeType="1"/>
            </p:cNvSpPr>
            <p:nvPr/>
          </p:nvSpPr>
          <p:spPr bwMode="auto">
            <a:xfrm>
              <a:off x="6510338" y="5900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16"/>
            <p:cNvSpPr>
              <a:spLocks noChangeShapeType="1"/>
            </p:cNvSpPr>
            <p:nvPr/>
          </p:nvSpPr>
          <p:spPr bwMode="auto">
            <a:xfrm>
              <a:off x="6510338" y="6281738"/>
              <a:ext cx="2057400" cy="0"/>
            </a:xfrm>
            <a:prstGeom prst="line">
              <a:avLst/>
            </a:prstGeom>
            <a:noFill/>
            <a:ln w="9525">
              <a:solidFill>
                <a:srgbClr val="ABABA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Text Box 19"/>
            <p:cNvSpPr txBox="1">
              <a:spLocks noChangeArrowheads="1"/>
            </p:cNvSpPr>
            <p:nvPr/>
          </p:nvSpPr>
          <p:spPr bwMode="auto">
            <a:xfrm>
              <a:off x="5812355" y="4209031"/>
              <a:ext cx="526217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260</a:t>
              </a:r>
            </a:p>
          </p:txBody>
        </p:sp>
        <p:sp>
          <p:nvSpPr>
            <p:cNvPr id="21533" name="Text Box 20"/>
            <p:cNvSpPr txBox="1">
              <a:spLocks noChangeArrowheads="1"/>
            </p:cNvSpPr>
            <p:nvPr/>
          </p:nvSpPr>
          <p:spPr bwMode="auto">
            <a:xfrm>
              <a:off x="5812354" y="4590021"/>
              <a:ext cx="526218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240</a:t>
              </a:r>
            </a:p>
          </p:txBody>
        </p:sp>
        <p:sp>
          <p:nvSpPr>
            <p:cNvPr id="21534" name="Text Box 21"/>
            <p:cNvSpPr txBox="1">
              <a:spLocks noChangeArrowheads="1"/>
            </p:cNvSpPr>
            <p:nvPr/>
          </p:nvSpPr>
          <p:spPr bwMode="auto">
            <a:xfrm>
              <a:off x="5812354" y="4971011"/>
              <a:ext cx="526218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220</a:t>
              </a:r>
            </a:p>
          </p:txBody>
        </p:sp>
        <p:sp>
          <p:nvSpPr>
            <p:cNvPr id="21535" name="Text Box 22"/>
            <p:cNvSpPr txBox="1">
              <a:spLocks noChangeArrowheads="1"/>
            </p:cNvSpPr>
            <p:nvPr/>
          </p:nvSpPr>
          <p:spPr bwMode="auto">
            <a:xfrm>
              <a:off x="5812354" y="5352001"/>
              <a:ext cx="526218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200</a:t>
              </a:r>
            </a:p>
          </p:txBody>
        </p:sp>
        <p:sp>
          <p:nvSpPr>
            <p:cNvPr id="21536" name="Text Box 23"/>
            <p:cNvSpPr txBox="1">
              <a:spLocks noChangeArrowheads="1"/>
            </p:cNvSpPr>
            <p:nvPr/>
          </p:nvSpPr>
          <p:spPr bwMode="auto">
            <a:xfrm>
              <a:off x="5812255" y="5732463"/>
              <a:ext cx="526218" cy="33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/>
                <a:t>180</a:t>
              </a:r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6815138" y="4901177"/>
              <a:ext cx="533400" cy="1380561"/>
            </a:xfrm>
            <a:prstGeom prst="rect">
              <a:avLst/>
            </a:prstGeom>
            <a:solidFill>
              <a:srgbClr val="5D81AD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b="0">
                <a:latin typeface="Arial" pitchFamily="34" charset="0"/>
                <a:cs typeface="+mn-cs"/>
              </a:endParaRPr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7854950" y="5594904"/>
              <a:ext cx="533400" cy="690010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b="0">
                <a:latin typeface="Arial" pitchFamily="34" charset="0"/>
                <a:cs typeface="+mn-cs"/>
              </a:endParaRP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6451600" y="4408488"/>
              <a:ext cx="1295400" cy="3381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latin typeface="Arial" pitchFamily="34" charset="0"/>
                  <a:cs typeface="+mn-cs"/>
                </a:rPr>
                <a:t>2008</a:t>
              </a:r>
            </a:p>
          </p:txBody>
        </p:sp>
      </p:grpSp>
      <p:pic>
        <p:nvPicPr>
          <p:cNvPr id="41" name="Picture 40" descr="HVAC-1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2072" y="1512926"/>
            <a:ext cx="2339128" cy="3505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6" name="Picture 45" descr="HVAc-2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4983" y="1249207"/>
            <a:ext cx="2460103" cy="17762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1521" name="Line 31"/>
          <p:cNvSpPr>
            <a:spLocks noChangeShapeType="1"/>
          </p:cNvSpPr>
          <p:nvPr/>
        </p:nvSpPr>
        <p:spPr bwMode="auto">
          <a:xfrm flipH="1" flipV="1">
            <a:off x="3276600" y="1284327"/>
            <a:ext cx="0" cy="4419600"/>
          </a:xfrm>
          <a:prstGeom prst="line">
            <a:avLst/>
          </a:prstGeom>
          <a:noFill/>
          <a:ln w="19050" cap="rnd">
            <a:solidFill>
              <a:srgbClr val="8EBBE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 Box 45"/>
          <p:cNvSpPr txBox="1">
            <a:spLocks noChangeArrowheads="1"/>
          </p:cNvSpPr>
          <p:nvPr/>
        </p:nvSpPr>
        <p:spPr bwMode="auto">
          <a:xfrm>
            <a:off x="6781239" y="3597906"/>
            <a:ext cx="20489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/>
              <a:t>Energy Intensity (</a:t>
            </a:r>
            <a:r>
              <a:rPr lang="en-US" sz="1200" i="1" dirty="0" err="1"/>
              <a:t>kBtu</a:t>
            </a:r>
            <a:r>
              <a:rPr lang="en-US" sz="1200" i="1" dirty="0"/>
              <a:t>/sf)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Energy Efficiency</a:t>
            </a:r>
          </a:p>
        </p:txBody>
      </p:sp>
    </p:spTree>
    <p:extLst>
      <p:ext uri="{BB962C8B-B14F-4D97-AF65-F5344CB8AC3E}">
        <p14:creationId xmlns:p14="http://schemas.microsoft.com/office/powerpoint/2010/main" val="229115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28600" y="1371600"/>
            <a:ext cx="2971800" cy="106695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spAutoFit/>
          </a:bodyPr>
          <a:lstStyle/>
          <a:p>
            <a:pPr>
              <a:lnSpc>
                <a:spcPts val="1900"/>
              </a:lnSpc>
              <a:spcBef>
                <a:spcPts val="900"/>
              </a:spcBef>
              <a:tabLst>
                <a:tab pos="233363" algn="l"/>
                <a:tab pos="457200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UCSD will achieve a LEED Silver and strive for Gold on all new construction and major renovations.</a:t>
            </a:r>
          </a:p>
        </p:txBody>
      </p:sp>
      <p:sp>
        <p:nvSpPr>
          <p:cNvPr id="23561" name="Line 31"/>
          <p:cNvSpPr>
            <a:spLocks noChangeShapeType="1"/>
          </p:cNvSpPr>
          <p:nvPr/>
        </p:nvSpPr>
        <p:spPr bwMode="auto">
          <a:xfrm flipH="1" flipV="1">
            <a:off x="3276600" y="2286000"/>
            <a:ext cx="0" cy="4419600"/>
          </a:xfrm>
          <a:prstGeom prst="line">
            <a:avLst/>
          </a:prstGeom>
          <a:noFill/>
          <a:ln w="19050" cap="rnd">
            <a:solidFill>
              <a:srgbClr val="8EBBE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23520" y="2607836"/>
            <a:ext cx="2971800" cy="130805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35 LEED certified buildings:</a:t>
            </a:r>
            <a:endParaRPr lang="en-US" sz="1600" dirty="0">
              <a:solidFill>
                <a:srgbClr val="8EBBEC"/>
              </a:solidFill>
              <a:latin typeface="Helvetica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 28 LEED BD+C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 4 LEED O+M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 3 LEED ID+C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81387" y="1219200"/>
            <a:ext cx="2690814" cy="2133600"/>
            <a:chOff x="3481386" y="1683841"/>
            <a:chExt cx="2767013" cy="2240460"/>
          </a:xfrm>
        </p:grpSpPr>
        <p:pic>
          <p:nvPicPr>
            <p:cNvPr id="23565" name="Picture 3" descr="Q:\BC&amp;S\Presentations\Sustainability Best Practices Webinar\CSC1.jpg"/>
            <p:cNvPicPr>
              <a:picLocks noChangeAspect="1" noChangeArrowheads="1"/>
            </p:cNvPicPr>
            <p:nvPr/>
          </p:nvPicPr>
          <p:blipFill>
            <a:blip r:embed="rId3" cstate="print"/>
            <a:srcRect l="22588" t="11304" r="5882" b="8870"/>
            <a:stretch>
              <a:fillRect/>
            </a:stretch>
          </p:blipFill>
          <p:spPr bwMode="auto">
            <a:xfrm>
              <a:off x="3481386" y="1866901"/>
              <a:ext cx="2767013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573226" y="1683841"/>
              <a:ext cx="2057400" cy="533400"/>
            </a:xfrm>
            <a:prstGeom prst="rect">
              <a:avLst/>
            </a:prstGeom>
            <a:solidFill>
              <a:srgbClr val="FFFFCC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p:spPr>
          <p:txBody>
            <a:bodyPr wrap="none"/>
            <a:lstStyle/>
            <a:p>
              <a:pPr>
                <a:defRPr/>
              </a:pPr>
              <a:r>
                <a:rPr lang="en-US" sz="1200" dirty="0"/>
                <a:t>LEED-EB Silver:</a:t>
              </a:r>
            </a:p>
            <a:p>
              <a:pPr>
                <a:defRPr/>
              </a:pPr>
              <a:r>
                <a:rPr lang="en-US" sz="1200" b="0" dirty="0"/>
                <a:t>Campus Services Complex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05200" y="3733800"/>
            <a:ext cx="2805793" cy="2081666"/>
            <a:chOff x="3505200" y="3733800"/>
            <a:chExt cx="2805793" cy="2081666"/>
          </a:xfrm>
        </p:grpSpPr>
        <p:pic>
          <p:nvPicPr>
            <p:cNvPr id="1028" name="Picture 4" descr="https://www.tradelineinc.com/sites/default/files/styles/article_header/public/article/82652/exterior.jpg?itok=AhQ-wju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943476"/>
              <a:ext cx="2805793" cy="1871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568701" y="3733800"/>
              <a:ext cx="2209800" cy="457200"/>
            </a:xfrm>
            <a:prstGeom prst="rect">
              <a:avLst/>
            </a:prstGeom>
            <a:solidFill>
              <a:srgbClr val="FFFFCC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p:spPr>
          <p:txBody>
            <a:bodyPr wrap="none"/>
            <a:lstStyle/>
            <a:p>
              <a:pPr>
                <a:defRPr/>
              </a:pPr>
              <a:r>
                <a:rPr lang="en-US" sz="1200" dirty="0"/>
                <a:t>LEED-NC Gold:</a:t>
              </a:r>
            </a:p>
            <a:p>
              <a:pPr>
                <a:defRPr/>
              </a:pPr>
              <a:r>
                <a:rPr lang="en-US" sz="1200" b="0" dirty="0"/>
                <a:t>Structural &amp; Materials Bldg.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95427" y="1143000"/>
            <a:ext cx="2640935" cy="2209800"/>
            <a:chOff x="6474676" y="1514337"/>
            <a:chExt cx="2640935" cy="2209800"/>
          </a:xfrm>
        </p:grpSpPr>
        <p:pic>
          <p:nvPicPr>
            <p:cNvPr id="1026" name="Picture 2" descr="Image result for leed + keeling apartment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676" y="1963513"/>
              <a:ext cx="2640935" cy="1760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570041" y="1514337"/>
              <a:ext cx="1909648" cy="549286"/>
            </a:xfrm>
            <a:prstGeom prst="rect">
              <a:avLst/>
            </a:prstGeom>
            <a:solidFill>
              <a:srgbClr val="FFFFCC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p:spPr>
          <p:txBody>
            <a:bodyPr wrap="none"/>
            <a:lstStyle/>
            <a:p>
              <a:pPr>
                <a:defRPr/>
              </a:pPr>
              <a:r>
                <a:rPr lang="en-US" sz="1200" dirty="0"/>
                <a:t>LEED-NC </a:t>
              </a:r>
              <a:r>
                <a:rPr lang="en-US" sz="1200" dirty="0" err="1"/>
                <a:t>Platnum</a:t>
              </a:r>
              <a:r>
                <a:rPr lang="en-US" sz="1200" dirty="0"/>
                <a:t>:</a:t>
              </a:r>
            </a:p>
            <a:p>
              <a:pPr>
                <a:defRPr/>
              </a:pPr>
              <a:r>
                <a:rPr lang="en-US" sz="1200" b="0" dirty="0"/>
                <a:t>Keeling Apartments</a:t>
              </a:r>
            </a:p>
          </p:txBody>
        </p:sp>
      </p:grp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38760" y="5044098"/>
            <a:ext cx="2966720" cy="823302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  <a:spcBef>
                <a:spcPts val="900"/>
              </a:spcBef>
              <a:tabLst>
                <a:tab pos="233363" algn="l"/>
                <a:tab pos="457200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All new construction and retrofits in </a:t>
            </a:r>
            <a:r>
              <a:rPr lang="en-US" sz="1600" dirty="0" err="1">
                <a:solidFill>
                  <a:schemeClr val="bg1"/>
                </a:solidFill>
                <a:latin typeface="Helvetica"/>
              </a:rPr>
              <a:t>MBCx</a:t>
            </a:r>
            <a:r>
              <a:rPr lang="en-US" sz="1600" dirty="0">
                <a:solidFill>
                  <a:schemeClr val="bg1"/>
                </a:solidFill>
                <a:latin typeface="Helvetica"/>
              </a:rPr>
              <a:t>...80% of campus metered.</a:t>
            </a:r>
          </a:p>
        </p:txBody>
      </p:sp>
      <p:pic>
        <p:nvPicPr>
          <p:cNvPr id="20" name="Picture 4" descr="usgbc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6198504"/>
            <a:ext cx="434526" cy="58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501444" y="3733800"/>
            <a:ext cx="2285852" cy="2167890"/>
            <a:chOff x="6501444" y="4280535"/>
            <a:chExt cx="2285852" cy="2167890"/>
          </a:xfrm>
        </p:grpSpPr>
        <p:pic>
          <p:nvPicPr>
            <p:cNvPr id="27650" name="Picture 2" descr="ucsd_commons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01444" y="4490211"/>
              <a:ext cx="2285852" cy="1958214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558594" y="4280535"/>
              <a:ext cx="2057400" cy="457200"/>
            </a:xfrm>
            <a:prstGeom prst="rect">
              <a:avLst/>
            </a:prstGeom>
            <a:solidFill>
              <a:srgbClr val="FFFFCC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p:spPr>
          <p:txBody>
            <a:bodyPr wrap="none"/>
            <a:lstStyle/>
            <a:p>
              <a:pPr>
                <a:defRPr/>
              </a:pPr>
              <a:r>
                <a:rPr lang="en-US" sz="1200" dirty="0"/>
                <a:t>LEED-CI Gold:</a:t>
              </a:r>
            </a:p>
            <a:p>
              <a:pPr>
                <a:defRPr/>
              </a:pPr>
              <a:r>
                <a:rPr lang="en-US" sz="1200" b="0" dirty="0"/>
                <a:t>Stewart Commons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7200" y="1524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Green Building Practices</a:t>
            </a:r>
          </a:p>
          <a:p>
            <a:pPr algn="ctr"/>
            <a:endParaRPr lang="en-US" sz="44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28600" y="4047549"/>
            <a:ext cx="2971800" cy="83099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Helvetica"/>
              </a:rPr>
              <a:t>New buildings striving for “near” ZNE...labs, medical centers difficult .</a:t>
            </a:r>
            <a:endParaRPr lang="en-US" sz="1600" dirty="0">
              <a:solidFill>
                <a:srgbClr val="8EBBEC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306482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1928559"/>
            <a:ext cx="2791203" cy="24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152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n-lt"/>
              </a:rPr>
              <a:t>Campus </a:t>
            </a:r>
            <a:r>
              <a:rPr lang="en-US" sz="4400" dirty="0" err="1">
                <a:solidFill>
                  <a:srgbClr val="0070C0"/>
                </a:solidFill>
                <a:latin typeface="+mn-lt"/>
              </a:rPr>
              <a:t>Microgrid</a:t>
            </a:r>
            <a:endParaRPr lang="en-US" sz="4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046" y="990600"/>
            <a:ext cx="71628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69 KV single point of connection to Grid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45+ MW Peak Load (259.3 MWh)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12 KV distribution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30 MW Cogeneration (CHP) plant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2.8 MW Bio-methane Fuel Cell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2.2 MWs Solar generation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Provides Campus</a:t>
            </a:r>
          </a:p>
          <a:p>
            <a:pPr marL="796925" lvl="1" indent="-34290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sz="2400" dirty="0">
                <a:solidFill>
                  <a:srgbClr val="0070C0"/>
                </a:solidFill>
                <a:ea typeface="Calibri"/>
              </a:rPr>
              <a:t>Resiliency</a:t>
            </a:r>
          </a:p>
          <a:p>
            <a:pPr marL="796925" lvl="1" indent="-34290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sz="2400" dirty="0">
                <a:solidFill>
                  <a:srgbClr val="0070C0"/>
                </a:solidFill>
                <a:ea typeface="Calibri"/>
              </a:rPr>
              <a:t>Reliability</a:t>
            </a:r>
          </a:p>
          <a:p>
            <a:pPr marL="796925" lvl="1" indent="-34290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sz="2400" dirty="0">
                <a:solidFill>
                  <a:srgbClr val="0070C0"/>
                </a:solidFill>
                <a:ea typeface="Calibri"/>
              </a:rPr>
              <a:t>Redundancy</a:t>
            </a:r>
          </a:p>
          <a:p>
            <a:pPr marL="796925" lvl="1" indent="-34290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  <a:tabLst>
                <a:tab pos="628650" algn="l"/>
              </a:tabLst>
            </a:pPr>
            <a:r>
              <a:rPr lang="en-US" sz="2400" dirty="0">
                <a:solidFill>
                  <a:srgbClr val="0070C0"/>
                </a:solidFill>
                <a:ea typeface="Calibri"/>
              </a:rPr>
              <a:t>Security</a:t>
            </a:r>
            <a:endParaRPr lang="en-US" sz="24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" y="914400"/>
            <a:ext cx="8229600" cy="0"/>
          </a:xfrm>
          <a:prstGeom prst="line">
            <a:avLst/>
          </a:prstGeom>
          <a:ln w="25400">
            <a:solidFill>
              <a:srgbClr val="CA8F0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536" t="23703" r="29584" b="26667"/>
          <a:stretch/>
        </p:blipFill>
        <p:spPr>
          <a:xfrm>
            <a:off x="6737794" y="990600"/>
            <a:ext cx="2171951" cy="1447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7696200" y="2438400"/>
            <a:ext cx="394599" cy="253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473229" y="2971801"/>
            <a:ext cx="350541" cy="1397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ucsd cogeneration pl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73" y="4551834"/>
            <a:ext cx="2552486" cy="139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5257800" y="3200402"/>
            <a:ext cx="1219200" cy="1346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ucsd energy research par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/>
          <a:stretch/>
        </p:blipFill>
        <p:spPr bwMode="auto">
          <a:xfrm>
            <a:off x="6217510" y="4369145"/>
            <a:ext cx="2692235" cy="11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560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TS Delegation Meeting 011416" id="{26BBC7D2-B5F9-CB41-8500-8D22AD97E687}" vid="{5AF1F401-091C-BB48-B983-C5675118CF9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ucsdsusttemplate</Template>
  <TotalTime>14028</TotalTime>
  <Words>960</Words>
  <Application>Microsoft Office PowerPoint</Application>
  <PresentationFormat>On-screen Show (4:3)</PresentationFormat>
  <Paragraphs>170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Segoe UI</vt:lpstr>
      <vt:lpstr>Segoe UI Semibold</vt:lpstr>
      <vt:lpstr>Tahoma</vt:lpstr>
      <vt:lpstr>Times</vt:lpstr>
      <vt:lpstr>Wingdings</vt:lpstr>
      <vt:lpstr>Office Theme</vt:lpstr>
      <vt:lpstr>PowerPoint Presentation</vt:lpstr>
      <vt:lpstr>Sustainability Goals</vt:lpstr>
      <vt:lpstr>UCSD Campus Overview</vt:lpstr>
      <vt:lpstr>PowerPoint Presentation</vt:lpstr>
      <vt:lpstr>Current Emissions &amp; Trends</vt:lpstr>
      <vt:lpstr>Wholesale Power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Neutrality Charette</dc:title>
  <dc:creator>Mckinstry, Sara</dc:creator>
  <cp:lastModifiedBy>Kim Springer</cp:lastModifiedBy>
  <cp:revision>402</cp:revision>
  <cp:lastPrinted>2013-06-12T23:01:33Z</cp:lastPrinted>
  <dcterms:created xsi:type="dcterms:W3CDTF">2016-01-27T19:22:41Z</dcterms:created>
  <dcterms:modified xsi:type="dcterms:W3CDTF">2017-09-20T19:50:14Z</dcterms:modified>
</cp:coreProperties>
</file>