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256" r:id="rId2"/>
    <p:sldId id="294" r:id="rId3"/>
    <p:sldId id="293" r:id="rId4"/>
    <p:sldId id="275" r:id="rId5"/>
    <p:sldId id="286" r:id="rId6"/>
    <p:sldId id="287" r:id="rId7"/>
    <p:sldId id="276" r:id="rId8"/>
    <p:sldId id="277" r:id="rId9"/>
    <p:sldId id="290" r:id="rId10"/>
    <p:sldId id="296" r:id="rId11"/>
    <p:sldId id="297" r:id="rId12"/>
    <p:sldId id="288" r:id="rId13"/>
    <p:sldId id="283" r:id="rId14"/>
    <p:sldId id="295" r:id="rId15"/>
    <p:sldId id="291" r:id="rId16"/>
    <p:sldId id="292" r:id="rId17"/>
    <p:sldId id="28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4" autoAdjust="0"/>
    <p:restoredTop sz="95268" autoAdjust="0"/>
  </p:normalViewPr>
  <p:slideViewPr>
    <p:cSldViewPr>
      <p:cViewPr varScale="1">
        <p:scale>
          <a:sx n="82" d="100"/>
          <a:sy n="82" d="100"/>
        </p:scale>
        <p:origin x="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200" d="100"/>
          <a:sy n="200" d="100"/>
        </p:scale>
        <p:origin x="240" y="-76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1599E-94CB-4C31-9A70-FE9025893E1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312A-C792-4B59-A7D1-A99D5B6F2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2410-0393-45B4-AB7C-D99E65C014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CaFCP</a:t>
            </a:r>
            <a:r>
              <a:rPr lang="en-US" dirty="0"/>
              <a:t> developed a fuel cell electric truck action plan. Being updated to include stakeholder input.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14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 Chevy Colorado outfitted with fuel cell technology. </a:t>
            </a:r>
          </a:p>
          <a:p>
            <a:endParaRPr lang="en-US" dirty="0"/>
          </a:p>
          <a:p>
            <a:r>
              <a:rPr lang="en-US" dirty="0"/>
              <a:t>The military is testing this one-of-a-kind vehicle at army bases across the U.S. </a:t>
            </a:r>
          </a:p>
          <a:p>
            <a:endParaRPr lang="en-US" dirty="0"/>
          </a:p>
          <a:p>
            <a:r>
              <a:rPr lang="en-US" dirty="0"/>
              <a:t>Benefits: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Quiet, electric-drive technology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Lower heat signature, harder to detect with infra-red sensors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Can get 90% closer to a target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Fuels quickly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Fuel can be made from a variety of sources, including jet fuel, narrowing supply lines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Output is water, used on reconnaissance missions where water is important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Works well in extreme temperature environments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 know show  you a video on, “how a fuel cell works”.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EA39A-1D59-4CB7-97C1-420C2A9C8D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41D0-53BB-48F6-BDD3-039986BC6C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The most important thing to know about FCEVs is that they are electric vehicles and have zero tailpipe emissions. FCEVs</a:t>
            </a:r>
            <a:r>
              <a:rPr lang="en-US" baseline="0" dirty="0"/>
              <a:t> are an essential part of automakers’ portfolio of electric drive vehicles and enable them to electrify larger, longer-range full-function vehicles.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Many of the components of FCEVs are the same as plug-in </a:t>
            </a:r>
            <a:r>
              <a:rPr lang="en-US" baseline="0" dirty="0" err="1"/>
              <a:t>Evs</a:t>
            </a:r>
            <a:r>
              <a:rPr lang="en-US" baseline="0" dirty="0"/>
              <a:t> - electric motors, controllers, even batteries. But instead of plugging in, FCEVs are refueled with hydrogen at a fuel station, much as we refill our cars today. It takes 5 minutes and a full tank will take you 250 – 400 miles.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6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2410-0393-45B4-AB7C-D99E65C014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4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12A-C792-4B59-A7D1-A99D5B6F26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6800"/>
            <a:ext cx="6629400" cy="1447800"/>
          </a:xfrm>
        </p:spPr>
        <p:txBody>
          <a:bodyPr/>
          <a:lstStyle>
            <a:lvl1pPr>
              <a:lnSpc>
                <a:spcPts val="38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6096000" cy="685800"/>
          </a:xfrm>
        </p:spPr>
        <p:txBody>
          <a:bodyPr/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140075"/>
            <a:ext cx="2133600" cy="365125"/>
          </a:xfrm>
        </p:spPr>
        <p:txBody>
          <a:bodyPr/>
          <a:lstStyle/>
          <a:p>
            <a:fld id="{54A951FB-930B-4D49-8BC8-0C125254708E}" type="datetime1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31F-5D8F-46CD-BFF2-127834E4F547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438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438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438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438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4040188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buNone/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03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0075"/>
            <a:ext cx="4041775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41148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754562"/>
            <a:ext cx="4040188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41148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4754562"/>
            <a:ext cx="4041775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32A1-50CF-4248-906D-B3A1999D40D6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>
            <a:lvl1pPr>
              <a:buFontTx/>
              <a:buNone/>
              <a:defRPr sz="210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3872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385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43840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43840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43840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43840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4040188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buNone/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03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0075"/>
            <a:ext cx="4041775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41148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754562"/>
            <a:ext cx="4040188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41148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4754562"/>
            <a:ext cx="4041775" cy="2092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7BAD-626A-4A22-9582-B5511D5A0BB4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62" r:id="rId15"/>
    <p:sldLayoutId id="2147483660" r:id="rId16"/>
    <p:sldLayoutId id="2147483661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4547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490AA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45472"/>
        </a:buClr>
        <a:buSzPct val="115000"/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490AA"/>
        </a:buClr>
        <a:buSzPct val="110000"/>
        <a:buFont typeface="Arial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4547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malone@cafcp.org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fcp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3" Type="http://schemas.openxmlformats.org/officeDocument/2006/relationships/image" Target="../media/image3.jpeg"/><Relationship Id="rId21" Type="http://schemas.openxmlformats.org/officeDocument/2006/relationships/image" Target="../media/image21.gif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gif"/><Relationship Id="rId50" Type="http://schemas.openxmlformats.org/officeDocument/2006/relationships/image" Target="../media/image50.pn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gif"/><Relationship Id="rId37" Type="http://schemas.openxmlformats.org/officeDocument/2006/relationships/image" Target="../media/image37.jpe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gif"/><Relationship Id="rId28" Type="http://schemas.openxmlformats.org/officeDocument/2006/relationships/image" Target="../media/image28.png"/><Relationship Id="rId36" Type="http://schemas.openxmlformats.org/officeDocument/2006/relationships/image" Target="../media/image36.gif"/><Relationship Id="rId49" Type="http://schemas.openxmlformats.org/officeDocument/2006/relationships/image" Target="../media/image49.png"/><Relationship Id="rId10" Type="http://schemas.openxmlformats.org/officeDocument/2006/relationships/image" Target="../media/image10.png"/><Relationship Id="rId19" Type="http://schemas.openxmlformats.org/officeDocument/2006/relationships/image" Target="../media/image19.gif"/><Relationship Id="rId31" Type="http://schemas.openxmlformats.org/officeDocument/2006/relationships/image" Target="../media/image31.jpeg"/><Relationship Id="rId44" Type="http://schemas.openxmlformats.org/officeDocument/2006/relationships/image" Target="../media/image44.jp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gif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3.gif"/><Relationship Id="rId48" Type="http://schemas.openxmlformats.org/officeDocument/2006/relationships/image" Target="../media/image48.png"/><Relationship Id="rId8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5867400" cy="1752600"/>
          </a:xfrm>
        </p:spPr>
        <p:txBody>
          <a:bodyPr>
            <a:noAutofit/>
          </a:bodyPr>
          <a:lstStyle/>
          <a:p>
            <a:r>
              <a:rPr lang="en-US" sz="3600" dirty="0"/>
              <a:t>Fuel cell electric vehicles and hydrogen fueling in California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444875"/>
            <a:ext cx="3657600" cy="1127125"/>
          </a:xfrm>
        </p:spPr>
        <p:txBody>
          <a:bodyPr/>
          <a:lstStyle/>
          <a:p>
            <a:r>
              <a:rPr lang="en-US" sz="1400" dirty="0"/>
              <a:t>Resource Management and Climate Protection Committee (RMCP)</a:t>
            </a:r>
          </a:p>
          <a:p>
            <a:r>
              <a:rPr lang="en-US" sz="1400" dirty="0"/>
              <a:t>CITY/COUNTY ASSOCIATION OF GOVERNMENTS OF SAN MATEO COUNTY</a:t>
            </a:r>
          </a:p>
          <a:p>
            <a:endParaRPr lang="en-US" sz="1400" dirty="0"/>
          </a:p>
          <a:p>
            <a:r>
              <a:rPr lang="en-US" sz="1400" dirty="0"/>
              <a:t>Keith Malone</a:t>
            </a:r>
          </a:p>
          <a:p>
            <a:r>
              <a:rPr lang="en-US" sz="1400" dirty="0"/>
              <a:t>CAFCP </a:t>
            </a:r>
          </a:p>
          <a:p>
            <a:endParaRPr lang="en-US" sz="1400" dirty="0"/>
          </a:p>
          <a:p>
            <a:r>
              <a:rPr lang="en-US" sz="1400" dirty="0"/>
              <a:t>March 21, 2018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DC6D-6FB1-46CB-A197-1B584EF8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692F0-0478-451D-B66E-0D8427FC4A2B}"/>
              </a:ext>
            </a:extLst>
          </p:cNvPr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6C0CB-DD9E-49BA-AAA2-83C72A9EC037}"/>
              </a:ext>
            </a:extLst>
          </p:cNvPr>
          <p:cNvSpPr txBox="1"/>
          <p:nvPr/>
        </p:nvSpPr>
        <p:spPr>
          <a:xfrm>
            <a:off x="381000" y="1559003"/>
            <a:ext cx="1612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Campbell - Winchester Blvd</a:t>
            </a:r>
          </a:p>
          <a:p>
            <a:r>
              <a:rPr lang="en-US" sz="900" dirty="0"/>
              <a:t>Fremont</a:t>
            </a:r>
          </a:p>
          <a:p>
            <a:pPr lvl="0"/>
            <a:r>
              <a:rPr lang="en-US" sz="900" dirty="0"/>
              <a:t>Hayward</a:t>
            </a:r>
          </a:p>
          <a:p>
            <a:r>
              <a:rPr lang="en-US" sz="900" dirty="0"/>
              <a:t>Mill Valley</a:t>
            </a:r>
          </a:p>
          <a:p>
            <a:r>
              <a:rPr lang="en-US" sz="900" dirty="0"/>
              <a:t>Mountain View</a:t>
            </a:r>
          </a:p>
          <a:p>
            <a:r>
              <a:rPr lang="en-US" sz="900" dirty="0"/>
              <a:t>San Jose</a:t>
            </a:r>
          </a:p>
          <a:p>
            <a:r>
              <a:rPr lang="en-US" sz="900" dirty="0"/>
              <a:t>San Ramon</a:t>
            </a:r>
          </a:p>
          <a:p>
            <a:r>
              <a:rPr lang="en-US" sz="900" dirty="0"/>
              <a:t>Saratoga</a:t>
            </a:r>
          </a:p>
          <a:p>
            <a:pPr lvl="0"/>
            <a:r>
              <a:rPr lang="en-US" sz="900" dirty="0"/>
              <a:t>South San Francisco</a:t>
            </a:r>
          </a:p>
          <a:p>
            <a:r>
              <a:rPr lang="en-US" sz="900" dirty="0"/>
              <a:t>Lake Tahoe-Truckee</a:t>
            </a:r>
          </a:p>
          <a:p>
            <a:r>
              <a:rPr lang="en-US" sz="900" dirty="0"/>
              <a:t>West Sacramento</a:t>
            </a:r>
          </a:p>
          <a:p>
            <a:pPr lvl="0"/>
            <a:endParaRPr lang="en-US" sz="900" dirty="0"/>
          </a:p>
        </p:txBody>
      </p:sp>
      <p:pic>
        <p:nvPicPr>
          <p:cNvPr id="7" name="Picture 6" descr="N-Cali-close2-topography.JPG">
            <a:extLst>
              <a:ext uri="{FF2B5EF4-FFF2-40B4-BE49-F238E27FC236}">
                <a16:creationId xmlns:a16="http://schemas.microsoft.com/office/drawing/2014/main" id="{E60B8F9B-3404-4109-895B-681BE5DC28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621" y="0"/>
            <a:ext cx="662637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85BD1-0D23-40E9-958A-20951F20A32D}"/>
              </a:ext>
            </a:extLst>
          </p:cNvPr>
          <p:cNvSpPr txBox="1"/>
          <p:nvPr/>
        </p:nvSpPr>
        <p:spPr>
          <a:xfrm>
            <a:off x="381000" y="12718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Retail: Open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FC7D4-FA3D-47D5-B70B-C7E5AA9980F2}"/>
              </a:ext>
            </a:extLst>
          </p:cNvPr>
          <p:cNvSpPr txBox="1"/>
          <p:nvPr/>
        </p:nvSpPr>
        <p:spPr>
          <a:xfrm>
            <a:off x="381000" y="408551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Retail: In Development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435E79-EBFB-45DB-AD67-D02FA0D0CFA3}"/>
              </a:ext>
            </a:extLst>
          </p:cNvPr>
          <p:cNvSpPr/>
          <p:nvPr/>
        </p:nvSpPr>
        <p:spPr>
          <a:xfrm>
            <a:off x="0" y="381000"/>
            <a:ext cx="25146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E7682-6973-4C13-B537-2E9E8445473A}"/>
              </a:ext>
            </a:extLst>
          </p:cNvPr>
          <p:cNvSpPr txBox="1"/>
          <p:nvPr/>
        </p:nvSpPr>
        <p:spPr>
          <a:xfrm>
            <a:off x="125344" y="43573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ubalin Graph" pitchFamily="18" charset="0"/>
              </a:rPr>
              <a:t>Northern CA</a:t>
            </a:r>
          </a:p>
          <a:p>
            <a:r>
              <a:rPr lang="en-US" sz="1600" b="1" dirty="0">
                <a:latin typeface="Lubalin Graph" pitchFamily="18" charset="0"/>
              </a:rPr>
              <a:t>Hydrogen Stations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A70B3-DE3B-4A2D-BA75-B5FE051495B9}"/>
              </a:ext>
            </a:extLst>
          </p:cNvPr>
          <p:cNvSpPr/>
          <p:nvPr/>
        </p:nvSpPr>
        <p:spPr>
          <a:xfrm>
            <a:off x="135176" y="83945"/>
            <a:ext cx="9188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b="1" dirty="0"/>
              <a:t>March 2018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CF91B1-A284-4E9D-B8AE-75439A9A4C85}"/>
              </a:ext>
            </a:extLst>
          </p:cNvPr>
          <p:cNvSpPr/>
          <p:nvPr/>
        </p:nvSpPr>
        <p:spPr>
          <a:xfrm>
            <a:off x="5943600" y="4724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6D19F8-6723-4215-B56B-FFCB81BC8F2F}"/>
              </a:ext>
            </a:extLst>
          </p:cNvPr>
          <p:cNvSpPr/>
          <p:nvPr/>
        </p:nvSpPr>
        <p:spPr>
          <a:xfrm>
            <a:off x="5181600" y="5105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4237EE-8CC2-47BD-92EB-162339DC66AD}"/>
              </a:ext>
            </a:extLst>
          </p:cNvPr>
          <p:cNvSpPr/>
          <p:nvPr/>
        </p:nvSpPr>
        <p:spPr>
          <a:xfrm>
            <a:off x="228600" y="4164688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DE27AC-1368-41D0-B549-5CD35C8171AE}"/>
              </a:ext>
            </a:extLst>
          </p:cNvPr>
          <p:cNvSpPr/>
          <p:nvPr/>
        </p:nvSpPr>
        <p:spPr>
          <a:xfrm>
            <a:off x="228600" y="1365645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A318C5-0BDF-47D2-AA6A-329B1B1B9EA5}"/>
              </a:ext>
            </a:extLst>
          </p:cNvPr>
          <p:cNvSpPr/>
          <p:nvPr/>
        </p:nvSpPr>
        <p:spPr>
          <a:xfrm>
            <a:off x="228600" y="3355777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9510FA-C596-45ED-BDBD-63190C3F0DD8}"/>
              </a:ext>
            </a:extLst>
          </p:cNvPr>
          <p:cNvSpPr txBox="1"/>
          <p:nvPr/>
        </p:nvSpPr>
        <p:spPr>
          <a:xfrm>
            <a:off x="381000" y="3276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Other: Open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BDA3B-0142-4FFD-AA17-5C27E420B745}"/>
              </a:ext>
            </a:extLst>
          </p:cNvPr>
          <p:cNvSpPr txBox="1"/>
          <p:nvPr/>
        </p:nvSpPr>
        <p:spPr>
          <a:xfrm>
            <a:off x="381000" y="3566756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900" dirty="0"/>
              <a:t>Emeryville – AC Transit</a:t>
            </a:r>
          </a:p>
          <a:p>
            <a:r>
              <a:rPr lang="en-US" sz="900" dirty="0"/>
              <a:t>Oakland – AC Transit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82B28B-6AE3-4104-B0A1-7B7D32656D2E}"/>
              </a:ext>
            </a:extLst>
          </p:cNvPr>
          <p:cNvSpPr/>
          <p:nvPr/>
        </p:nvSpPr>
        <p:spPr>
          <a:xfrm>
            <a:off x="7620000" y="525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B04685-E31F-4B46-9E4F-E64D3EE4E5EB}"/>
              </a:ext>
            </a:extLst>
          </p:cNvPr>
          <p:cNvSpPr/>
          <p:nvPr/>
        </p:nvSpPr>
        <p:spPr>
          <a:xfrm>
            <a:off x="4114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80DE52-12CC-4624-8D8C-42AC7E13DAB2}"/>
              </a:ext>
            </a:extLst>
          </p:cNvPr>
          <p:cNvSpPr/>
          <p:nvPr/>
        </p:nvSpPr>
        <p:spPr>
          <a:xfrm>
            <a:off x="7086600" y="6172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ACD8AF-62CB-45CF-A5D0-5C45B0F2F434}"/>
              </a:ext>
            </a:extLst>
          </p:cNvPr>
          <p:cNvSpPr/>
          <p:nvPr/>
        </p:nvSpPr>
        <p:spPr>
          <a:xfrm>
            <a:off x="6324600" y="2590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00EC6-2ABB-4111-8E98-60FE3B1D6BDB}"/>
              </a:ext>
            </a:extLst>
          </p:cNvPr>
          <p:cNvSpPr/>
          <p:nvPr/>
        </p:nvSpPr>
        <p:spPr>
          <a:xfrm>
            <a:off x="55626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A1553A-F50D-4B92-A4F9-34F00FAC2C09}"/>
              </a:ext>
            </a:extLst>
          </p:cNvPr>
          <p:cNvSpPr txBox="1"/>
          <p:nvPr/>
        </p:nvSpPr>
        <p:spPr>
          <a:xfrm rot="16200000">
            <a:off x="923955" y="474363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California Fuel Cell Partnership</a:t>
            </a:r>
          </a:p>
          <a:p>
            <a:r>
              <a:rPr lang="en-US" sz="900" dirty="0"/>
              <a:t>www.cafcp.org/stationmap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3A69C4-C1BE-4802-8D39-79DC1A76341F}"/>
              </a:ext>
            </a:extLst>
          </p:cNvPr>
          <p:cNvSpPr/>
          <p:nvPr/>
        </p:nvSpPr>
        <p:spPr>
          <a:xfrm>
            <a:off x="3276600" y="457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668E0088-7219-497D-A6E8-384BECA4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33" y="0"/>
            <a:ext cx="1624290" cy="990599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C939675-4710-49FA-8A5C-063DF8AAA9B7}"/>
              </a:ext>
            </a:extLst>
          </p:cNvPr>
          <p:cNvSpPr/>
          <p:nvPr/>
        </p:nvSpPr>
        <p:spPr>
          <a:xfrm>
            <a:off x="8091748" y="380999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C578D1-73B6-41AC-8D1B-CCE9B4E03FC0}"/>
              </a:ext>
            </a:extLst>
          </p:cNvPr>
          <p:cNvSpPr txBox="1"/>
          <p:nvPr/>
        </p:nvSpPr>
        <p:spPr>
          <a:xfrm>
            <a:off x="381165" y="4357063"/>
            <a:ext cx="23337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Berkeley</a:t>
            </a:r>
          </a:p>
          <a:p>
            <a:r>
              <a:rPr lang="en-US" sz="900" dirty="0"/>
              <a:t>Campbell - East Hamilton Ave</a:t>
            </a:r>
          </a:p>
          <a:p>
            <a:r>
              <a:rPr lang="en-US" sz="900" dirty="0"/>
              <a:t>Citrus Heights</a:t>
            </a:r>
          </a:p>
          <a:p>
            <a:r>
              <a:rPr lang="en-US" sz="900" dirty="0"/>
              <a:t>Emeryville (Upgrade)</a:t>
            </a:r>
          </a:p>
          <a:p>
            <a:r>
              <a:rPr lang="en-US" sz="900" dirty="0"/>
              <a:t>Oakland - Grand Ave</a:t>
            </a:r>
          </a:p>
          <a:p>
            <a:r>
              <a:rPr lang="en-US" sz="900" dirty="0"/>
              <a:t>Palo Alto</a:t>
            </a:r>
          </a:p>
          <a:p>
            <a:r>
              <a:rPr lang="en-US" sz="900" dirty="0"/>
              <a:t>Redwood City</a:t>
            </a:r>
          </a:p>
          <a:p>
            <a:r>
              <a:rPr lang="en-US" sz="900" dirty="0"/>
              <a:t>Sacramento</a:t>
            </a:r>
          </a:p>
          <a:p>
            <a:r>
              <a:rPr lang="en-US" sz="900" dirty="0"/>
              <a:t>San Francisco - Third St</a:t>
            </a:r>
          </a:p>
          <a:p>
            <a:r>
              <a:rPr lang="en-US" sz="900" dirty="0"/>
              <a:t>San Francisco - Harrison St</a:t>
            </a:r>
          </a:p>
          <a:p>
            <a:r>
              <a:rPr lang="en-US" sz="900" dirty="0"/>
              <a:t>San Francisco - Mission St</a:t>
            </a:r>
          </a:p>
          <a:p>
            <a:r>
              <a:rPr lang="en-US" sz="900" dirty="0"/>
              <a:t>Santa Nella</a:t>
            </a:r>
          </a:p>
          <a:p>
            <a:r>
              <a:rPr lang="en-US" sz="900" dirty="0"/>
              <a:t>Sunnyvale</a:t>
            </a:r>
          </a:p>
          <a:p>
            <a:r>
              <a:rPr lang="en-US" sz="900" dirty="0"/>
              <a:t>Walnut Creek</a:t>
            </a:r>
          </a:p>
          <a:p>
            <a:r>
              <a:rPr lang="en-US" sz="900" dirty="0"/>
              <a:t>Woodside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6F19F02-1207-463C-8F0F-58A667923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969" y="5867399"/>
            <a:ext cx="1221289" cy="9906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1E7A5F-3958-44C5-B0AD-4BF0C7FF7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712" y="990600"/>
            <a:ext cx="1622288" cy="94319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FFF956A6-0301-4DB2-AE3A-FE5D8CF55117}"/>
              </a:ext>
            </a:extLst>
          </p:cNvPr>
          <p:cNvSpPr/>
          <p:nvPr/>
        </p:nvSpPr>
        <p:spPr>
          <a:xfrm>
            <a:off x="7620000" y="147983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064D4E-1485-4959-AC8B-2C833B605F4F}"/>
              </a:ext>
            </a:extLst>
          </p:cNvPr>
          <p:cNvSpPr/>
          <p:nvPr/>
        </p:nvSpPr>
        <p:spPr>
          <a:xfrm>
            <a:off x="7471757" y="1631116"/>
            <a:ext cx="10839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West Sacramento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8C8B2-30C1-4510-9BFD-AEF09AF18D52}"/>
              </a:ext>
            </a:extLst>
          </p:cNvPr>
          <p:cNvSpPr/>
          <p:nvPr/>
        </p:nvSpPr>
        <p:spPr>
          <a:xfrm>
            <a:off x="8179246" y="1472079"/>
            <a:ext cx="7954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Sacramento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DFB205-0178-4A42-9CD5-9AEF02C5E956}"/>
              </a:ext>
            </a:extLst>
          </p:cNvPr>
          <p:cNvSpPr/>
          <p:nvPr/>
        </p:nvSpPr>
        <p:spPr>
          <a:xfrm>
            <a:off x="8153400" y="1140768"/>
            <a:ext cx="9076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Citrus Heights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AC9496-DD49-4F28-A15C-474067F4546C}"/>
              </a:ext>
            </a:extLst>
          </p:cNvPr>
          <p:cNvSpPr/>
          <p:nvPr/>
        </p:nvSpPr>
        <p:spPr>
          <a:xfrm>
            <a:off x="8144035" y="6246168"/>
            <a:ext cx="7713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Santa Nella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ED29A5-F1A4-49F5-A327-771B05FACE0F}"/>
              </a:ext>
            </a:extLst>
          </p:cNvPr>
          <p:cNvSpPr/>
          <p:nvPr/>
        </p:nvSpPr>
        <p:spPr>
          <a:xfrm>
            <a:off x="7696200" y="150167"/>
            <a:ext cx="12314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Lake Tahoe-Truckee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E3A18B-94DF-4A2D-8829-06FE32016578}"/>
              </a:ext>
            </a:extLst>
          </p:cNvPr>
          <p:cNvSpPr/>
          <p:nvPr/>
        </p:nvSpPr>
        <p:spPr>
          <a:xfrm>
            <a:off x="72390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4FA3C1-FDDE-4C5B-95F6-1DF8A4961794}"/>
              </a:ext>
            </a:extLst>
          </p:cNvPr>
          <p:cNvSpPr/>
          <p:nvPr/>
        </p:nvSpPr>
        <p:spPr>
          <a:xfrm>
            <a:off x="7315200" y="3962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5EDD2B7-EF63-412A-A05D-A2F311CCD895}"/>
              </a:ext>
            </a:extLst>
          </p:cNvPr>
          <p:cNvSpPr/>
          <p:nvPr/>
        </p:nvSpPr>
        <p:spPr>
          <a:xfrm>
            <a:off x="3962400" y="1905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3A64788-9516-4E4A-B445-4C79BD5F8C74}"/>
              </a:ext>
            </a:extLst>
          </p:cNvPr>
          <p:cNvSpPr/>
          <p:nvPr/>
        </p:nvSpPr>
        <p:spPr>
          <a:xfrm>
            <a:off x="4114800" y="1600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1C4BA5-53A4-438E-81BC-31B9D3360661}"/>
              </a:ext>
            </a:extLst>
          </p:cNvPr>
          <p:cNvSpPr/>
          <p:nvPr/>
        </p:nvSpPr>
        <p:spPr>
          <a:xfrm>
            <a:off x="4191000" y="149173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FF746FB-F2A9-4377-9431-7A5B2A42AEB1}"/>
              </a:ext>
            </a:extLst>
          </p:cNvPr>
          <p:cNvSpPr/>
          <p:nvPr/>
        </p:nvSpPr>
        <p:spPr>
          <a:xfrm>
            <a:off x="5257800" y="1295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14536BA-1CBD-494B-B389-AAFBF193161D}"/>
              </a:ext>
            </a:extLst>
          </p:cNvPr>
          <p:cNvSpPr/>
          <p:nvPr/>
        </p:nvSpPr>
        <p:spPr>
          <a:xfrm>
            <a:off x="4953000" y="685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2A1922-4140-44B9-A6D9-12B9BBE94CB2}"/>
              </a:ext>
            </a:extLst>
          </p:cNvPr>
          <p:cNvSpPr/>
          <p:nvPr/>
        </p:nvSpPr>
        <p:spPr>
          <a:xfrm>
            <a:off x="6629400" y="152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AE1E1B1-A8F7-470E-8254-80B89E7E81EE}"/>
              </a:ext>
            </a:extLst>
          </p:cNvPr>
          <p:cNvSpPr/>
          <p:nvPr/>
        </p:nvSpPr>
        <p:spPr>
          <a:xfrm>
            <a:off x="8229600" y="1028699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76080AF-C728-4A1F-8D3B-F3E6DF81E4E8}"/>
              </a:ext>
            </a:extLst>
          </p:cNvPr>
          <p:cNvSpPr/>
          <p:nvPr/>
        </p:nvSpPr>
        <p:spPr>
          <a:xfrm>
            <a:off x="8077200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539EB4-6A82-4472-A96A-62374359E89C}"/>
              </a:ext>
            </a:extLst>
          </p:cNvPr>
          <p:cNvSpPr/>
          <p:nvPr/>
        </p:nvSpPr>
        <p:spPr>
          <a:xfrm>
            <a:off x="6781800" y="5486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8545AE-41D4-462B-9E6C-032BCAA2F7E7}"/>
              </a:ext>
            </a:extLst>
          </p:cNvPr>
          <p:cNvSpPr/>
          <p:nvPr/>
        </p:nvSpPr>
        <p:spPr>
          <a:xfrm>
            <a:off x="7467600" y="6019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999B2DD-D0F2-4068-BD41-FCCCEC1745D5}"/>
              </a:ext>
            </a:extLst>
          </p:cNvPr>
          <p:cNvSpPr/>
          <p:nvPr/>
        </p:nvSpPr>
        <p:spPr>
          <a:xfrm>
            <a:off x="8305800" y="6477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5F4C244-EA22-4149-98B5-51182BB9582B}"/>
              </a:ext>
            </a:extLst>
          </p:cNvPr>
          <p:cNvSpPr/>
          <p:nvPr/>
        </p:nvSpPr>
        <p:spPr>
          <a:xfrm>
            <a:off x="7467600" y="6172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C15078-45E2-47EA-BA51-61FFE78DD91F}"/>
              </a:ext>
            </a:extLst>
          </p:cNvPr>
          <p:cNvSpPr/>
          <p:nvPr/>
        </p:nvSpPr>
        <p:spPr>
          <a:xfrm>
            <a:off x="5334000" y="4114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5BC121-9531-4D00-840C-63DD25B4C656}"/>
              </a:ext>
            </a:extLst>
          </p:cNvPr>
          <p:cNvSpPr/>
          <p:nvPr/>
        </p:nvSpPr>
        <p:spPr>
          <a:xfrm>
            <a:off x="0" y="1021081"/>
            <a:ext cx="25146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A025D4-CCEF-49A9-B59B-2CD67C868A98}"/>
              </a:ext>
            </a:extLst>
          </p:cNvPr>
          <p:cNvSpPr/>
          <p:nvPr/>
        </p:nvSpPr>
        <p:spPr>
          <a:xfrm>
            <a:off x="5070690" y="1062923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1B85904-2E71-4476-8D38-CB8354C90A72}"/>
              </a:ext>
            </a:extLst>
          </p:cNvPr>
          <p:cNvSpPr/>
          <p:nvPr/>
        </p:nvSpPr>
        <p:spPr>
          <a:xfrm>
            <a:off x="50292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2B9C094-FBF1-40DD-9461-2E8D1C53B94F}"/>
              </a:ext>
            </a:extLst>
          </p:cNvPr>
          <p:cNvSpPr/>
          <p:nvPr/>
        </p:nvSpPr>
        <p:spPr>
          <a:xfrm>
            <a:off x="6553200" y="495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3D8AB-781F-4516-8D49-FE7A8C0E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-Cali-close2-topography.JPG">
            <a:extLst>
              <a:ext uri="{FF2B5EF4-FFF2-40B4-BE49-F238E27FC236}">
                <a16:creationId xmlns:a16="http://schemas.microsoft.com/office/drawing/2014/main" id="{4FF48483-A2F4-4CA9-B06E-BFA856F4EE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70964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470F4-AD1C-45B4-8B9C-6FD4908FF9B4}"/>
              </a:ext>
            </a:extLst>
          </p:cNvPr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98AA7-93AE-4298-82C9-A5C00CBC5206}"/>
              </a:ext>
            </a:extLst>
          </p:cNvPr>
          <p:cNvSpPr txBox="1"/>
          <p:nvPr/>
        </p:nvSpPr>
        <p:spPr>
          <a:xfrm>
            <a:off x="76200" y="26360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Lubalin Graph" pitchFamily="18" charset="0"/>
              </a:rPr>
              <a:t>Southern CA</a:t>
            </a:r>
          </a:p>
          <a:p>
            <a:pPr>
              <a:tabLst>
                <a:tab pos="1484313" algn="l"/>
              </a:tabLst>
            </a:pPr>
            <a:r>
              <a:rPr lang="en-US" sz="1200" b="1" dirty="0">
                <a:latin typeface="Lubalin Graph" pitchFamily="18" charset="0"/>
              </a:rPr>
              <a:t>Hydrogen Stations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004C34-E556-48A1-8886-033A4373B80E}"/>
              </a:ext>
            </a:extLst>
          </p:cNvPr>
          <p:cNvSpPr/>
          <p:nvPr/>
        </p:nvSpPr>
        <p:spPr>
          <a:xfrm>
            <a:off x="152400" y="914400"/>
            <a:ext cx="115163" cy="115163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50642-0E72-494D-9E3A-D4780E560157}"/>
              </a:ext>
            </a:extLst>
          </p:cNvPr>
          <p:cNvSpPr txBox="1"/>
          <p:nvPr/>
        </p:nvSpPr>
        <p:spPr>
          <a:xfrm>
            <a:off x="228600" y="1066800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Anaheim</a:t>
            </a:r>
          </a:p>
          <a:p>
            <a:r>
              <a:rPr lang="en-US" sz="800" dirty="0"/>
              <a:t>Costa Mesa</a:t>
            </a:r>
          </a:p>
          <a:p>
            <a:r>
              <a:rPr lang="en-US" sz="800" dirty="0"/>
              <a:t>Del Mar</a:t>
            </a:r>
          </a:p>
          <a:p>
            <a:r>
              <a:rPr lang="en-US" sz="800" dirty="0"/>
              <a:t>Diamond Bar</a:t>
            </a:r>
          </a:p>
          <a:p>
            <a:r>
              <a:rPr lang="en-US" sz="800" dirty="0"/>
              <a:t>Fairfax-LA</a:t>
            </a:r>
          </a:p>
          <a:p>
            <a:r>
              <a:rPr lang="en-US" sz="800" dirty="0"/>
              <a:t>Harris Ranch</a:t>
            </a:r>
          </a:p>
          <a:p>
            <a:r>
              <a:rPr lang="en-US" sz="800" dirty="0"/>
              <a:t>Hollywood</a:t>
            </a:r>
          </a:p>
          <a:p>
            <a:r>
              <a:rPr lang="en-US" sz="800" dirty="0"/>
              <a:t>La </a:t>
            </a:r>
            <a:r>
              <a:rPr lang="en-US" sz="800" dirty="0" err="1"/>
              <a:t>Cañada</a:t>
            </a:r>
            <a:r>
              <a:rPr lang="en-US" sz="800" dirty="0"/>
              <a:t> Flintridge</a:t>
            </a:r>
          </a:p>
          <a:p>
            <a:r>
              <a:rPr lang="en-US" sz="800" dirty="0"/>
              <a:t>Lake Forest</a:t>
            </a:r>
          </a:p>
          <a:p>
            <a:r>
              <a:rPr lang="en-US" sz="800" dirty="0"/>
              <a:t>Lawndale</a:t>
            </a:r>
          </a:p>
          <a:p>
            <a:r>
              <a:rPr lang="en-US" sz="800" dirty="0"/>
              <a:t>Long Beach</a:t>
            </a:r>
          </a:p>
          <a:p>
            <a:r>
              <a:rPr lang="en-US" sz="800" dirty="0"/>
              <a:t>Playa Del Rey</a:t>
            </a:r>
          </a:p>
          <a:p>
            <a:r>
              <a:rPr lang="en-US" sz="800" dirty="0"/>
              <a:t>Riverside</a:t>
            </a:r>
          </a:p>
          <a:p>
            <a:r>
              <a:rPr lang="en-US" sz="800" dirty="0"/>
              <a:t>San Juan Capistrano </a:t>
            </a:r>
          </a:p>
          <a:p>
            <a:r>
              <a:rPr lang="en-US" sz="800" dirty="0"/>
              <a:t>*Santa Barbara</a:t>
            </a:r>
          </a:p>
          <a:p>
            <a:r>
              <a:rPr lang="en-US" sz="800" dirty="0"/>
              <a:t>Santa Monica - </a:t>
            </a:r>
            <a:r>
              <a:rPr lang="en-US" sz="800" dirty="0" err="1"/>
              <a:t>Cloverfield</a:t>
            </a:r>
            <a:r>
              <a:rPr lang="en-US" sz="800" dirty="0"/>
              <a:t> Blvd</a:t>
            </a:r>
          </a:p>
          <a:p>
            <a:r>
              <a:rPr lang="en-US" sz="800" dirty="0"/>
              <a:t>South Pasadena</a:t>
            </a:r>
          </a:p>
          <a:p>
            <a:r>
              <a:rPr lang="en-US" sz="800" dirty="0"/>
              <a:t>Torrance</a:t>
            </a:r>
          </a:p>
          <a:p>
            <a:r>
              <a:rPr lang="en-US" sz="800" dirty="0"/>
              <a:t>UC Irvine</a:t>
            </a:r>
          </a:p>
          <a:p>
            <a:r>
              <a:rPr lang="en-US" sz="800" dirty="0"/>
              <a:t>West LA</a:t>
            </a:r>
          </a:p>
          <a:p>
            <a:r>
              <a:rPr lang="en-US" sz="800" dirty="0"/>
              <a:t>Woodland Hills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BD1F7-2EDD-4DB4-A365-368AF9624363}"/>
              </a:ext>
            </a:extLst>
          </p:cNvPr>
          <p:cNvSpPr txBox="1"/>
          <p:nvPr/>
        </p:nvSpPr>
        <p:spPr>
          <a:xfrm>
            <a:off x="222284" y="4634656"/>
            <a:ext cx="167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Burbank (upgrade)</a:t>
            </a:r>
          </a:p>
          <a:p>
            <a:r>
              <a:rPr lang="en-US" sz="800" dirty="0"/>
              <a:t>Beverly Hills</a:t>
            </a:r>
          </a:p>
          <a:p>
            <a:r>
              <a:rPr lang="en-US" sz="800" dirty="0"/>
              <a:t>Cal State LA</a:t>
            </a:r>
            <a:endParaRPr lang="en-US" sz="800" b="1" dirty="0"/>
          </a:p>
          <a:p>
            <a:r>
              <a:rPr lang="en-US" sz="800"/>
              <a:t>Chino</a:t>
            </a:r>
          </a:p>
          <a:p>
            <a:r>
              <a:rPr lang="en-US" sz="800" dirty="0"/>
              <a:t>Huntington Beach</a:t>
            </a:r>
          </a:p>
          <a:p>
            <a:r>
              <a:rPr lang="en-US" sz="800" dirty="0"/>
              <a:t>Irvine</a:t>
            </a:r>
          </a:p>
          <a:p>
            <a:r>
              <a:rPr lang="en-US" sz="800" dirty="0"/>
              <a:t>LAX (upgrade)</a:t>
            </a:r>
          </a:p>
          <a:p>
            <a:r>
              <a:rPr lang="en-US" sz="800" dirty="0"/>
              <a:t>Mission Hills</a:t>
            </a:r>
          </a:p>
          <a:p>
            <a:r>
              <a:rPr lang="en-US" sz="800" dirty="0"/>
              <a:t>Ontario</a:t>
            </a:r>
          </a:p>
          <a:p>
            <a:r>
              <a:rPr lang="en-US" sz="800" dirty="0"/>
              <a:t>Rancho Palos Verdes</a:t>
            </a:r>
          </a:p>
          <a:p>
            <a:r>
              <a:rPr lang="en-US" sz="800" dirty="0"/>
              <a:t>San Diego</a:t>
            </a:r>
          </a:p>
          <a:p>
            <a:r>
              <a:rPr lang="en-US" sz="800" dirty="0"/>
              <a:t>Santa Clarita</a:t>
            </a:r>
          </a:p>
          <a:p>
            <a:r>
              <a:rPr lang="it-IT" sz="800" dirty="0"/>
              <a:t>Santa Monica - Lincoln Blvd</a:t>
            </a:r>
          </a:p>
          <a:p>
            <a:r>
              <a:rPr lang="en-US" sz="800" dirty="0"/>
              <a:t>Sherman Oaks</a:t>
            </a:r>
          </a:p>
          <a:p>
            <a:r>
              <a:rPr lang="en-US" sz="800" dirty="0"/>
              <a:t>Studio City</a:t>
            </a:r>
          </a:p>
          <a:p>
            <a:r>
              <a:rPr lang="en-US" sz="800" dirty="0"/>
              <a:t>*Thousand Oaks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51AA8F-F0E3-42A9-B83E-5447776E4295}"/>
              </a:ext>
            </a:extLst>
          </p:cNvPr>
          <p:cNvSpPr/>
          <p:nvPr/>
        </p:nvSpPr>
        <p:spPr>
          <a:xfrm>
            <a:off x="152400" y="4482256"/>
            <a:ext cx="115163" cy="11516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33A35-ACF7-4D2C-BDB3-F246161CA526}"/>
              </a:ext>
            </a:extLst>
          </p:cNvPr>
          <p:cNvSpPr txBox="1"/>
          <p:nvPr/>
        </p:nvSpPr>
        <p:spPr>
          <a:xfrm>
            <a:off x="228600" y="838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Retail: Open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DD7DC-1C92-4682-B190-7EE9D5CCCA9C}"/>
              </a:ext>
            </a:extLst>
          </p:cNvPr>
          <p:cNvSpPr txBox="1"/>
          <p:nvPr/>
        </p:nvSpPr>
        <p:spPr>
          <a:xfrm>
            <a:off x="228600" y="440605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Retail: In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5C978-1B68-43E1-B110-14FCD4FE19CA}"/>
              </a:ext>
            </a:extLst>
          </p:cNvPr>
          <p:cNvSpPr txBox="1"/>
          <p:nvPr/>
        </p:nvSpPr>
        <p:spPr>
          <a:xfrm>
            <a:off x="381000" y="6629400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" i="1" dirty="0"/>
              <a:t>*Not shown on map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80419-F8C7-4D04-975E-F707E376D0BC}"/>
              </a:ext>
            </a:extLst>
          </p:cNvPr>
          <p:cNvSpPr/>
          <p:nvPr/>
        </p:nvSpPr>
        <p:spPr>
          <a:xfrm>
            <a:off x="6934200" y="495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300718-D91D-4A3D-A7D4-620E54B2A3A1}"/>
              </a:ext>
            </a:extLst>
          </p:cNvPr>
          <p:cNvSpPr/>
          <p:nvPr/>
        </p:nvSpPr>
        <p:spPr>
          <a:xfrm>
            <a:off x="8610600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EADFB0-C771-4963-A79F-7AFF71D87A5C}"/>
              </a:ext>
            </a:extLst>
          </p:cNvPr>
          <p:cNvSpPr/>
          <p:nvPr/>
        </p:nvSpPr>
        <p:spPr>
          <a:xfrm>
            <a:off x="7924800" y="1752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6FBF08-0B14-4F1C-88BE-E3ED8A03C405}"/>
              </a:ext>
            </a:extLst>
          </p:cNvPr>
          <p:cNvSpPr/>
          <p:nvPr/>
        </p:nvSpPr>
        <p:spPr>
          <a:xfrm>
            <a:off x="3594957" y="246434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958630-93AD-4707-B924-C32814DE3E31}"/>
              </a:ext>
            </a:extLst>
          </p:cNvPr>
          <p:cNvSpPr/>
          <p:nvPr/>
        </p:nvSpPr>
        <p:spPr>
          <a:xfrm>
            <a:off x="4038600" y="609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CB8349-8EAB-4E8A-8E53-387E0A524C76}"/>
              </a:ext>
            </a:extLst>
          </p:cNvPr>
          <p:cNvSpPr/>
          <p:nvPr/>
        </p:nvSpPr>
        <p:spPr>
          <a:xfrm>
            <a:off x="76454" y="15596"/>
            <a:ext cx="8146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/>
              <a:t>March 2018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2E3147-058E-4E47-A579-A69E295E9E5F}"/>
              </a:ext>
            </a:extLst>
          </p:cNvPr>
          <p:cNvSpPr/>
          <p:nvPr/>
        </p:nvSpPr>
        <p:spPr>
          <a:xfrm>
            <a:off x="5029200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C612A5-9211-47CC-8CA4-72D17F039C2D}"/>
              </a:ext>
            </a:extLst>
          </p:cNvPr>
          <p:cNvSpPr/>
          <p:nvPr/>
        </p:nvSpPr>
        <p:spPr>
          <a:xfrm>
            <a:off x="7162800" y="1981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8EEED2-F5D5-4A82-AA41-3CBB8AABD732}"/>
              </a:ext>
            </a:extLst>
          </p:cNvPr>
          <p:cNvSpPr/>
          <p:nvPr/>
        </p:nvSpPr>
        <p:spPr>
          <a:xfrm>
            <a:off x="3142627" y="1636196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A9B194-61DA-4856-9C66-45D3CE923A9D}"/>
              </a:ext>
            </a:extLst>
          </p:cNvPr>
          <p:cNvSpPr/>
          <p:nvPr/>
        </p:nvSpPr>
        <p:spPr>
          <a:xfrm>
            <a:off x="152400" y="3805892"/>
            <a:ext cx="115163" cy="115163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84DEF9-A033-4798-93F5-C82B321E3952}"/>
              </a:ext>
            </a:extLst>
          </p:cNvPr>
          <p:cNvSpPr txBox="1"/>
          <p:nvPr/>
        </p:nvSpPr>
        <p:spPr>
          <a:xfrm>
            <a:off x="228600" y="394439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Burbank</a:t>
            </a:r>
          </a:p>
          <a:p>
            <a:r>
              <a:rPr lang="en-US" sz="800" dirty="0"/>
              <a:t>Newport Beach</a:t>
            </a:r>
          </a:p>
          <a:p>
            <a:r>
              <a:rPr lang="en-US" sz="800" dirty="0"/>
              <a:t>*Thousand Palms – </a:t>
            </a:r>
            <a:r>
              <a:rPr lang="en-US" sz="800" dirty="0" err="1"/>
              <a:t>SunLine</a:t>
            </a:r>
            <a:r>
              <a:rPr lang="en-US" sz="800" dirty="0"/>
              <a:t> Transit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F123DE-9E05-4F72-A516-9DFC346A1D64}"/>
              </a:ext>
            </a:extLst>
          </p:cNvPr>
          <p:cNvSpPr txBox="1"/>
          <p:nvPr/>
        </p:nvSpPr>
        <p:spPr>
          <a:xfrm>
            <a:off x="228600" y="3720256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Other: Open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949124-D091-4B0E-9F46-2C80EF0BB6FC}"/>
              </a:ext>
            </a:extLst>
          </p:cNvPr>
          <p:cNvSpPr/>
          <p:nvPr/>
        </p:nvSpPr>
        <p:spPr>
          <a:xfrm>
            <a:off x="7010400" y="464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14C0A7-39FA-47F0-BE31-5AFA78E71858}"/>
              </a:ext>
            </a:extLst>
          </p:cNvPr>
          <p:cNvSpPr/>
          <p:nvPr/>
        </p:nvSpPr>
        <p:spPr>
          <a:xfrm>
            <a:off x="8229600" y="5791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304FDD-E779-47AB-9F00-1267F51E858E}"/>
              </a:ext>
            </a:extLst>
          </p:cNvPr>
          <p:cNvSpPr/>
          <p:nvPr/>
        </p:nvSpPr>
        <p:spPr>
          <a:xfrm>
            <a:off x="4876800" y="53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5CECF2-7DE8-4FE0-B145-8398C4D23912}"/>
              </a:ext>
            </a:extLst>
          </p:cNvPr>
          <p:cNvSpPr/>
          <p:nvPr/>
        </p:nvSpPr>
        <p:spPr>
          <a:xfrm>
            <a:off x="6553200" y="4724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786C-DC49-473A-ABB9-61D0B1C1D927}"/>
              </a:ext>
            </a:extLst>
          </p:cNvPr>
          <p:cNvSpPr/>
          <p:nvPr/>
        </p:nvSpPr>
        <p:spPr>
          <a:xfrm>
            <a:off x="4876800" y="3429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4F72B9-7C27-4D45-A3F8-309F53343934}"/>
              </a:ext>
            </a:extLst>
          </p:cNvPr>
          <p:cNvSpPr/>
          <p:nvPr/>
        </p:nvSpPr>
        <p:spPr>
          <a:xfrm>
            <a:off x="8229600" y="464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D4CC13-546A-45E0-BC03-89A0B9EE8EF3}"/>
              </a:ext>
            </a:extLst>
          </p:cNvPr>
          <p:cNvSpPr/>
          <p:nvPr/>
        </p:nvSpPr>
        <p:spPr>
          <a:xfrm>
            <a:off x="3737072" y="14097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EE3AFA-CFE3-48F1-9A22-ACC0DC960F8F}"/>
              </a:ext>
            </a:extLst>
          </p:cNvPr>
          <p:cNvSpPr/>
          <p:nvPr/>
        </p:nvSpPr>
        <p:spPr>
          <a:xfrm>
            <a:off x="3352800" y="2209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C9C5B56-BCEF-4FAF-8490-17C226E1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012" y="1"/>
            <a:ext cx="1332187" cy="9906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A45DC9DC-0AB9-4D62-9C6C-E243BDB5F741}"/>
              </a:ext>
            </a:extLst>
          </p:cNvPr>
          <p:cNvSpPr/>
          <p:nvPr/>
        </p:nvSpPr>
        <p:spPr>
          <a:xfrm>
            <a:off x="8534400" y="228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ED6205-CAD3-4CAE-AFAC-D0995BC88937}"/>
              </a:ext>
            </a:extLst>
          </p:cNvPr>
          <p:cNvSpPr/>
          <p:nvPr/>
        </p:nvSpPr>
        <p:spPr>
          <a:xfrm>
            <a:off x="2133600" y="685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5AA12BF-81CF-4F5E-9D2D-6CE497E3EA41}"/>
              </a:ext>
            </a:extLst>
          </p:cNvPr>
          <p:cNvSpPr/>
          <p:nvPr/>
        </p:nvSpPr>
        <p:spPr>
          <a:xfrm>
            <a:off x="3581400" y="3733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7D8AB6-6333-4E9B-9643-C6B14B3CE48B}"/>
              </a:ext>
            </a:extLst>
          </p:cNvPr>
          <p:cNvSpPr/>
          <p:nvPr/>
        </p:nvSpPr>
        <p:spPr>
          <a:xfrm>
            <a:off x="4089389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7DDB2E-2031-477F-A062-343C80702E57}"/>
              </a:ext>
            </a:extLst>
          </p:cNvPr>
          <p:cNvSpPr/>
          <p:nvPr/>
        </p:nvSpPr>
        <p:spPr>
          <a:xfrm>
            <a:off x="7086600" y="3124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AC4610-72E3-4805-93A2-1E2964735B53}"/>
              </a:ext>
            </a:extLst>
          </p:cNvPr>
          <p:cNvSpPr/>
          <p:nvPr/>
        </p:nvSpPr>
        <p:spPr>
          <a:xfrm>
            <a:off x="8229600" y="454968"/>
            <a:ext cx="837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Harris Ranch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355E96E-C1B3-41A8-8FC3-88530C265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12" y="2286000"/>
            <a:ext cx="1332187" cy="8861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2AE3551B-E271-4343-A67B-A8CD468B56E2}"/>
              </a:ext>
            </a:extLst>
          </p:cNvPr>
          <p:cNvSpPr/>
          <p:nvPr/>
        </p:nvSpPr>
        <p:spPr>
          <a:xfrm>
            <a:off x="8610600" y="2895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420BE9-2B46-43E2-9EE8-82FBD0B0C435}"/>
              </a:ext>
            </a:extLst>
          </p:cNvPr>
          <p:cNvSpPr txBox="1"/>
          <p:nvPr/>
        </p:nvSpPr>
        <p:spPr>
          <a:xfrm rot="16200000">
            <a:off x="484091" y="416406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California Fuel Cell Partnership</a:t>
            </a:r>
          </a:p>
          <a:p>
            <a:r>
              <a:rPr lang="en-US" sz="900" dirty="0"/>
              <a:t>www.cafcp.org/stationmap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9A3FEE1-4C18-4056-9191-2DADB57051FA}"/>
              </a:ext>
            </a:extLst>
          </p:cNvPr>
          <p:cNvSpPr/>
          <p:nvPr/>
        </p:nvSpPr>
        <p:spPr>
          <a:xfrm>
            <a:off x="51816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BD1BC21-F0E0-452A-9A4D-61D8802F5251}"/>
              </a:ext>
            </a:extLst>
          </p:cNvPr>
          <p:cNvSpPr/>
          <p:nvPr/>
        </p:nvSpPr>
        <p:spPr>
          <a:xfrm>
            <a:off x="3733800" y="2819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17ABFF7-9282-4B2C-95DA-76A17DD99B6C}"/>
              </a:ext>
            </a:extLst>
          </p:cNvPr>
          <p:cNvSpPr/>
          <p:nvPr/>
        </p:nvSpPr>
        <p:spPr>
          <a:xfrm>
            <a:off x="4038600" y="3124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1E7F76-8F7D-456C-A23F-BBAD66C83671}"/>
              </a:ext>
            </a:extLst>
          </p:cNvPr>
          <p:cNvSpPr/>
          <p:nvPr/>
        </p:nvSpPr>
        <p:spPr>
          <a:xfrm>
            <a:off x="2895600" y="1905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8B8737E-7E3F-438B-B9C7-9E588646737D}"/>
              </a:ext>
            </a:extLst>
          </p:cNvPr>
          <p:cNvSpPr/>
          <p:nvPr/>
        </p:nvSpPr>
        <p:spPr>
          <a:xfrm>
            <a:off x="2997194" y="1826463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978768F-7AE2-4787-802F-12D7154D63C7}"/>
              </a:ext>
            </a:extLst>
          </p:cNvPr>
          <p:cNvSpPr/>
          <p:nvPr/>
        </p:nvSpPr>
        <p:spPr>
          <a:xfrm>
            <a:off x="3124200" y="838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27CBA5E-6AB2-47C4-9DF2-28E2BD5EE64A}"/>
              </a:ext>
            </a:extLst>
          </p:cNvPr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FCD1418-12AF-4ED8-8BD4-E35AF9D29E2D}"/>
              </a:ext>
            </a:extLst>
          </p:cNvPr>
          <p:cNvSpPr/>
          <p:nvPr/>
        </p:nvSpPr>
        <p:spPr>
          <a:xfrm>
            <a:off x="7391400" y="4724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DF35E34-BBD6-4CE3-BD12-E60E49911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737" y="4774691"/>
            <a:ext cx="1444112" cy="208330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D5ADF5-CE42-42AB-B001-2DC94646A30E}"/>
              </a:ext>
            </a:extLst>
          </p:cNvPr>
          <p:cNvSpPr/>
          <p:nvPr/>
        </p:nvSpPr>
        <p:spPr>
          <a:xfrm>
            <a:off x="4602905" y="4874601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742EF7-9C2F-4016-B760-39D5EC2A4E10}"/>
              </a:ext>
            </a:extLst>
          </p:cNvPr>
          <p:cNvSpPr/>
          <p:nvPr/>
        </p:nvSpPr>
        <p:spPr>
          <a:xfrm>
            <a:off x="4963585" y="566877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1B8615D-1F40-4B20-A297-B8C1431BD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998" y="1"/>
            <a:ext cx="1579002" cy="990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794ECEB4-50A8-4CF7-83E7-ADB784BDC78F}"/>
              </a:ext>
            </a:extLst>
          </p:cNvPr>
          <p:cNvSpPr/>
          <p:nvPr/>
        </p:nvSpPr>
        <p:spPr>
          <a:xfrm>
            <a:off x="6764098" y="75788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18C0F4-FFFD-4BA3-A602-1FEA340BF474}"/>
              </a:ext>
            </a:extLst>
          </p:cNvPr>
          <p:cNvSpPr/>
          <p:nvPr/>
        </p:nvSpPr>
        <p:spPr>
          <a:xfrm>
            <a:off x="6478111" y="228600"/>
            <a:ext cx="8563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Santa Clarita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30B726-CE9B-4799-A225-A1D4B545788D}"/>
              </a:ext>
            </a:extLst>
          </p:cNvPr>
          <p:cNvSpPr/>
          <p:nvPr/>
        </p:nvSpPr>
        <p:spPr>
          <a:xfrm>
            <a:off x="4605741" y="4963195"/>
            <a:ext cx="5741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Del Mar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8309BC-06B7-4C3B-A1C6-04960A08D6C1}"/>
              </a:ext>
            </a:extLst>
          </p:cNvPr>
          <p:cNvSpPr/>
          <p:nvPr/>
        </p:nvSpPr>
        <p:spPr>
          <a:xfrm>
            <a:off x="4049962" y="609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09D4BDA-B540-4699-9790-8F93E25C1B5A}"/>
              </a:ext>
            </a:extLst>
          </p:cNvPr>
          <p:cNvSpPr/>
          <p:nvPr/>
        </p:nvSpPr>
        <p:spPr>
          <a:xfrm>
            <a:off x="4038600" y="609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A0FB7EA-A0FA-4DB5-B974-5BAFA1EEBE9E}"/>
              </a:ext>
            </a:extLst>
          </p:cNvPr>
          <p:cNvSpPr/>
          <p:nvPr/>
        </p:nvSpPr>
        <p:spPr>
          <a:xfrm>
            <a:off x="3357475" y="1480757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DDA8E5C-D958-4BC2-91C5-C3D583C9C3CF}"/>
              </a:ext>
            </a:extLst>
          </p:cNvPr>
          <p:cNvSpPr/>
          <p:nvPr/>
        </p:nvSpPr>
        <p:spPr>
          <a:xfrm>
            <a:off x="3733800" y="914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5867380-55C0-4BAA-9487-79724ABA18BF}"/>
              </a:ext>
            </a:extLst>
          </p:cNvPr>
          <p:cNvSpPr/>
          <p:nvPr/>
        </p:nvSpPr>
        <p:spPr>
          <a:xfrm>
            <a:off x="2990227" y="-76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3E6178D-7CD2-4A75-9B02-376EBE711422}"/>
              </a:ext>
            </a:extLst>
          </p:cNvPr>
          <p:cNvCxnSpPr/>
          <p:nvPr/>
        </p:nvCxnSpPr>
        <p:spPr>
          <a:xfrm>
            <a:off x="0" y="269764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2EF1D0-EA6E-4FB5-80AC-9CBF01F180F8}"/>
              </a:ext>
            </a:extLst>
          </p:cNvPr>
          <p:cNvCxnSpPr/>
          <p:nvPr/>
        </p:nvCxnSpPr>
        <p:spPr>
          <a:xfrm>
            <a:off x="0" y="725271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5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How many H2 Stations are needed?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Gasoline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registered LDVs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24,487,807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650,252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retail fueling stations in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~3,845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stations selling 50% of retail fuel by vol.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  <a:r>
                        <a:rPr lang="en-US" sz="1600" baseline="0" dirty="0"/>
                        <a:t> stations selling 50% of retail fuel by vol.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718DC6-E115-4A11-B58E-092B970433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47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Sources</a:t>
            </a:r>
            <a:r>
              <a:rPr lang="en-US" sz="1400" dirty="0"/>
              <a:t>: </a:t>
            </a:r>
            <a:r>
              <a:rPr lang="en-US" sz="1400" dirty="0" err="1"/>
              <a:t>CaFCP</a:t>
            </a:r>
            <a:r>
              <a:rPr lang="en-US" sz="1400" dirty="0"/>
              <a:t>, CEC, CA DMV, IHS Automotive, NREL, UCI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352800"/>
          <a:ext cx="8153400" cy="152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2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retail</a:t>
                      </a:r>
                      <a:r>
                        <a:rPr lang="en-US" sz="1600" baseline="0" dirty="0"/>
                        <a:t> gasoline stations in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Consumer coverage concern greatly</a:t>
                      </a:r>
                      <a:r>
                        <a:rPr lang="en-US" sz="1600" baseline="0" dirty="0"/>
                        <a:t> reduced for alternative fuel (% of total retail stations) (NREL 2012)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Resulting # of H2 stations needed to significantly reduce consumer coverage</a:t>
                      </a:r>
                      <a:r>
                        <a:rPr lang="en-US" sz="1600" baseline="0" dirty="0"/>
                        <a:t> concern statewide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895600"/>
            <a:ext cx="7903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Estimated # of H2 Stations to </a:t>
            </a:r>
            <a:r>
              <a:rPr lang="en-US" sz="1600" b="1" u="sng" dirty="0"/>
              <a:t>Support/Provide Confidence in</a:t>
            </a:r>
            <a:r>
              <a:rPr lang="en-US" sz="1600" b="1" dirty="0"/>
              <a:t> Early FCEV Market: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953000"/>
            <a:ext cx="5824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H2 Stations Needed to </a:t>
            </a:r>
            <a:r>
              <a:rPr lang="en-US" sz="1600" b="1" u="sng" dirty="0"/>
              <a:t>Begin</a:t>
            </a:r>
            <a:r>
              <a:rPr lang="en-US" sz="1600" b="1" dirty="0"/>
              <a:t> Commercial Rollout of FCEVs: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5410200"/>
          <a:ext cx="81534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0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Cluster, destination &amp; connector 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 strategically</a:t>
                      </a:r>
                      <a:r>
                        <a:rPr lang="en-US" sz="1600" baseline="0" dirty="0"/>
                        <a:t> placed H2 stations to reach 50% of CA pop. w/in 10 min. drive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0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7127630" y="1120287"/>
            <a:ext cx="1787769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buses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revenue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b="1" dirty="0"/>
              <a:t>Another 33 funded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b="1" dirty="0"/>
              <a:t>17 years of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b="1" dirty="0"/>
              <a:t>13 years of federally collected performance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en-US" sz="1400" b="1" dirty="0"/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1400" b="1" dirty="0"/>
              <a:t>&gt;2.7M miles in service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1400" b="1" dirty="0"/>
              <a:t>&gt;2.5M  passengers carried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1400" noProof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3810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Fuel cell electric buses in California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52400" y="5726592"/>
            <a:ext cx="7620000" cy="892552"/>
          </a:xfrm>
          <a:prstGeom prst="rect">
            <a:avLst/>
          </a:prstGeom>
          <a:noFill/>
          <a:ln w="117475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 algn="ctr">
              <a:buClr>
                <a:srgbClr val="0AAEFA"/>
              </a:buClr>
            </a:pPr>
            <a:r>
              <a:rPr lang="en-US" sz="1600" b="1" dirty="0">
                <a:solidFill>
                  <a:srgbClr val="0070C0"/>
                </a:solidFill>
              </a:rPr>
              <a:t> Buses adopt technology first, pave the way for heavy-duty vehicles.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0287"/>
            <a:ext cx="6324600" cy="4743450"/>
          </a:xfrm>
          <a:prstGeom prst="rect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33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8515-5732-4ED9-9582-70F8451D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EA5595-6319-4999-A94F-E75E300E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7028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Trucks and heavy duty in California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tigm trolley.jpg">
            <a:extLst>
              <a:ext uri="{FF2B5EF4-FFF2-40B4-BE49-F238E27FC236}">
                <a16:creationId xmlns:a16="http://schemas.microsoft.com/office/drawing/2014/main" id="{6D7E61A2-717A-48FB-8C48-B36646DDE719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1800" y="1524000"/>
            <a:ext cx="1794597" cy="1198055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80889-0F14-4F40-9573-51DB93D3E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72557"/>
            <a:ext cx="1844243" cy="932496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EB43E-DB79-4F49-8AF8-573747997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43809"/>
            <a:ext cx="1809837" cy="1018244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A4494-F472-4324-94F0-AA2D11BAF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5335929"/>
            <a:ext cx="1822907" cy="1293124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382ABB-823B-4DA1-B49F-F86132C1B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22510"/>
            <a:ext cx="5298928" cy="2977998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5102A9-775C-4A2B-AACE-7F701CFEAE1A}"/>
              </a:ext>
            </a:extLst>
          </p:cNvPr>
          <p:cNvSpPr txBox="1"/>
          <p:nvPr/>
        </p:nvSpPr>
        <p:spPr>
          <a:xfrm>
            <a:off x="609600" y="1163011"/>
            <a:ext cx="50292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Demonstration truck projects on the road or soon to roll out at ports include</a:t>
            </a:r>
          </a:p>
          <a:p>
            <a:endParaRPr lang="en-US" sz="105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Toyota’s Project Portal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Kenworth fuel cell truck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257BB-943B-48C0-912B-0553D6B4A882}"/>
              </a:ext>
            </a:extLst>
          </p:cNvPr>
          <p:cNvSpPr txBox="1"/>
          <p:nvPr/>
        </p:nvSpPr>
        <p:spPr>
          <a:xfrm>
            <a:off x="502409" y="5799318"/>
            <a:ext cx="564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“Our testing shows that this truck performs equally as well, if not better than, current diesel trucks on the market.” -Kenworth </a:t>
            </a:r>
          </a:p>
        </p:txBody>
      </p:sp>
    </p:spTree>
    <p:extLst>
      <p:ext uri="{BB962C8B-B14F-4D97-AF65-F5344CB8AC3E}">
        <p14:creationId xmlns:p14="http://schemas.microsoft.com/office/powerpoint/2010/main" val="148186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3219B54-3B10-4389-8D9A-30D62C48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Toyota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4DCCB-FC64-42EC-A111-EE5401A2B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31" y="2371021"/>
            <a:ext cx="3305352" cy="2207011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5C3E4A-9A38-492C-8AEA-A6E18104A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89" y="1349404"/>
            <a:ext cx="1499401" cy="123118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C9C037-9EB7-43AE-AB25-2ED7261C25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10852"/>
            <a:ext cx="2971800" cy="2179319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54EF3B-B7B2-4858-B524-CAF661EDA6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47716"/>
            <a:ext cx="2770471" cy="122247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8F5775-AE61-42E5-A70D-05C4D4328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0730"/>
            <a:ext cx="4114800" cy="2740582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B8A693-A1A0-4262-8A9B-763B9DCFD5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40" y="4875749"/>
            <a:ext cx="2170005" cy="144780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707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7008A05-91D6-4F80-B825-EC2D090E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122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General Motors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685EC-62A4-48A5-8D22-AC8413455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7" y="1360408"/>
            <a:ext cx="3002096" cy="1992391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F680C7-6F33-4C53-881C-2C7C6F62A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60409"/>
            <a:ext cx="4622072" cy="308017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BA115-F7BB-45C5-81F3-503B9631B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24400"/>
            <a:ext cx="2172212" cy="1540913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5F8DC-E2C7-4403-914B-F4EE5E1BB1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45" y="4724400"/>
            <a:ext cx="2198455" cy="1559529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55D7C5-F81C-4231-BB8F-DFBBEAE5A8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32" y="1646617"/>
            <a:ext cx="1018547" cy="678766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5A3087-389E-4690-B9EB-321DAFF2AB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304874"/>
            <a:ext cx="2107472" cy="1404433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B78322-A530-4B59-9193-67CD627D5C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03" y="2478321"/>
            <a:ext cx="1009576" cy="67278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1B9F8B-D317-4BC7-9873-88593F5E5B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6" y="3608208"/>
            <a:ext cx="3028557" cy="1801992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171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Hydrogen is on renewable pathway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Like electricity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33400" y="1676400"/>
            <a:ext cx="7315200" cy="4953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California requires 33% of hydrogen fuel to be renewable </a:t>
            </a:r>
          </a:p>
          <a:p>
            <a:pPr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Renewable H2 road map is in draft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California Energy Commission has a grant funding opportunity to build demonstration project(s) for renewable hydrogen transportation fuel 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Stakeholders educating policy makers about renewable hydrogen and energy storage 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58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fcp_JPG"/>
          <p:cNvPicPr>
            <a:picLocks noChangeAspect="1" noChangeArrowheads="1"/>
          </p:cNvPicPr>
          <p:nvPr/>
        </p:nvPicPr>
        <p:blipFill>
          <a:blip r:embed="rId2" cstate="print"/>
          <a:srcRect r="13303" b="4639"/>
          <a:stretch>
            <a:fillRect/>
          </a:stretch>
        </p:blipFill>
        <p:spPr bwMode="auto">
          <a:xfrm>
            <a:off x="-12700" y="0"/>
            <a:ext cx="92964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962400" y="609600"/>
            <a:ext cx="36576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Keith Malone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100" noProof="0" dirty="0">
                <a:solidFill>
                  <a:schemeClr val="bg1"/>
                </a:solidFill>
                <a:hlinkClick r:id="rId3"/>
              </a:rPr>
              <a:t>kmalone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@cafcp.org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www.cafcp.org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100" dirty="0">
                <a:solidFill>
                  <a:schemeClr val="bg1"/>
                </a:solidFill>
              </a:rPr>
              <a:t>Follow us on </a:t>
            </a:r>
            <a:r>
              <a:rPr lang="en-US" sz="2100" dirty="0" err="1">
                <a:solidFill>
                  <a:schemeClr val="bg1"/>
                </a:solidFill>
              </a:rPr>
              <a:t>Facebook</a:t>
            </a:r>
            <a:r>
              <a:rPr lang="en-US" sz="2100" dirty="0">
                <a:solidFill>
                  <a:schemeClr val="bg1"/>
                </a:solidFill>
              </a:rPr>
              <a:t>, Twitter and LinkedIn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572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400800"/>
            <a:ext cx="320040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fuelcell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#driveH2</a:t>
            </a:r>
          </a:p>
        </p:txBody>
      </p:sp>
    </p:spTree>
    <p:extLst>
      <p:ext uri="{BB962C8B-B14F-4D97-AF65-F5344CB8AC3E}">
        <p14:creationId xmlns:p14="http://schemas.microsoft.com/office/powerpoint/2010/main" val="332894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3838E-A237-411F-A343-E89F663C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6DC9A8-1E7E-4FD0-9BE6-31A597FFE1CB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5029200" cy="457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800" b="1" dirty="0" err="1">
                <a:solidFill>
                  <a:srgbClr val="045472"/>
                </a:solidFill>
                <a:latin typeface="+mj-lt"/>
                <a:ea typeface="+mj-ea"/>
                <a:cs typeface="+mj-cs"/>
              </a:rPr>
              <a:t>CaFCP</a:t>
            </a:r>
            <a:r>
              <a:rPr lang="en-US" sz="2800" b="1" dirty="0">
                <a:solidFill>
                  <a:srgbClr val="045472"/>
                </a:solidFill>
                <a:latin typeface="+mj-lt"/>
                <a:ea typeface="+mj-ea"/>
                <a:cs typeface="+mj-cs"/>
              </a:rPr>
              <a:t> Members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9BCFBB-9007-4837-937B-6ED3F5AAFD1F}"/>
              </a:ext>
            </a:extLst>
          </p:cNvPr>
          <p:cNvSpPr txBox="1">
            <a:spLocks/>
          </p:cNvSpPr>
          <p:nvPr/>
        </p:nvSpPr>
        <p:spPr>
          <a:xfrm>
            <a:off x="609600" y="914400"/>
            <a:ext cx="4495800" cy="6172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Air </a:t>
            </a:r>
            <a:r>
              <a:rPr lang="en-US" sz="1300" dirty="0" err="1"/>
              <a:t>Liquide</a:t>
            </a:r>
            <a:endParaRPr lang="en-US" sz="1300" dirty="0"/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Alameda-Contra Costa Transit District </a:t>
            </a:r>
            <a:r>
              <a:rPr lang="en-US" sz="1300" i="1" dirty="0"/>
              <a:t>(AC Transit)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Automotive Fuel Cell Cooperation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BAE Systems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Ballard Power Systems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Bay Area Air Quality Management District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California Air Resources Board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California Department of Food and Agriculture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California Energy Commission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California State University - Los Angeles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CALSTART</a:t>
            </a:r>
          </a:p>
          <a:p>
            <a:pPr marL="225425" lvl="0" indent="-225425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The Center for Energy Efficiency and Renewable Technologies </a:t>
            </a:r>
            <a:r>
              <a:rPr lang="en-US" sz="1300" i="1" dirty="0"/>
              <a:t>(CEERT)</a:t>
            </a:r>
          </a:p>
          <a:p>
            <a:pPr marL="225425" lvl="0" indent="-225425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Center for Transportation and the Environment </a:t>
            </a:r>
            <a:r>
              <a:rPr lang="en-US" sz="1300" i="1" dirty="0"/>
              <a:t>(CTE)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Comdata</a:t>
            </a:r>
            <a:endParaRPr lang="en-US" sz="1300" dirty="0"/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Energy Independence Now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FASTECH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FirstElement</a:t>
            </a:r>
            <a:r>
              <a:rPr lang="en-US" sz="1300" dirty="0"/>
              <a:t> Fuel, Inc.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General Motors</a:t>
            </a:r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Honda</a:t>
            </a:r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Hydrogenics</a:t>
            </a:r>
            <a:endParaRPr lang="en-US" sz="1300" dirty="0"/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Hydrogen-XT, Inc.</a:t>
            </a:r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HyGen</a:t>
            </a:r>
            <a:endParaRPr lang="en-US" sz="1300" dirty="0"/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Hyundai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28EA66-F392-4D25-907F-6EF975F26E81}"/>
              </a:ext>
            </a:extLst>
          </p:cNvPr>
          <p:cNvSpPr txBox="1">
            <a:spLocks/>
          </p:cNvSpPr>
          <p:nvPr/>
        </p:nvSpPr>
        <p:spPr>
          <a:xfrm>
            <a:off x="5105400" y="914400"/>
            <a:ext cx="4267200" cy="6172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ITM Power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Institute of Transportation Studies, UC Davis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Ivys</a:t>
            </a:r>
            <a:r>
              <a:rPr lang="en-US" sz="1300" dirty="0"/>
              <a:t> Energy Solutions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Kobelco</a:t>
            </a:r>
            <a:endParaRPr lang="en-US" sz="1300" dirty="0"/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KPA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Linde North America, Inc.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Look, Inc.</a:t>
            </a:r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Mercedes-Benz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National Fuel Cell Research Center, UC Irvine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National Renewable Energy Laboratory </a:t>
            </a:r>
            <a:r>
              <a:rPr lang="en-US" sz="1300" i="1" dirty="0"/>
              <a:t>(NREL)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Nel</a:t>
            </a:r>
            <a:r>
              <a:rPr lang="en-US" sz="1300" dirty="0"/>
              <a:t> Hydrogen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NICE America Research, Inc.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Nissan</a:t>
            </a:r>
          </a:p>
          <a:p>
            <a:pPr marL="34290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Office of Governor Edmund G. Brown Jr.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Sandia National Laboratories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Shell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South Coast Air Quality Management District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Southern California Gas Company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 err="1"/>
              <a:t>SunLine</a:t>
            </a:r>
            <a:r>
              <a:rPr lang="en-US" sz="1300" dirty="0"/>
              <a:t> Transit Agency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Toyota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United Hydrogen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U.S. Department of Energy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U.S. Environmental Protection Agency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University of California, Berkeley</a:t>
            </a:r>
          </a:p>
          <a:p>
            <a:pPr marL="342900" lvl="0" indent="-342900">
              <a:spcBef>
                <a:spcPct val="20000"/>
              </a:spcBef>
              <a:buClr>
                <a:srgbClr val="0AAEFA"/>
              </a:buClr>
            </a:pPr>
            <a:r>
              <a:rPr lang="en-US" sz="1300" dirty="0"/>
              <a:t>Volkswagen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D2A7B8-B05A-440E-BBF6-FDF2858EE589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718DC6-E115-4A11-B58E-092B970433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0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DAB5C-8F95-482A-80CB-C868182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12F44-76B6-42EB-82BA-B99845E4472C}"/>
              </a:ext>
            </a:extLst>
          </p:cNvPr>
          <p:cNvSpPr/>
          <p:nvPr/>
        </p:nvSpPr>
        <p:spPr>
          <a:xfrm>
            <a:off x="0" y="3810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6" descr="http://cafcp.org/sites/files/imagecache/thumb_large/CEERT.jpg">
            <a:extLst>
              <a:ext uri="{FF2B5EF4-FFF2-40B4-BE49-F238E27FC236}">
                <a16:creationId xmlns:a16="http://schemas.microsoft.com/office/drawing/2014/main" id="{836F6415-C191-4551-A67D-C97FFA56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170" y="5463534"/>
            <a:ext cx="1311507" cy="582892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0E637D-8036-4BAD-AC3E-99E1A64EDD40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144000" cy="457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2400" b="1" dirty="0" err="1">
                <a:solidFill>
                  <a:srgbClr val="045472"/>
                </a:solidFill>
                <a:latin typeface="+mj-lt"/>
                <a:ea typeface="+mj-ea"/>
                <a:cs typeface="+mj-cs"/>
              </a:rPr>
              <a:t>CaFCP</a:t>
            </a:r>
            <a:r>
              <a:rPr lang="en-US" sz="2400" b="1" dirty="0">
                <a:solidFill>
                  <a:srgbClr val="045472"/>
                </a:solidFill>
                <a:latin typeface="+mj-lt"/>
                <a:ea typeface="+mj-ea"/>
                <a:cs typeface="+mj-cs"/>
              </a:rPr>
              <a:t> Members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5AB73FE-AEEE-4B04-8833-29925DD6627D}"/>
              </a:ext>
            </a:extLst>
          </p:cNvPr>
          <p:cNvSpPr txBox="1">
            <a:spLocks/>
          </p:cNvSpPr>
          <p:nvPr/>
        </p:nvSpPr>
        <p:spPr>
          <a:xfrm>
            <a:off x="6553200" y="6403939"/>
            <a:ext cx="1360081" cy="232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718DC6-E115-4A11-B58E-092B9704333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6" descr="http://cafcp.org/sites/files/imagecache/thumb_large/ACT_web.gif">
            <a:extLst>
              <a:ext uri="{FF2B5EF4-FFF2-40B4-BE49-F238E27FC236}">
                <a16:creationId xmlns:a16="http://schemas.microsoft.com/office/drawing/2014/main" id="{B3DE9D55-D4AC-48FF-8F21-F0A922AA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58913"/>
            <a:ext cx="1092923" cy="485744"/>
          </a:xfrm>
          <a:prstGeom prst="rect">
            <a:avLst/>
          </a:prstGeom>
          <a:noFill/>
        </p:spPr>
      </p:pic>
      <p:pic>
        <p:nvPicPr>
          <p:cNvPr id="10" name="Picture 8" descr="http://cafcp.org/sites/files/imagecache/thumb_large/associate_AFCC.jpg">
            <a:extLst>
              <a:ext uri="{FF2B5EF4-FFF2-40B4-BE49-F238E27FC236}">
                <a16:creationId xmlns:a16="http://schemas.microsoft.com/office/drawing/2014/main" id="{58D9A53E-FB95-4FF7-81A4-06DC4C27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1022501"/>
            <a:ext cx="1885950" cy="838200"/>
          </a:xfrm>
          <a:prstGeom prst="rect">
            <a:avLst/>
          </a:prstGeom>
          <a:noFill/>
        </p:spPr>
      </p:pic>
      <p:pic>
        <p:nvPicPr>
          <p:cNvPr id="11" name="Picture 10" descr="http://cafcp.org/sites/files/imagecache/thumb_large/BAE-Systems_webLogo.gif">
            <a:extLst>
              <a:ext uri="{FF2B5EF4-FFF2-40B4-BE49-F238E27FC236}">
                <a16:creationId xmlns:a16="http://schemas.microsoft.com/office/drawing/2014/main" id="{2AFA084E-143E-4D25-9881-1C8ACFAB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333612"/>
            <a:ext cx="1030855" cy="417496"/>
          </a:xfrm>
          <a:prstGeom prst="rect">
            <a:avLst/>
          </a:prstGeom>
          <a:noFill/>
        </p:spPr>
      </p:pic>
      <p:pic>
        <p:nvPicPr>
          <p:cNvPr id="12" name="Picture 14" descr="http://cafcp.org/sites/files/imagecache/thumb_large/baaqmd4rgbJPG.jpg">
            <a:extLst>
              <a:ext uri="{FF2B5EF4-FFF2-40B4-BE49-F238E27FC236}">
                <a16:creationId xmlns:a16="http://schemas.microsoft.com/office/drawing/2014/main" id="{089FA8B7-5016-4500-A605-F403B848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7307" y="4752944"/>
            <a:ext cx="1117210" cy="603294"/>
          </a:xfrm>
          <a:prstGeom prst="rect">
            <a:avLst/>
          </a:prstGeom>
          <a:noFill/>
        </p:spPr>
      </p:pic>
      <p:pic>
        <p:nvPicPr>
          <p:cNvPr id="13" name="Picture 20" descr="http://cafcp.org/sites/files/imagecache/thumb_large/CEC-new-logo-web.jpg">
            <a:extLst>
              <a:ext uri="{FF2B5EF4-FFF2-40B4-BE49-F238E27FC236}">
                <a16:creationId xmlns:a16="http://schemas.microsoft.com/office/drawing/2014/main" id="{03BB4DC1-5297-4053-A9D3-D9513D8E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914400"/>
            <a:ext cx="1714500" cy="952500"/>
          </a:xfrm>
          <a:prstGeom prst="rect">
            <a:avLst/>
          </a:prstGeom>
          <a:noFill/>
        </p:spPr>
      </p:pic>
      <p:pic>
        <p:nvPicPr>
          <p:cNvPr id="14" name="Picture 18" descr="http://cafcp.org/sites/files/imagecache/thumb_large/associate_CDFA.jpg">
            <a:extLst>
              <a:ext uri="{FF2B5EF4-FFF2-40B4-BE49-F238E27FC236}">
                <a16:creationId xmlns:a16="http://schemas.microsoft.com/office/drawing/2014/main" id="{246474AF-0291-4843-9A9C-2DFB0B49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0307" y="4751108"/>
            <a:ext cx="1311507" cy="582892"/>
          </a:xfrm>
          <a:prstGeom prst="rect">
            <a:avLst/>
          </a:prstGeom>
          <a:noFill/>
        </p:spPr>
      </p:pic>
      <p:pic>
        <p:nvPicPr>
          <p:cNvPr id="15" name="Picture 22" descr="http://cafcp.org/sites/files/imagecache/thumb_large/CalStateLAlogo_shield_web.png">
            <a:extLst>
              <a:ext uri="{FF2B5EF4-FFF2-40B4-BE49-F238E27FC236}">
                <a16:creationId xmlns:a16="http://schemas.microsoft.com/office/drawing/2014/main" id="{BA439E9E-C838-4E2F-9107-AA47A6BE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6154" y="5488821"/>
            <a:ext cx="1092923" cy="607179"/>
          </a:xfrm>
          <a:prstGeom prst="rect">
            <a:avLst/>
          </a:prstGeom>
          <a:noFill/>
        </p:spPr>
      </p:pic>
      <p:pic>
        <p:nvPicPr>
          <p:cNvPr id="16" name="Picture 28" descr="http://cafcp.org/sites/files/imagecache/thumb_large/cte-logo-web.jpg">
            <a:extLst>
              <a:ext uri="{FF2B5EF4-FFF2-40B4-BE49-F238E27FC236}">
                <a16:creationId xmlns:a16="http://schemas.microsoft.com/office/drawing/2014/main" id="{3DA8878F-EDDD-497F-9475-AC0DA539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4277" y="5544118"/>
            <a:ext cx="915973" cy="534318"/>
          </a:xfrm>
          <a:prstGeom prst="rect">
            <a:avLst/>
          </a:prstGeom>
          <a:noFill/>
        </p:spPr>
      </p:pic>
      <p:pic>
        <p:nvPicPr>
          <p:cNvPr id="17" name="Picture 38" descr="http://cafcp.org/sites/files/imagecache/thumb_large/honda_web_0.gif">
            <a:extLst>
              <a:ext uri="{FF2B5EF4-FFF2-40B4-BE49-F238E27FC236}">
                <a16:creationId xmlns:a16="http://schemas.microsoft.com/office/drawing/2014/main" id="{C541902D-7798-44B7-B5A5-A7C4A619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48341" y="2057400"/>
            <a:ext cx="1714500" cy="762000"/>
          </a:xfrm>
          <a:prstGeom prst="rect">
            <a:avLst/>
          </a:prstGeom>
          <a:noFill/>
        </p:spPr>
      </p:pic>
      <p:pic>
        <p:nvPicPr>
          <p:cNvPr id="18" name="Picture 40" descr="http://cafcp.org/sites/files/imagecache/thumb_large/Hydrogenics.jpg">
            <a:extLst>
              <a:ext uri="{FF2B5EF4-FFF2-40B4-BE49-F238E27FC236}">
                <a16:creationId xmlns:a16="http://schemas.microsoft.com/office/drawing/2014/main" id="{050BB49E-54F0-487D-A61D-87FB2E25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96803" y="4267200"/>
            <a:ext cx="1092923" cy="485744"/>
          </a:xfrm>
          <a:prstGeom prst="rect">
            <a:avLst/>
          </a:prstGeom>
          <a:noFill/>
        </p:spPr>
      </p:pic>
      <p:pic>
        <p:nvPicPr>
          <p:cNvPr id="19" name="Picture 18" descr="First-Element-Fuel_logo.png">
            <a:extLst>
              <a:ext uri="{FF2B5EF4-FFF2-40B4-BE49-F238E27FC236}">
                <a16:creationId xmlns:a16="http://schemas.microsoft.com/office/drawing/2014/main" id="{ED5ACF1F-A54A-412E-8578-100CD5D6FDD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14898" y="4438307"/>
            <a:ext cx="1020061" cy="125984"/>
          </a:xfrm>
          <a:prstGeom prst="rect">
            <a:avLst/>
          </a:prstGeom>
        </p:spPr>
      </p:pic>
      <p:pic>
        <p:nvPicPr>
          <p:cNvPr id="20" name="Picture 19" descr="hydrogen-XT_old_logo_black_500px.png">
            <a:extLst>
              <a:ext uri="{FF2B5EF4-FFF2-40B4-BE49-F238E27FC236}">
                <a16:creationId xmlns:a16="http://schemas.microsoft.com/office/drawing/2014/main" id="{0ED4CCFF-66EF-4A81-9320-15D34BDDD4B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82759" y="4367662"/>
            <a:ext cx="1117210" cy="196629"/>
          </a:xfrm>
          <a:prstGeom prst="rect">
            <a:avLst/>
          </a:prstGeom>
        </p:spPr>
      </p:pic>
      <p:pic>
        <p:nvPicPr>
          <p:cNvPr id="21" name="Picture 24" descr="http://cafcp.org/sites/files/imagecache/thumb_large/CalStart-web-logo.jpg">
            <a:extLst>
              <a:ext uri="{FF2B5EF4-FFF2-40B4-BE49-F238E27FC236}">
                <a16:creationId xmlns:a16="http://schemas.microsoft.com/office/drawing/2014/main" id="{CF2A181B-40F3-4233-9B0B-2B6E4E79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11999" y="5520189"/>
            <a:ext cx="795478" cy="512642"/>
          </a:xfrm>
          <a:prstGeom prst="rect">
            <a:avLst/>
          </a:prstGeom>
          <a:noFill/>
        </p:spPr>
      </p:pic>
      <p:pic>
        <p:nvPicPr>
          <p:cNvPr id="22" name="Picture 54" descr="http://cafcp.org/sites/files/imagecache/thumb_large/nissan_web.gif">
            <a:extLst>
              <a:ext uri="{FF2B5EF4-FFF2-40B4-BE49-F238E27FC236}">
                <a16:creationId xmlns:a16="http://schemas.microsoft.com/office/drawing/2014/main" id="{3B4F9671-914A-4510-B953-A11921C1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3048000"/>
            <a:ext cx="2057400" cy="914400"/>
          </a:xfrm>
          <a:prstGeom prst="rect">
            <a:avLst/>
          </a:prstGeom>
          <a:noFill/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DF2A9493-5EB3-49B1-8F3B-D1BC91F3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98478" y="4422953"/>
            <a:ext cx="874338" cy="1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2" descr="http://cafcp.org/sites/files/imagecache/thumb_large/hyundai_web2_0.gif">
            <a:extLst>
              <a:ext uri="{FF2B5EF4-FFF2-40B4-BE49-F238E27FC236}">
                <a16:creationId xmlns:a16="http://schemas.microsoft.com/office/drawing/2014/main" id="{3A2C5AFE-AECB-4777-8B0B-39095D5D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119845"/>
            <a:ext cx="1714500" cy="762000"/>
          </a:xfrm>
          <a:prstGeom prst="rect">
            <a:avLst/>
          </a:prstGeom>
          <a:noFill/>
        </p:spPr>
      </p:pic>
      <p:pic>
        <p:nvPicPr>
          <p:cNvPr id="25" name="Picture 60" descr="http://cafcp.org/sites/files/imagecache/thumb_large/SCAQMD-logo2015-web.jpg">
            <a:extLst>
              <a:ext uri="{FF2B5EF4-FFF2-40B4-BE49-F238E27FC236}">
                <a16:creationId xmlns:a16="http://schemas.microsoft.com/office/drawing/2014/main" id="{FC6B1B1D-BA14-4D7C-9AC8-96107478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67741" y="2159000"/>
            <a:ext cx="1600200" cy="889000"/>
          </a:xfrm>
          <a:prstGeom prst="rect">
            <a:avLst/>
          </a:prstGeom>
          <a:noFill/>
        </p:spPr>
      </p:pic>
      <p:pic>
        <p:nvPicPr>
          <p:cNvPr id="26" name="Picture 8" descr="http://cafcp.org/sites/files/imagecache/thumb_large/epa_web.gif">
            <a:extLst>
              <a:ext uri="{FF2B5EF4-FFF2-40B4-BE49-F238E27FC236}">
                <a16:creationId xmlns:a16="http://schemas.microsoft.com/office/drawing/2014/main" id="{3395097C-D9A1-47B2-A096-34D64A59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28941" y="1969280"/>
            <a:ext cx="2057400" cy="914400"/>
          </a:xfrm>
          <a:prstGeom prst="rect">
            <a:avLst/>
          </a:prstGeom>
          <a:noFill/>
        </p:spPr>
      </p:pic>
      <p:pic>
        <p:nvPicPr>
          <p:cNvPr id="27" name="Picture 48" descr="http://cafcp.org/sites/files/imagecache/thumb_large/LindeModLogo%28web%29.jpg">
            <a:extLst>
              <a:ext uri="{FF2B5EF4-FFF2-40B4-BE49-F238E27FC236}">
                <a16:creationId xmlns:a16="http://schemas.microsoft.com/office/drawing/2014/main" id="{1F3728ED-ADF9-46CE-BB21-A4BBCA22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50277" y="4792016"/>
            <a:ext cx="1092923" cy="485744"/>
          </a:xfrm>
          <a:prstGeom prst="rect">
            <a:avLst/>
          </a:prstGeom>
          <a:noFill/>
        </p:spPr>
      </p:pic>
      <p:pic>
        <p:nvPicPr>
          <p:cNvPr id="28" name="Picture 44" descr="http://cafcp.org/sites/files/imagecache/thumb_large/its_web.gif">
            <a:extLst>
              <a:ext uri="{FF2B5EF4-FFF2-40B4-BE49-F238E27FC236}">
                <a16:creationId xmlns:a16="http://schemas.microsoft.com/office/drawing/2014/main" id="{7F41A8F6-2FDE-4294-BC23-78BC0848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91354" y="5580266"/>
            <a:ext cx="1092923" cy="485744"/>
          </a:xfrm>
          <a:prstGeom prst="rect">
            <a:avLst/>
          </a:prstGeom>
          <a:noFill/>
        </p:spPr>
      </p:pic>
      <p:pic>
        <p:nvPicPr>
          <p:cNvPr id="29" name="Picture 46" descr="http://cafcp.org/sites/files/imagecache/thumb_large/ITM-Power_weblogo.jpg">
            <a:extLst>
              <a:ext uri="{FF2B5EF4-FFF2-40B4-BE49-F238E27FC236}">
                <a16:creationId xmlns:a16="http://schemas.microsoft.com/office/drawing/2014/main" id="{85734DA1-49F9-4FC2-9002-733C6909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1000" y="4823691"/>
            <a:ext cx="1085274" cy="434109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5E9F09-3218-4840-B2D9-688DCEF0ACB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92" y="4893969"/>
            <a:ext cx="545508" cy="231770"/>
          </a:xfrm>
          <a:prstGeom prst="rect">
            <a:avLst/>
          </a:prstGeom>
        </p:spPr>
      </p:pic>
      <p:pic>
        <p:nvPicPr>
          <p:cNvPr id="31" name="Picture 62" descr="http://cafcp.org/sites/files/imagecache/thumb_large/SoCalGas_0.jpg">
            <a:extLst>
              <a:ext uri="{FF2B5EF4-FFF2-40B4-BE49-F238E27FC236}">
                <a16:creationId xmlns:a16="http://schemas.microsoft.com/office/drawing/2014/main" id="{1FD3D3D9-EAF6-4FC0-95C4-5A841C65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31477" y="4724913"/>
            <a:ext cx="1092923" cy="752903"/>
          </a:xfrm>
          <a:prstGeom prst="rect">
            <a:avLst/>
          </a:prstGeom>
          <a:noFill/>
        </p:spPr>
      </p:pic>
      <p:pic>
        <p:nvPicPr>
          <p:cNvPr id="32" name="Picture 50" descr="http://cafcp.org/sites/files/imagecache/thumb_large/UCIrvine.gif">
            <a:extLst>
              <a:ext uri="{FF2B5EF4-FFF2-40B4-BE49-F238E27FC236}">
                <a16:creationId xmlns:a16="http://schemas.microsoft.com/office/drawing/2014/main" id="{97E4DD64-7ABA-470D-A4A1-AD5E90D5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98677" y="5565681"/>
            <a:ext cx="1092923" cy="485744"/>
          </a:xfrm>
          <a:prstGeom prst="rect">
            <a:avLst/>
          </a:prstGeom>
          <a:noFill/>
        </p:spPr>
      </p:pic>
      <p:pic>
        <p:nvPicPr>
          <p:cNvPr id="33" name="Picture 10" descr="http://cafcp.org/sites/files/imagecache/thumb_large/uc-berkeley-web-logo_0.png">
            <a:extLst>
              <a:ext uri="{FF2B5EF4-FFF2-40B4-BE49-F238E27FC236}">
                <a16:creationId xmlns:a16="http://schemas.microsoft.com/office/drawing/2014/main" id="{3EBEC22D-A963-4D05-AD45-2B8C264C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66863" y="4744657"/>
            <a:ext cx="1053739" cy="585410"/>
          </a:xfrm>
          <a:prstGeom prst="rect">
            <a:avLst/>
          </a:prstGeom>
          <a:noFill/>
        </p:spPr>
      </p:pic>
      <p:pic>
        <p:nvPicPr>
          <p:cNvPr id="34" name="Picture 52" descr="http://cafcp.org/sites/files/imagecache/thumb_large/NREL_0.jpg">
            <a:extLst>
              <a:ext uri="{FF2B5EF4-FFF2-40B4-BE49-F238E27FC236}">
                <a16:creationId xmlns:a16="http://schemas.microsoft.com/office/drawing/2014/main" id="{E2AE19CD-0849-45A4-8962-0035B5EC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895600" y="6243656"/>
            <a:ext cx="1020061" cy="453360"/>
          </a:xfrm>
          <a:prstGeom prst="rect">
            <a:avLst/>
          </a:prstGeom>
          <a:noFill/>
        </p:spPr>
      </p:pic>
      <p:pic>
        <p:nvPicPr>
          <p:cNvPr id="35" name="Picture 34" descr="http://cafcp.org/sites/files/imagecache/thumb_large/GMLogo.jpg">
            <a:extLst>
              <a:ext uri="{FF2B5EF4-FFF2-40B4-BE49-F238E27FC236}">
                <a16:creationId xmlns:a16="http://schemas.microsoft.com/office/drawing/2014/main" id="{0E9A5E57-C7FD-424C-9862-2D2EF49D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91000" y="3124200"/>
            <a:ext cx="2002983" cy="890214"/>
          </a:xfrm>
          <a:prstGeom prst="rect">
            <a:avLst/>
          </a:prstGeom>
          <a:noFill/>
        </p:spPr>
      </p:pic>
      <p:pic>
        <p:nvPicPr>
          <p:cNvPr id="36" name="Picture 58" descr="http://cafcp.org/sites/files/imagecache/thumb_large/Sandia.jpg">
            <a:extLst>
              <a:ext uri="{FF2B5EF4-FFF2-40B4-BE49-F238E27FC236}">
                <a16:creationId xmlns:a16="http://schemas.microsoft.com/office/drawing/2014/main" id="{199BAF22-409E-4E3E-83D2-78D4A5B0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181600" y="6211891"/>
            <a:ext cx="1020061" cy="453360"/>
          </a:xfrm>
          <a:prstGeom prst="rect">
            <a:avLst/>
          </a:prstGeom>
          <a:noFill/>
        </p:spPr>
      </p:pic>
      <p:pic>
        <p:nvPicPr>
          <p:cNvPr id="37" name="Picture 4" descr="http://cafcp.org/sites/files/imagecache/thumb_large/toyota_web.gif">
            <a:extLst>
              <a:ext uri="{FF2B5EF4-FFF2-40B4-BE49-F238E27FC236}">
                <a16:creationId xmlns:a16="http://schemas.microsoft.com/office/drawing/2014/main" id="{EEA3C640-4129-488A-9F64-733736C0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895600" y="3196045"/>
            <a:ext cx="1714500" cy="762000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730147-9F02-48E3-AE87-5FCE740ABF3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84" y="5687123"/>
            <a:ext cx="609293" cy="227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55AE43-464D-4E21-B5C6-0FC3CEC4DF3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3" y="1175920"/>
            <a:ext cx="1750157" cy="4242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2619503-ED7E-4D6B-BC39-9C372968F78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94" y="5687123"/>
            <a:ext cx="1042983" cy="2503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3D52824-290B-451B-A325-B18AA37C0F4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7" y="5704034"/>
            <a:ext cx="952500" cy="228600"/>
          </a:xfrm>
          <a:prstGeom prst="rect">
            <a:avLst/>
          </a:prstGeom>
        </p:spPr>
      </p:pic>
      <p:pic>
        <p:nvPicPr>
          <p:cNvPr id="42" name="Picture 56" descr="http://cafcp.org/sites/files/imagecache/thumb_large/GovSeal-web.jpg">
            <a:extLst>
              <a:ext uri="{FF2B5EF4-FFF2-40B4-BE49-F238E27FC236}">
                <a16:creationId xmlns:a16="http://schemas.microsoft.com/office/drawing/2014/main" id="{939D33BD-616A-4E10-8B28-56C88760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176741" y="1940982"/>
            <a:ext cx="1562100" cy="954618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5ACFA4-8119-4AFC-9EBA-E68182DA6B2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65820"/>
            <a:ext cx="770553" cy="3823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892DF9-C791-4B77-9729-8318C2D5F56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8714"/>
            <a:ext cx="914083" cy="194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9CBF88-12D5-4F7F-8437-5841DD490FD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41" y="2057400"/>
            <a:ext cx="914400" cy="914400"/>
          </a:xfrm>
          <a:prstGeom prst="rect">
            <a:avLst/>
          </a:prstGeom>
        </p:spPr>
      </p:pic>
      <p:pic>
        <p:nvPicPr>
          <p:cNvPr id="46" name="Picture 12" descr="http://cafcp.org/sites/files/imagecache/thumb_large/VWGoA_Logo-web.jpg">
            <a:extLst>
              <a:ext uri="{FF2B5EF4-FFF2-40B4-BE49-F238E27FC236}">
                <a16:creationId xmlns:a16="http://schemas.microsoft.com/office/drawing/2014/main" id="{2D3C9F15-AD28-4ABB-9D94-A4B51589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200900" y="3344333"/>
            <a:ext cx="1562100" cy="694267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6F54C8F-9C3A-41E1-876F-1DED6A072F2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7" y="5655172"/>
            <a:ext cx="934830" cy="32719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60C7EE2-EA50-4808-933C-F442118A7E8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07" y="4794154"/>
            <a:ext cx="616046" cy="6160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E04E2D-6C31-47CB-A9DE-89A8EA1D66B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33" y="908754"/>
            <a:ext cx="1226567" cy="91992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944F5F4-A244-4C2A-92FF-EA191A32755E}"/>
              </a:ext>
            </a:extLst>
          </p:cNvPr>
          <p:cNvSpPr/>
          <p:nvPr/>
        </p:nvSpPr>
        <p:spPr>
          <a:xfrm>
            <a:off x="7546167" y="6403939"/>
            <a:ext cx="378633" cy="29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4B76827-6A13-48B2-98E2-B6A450BED6A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9864"/>
            <a:ext cx="1373252" cy="7095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71F44D-C51E-41D5-909D-87C1610E32F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68846"/>
            <a:ext cx="965203" cy="325121"/>
          </a:xfrm>
          <a:prstGeom prst="rect">
            <a:avLst/>
          </a:prstGeom>
        </p:spPr>
      </p:pic>
      <p:pic>
        <p:nvPicPr>
          <p:cNvPr id="53" name="Picture 2" descr="http://cafcp.org/sites/files/imagecache/thumb_large/sunline_web.gif">
            <a:extLst>
              <a:ext uri="{FF2B5EF4-FFF2-40B4-BE49-F238E27FC236}">
                <a16:creationId xmlns:a16="http://schemas.microsoft.com/office/drawing/2014/main" id="{DB4696B3-23D8-4783-B0CE-2F3530AC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146077" y="6179507"/>
            <a:ext cx="1092923" cy="485744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665BD01-AE4E-47D6-BC7E-D0D4E10D69A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39" y="6280484"/>
            <a:ext cx="878261" cy="3161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D4C77A-7D83-467F-864F-CA702BCBC99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23" y="6248400"/>
            <a:ext cx="1230077" cy="3280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73FC817-A001-464D-8B7B-F37A53257F7C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68" y="3032718"/>
            <a:ext cx="774132" cy="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Just to be clear…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341437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r>
              <a:rPr lang="en-US" sz="3200" dirty="0"/>
              <a:t>s come in two flavors</a:t>
            </a:r>
          </a:p>
          <a:p>
            <a:pPr marL="971550" lvl="1" indent="-51435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/>
              <a:t>Battery and fuel cell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 not a scientist nor 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</a:t>
            </a:r>
            <a:r>
              <a:rPr lang="en-US" sz="3200" dirty="0"/>
              <a:t>r</a:t>
            </a:r>
          </a:p>
          <a:p>
            <a:pPr marL="971550" lvl="1" indent="-51435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/>
              <a:t>Be gentle when asking questions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not engage in EV Death Match</a:t>
            </a:r>
          </a:p>
          <a:p>
            <a:pPr marL="971550" lvl="1" indent="-51435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/>
              <a:t>Fuel cells and batteries are not in a fight to the death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9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How a fuel cell works</a:t>
            </a:r>
          </a:p>
        </p:txBody>
      </p:sp>
      <p:pic>
        <p:nvPicPr>
          <p:cNvPr id="6" name="Content Placeholder 5" descr="FuelCell Works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24000" y="914400"/>
            <a:ext cx="5638800" cy="5303066"/>
          </a:xfrm>
        </p:spPr>
      </p:pic>
    </p:spTree>
    <p:extLst>
      <p:ext uri="{BB962C8B-B14F-4D97-AF65-F5344CB8AC3E}">
        <p14:creationId xmlns:p14="http://schemas.microsoft.com/office/powerpoint/2010/main" val="123938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FCEVs are electric vehicles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590800" y="2276475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de-DE" sz="1600">
                <a:solidFill>
                  <a:schemeClr val="tx2"/>
                </a:solidFill>
              </a:rPr>
              <a:t>Fuel cell stack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86800" cy="450944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1050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/>
              <a:t>They’re here. And more are coming…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143861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Fuel cell technology is an integral part of Daimler's powertrain strategy</a:t>
            </a:r>
            <a:r>
              <a:rPr lang="en-US" dirty="0"/>
              <a:t>. </a:t>
            </a:r>
          </a:p>
          <a:p>
            <a:r>
              <a:rPr lang="en-US" sz="1200" dirty="0"/>
              <a:t>Daimler media release,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91693-4DF6-4896-94AE-CAAC3C948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4038600" cy="2143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1D8EBE-512B-4BAD-9A16-CA4EEF036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2194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A6B2FC-BCE1-4690-9165-FC4354BD6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4038600" cy="22739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5EB2D0-18BA-4E3D-B51D-8B71ED593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60794"/>
            <a:ext cx="4076868" cy="225176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6B760F-63A7-4602-B1D4-202562761128}"/>
              </a:ext>
            </a:extLst>
          </p:cNvPr>
          <p:cNvCxnSpPr>
            <a:cxnSpLocks/>
          </p:cNvCxnSpPr>
          <p:nvPr/>
        </p:nvCxnSpPr>
        <p:spPr>
          <a:xfrm>
            <a:off x="4648200" y="1905000"/>
            <a:ext cx="0" cy="4407561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C137F3-9887-477E-B87E-344C4FE67ED6}"/>
              </a:ext>
            </a:extLst>
          </p:cNvPr>
          <p:cNvCxnSpPr/>
          <p:nvPr/>
        </p:nvCxnSpPr>
        <p:spPr>
          <a:xfrm>
            <a:off x="609600" y="4038600"/>
            <a:ext cx="8115468" cy="22194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7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Today in California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9EB6BB-77F1-4586-AE87-C82823173A89}"/>
              </a:ext>
            </a:extLst>
          </p:cNvPr>
          <p:cNvSpPr txBox="1"/>
          <p:nvPr/>
        </p:nvSpPr>
        <p:spPr>
          <a:xfrm>
            <a:off x="457200" y="1948382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4,200+ </a:t>
            </a:r>
            <a:r>
              <a:rPr lang="en-US" dirty="0"/>
              <a:t>passenger cars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4ECF7-3F61-484C-BD39-CABA30D4AA28}"/>
              </a:ext>
            </a:extLst>
          </p:cNvPr>
          <p:cNvSpPr txBox="1"/>
          <p:nvPr/>
        </p:nvSpPr>
        <p:spPr>
          <a:xfrm>
            <a:off x="404327" y="2927628"/>
            <a:ext cx="1676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32</a:t>
            </a:r>
            <a:r>
              <a:rPr lang="en-US" dirty="0"/>
              <a:t> </a:t>
            </a:r>
          </a:p>
          <a:p>
            <a:r>
              <a:rPr lang="en-US" dirty="0"/>
              <a:t>retail stations open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92146-0186-48F9-8193-992814B304CB}"/>
              </a:ext>
            </a:extLst>
          </p:cNvPr>
          <p:cNvSpPr txBox="1"/>
          <p:nvPr/>
        </p:nvSpPr>
        <p:spPr>
          <a:xfrm>
            <a:off x="457200" y="4146828"/>
            <a:ext cx="1828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</a:t>
            </a:r>
            <a:endParaRPr lang="en-US" dirty="0"/>
          </a:p>
          <a:p>
            <a:r>
              <a:rPr lang="en-US" dirty="0"/>
              <a:t>retail stations in development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A5E0E-E099-4325-8723-AE210200D854}"/>
              </a:ext>
            </a:extLst>
          </p:cNvPr>
          <p:cNvSpPr txBox="1"/>
          <p:nvPr/>
        </p:nvSpPr>
        <p:spPr>
          <a:xfrm>
            <a:off x="3048000" y="19050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</a:p>
          <a:p>
            <a:r>
              <a:rPr lang="en-US" dirty="0"/>
              <a:t>transit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F1162-D2F5-438F-ABE3-B1FAE05EB107}"/>
              </a:ext>
            </a:extLst>
          </p:cNvPr>
          <p:cNvSpPr txBox="1"/>
          <p:nvPr/>
        </p:nvSpPr>
        <p:spPr>
          <a:xfrm>
            <a:off x="3048000" y="29718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21</a:t>
            </a:r>
          </a:p>
          <a:p>
            <a:r>
              <a:rPr lang="en-US" dirty="0"/>
              <a:t>buses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3D264-2C46-480F-BDDF-62BCF1E1F25E}"/>
              </a:ext>
            </a:extLst>
          </p:cNvPr>
          <p:cNvSpPr txBox="1"/>
          <p:nvPr/>
        </p:nvSpPr>
        <p:spPr>
          <a:xfrm>
            <a:off x="3048000" y="4091226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32</a:t>
            </a:r>
          </a:p>
          <a:p>
            <a:r>
              <a:rPr lang="en-US" dirty="0"/>
              <a:t>buses funded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BE470-B533-45F5-80B8-CE1733276562}"/>
              </a:ext>
            </a:extLst>
          </p:cNvPr>
          <p:cNvSpPr txBox="1"/>
          <p:nvPr/>
        </p:nvSpPr>
        <p:spPr>
          <a:xfrm>
            <a:off x="410547" y="5334000"/>
            <a:ext cx="1828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100</a:t>
            </a:r>
            <a:endParaRPr lang="en-US" dirty="0"/>
          </a:p>
          <a:p>
            <a:r>
              <a:rPr lang="en-US" dirty="0"/>
              <a:t>station milestone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DAD53-BE27-4BA2-A58E-112FDA0EDF5E}"/>
              </a:ext>
            </a:extLst>
          </p:cNvPr>
          <p:cNvSpPr txBox="1"/>
          <p:nvPr/>
        </p:nvSpPr>
        <p:spPr>
          <a:xfrm>
            <a:off x="457200" y="1271826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Passenger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F94A4-9E68-45A5-BAF1-C4A92B60EB53}"/>
              </a:ext>
            </a:extLst>
          </p:cNvPr>
          <p:cNvSpPr txBox="1"/>
          <p:nvPr/>
        </p:nvSpPr>
        <p:spPr>
          <a:xfrm>
            <a:off x="3048000" y="1271826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Bus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F8D19-248A-4D88-AB74-0C5A85A056B1}"/>
              </a:ext>
            </a:extLst>
          </p:cNvPr>
          <p:cNvSpPr txBox="1"/>
          <p:nvPr/>
        </p:nvSpPr>
        <p:spPr>
          <a:xfrm>
            <a:off x="5257800" y="1229246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Truck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148C4-A7D0-48CC-B857-6470EA021E00}"/>
              </a:ext>
            </a:extLst>
          </p:cNvPr>
          <p:cNvSpPr txBox="1"/>
          <p:nvPr/>
        </p:nvSpPr>
        <p:spPr>
          <a:xfrm>
            <a:off x="3048000" y="5310426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</a:p>
          <a:p>
            <a:r>
              <a:rPr lang="en-US" dirty="0"/>
              <a:t>shuttles funded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3E7967-2772-4ADA-AEAD-06ADCE21F6CE}"/>
              </a:ext>
            </a:extLst>
          </p:cNvPr>
          <p:cNvSpPr txBox="1"/>
          <p:nvPr/>
        </p:nvSpPr>
        <p:spPr>
          <a:xfrm>
            <a:off x="5334000" y="19050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 </a:t>
            </a:r>
          </a:p>
          <a:p>
            <a:r>
              <a:rPr lang="en-US" dirty="0"/>
              <a:t>truck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CAB575-C975-403F-898B-2812C79C2191}"/>
              </a:ext>
            </a:extLst>
          </p:cNvPr>
          <p:cNvSpPr txBox="1"/>
          <p:nvPr/>
        </p:nvSpPr>
        <p:spPr>
          <a:xfrm>
            <a:off x="5334000" y="2948226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10+</a:t>
            </a:r>
          </a:p>
          <a:p>
            <a:r>
              <a:rPr lang="en-US" dirty="0"/>
              <a:t>funded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B51456-4D53-4C33-B630-85B7E933127A}"/>
              </a:ext>
            </a:extLst>
          </p:cNvPr>
          <p:cNvSpPr txBox="1"/>
          <p:nvPr/>
        </p:nvSpPr>
        <p:spPr>
          <a:xfrm>
            <a:off x="6934200" y="12192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Forklift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89BF0A-1C91-4F3B-B2B2-BBA2BFBA9E68}"/>
              </a:ext>
            </a:extLst>
          </p:cNvPr>
          <p:cNvSpPr txBox="1"/>
          <p:nvPr/>
        </p:nvSpPr>
        <p:spPr>
          <a:xfrm>
            <a:off x="6949751" y="19050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20,000+</a:t>
            </a:r>
          </a:p>
          <a:p>
            <a:r>
              <a:rPr lang="en-US" dirty="0"/>
              <a:t>forklifts</a:t>
            </a:r>
          </a:p>
        </p:txBody>
      </p:sp>
    </p:spTree>
    <p:extLst>
      <p:ext uri="{BB962C8B-B14F-4D97-AF65-F5344CB8AC3E}">
        <p14:creationId xmlns:p14="http://schemas.microsoft.com/office/powerpoint/2010/main" val="323224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" y="1066800"/>
            <a:ext cx="9144000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D22C86-6122-4EA4-B77B-DDD0E266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Hydrogen stations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13215-C3D7-4E71-AC47-76398160457A}"/>
              </a:ext>
            </a:extLst>
          </p:cNvPr>
          <p:cNvSpPr txBox="1"/>
          <p:nvPr/>
        </p:nvSpPr>
        <p:spPr>
          <a:xfrm>
            <a:off x="217714" y="63563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La Canada Flintridge hydrogen station</a:t>
            </a:r>
          </a:p>
        </p:txBody>
      </p:sp>
    </p:spTree>
    <p:extLst>
      <p:ext uri="{BB962C8B-B14F-4D97-AF65-F5344CB8AC3E}">
        <p14:creationId xmlns:p14="http://schemas.microsoft.com/office/powerpoint/2010/main" val="1464538148"/>
      </p:ext>
    </p:extLst>
  </p:cSld>
  <p:clrMapOvr>
    <a:masterClrMapping/>
  </p:clrMapOvr>
</p:sld>
</file>

<file path=ppt/theme/theme1.xml><?xml version="1.0" encoding="utf-8"?>
<a:theme xmlns:a="http://schemas.openxmlformats.org/drawingml/2006/main" name="CaFCP-Presentation-Template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FCP-Presentation-Template2017" id="{3DE7B2F4-00E9-43D6-B199-BBED78577DA2}" vid="{83337F65-8B3D-49D3-B82A-2EB3AF814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1182</Words>
  <Application>Microsoft Office PowerPoint</Application>
  <PresentationFormat>On-screen Show (4:3)</PresentationFormat>
  <Paragraphs>295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Lubalin Graph</vt:lpstr>
      <vt:lpstr>Trebuchet MS</vt:lpstr>
      <vt:lpstr>Wingdings</vt:lpstr>
      <vt:lpstr>CaFCP-Presentation-Template2016</vt:lpstr>
      <vt:lpstr>Fuel cell electric vehicles and hydrogen fueling in California</vt:lpstr>
      <vt:lpstr>PowerPoint Presentation</vt:lpstr>
      <vt:lpstr>PowerPoint Presentation</vt:lpstr>
      <vt:lpstr>Just to be clear…</vt:lpstr>
      <vt:lpstr>How a fuel cell works</vt:lpstr>
      <vt:lpstr>FCEVs are electric vehicles</vt:lpstr>
      <vt:lpstr>They’re here. And more are coming…</vt:lpstr>
      <vt:lpstr>Today in California </vt:lpstr>
      <vt:lpstr>Hydrogen stations</vt:lpstr>
      <vt:lpstr>PowerPoint Presentation</vt:lpstr>
      <vt:lpstr>PowerPoint Presentation</vt:lpstr>
      <vt:lpstr>How many H2 Stations are needed? </vt:lpstr>
      <vt:lpstr>PowerPoint Presentation</vt:lpstr>
      <vt:lpstr>Trucks and heavy duty in California</vt:lpstr>
      <vt:lpstr>Toyota</vt:lpstr>
      <vt:lpstr>General Motors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Khain Lun So</dc:creator>
  <cp:lastModifiedBy>Keith Malone</cp:lastModifiedBy>
  <cp:revision>264</cp:revision>
  <dcterms:created xsi:type="dcterms:W3CDTF">2017-05-03T20:17:14Z</dcterms:created>
  <dcterms:modified xsi:type="dcterms:W3CDTF">2018-03-20T00:18:17Z</dcterms:modified>
</cp:coreProperties>
</file>