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8" r:id="rId2"/>
    <p:sldId id="310" r:id="rId3"/>
    <p:sldId id="313" r:id="rId4"/>
    <p:sldId id="316" r:id="rId5"/>
    <p:sldId id="314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John" id="{C5B84101-ECC9-43FD-A0D3-A09020AF299F}">
          <p14:sldIdLst>
            <p14:sldId id="258"/>
            <p14:sldId id="310"/>
            <p14:sldId id="313"/>
            <p14:sldId id="316"/>
            <p14:sldId id="314"/>
          </p14:sldIdLst>
        </p14:section>
        <p14:section name="Breann" id="{3FF9867B-81CD-46CD-BE31-7093600EE83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Springer" initials="KS" lastIdx="17" clrIdx="0">
    <p:extLst>
      <p:ext uri="{19B8F6BF-5375-455C-9EA6-DF929625EA0E}">
        <p15:presenceInfo xmlns:p15="http://schemas.microsoft.com/office/powerpoint/2012/main" userId="S-1-5-21-3237017665-1534363811-15716598-12909" providerId="AD"/>
      </p:ext>
    </p:extLst>
  </p:cmAuthor>
  <p:cmAuthor id="2" name="Breann Liebermann" initials="BL" lastIdx="7" clrIdx="1">
    <p:extLst>
      <p:ext uri="{19B8F6BF-5375-455C-9EA6-DF929625EA0E}">
        <p15:presenceInfo xmlns:p15="http://schemas.microsoft.com/office/powerpoint/2012/main" userId="S-1-5-21-3237017665-1534363811-15716598-12941" providerId="AD"/>
      </p:ext>
    </p:extLst>
  </p:cmAuthor>
  <p:cmAuthor id="3" name="Susan Wright" initials="SW" lastIdx="12" clrIdx="2">
    <p:extLst>
      <p:ext uri="{19B8F6BF-5375-455C-9EA6-DF929625EA0E}">
        <p15:presenceInfo xmlns:p15="http://schemas.microsoft.com/office/powerpoint/2012/main" userId="S-1-5-21-3237017665-1534363811-15716598-180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E3F3D1"/>
    <a:srgbClr val="B6DF89"/>
    <a:srgbClr val="4F81BD"/>
    <a:srgbClr val="00B098"/>
    <a:srgbClr val="F9CE89"/>
    <a:srgbClr val="FCDE74"/>
    <a:srgbClr val="C0504D"/>
    <a:srgbClr val="9BBB59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9" autoAdjust="0"/>
    <p:restoredTop sz="88954" autoAdjust="0"/>
  </p:normalViewPr>
  <p:slideViewPr>
    <p:cSldViewPr snapToGrid="0">
      <p:cViewPr varScale="1">
        <p:scale>
          <a:sx n="101" d="100"/>
          <a:sy n="101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DC136C-F397-402C-850A-C0961447DE1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CCBF6B-3A73-4CF6-9641-F38893E69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0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CBF6B-3A73-4CF6-9641-F38893E69E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6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CBF6B-3A73-4CF6-9641-F38893E69E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3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CBF6B-3A73-4CF6-9641-F38893E69E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30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CBF6B-3A73-4CF6-9641-F38893E69E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21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CBF6B-3A73-4CF6-9641-F38893E69E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84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ADEE-19F6-7D49-8726-BD8D453750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EF1E-9961-FA47-ACC0-9FEA223A40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4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ADEE-19F6-7D49-8726-BD8D453750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EF1E-9961-FA47-ACC0-9FEA223A40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3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ADEE-19F6-7D49-8726-BD8D453750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EF1E-9961-FA47-ACC0-9FEA223A40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3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ADEE-19F6-7D49-8726-BD8D453750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EF1E-9961-FA47-ACC0-9FEA223A40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49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ADEE-19F6-7D49-8726-BD8D453750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EF1E-9961-FA47-ACC0-9FEA223A40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04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ADEE-19F6-7D49-8726-BD8D453750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EF1E-9961-FA47-ACC0-9FEA223A40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7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ADEE-19F6-7D49-8726-BD8D453750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EF1E-9961-FA47-ACC0-9FEA223A40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97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ADEE-19F6-7D49-8726-BD8D453750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EF1E-9961-FA47-ACC0-9FEA223A40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ADEE-19F6-7D49-8726-BD8D453750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EF1E-9961-FA47-ACC0-9FEA223A40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43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ADEE-19F6-7D49-8726-BD8D453750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EF1E-9961-FA47-ACC0-9FEA223A40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28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ADEE-19F6-7D49-8726-BD8D453750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EF1E-9961-FA47-ACC0-9FEA223A40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9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3341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59EADEE-19F6-7D49-8726-BD8D453750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F55EF1E-9961-FA47-ACC0-9FEA223A40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91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csustainability.org/download/energy-water/groundwater/SMP-Groundwater-Basin-Assessment_July-2018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www.mrscienceshow.com/2010/06/bring-us-your-burning-science-question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409" y="1319477"/>
            <a:ext cx="6641432" cy="1470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San Mateo Plain Groundwater Sub-basin</a:t>
            </a:r>
            <a:br>
              <a:rPr lang="en-US" b="1" dirty="0">
                <a:latin typeface="Century Gothic" panose="020B0502020202020204" pitchFamily="34" charset="0"/>
              </a:rPr>
            </a:br>
            <a:r>
              <a:rPr lang="en-US" b="1" dirty="0">
                <a:latin typeface="Century Gothic" panose="020B0502020202020204" pitchFamily="34" charset="0"/>
              </a:rPr>
              <a:t>Elevation Monitoring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BBB90E-12EB-4C22-AEA2-2EA86C5EFF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53" y="6011110"/>
            <a:ext cx="1788172" cy="7447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F621F55-DCBC-4530-9AFF-2D201CEB98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877" y="5813415"/>
            <a:ext cx="3180303" cy="11401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5A7791B-F22A-486A-B99F-457A894B35EB}"/>
              </a:ext>
            </a:extLst>
          </p:cNvPr>
          <p:cNvSpPr txBox="1"/>
          <p:nvPr/>
        </p:nvSpPr>
        <p:spPr>
          <a:xfrm>
            <a:off x="2915788" y="3861697"/>
            <a:ext cx="5761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RMCP - August 21, 2019</a:t>
            </a:r>
          </a:p>
        </p:txBody>
      </p:sp>
    </p:spTree>
    <p:extLst>
      <p:ext uri="{BB962C8B-B14F-4D97-AF65-F5344CB8AC3E}">
        <p14:creationId xmlns:p14="http://schemas.microsoft.com/office/powerpoint/2010/main" val="158902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latin typeface="Century Gothic" panose="020B0502020202020204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DD8B2-0227-44AB-8601-1146B5478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316" y="1819529"/>
            <a:ext cx="6962274" cy="476383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400" dirty="0"/>
              <a:t>Location of Basin</a:t>
            </a:r>
          </a:p>
          <a:p>
            <a:pPr lvl="1"/>
            <a:r>
              <a:rPr lang="en-US" sz="2400" dirty="0"/>
              <a:t>Prior to Hetch Hetchy</a:t>
            </a:r>
          </a:p>
          <a:p>
            <a:pPr lvl="1"/>
            <a:r>
              <a:rPr lang="en-US" sz="2400" dirty="0"/>
              <a:t>County Assessment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Completed Assessment: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SMPGWSB Final Report</a:t>
            </a:r>
            <a:endParaRPr lang="en-US" sz="2000" dirty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17E3D76-CAD2-4F1E-A5AF-3AAFA1B35D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53" y="6011110"/>
            <a:ext cx="1788172" cy="7447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DE0720E-10DE-49AC-9348-120AAFA31F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877" y="5813415"/>
            <a:ext cx="3180303" cy="1140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E08727E-5D89-4769-A2CE-5949F758E9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039" y="819924"/>
            <a:ext cx="7389358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487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latin typeface="Century Gothic" panose="020B0502020202020204" pitchFamily="34" charset="0"/>
              </a:rPr>
              <a:t>Basin Prioritization and CASGEM Monitoring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1587EB-3E10-44C6-B784-D4FCB5E805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53" y="6011110"/>
            <a:ext cx="1788172" cy="7447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30E4FC-990B-4405-8E74-F2B86235FD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877" y="5813415"/>
            <a:ext cx="3180303" cy="11401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12C269F-621B-427E-B369-3ECE3DA52986}"/>
              </a:ext>
            </a:extLst>
          </p:cNvPr>
          <p:cNvSpPr txBox="1"/>
          <p:nvPr/>
        </p:nvSpPr>
        <p:spPr>
          <a:xfrm>
            <a:off x="1076325" y="2021603"/>
            <a:ext cx="4871847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DWR Groundwater Basin Prioritization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San Mateo Plain management not required</a:t>
            </a:r>
          </a:p>
          <a:p>
            <a:r>
              <a:rPr lang="en-US" dirty="0"/>
              <a:t>     at this time under SGMA</a:t>
            </a:r>
          </a:p>
          <a:p>
            <a:endParaRPr lang="en-US" dirty="0"/>
          </a:p>
          <a:p>
            <a:r>
              <a:rPr lang="en-US" sz="2000" dirty="0"/>
              <a:t>DWR CASGEM Monitoring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Began in 2009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Statewide database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CASGEM monitoring plans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Upload elevation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AEDE2D3-1C3F-474C-9ABD-69EDEFA2BC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1166287"/>
            <a:ext cx="4038600" cy="472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76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74638"/>
            <a:ext cx="11449049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Century Gothic" panose="020B0502020202020204" pitchFamily="34" charset="0"/>
              </a:rPr>
              <a:t>San Mateo Plain groundwater Sub-basin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DD8B2-0227-44AB-8601-1146B5478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560514"/>
            <a:ext cx="10972800" cy="470852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Procurement for CASGEM Monitoring</a:t>
            </a:r>
          </a:p>
          <a:p>
            <a:r>
              <a:rPr lang="en-US" sz="2000" dirty="0"/>
              <a:t>EKI Environment and Water, Inc.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Scope of Work</a:t>
            </a:r>
          </a:p>
          <a:p>
            <a:r>
              <a:rPr lang="en-US" sz="2000" dirty="0"/>
              <a:t>Initial notification</a:t>
            </a:r>
          </a:p>
          <a:p>
            <a:r>
              <a:rPr lang="en-US" sz="2000" dirty="0"/>
              <a:t>Conduct Outreach Meetings</a:t>
            </a:r>
          </a:p>
          <a:p>
            <a:r>
              <a:rPr lang="en-US" sz="2000" dirty="0"/>
              <a:t>Draft and Final Plan</a:t>
            </a:r>
          </a:p>
          <a:p>
            <a:r>
              <a:rPr lang="en-US" sz="2000" dirty="0"/>
              <a:t>Assess wells for and in plan</a:t>
            </a:r>
          </a:p>
          <a:p>
            <a:r>
              <a:rPr lang="en-US" sz="2000" dirty="0"/>
              <a:t>Set up DWR Database Portal</a:t>
            </a:r>
          </a:p>
          <a:p>
            <a:r>
              <a:rPr lang="en-US" sz="2000" dirty="0"/>
              <a:t>Collect two sets of data and upload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9FA10A-2519-480B-9334-7FB10443DE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53" y="6011110"/>
            <a:ext cx="1788172" cy="7447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D0EACB0-9555-49A7-9908-C7FAE726BA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877" y="5813415"/>
            <a:ext cx="3180303" cy="11401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B9ECF1D-CD76-4ADE-BA02-F82CC2FCA7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899" y="2082447"/>
            <a:ext cx="6057899" cy="295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001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27088"/>
            <a:ext cx="10972800" cy="1143000"/>
          </a:xfrm>
        </p:spPr>
        <p:txBody>
          <a:bodyPr/>
          <a:lstStyle/>
          <a:p>
            <a:pPr algn="l"/>
            <a:r>
              <a:rPr lang="en-US" b="1" dirty="0">
                <a:latin typeface="Century Gothic" panose="020B0502020202020204" pitchFamily="34" charset="0"/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DD8B2-0227-44AB-8601-1146B5478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330" y="3013754"/>
            <a:ext cx="10972800" cy="4525963"/>
          </a:xfrm>
        </p:spPr>
        <p:txBody>
          <a:bodyPr>
            <a:normAutofit/>
          </a:bodyPr>
          <a:lstStyle/>
          <a:p>
            <a:r>
              <a:rPr lang="en-US" sz="1900" dirty="0"/>
              <a:t>Finalize list of stakeholders</a:t>
            </a:r>
          </a:p>
          <a:p>
            <a:r>
              <a:rPr lang="en-US" sz="1900" dirty="0"/>
              <a:t>Send letter to stakeholders asking for support and well access</a:t>
            </a:r>
          </a:p>
          <a:p>
            <a:r>
              <a:rPr lang="en-US" sz="1900" dirty="0"/>
              <a:t>Initial Notification to DWR</a:t>
            </a:r>
          </a:p>
          <a:p>
            <a:r>
              <a:rPr lang="en-US" sz="1900" dirty="0"/>
              <a:t>Well identification and assessment</a:t>
            </a:r>
          </a:p>
          <a:p>
            <a:r>
              <a:rPr lang="en-US" sz="1900" dirty="0"/>
              <a:t>Draft CASGEM Plan</a:t>
            </a:r>
          </a:p>
          <a:p>
            <a:r>
              <a:rPr lang="en-US" sz="1900" dirty="0"/>
              <a:t>Monitoring</a:t>
            </a:r>
          </a:p>
          <a:p>
            <a:r>
              <a:rPr lang="en-US" sz="1900" dirty="0"/>
              <a:t>Well owner participation (funding and access) ongoing monitoring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DBE845-3980-4B82-AA4A-CDF6E7B982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53" y="6011110"/>
            <a:ext cx="1788172" cy="7447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02311B-06D6-4671-9253-E473C1BDAC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877" y="5813415"/>
            <a:ext cx="3180303" cy="11401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77B889-4391-4EAC-909F-5C443AE0FA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229" y="102172"/>
            <a:ext cx="7983901" cy="27391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AB495F4-9084-49CC-A51D-C2806E8E7E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871075" y="3680611"/>
            <a:ext cx="1825625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6749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151</Words>
  <Application>Microsoft Office PowerPoint</Application>
  <PresentationFormat>Widescreen</PresentationFormat>
  <Paragraphs>45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1_Office Theme</vt:lpstr>
      <vt:lpstr>San Mateo Plain Groundwater Sub-basin Elevation Monitoring</vt:lpstr>
      <vt:lpstr>Background</vt:lpstr>
      <vt:lpstr>Basin Prioritization and CASGEM Monitoring</vt:lpstr>
      <vt:lpstr>San Mateo Plain groundwater Sub-basin 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Infrastructure Plan Progress</dc:title>
  <dc:creator>John Allan</dc:creator>
  <cp:lastModifiedBy>Kim Springer</cp:lastModifiedBy>
  <cp:revision>50</cp:revision>
  <dcterms:created xsi:type="dcterms:W3CDTF">2019-07-26T16:27:49Z</dcterms:created>
  <dcterms:modified xsi:type="dcterms:W3CDTF">2019-08-21T19:28:41Z</dcterms:modified>
</cp:coreProperties>
</file>