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handoutMasterIdLst>
    <p:handoutMasterId r:id="rId14"/>
  </p:handoutMasterIdLst>
  <p:sldIdLst>
    <p:sldId id="257" r:id="rId5"/>
    <p:sldId id="661" r:id="rId6"/>
    <p:sldId id="650" r:id="rId7"/>
    <p:sldId id="560" r:id="rId8"/>
    <p:sldId id="564" r:id="rId9"/>
    <p:sldId id="615" r:id="rId10"/>
    <p:sldId id="656" r:id="rId11"/>
    <p:sldId id="63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08961E-3FF3-4A29-AE95-F4FD5EDECDB8}">
          <p14:sldIdLst>
            <p14:sldId id="257"/>
            <p14:sldId id="661"/>
            <p14:sldId id="650"/>
            <p14:sldId id="560"/>
            <p14:sldId id="564"/>
            <p14:sldId id="615"/>
            <p14:sldId id="656"/>
            <p14:sldId id="6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o, Emily" initials="BE" lastIdx="33" clrIdx="0">
    <p:extLst>
      <p:ext uri="{19B8F6BF-5375-455C-9EA6-DF929625EA0E}">
        <p15:presenceInfo xmlns:p15="http://schemas.microsoft.com/office/powerpoint/2012/main" userId="S::emily.biro@aecom.com::786a8888-f0d5-4259-b73a-aa07a4a0dc6f" providerId="AD"/>
      </p:ext>
    </p:extLst>
  </p:cmAuthor>
  <p:cmAuthor id="2" name="Leo Scott" initials="LS" lastIdx="6" clrIdx="1">
    <p:extLst>
      <p:ext uri="{19B8F6BF-5375-455C-9EA6-DF929625EA0E}">
        <p15:presenceInfo xmlns:p15="http://schemas.microsoft.com/office/powerpoint/2012/main" userId="S::Leo@graybowenscott.com::bd0420ad-e4c3-4034-9279-729c65eb3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EDEFF7"/>
    <a:srgbClr val="F4FBFE"/>
    <a:srgbClr val="F6FBFE"/>
    <a:srgbClr val="E2D3BF"/>
    <a:srgbClr val="FFFF00"/>
    <a:srgbClr val="FF5050"/>
    <a:srgbClr val="FF9300"/>
    <a:srgbClr val="FF0000"/>
    <a:srgbClr val="CF9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822" autoAdjust="0"/>
  </p:normalViewPr>
  <p:slideViewPr>
    <p:cSldViewPr snapToGrid="0">
      <p:cViewPr varScale="1">
        <p:scale>
          <a:sx n="84" d="100"/>
          <a:sy n="84" d="100"/>
        </p:scale>
        <p:origin x="138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50"/>
    </p:cViewPr>
  </p:sorterViewPr>
  <p:notesViewPr>
    <p:cSldViewPr snapToGrid="0">
      <p:cViewPr varScale="1">
        <p:scale>
          <a:sx n="64" d="100"/>
          <a:sy n="64" d="100"/>
        </p:scale>
        <p:origin x="2477"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6578"/>
          </a:xfrm>
          <a:prstGeom prst="rect">
            <a:avLst/>
          </a:prstGeom>
        </p:spPr>
        <p:txBody>
          <a:bodyPr vert="horz" lIns="91386" tIns="45693" rIns="91386" bIns="45693"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6578"/>
          </a:xfrm>
          <a:prstGeom prst="rect">
            <a:avLst/>
          </a:prstGeom>
        </p:spPr>
        <p:txBody>
          <a:bodyPr vert="horz" lIns="91386" tIns="45693" rIns="91386" bIns="45693" rtlCol="0"/>
          <a:lstStyle>
            <a:lvl1pPr algn="r">
              <a:defRPr sz="1200"/>
            </a:lvl1pPr>
          </a:lstStyle>
          <a:p>
            <a:fld id="{DC4D7ED8-5E3C-4DE5-98A7-A384CD1E6560}" type="datetimeFigureOut">
              <a:rPr lang="en-US" smtClean="0"/>
              <a:t>3/6/2020</a:t>
            </a:fld>
            <a:endParaRPr lang="en-US"/>
          </a:p>
        </p:txBody>
      </p:sp>
      <p:sp>
        <p:nvSpPr>
          <p:cNvPr id="4" name="Footer Placeholder 3"/>
          <p:cNvSpPr>
            <a:spLocks noGrp="1"/>
          </p:cNvSpPr>
          <p:nvPr>
            <p:ph type="ftr" sz="quarter" idx="2"/>
          </p:nvPr>
        </p:nvSpPr>
        <p:spPr>
          <a:xfrm>
            <a:off x="5" y="8829822"/>
            <a:ext cx="3038475" cy="466578"/>
          </a:xfrm>
          <a:prstGeom prst="rect">
            <a:avLst/>
          </a:prstGeom>
        </p:spPr>
        <p:txBody>
          <a:bodyPr vert="horz" lIns="91386" tIns="45693" rIns="91386" bIns="45693"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822"/>
            <a:ext cx="3038475" cy="466578"/>
          </a:xfrm>
          <a:prstGeom prst="rect">
            <a:avLst/>
          </a:prstGeom>
        </p:spPr>
        <p:txBody>
          <a:bodyPr vert="horz" lIns="91386" tIns="45693" rIns="91386" bIns="45693" rtlCol="0" anchor="b"/>
          <a:lstStyle>
            <a:lvl1pPr algn="r">
              <a:defRPr sz="1200"/>
            </a:lvl1pPr>
          </a:lstStyle>
          <a:p>
            <a:fld id="{5FDA25C4-397A-4D14-B3B7-77AD77BA2C6F}" type="slidenum">
              <a:rPr lang="en-US" smtClean="0"/>
              <a:t>‹#›</a:t>
            </a:fld>
            <a:endParaRPr lang="en-US"/>
          </a:p>
        </p:txBody>
      </p:sp>
    </p:spTree>
    <p:extLst>
      <p:ext uri="{BB962C8B-B14F-4D97-AF65-F5344CB8AC3E}">
        <p14:creationId xmlns:p14="http://schemas.microsoft.com/office/powerpoint/2010/main" val="48781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776" tIns="46387" rIns="92776" bIns="46387"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776" tIns="46387" rIns="92776" bIns="46387" rtlCol="0"/>
          <a:lstStyle>
            <a:lvl1pPr algn="r">
              <a:defRPr sz="1200"/>
            </a:lvl1pPr>
          </a:lstStyle>
          <a:p>
            <a:fld id="{A8C92C50-38ED-4914-BF7E-6B3DC4A4D79C}" type="datetimeFigureOut">
              <a:rPr lang="en-US" smtClean="0"/>
              <a:pPr/>
              <a:t>3/6/2020</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776" tIns="46387" rIns="92776" bIns="46387"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776" tIns="46387" rIns="92776" bIns="463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776" tIns="46387" rIns="92776" bIns="463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776" tIns="46387" rIns="92776" bIns="46387" rtlCol="0" anchor="b"/>
          <a:lstStyle>
            <a:lvl1pPr algn="r">
              <a:defRPr sz="1200"/>
            </a:lvl1pPr>
          </a:lstStyle>
          <a:p>
            <a:fld id="{32A12306-A282-48D8-BA20-DCE5E02FCD67}" type="slidenum">
              <a:rPr lang="en-US" smtClean="0"/>
              <a:pPr/>
              <a:t>‹#›</a:t>
            </a:fld>
            <a:endParaRPr lang="en-US"/>
          </a:p>
        </p:txBody>
      </p:sp>
    </p:spTree>
    <p:extLst>
      <p:ext uri="{BB962C8B-B14F-4D97-AF65-F5344CB8AC3E}">
        <p14:creationId xmlns:p14="http://schemas.microsoft.com/office/powerpoint/2010/main" val="357704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12306-A282-48D8-BA20-DCE5E02FCD67}" type="slidenum">
              <a:rPr lang="en-US" smtClean="0"/>
              <a:pPr/>
              <a:t>6</a:t>
            </a:fld>
            <a:endParaRPr lang="en-US"/>
          </a:p>
        </p:txBody>
      </p:sp>
    </p:spTree>
    <p:extLst>
      <p:ext uri="{BB962C8B-B14F-4D97-AF65-F5344CB8AC3E}">
        <p14:creationId xmlns:p14="http://schemas.microsoft.com/office/powerpoint/2010/main" val="207557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5C6DD1-D90C-43E1-A06B-69F82B4CFB6F}"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330412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E80E7-7430-46AA-A3CD-9B3562E9E2B3}"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11239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77237-AAD6-40FD-90E5-F91106BAC380}"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41844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03884E-88B1-45F3-972C-3F48822C6330}"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0616" cy="1645920"/>
          </a:xfrm>
          <a:prstGeom prst="rect">
            <a:avLst/>
          </a:prstGeom>
        </p:spPr>
      </p:pic>
    </p:spTree>
    <p:extLst>
      <p:ext uri="{BB962C8B-B14F-4D97-AF65-F5344CB8AC3E}">
        <p14:creationId xmlns:p14="http://schemas.microsoft.com/office/powerpoint/2010/main" val="133249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3C1EE-2B2D-4804-9A4A-E1E5B5D9AD9E}"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9823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8B61B-7E55-4D30-9ACD-5D7C85F71106}" type="datetime1">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150200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AD506-86B8-4E10-A4E9-04E700AFED1E}" type="datetime1">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5645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601293-5274-45EE-AE1E-E01C8410A251}" type="datetime1">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311301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A close up of a logo&#10;&#10;Description generated with very high confidence">
            <a:extLst>
              <a:ext uri="{FF2B5EF4-FFF2-40B4-BE49-F238E27FC236}">
                <a16:creationId xmlns:a16="http://schemas.microsoft.com/office/drawing/2014/main" id="{12AF3E6E-CD68-4C7D-B614-05AFC060DD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EF90915-1AFD-42EA-B8CB-EA72DC5216F8}" type="datetime1">
              <a:rPr lang="en-US" smtClean="0"/>
              <a:t>3/6/2020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877050" y="6451601"/>
            <a:ext cx="2057400" cy="365125"/>
          </a:xfrm>
        </p:spPr>
        <p:txBody>
          <a:bodyPr/>
          <a:lstStyle/>
          <a:p>
            <a:fld id="{8F4F3C2F-AE62-4A5A-82F1-0327CBADDEA5}" type="slidenum">
              <a:rPr lang="en-US" smtClean="0"/>
              <a:pPr/>
              <a:t>‹#›</a:t>
            </a:fld>
            <a:endParaRPr lang="en-US"/>
          </a:p>
        </p:txBody>
      </p:sp>
      <p:sp>
        <p:nvSpPr>
          <p:cNvPr id="8" name="Slide Number Placeholder 2"/>
          <p:cNvSpPr txBox="1">
            <a:spLocks/>
          </p:cNvSpPr>
          <p:nvPr userDrawn="1"/>
        </p:nvSpPr>
        <p:spPr>
          <a:xfrm>
            <a:off x="7014210" y="6606894"/>
            <a:ext cx="2057400" cy="24412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5FD749-63D8-43EC-A856-55BB0F9CCB39}" type="slidenum">
              <a:rPr lang="en-US" b="1" smtClean="0">
                <a:solidFill>
                  <a:schemeClr val="bg1"/>
                </a:solidFill>
              </a:rPr>
              <a:pPr/>
              <a:t>‹#›</a:t>
            </a:fld>
            <a:endParaRPr lang="en-US" b="1" dirty="0">
              <a:solidFill>
                <a:schemeClr val="bg1"/>
              </a:solidFill>
            </a:endParaRPr>
          </a:p>
        </p:txBody>
      </p:sp>
    </p:spTree>
    <p:extLst>
      <p:ext uri="{BB962C8B-B14F-4D97-AF65-F5344CB8AC3E}">
        <p14:creationId xmlns:p14="http://schemas.microsoft.com/office/powerpoint/2010/main" val="288019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51C5D-18BE-4209-9CDD-E83CCFF13D92}" type="datetime1">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225692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80E493-470F-43F8-AA95-A01E89861EF5}" type="datetime1">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F3C2F-AE62-4A5A-82F1-0327CBADDEA5}" type="slidenum">
              <a:rPr lang="en-US" smtClean="0"/>
              <a:pPr/>
              <a:t>‹#›</a:t>
            </a:fld>
            <a:endParaRPr lang="en-US"/>
          </a:p>
        </p:txBody>
      </p:sp>
    </p:spTree>
    <p:extLst>
      <p:ext uri="{BB962C8B-B14F-4D97-AF65-F5344CB8AC3E}">
        <p14:creationId xmlns:p14="http://schemas.microsoft.com/office/powerpoint/2010/main" val="413628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9F15B-2440-4E38-BA35-86391E32F9AB}" type="datetime1">
              <a:rPr lang="en-US" smtClean="0"/>
              <a:t>3/6/2020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F3C2F-AE62-4A5A-82F1-0327CBADDEA5}" type="slidenum">
              <a:rPr lang="en-US" smtClean="0"/>
              <a:pPr/>
              <a:t>‹#›</a:t>
            </a:fld>
            <a:endParaRPr lang="en-US"/>
          </a:p>
        </p:txBody>
      </p:sp>
    </p:spTree>
    <p:extLst>
      <p:ext uri="{BB962C8B-B14F-4D97-AF65-F5344CB8AC3E}">
        <p14:creationId xmlns:p14="http://schemas.microsoft.com/office/powerpoint/2010/main" val="2027389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101express.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 y="136524"/>
            <a:ext cx="9144000" cy="6858000"/>
          </a:xfrm>
          <a:prstGeom prst="rect">
            <a:avLst/>
          </a:prstGeom>
        </p:spPr>
      </p:pic>
      <p:sp>
        <p:nvSpPr>
          <p:cNvPr id="6" name="TextBox 5">
            <a:extLst>
              <a:ext uri="{FF2B5EF4-FFF2-40B4-BE49-F238E27FC236}">
                <a16:creationId xmlns:a16="http://schemas.microsoft.com/office/drawing/2014/main" id="{58AB157A-550D-41B4-8277-12FD4182D1F4}"/>
              </a:ext>
            </a:extLst>
          </p:cNvPr>
          <p:cNvSpPr txBox="1"/>
          <p:nvPr/>
        </p:nvSpPr>
        <p:spPr>
          <a:xfrm>
            <a:off x="345539" y="5906444"/>
            <a:ext cx="6969661" cy="369332"/>
          </a:xfrm>
          <a:prstGeom prst="rect">
            <a:avLst/>
          </a:prstGeom>
          <a:solidFill>
            <a:srgbClr val="514D4D"/>
          </a:solidFill>
        </p:spPr>
        <p:txBody>
          <a:bodyPr wrap="square" rtlCol="0">
            <a:spAutoFit/>
          </a:bodyPr>
          <a:lstStyle/>
          <a:p>
            <a:pPr algn="r"/>
            <a:r>
              <a:rPr lang="en-US" dirty="0">
                <a:solidFill>
                  <a:schemeClr val="bg1"/>
                </a:solidFill>
              </a:rPr>
              <a:t>	SMCELJPA Board Meeting, March 13, 2020</a:t>
            </a:r>
          </a:p>
        </p:txBody>
      </p:sp>
      <p:sp>
        <p:nvSpPr>
          <p:cNvPr id="3" name="TextBox 2"/>
          <p:cNvSpPr txBox="1"/>
          <p:nvPr/>
        </p:nvSpPr>
        <p:spPr>
          <a:xfrm>
            <a:off x="1514168" y="4552335"/>
            <a:ext cx="4149213" cy="430887"/>
          </a:xfrm>
          <a:prstGeom prst="rect">
            <a:avLst/>
          </a:prstGeom>
          <a:noFill/>
        </p:spPr>
        <p:txBody>
          <a:bodyPr wrap="square" rtlCol="0">
            <a:spAutoFit/>
          </a:bodyPr>
          <a:lstStyle/>
          <a:p>
            <a:r>
              <a:rPr lang="en-US" sz="2200" dirty="0">
                <a:solidFill>
                  <a:schemeClr val="bg1"/>
                </a:solidFill>
              </a:rPr>
              <a:t>Express Lanes Financial Projections</a:t>
            </a:r>
          </a:p>
        </p:txBody>
      </p:sp>
    </p:spTree>
    <p:extLst>
      <p:ext uri="{BB962C8B-B14F-4D97-AF65-F5344CB8AC3E}">
        <p14:creationId xmlns:p14="http://schemas.microsoft.com/office/powerpoint/2010/main" val="411259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312" y="636928"/>
            <a:ext cx="4346918" cy="430887"/>
          </a:xfrm>
          <a:prstGeom prst="rect">
            <a:avLst/>
          </a:prstGeom>
        </p:spPr>
        <p:txBody>
          <a:bodyPr wrap="square">
            <a:spAutoFit/>
          </a:bodyPr>
          <a:lstStyle/>
          <a:p>
            <a:r>
              <a:rPr lang="en-US" sz="2200" b="1" dirty="0">
                <a:solidFill>
                  <a:srgbClr val="FFC000"/>
                </a:solidFill>
              </a:rPr>
              <a:t>PROJECT UPDATES</a:t>
            </a:r>
          </a:p>
        </p:txBody>
      </p:sp>
      <p:sp>
        <p:nvSpPr>
          <p:cNvPr id="25" name="Slide Number Placeholder 24"/>
          <p:cNvSpPr>
            <a:spLocks noGrp="1"/>
          </p:cNvSpPr>
          <p:nvPr>
            <p:ph type="sldNum" sz="quarter" idx="12"/>
          </p:nvPr>
        </p:nvSpPr>
        <p:spPr>
          <a:xfrm>
            <a:off x="6979476" y="6386757"/>
            <a:ext cx="2057400" cy="365125"/>
          </a:xfrm>
        </p:spPr>
        <p:txBody>
          <a:bodyPr/>
          <a:lstStyle/>
          <a:p>
            <a:fld id="{8F4F3C2F-AE62-4A5A-82F1-0327CBADDEA5}" type="slidenum">
              <a:rPr lang="en-US" smtClean="0"/>
              <a:pPr/>
              <a:t>2</a:t>
            </a:fld>
            <a:endParaRPr lang="en-US"/>
          </a:p>
        </p:txBody>
      </p:sp>
      <p:sp>
        <p:nvSpPr>
          <p:cNvPr id="48" name="Rectangle 47">
            <a:extLst>
              <a:ext uri="{FF2B5EF4-FFF2-40B4-BE49-F238E27FC236}">
                <a16:creationId xmlns:a16="http://schemas.microsoft.com/office/drawing/2014/main" id="{8912FC6B-FE35-48D2-9D86-CE48722FE261}"/>
              </a:ext>
            </a:extLst>
          </p:cNvPr>
          <p:cNvSpPr/>
          <p:nvPr/>
        </p:nvSpPr>
        <p:spPr>
          <a:xfrm>
            <a:off x="-3758" y="3870938"/>
            <a:ext cx="9144000" cy="2603294"/>
          </a:xfrm>
          <a:prstGeom prst="rect">
            <a:avLst/>
          </a:prstGeom>
          <a:solidFill>
            <a:schemeClr val="accent1">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9" name="Rectangle 48">
            <a:extLst>
              <a:ext uri="{FF2B5EF4-FFF2-40B4-BE49-F238E27FC236}">
                <a16:creationId xmlns:a16="http://schemas.microsoft.com/office/drawing/2014/main" id="{13A418B8-7737-4BC7-9C31-459EA938009E}"/>
              </a:ext>
            </a:extLst>
          </p:cNvPr>
          <p:cNvSpPr/>
          <p:nvPr/>
        </p:nvSpPr>
        <p:spPr>
          <a:xfrm>
            <a:off x="-4404" y="1467968"/>
            <a:ext cx="9144000" cy="2403359"/>
          </a:xfrm>
          <a:prstGeom prst="rect">
            <a:avLst/>
          </a:prstGeom>
          <a:solidFill>
            <a:srgbClr val="FF5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Rounded Rectangle 2">
            <a:extLst>
              <a:ext uri="{FF2B5EF4-FFF2-40B4-BE49-F238E27FC236}">
                <a16:creationId xmlns:a16="http://schemas.microsoft.com/office/drawing/2014/main" id="{3C9FD87B-1AC0-4940-8C10-58B75881F1A6}"/>
              </a:ext>
            </a:extLst>
          </p:cNvPr>
          <p:cNvSpPr/>
          <p:nvPr/>
        </p:nvSpPr>
        <p:spPr>
          <a:xfrm>
            <a:off x="472097" y="3558146"/>
            <a:ext cx="8085719" cy="414068"/>
          </a:xfrm>
          <a:prstGeom prst="roundRect">
            <a:avLst/>
          </a:prstGeom>
          <a:gradFill>
            <a:gsLst>
              <a:gs pos="0">
                <a:srgbClr val="FF3399"/>
              </a:gs>
              <a:gs pos="0">
                <a:srgbClr val="FF6633"/>
              </a:gs>
              <a:gs pos="27000">
                <a:srgbClr val="FFFF00"/>
              </a:gs>
              <a:gs pos="92000">
                <a:srgbClr val="01A78F"/>
              </a:gs>
              <a:gs pos="100000">
                <a:srgbClr val="336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Connector 50">
            <a:extLst>
              <a:ext uri="{FF2B5EF4-FFF2-40B4-BE49-F238E27FC236}">
                <a16:creationId xmlns:a16="http://schemas.microsoft.com/office/drawing/2014/main" id="{8F026383-E24E-449A-A940-EBFFEBA3E5AE}"/>
              </a:ext>
            </a:extLst>
          </p:cNvPr>
          <p:cNvCxnSpPr/>
          <p:nvPr/>
        </p:nvCxnSpPr>
        <p:spPr>
          <a:xfrm>
            <a:off x="1407050" y="3558146"/>
            <a:ext cx="0" cy="41406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E592804-BC30-4358-943A-8D2F169CA6BE}"/>
              </a:ext>
            </a:extLst>
          </p:cNvPr>
          <p:cNvCxnSpPr/>
          <p:nvPr/>
        </p:nvCxnSpPr>
        <p:spPr>
          <a:xfrm>
            <a:off x="3795287" y="3558146"/>
            <a:ext cx="0" cy="41406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B61A5A-FB34-4EC5-9EFB-5AA4DCA857AF}"/>
              </a:ext>
            </a:extLst>
          </p:cNvPr>
          <p:cNvCxnSpPr>
            <a:cxnSpLocks/>
          </p:cNvCxnSpPr>
          <p:nvPr/>
        </p:nvCxnSpPr>
        <p:spPr>
          <a:xfrm>
            <a:off x="7220887" y="3558145"/>
            <a:ext cx="0" cy="412056"/>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D59A00-392D-4ED6-B2A8-F8D8CBB1CD30}"/>
              </a:ext>
            </a:extLst>
          </p:cNvPr>
          <p:cNvCxnSpPr/>
          <p:nvPr/>
        </p:nvCxnSpPr>
        <p:spPr>
          <a:xfrm>
            <a:off x="5866165" y="3558146"/>
            <a:ext cx="0" cy="41406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7">
            <a:extLst>
              <a:ext uri="{FF2B5EF4-FFF2-40B4-BE49-F238E27FC236}">
                <a16:creationId xmlns:a16="http://schemas.microsoft.com/office/drawing/2014/main" id="{0B00B6FC-EFA1-4769-BF91-ACD591C779BA}"/>
              </a:ext>
            </a:extLst>
          </p:cNvPr>
          <p:cNvSpPr txBox="1"/>
          <p:nvPr/>
        </p:nvSpPr>
        <p:spPr>
          <a:xfrm>
            <a:off x="604261" y="3592657"/>
            <a:ext cx="7246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a:t>
            </a:r>
          </a:p>
        </p:txBody>
      </p:sp>
      <p:sp>
        <p:nvSpPr>
          <p:cNvPr id="56" name="TextBox 8">
            <a:extLst>
              <a:ext uri="{FF2B5EF4-FFF2-40B4-BE49-F238E27FC236}">
                <a16:creationId xmlns:a16="http://schemas.microsoft.com/office/drawing/2014/main" id="{8ECAB0B9-8BD1-4B47-BE21-734133E8AAA5}"/>
              </a:ext>
            </a:extLst>
          </p:cNvPr>
          <p:cNvSpPr txBox="1"/>
          <p:nvPr/>
        </p:nvSpPr>
        <p:spPr>
          <a:xfrm>
            <a:off x="2309887" y="3610070"/>
            <a:ext cx="7246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2019</a:t>
            </a:r>
          </a:p>
        </p:txBody>
      </p:sp>
      <p:sp>
        <p:nvSpPr>
          <p:cNvPr id="57" name="TextBox 9">
            <a:extLst>
              <a:ext uri="{FF2B5EF4-FFF2-40B4-BE49-F238E27FC236}">
                <a16:creationId xmlns:a16="http://schemas.microsoft.com/office/drawing/2014/main" id="{02D5E6D0-1F6F-4152-BC4C-03DE8010EAE3}"/>
              </a:ext>
            </a:extLst>
          </p:cNvPr>
          <p:cNvSpPr txBox="1"/>
          <p:nvPr/>
        </p:nvSpPr>
        <p:spPr>
          <a:xfrm>
            <a:off x="4458325" y="3587374"/>
            <a:ext cx="7246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2020</a:t>
            </a:r>
          </a:p>
        </p:txBody>
      </p:sp>
      <p:sp>
        <p:nvSpPr>
          <p:cNvPr id="58" name="TextBox 10">
            <a:extLst>
              <a:ext uri="{FF2B5EF4-FFF2-40B4-BE49-F238E27FC236}">
                <a16:creationId xmlns:a16="http://schemas.microsoft.com/office/drawing/2014/main" id="{8AD3F4E9-AD61-4EA9-981B-74B9AE4FC755}"/>
              </a:ext>
            </a:extLst>
          </p:cNvPr>
          <p:cNvSpPr txBox="1"/>
          <p:nvPr/>
        </p:nvSpPr>
        <p:spPr>
          <a:xfrm>
            <a:off x="6252708" y="3581424"/>
            <a:ext cx="7246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2021</a:t>
            </a:r>
          </a:p>
        </p:txBody>
      </p:sp>
      <p:sp>
        <p:nvSpPr>
          <p:cNvPr id="59" name="TextBox 11">
            <a:extLst>
              <a:ext uri="{FF2B5EF4-FFF2-40B4-BE49-F238E27FC236}">
                <a16:creationId xmlns:a16="http://schemas.microsoft.com/office/drawing/2014/main" id="{166FC1CC-19E2-4A92-96DD-4AAE5813CA15}"/>
              </a:ext>
            </a:extLst>
          </p:cNvPr>
          <p:cNvSpPr txBox="1"/>
          <p:nvPr/>
        </p:nvSpPr>
        <p:spPr>
          <a:xfrm>
            <a:off x="7527042" y="3580631"/>
            <a:ext cx="72461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2022</a:t>
            </a:r>
          </a:p>
        </p:txBody>
      </p:sp>
      <p:cxnSp>
        <p:nvCxnSpPr>
          <p:cNvPr id="60" name="Straight Connector 59">
            <a:extLst>
              <a:ext uri="{FF2B5EF4-FFF2-40B4-BE49-F238E27FC236}">
                <a16:creationId xmlns:a16="http://schemas.microsoft.com/office/drawing/2014/main" id="{ED67991C-F229-43B4-ABB6-B7B212788958}"/>
              </a:ext>
            </a:extLst>
          </p:cNvPr>
          <p:cNvCxnSpPr>
            <a:cxnSpLocks/>
          </p:cNvCxnSpPr>
          <p:nvPr/>
        </p:nvCxnSpPr>
        <p:spPr>
          <a:xfrm flipV="1">
            <a:off x="1252680" y="2437126"/>
            <a:ext cx="0" cy="2510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D539EB8-93FC-4A00-8166-9C6352595C9E}"/>
              </a:ext>
            </a:extLst>
          </p:cNvPr>
          <p:cNvCxnSpPr>
            <a:cxnSpLocks/>
          </p:cNvCxnSpPr>
          <p:nvPr/>
        </p:nvCxnSpPr>
        <p:spPr>
          <a:xfrm flipV="1">
            <a:off x="3225140" y="2943188"/>
            <a:ext cx="0" cy="603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17">
            <a:extLst>
              <a:ext uri="{FF2B5EF4-FFF2-40B4-BE49-F238E27FC236}">
                <a16:creationId xmlns:a16="http://schemas.microsoft.com/office/drawing/2014/main" id="{B2136428-8515-B645-84CD-EB2C2E07EEA0}"/>
              </a:ext>
            </a:extLst>
          </p:cNvPr>
          <p:cNvSpPr txBox="1"/>
          <p:nvPr/>
        </p:nvSpPr>
        <p:spPr>
          <a:xfrm>
            <a:off x="2761282" y="2473605"/>
            <a:ext cx="99289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100% PS&amp;E</a:t>
            </a:r>
          </a:p>
          <a:p>
            <a:r>
              <a:rPr lang="en-US" sz="1300" dirty="0"/>
              <a:t>Sep 2019</a:t>
            </a:r>
          </a:p>
        </p:txBody>
      </p:sp>
      <p:cxnSp>
        <p:nvCxnSpPr>
          <p:cNvPr id="63" name="Straight Connector 62">
            <a:extLst>
              <a:ext uri="{FF2B5EF4-FFF2-40B4-BE49-F238E27FC236}">
                <a16:creationId xmlns:a16="http://schemas.microsoft.com/office/drawing/2014/main" id="{D188288F-DC42-4771-A923-300E07427218}"/>
              </a:ext>
            </a:extLst>
          </p:cNvPr>
          <p:cNvCxnSpPr>
            <a:cxnSpLocks/>
          </p:cNvCxnSpPr>
          <p:nvPr/>
        </p:nvCxnSpPr>
        <p:spPr>
          <a:xfrm flipV="1">
            <a:off x="1824560" y="3970970"/>
            <a:ext cx="0" cy="510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19">
            <a:extLst>
              <a:ext uri="{FF2B5EF4-FFF2-40B4-BE49-F238E27FC236}">
                <a16:creationId xmlns:a16="http://schemas.microsoft.com/office/drawing/2014/main" id="{B2136428-8515-B645-84CD-EB2C2E07EEA0}"/>
              </a:ext>
            </a:extLst>
          </p:cNvPr>
          <p:cNvSpPr txBox="1"/>
          <p:nvPr/>
        </p:nvSpPr>
        <p:spPr>
          <a:xfrm>
            <a:off x="1549815" y="4433309"/>
            <a:ext cx="1298989"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Begin </a:t>
            </a:r>
          </a:p>
          <a:p>
            <a:r>
              <a:rPr lang="en-US" sz="1300" dirty="0"/>
              <a:t>Construction</a:t>
            </a:r>
          </a:p>
          <a:p>
            <a:r>
              <a:rPr lang="en-US" sz="1300" dirty="0"/>
              <a:t>Mar 2019</a:t>
            </a:r>
          </a:p>
        </p:txBody>
      </p:sp>
      <p:cxnSp>
        <p:nvCxnSpPr>
          <p:cNvPr id="65" name="Straight Connector 64">
            <a:extLst>
              <a:ext uri="{FF2B5EF4-FFF2-40B4-BE49-F238E27FC236}">
                <a16:creationId xmlns:a16="http://schemas.microsoft.com/office/drawing/2014/main" id="{67171F25-1826-48A2-9E5C-2A10735473B0}"/>
              </a:ext>
            </a:extLst>
          </p:cNvPr>
          <p:cNvCxnSpPr/>
          <p:nvPr/>
        </p:nvCxnSpPr>
        <p:spPr>
          <a:xfrm flipV="1">
            <a:off x="4164210" y="2971950"/>
            <a:ext cx="2876" cy="58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21">
            <a:extLst>
              <a:ext uri="{FF2B5EF4-FFF2-40B4-BE49-F238E27FC236}">
                <a16:creationId xmlns:a16="http://schemas.microsoft.com/office/drawing/2014/main" id="{B2136428-8515-B645-84CD-EB2C2E07EEA0}"/>
              </a:ext>
            </a:extLst>
          </p:cNvPr>
          <p:cNvSpPr txBox="1"/>
          <p:nvPr/>
        </p:nvSpPr>
        <p:spPr>
          <a:xfrm>
            <a:off x="3805978" y="2451333"/>
            <a:ext cx="1903478"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Begin Construction</a:t>
            </a:r>
          </a:p>
          <a:p>
            <a:r>
              <a:rPr lang="en-US" sz="1300" dirty="0"/>
              <a:t>March 2020</a:t>
            </a:r>
          </a:p>
        </p:txBody>
      </p:sp>
      <p:cxnSp>
        <p:nvCxnSpPr>
          <p:cNvPr id="67" name="Straight Connector 66">
            <a:extLst>
              <a:ext uri="{FF2B5EF4-FFF2-40B4-BE49-F238E27FC236}">
                <a16:creationId xmlns:a16="http://schemas.microsoft.com/office/drawing/2014/main" id="{D1C9339B-B534-40A5-8BE6-39670891EBD6}"/>
              </a:ext>
            </a:extLst>
          </p:cNvPr>
          <p:cNvCxnSpPr>
            <a:cxnSpLocks/>
          </p:cNvCxnSpPr>
          <p:nvPr/>
        </p:nvCxnSpPr>
        <p:spPr>
          <a:xfrm flipV="1">
            <a:off x="6168153" y="2548100"/>
            <a:ext cx="0" cy="1010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23">
            <a:extLst>
              <a:ext uri="{FF2B5EF4-FFF2-40B4-BE49-F238E27FC236}">
                <a16:creationId xmlns:a16="http://schemas.microsoft.com/office/drawing/2014/main" id="{B2136428-8515-B645-84CD-EB2C2E07EEA0}"/>
              </a:ext>
            </a:extLst>
          </p:cNvPr>
          <p:cNvSpPr txBox="1"/>
          <p:nvPr/>
        </p:nvSpPr>
        <p:spPr>
          <a:xfrm>
            <a:off x="5748979" y="1467602"/>
            <a:ext cx="1050028"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Begin Toll Systems Installation</a:t>
            </a:r>
          </a:p>
          <a:p>
            <a:r>
              <a:rPr lang="en-US" sz="1300" dirty="0"/>
              <a:t>Spring</a:t>
            </a:r>
          </a:p>
          <a:p>
            <a:r>
              <a:rPr lang="en-US" sz="1300" dirty="0"/>
              <a:t>2021</a:t>
            </a:r>
          </a:p>
        </p:txBody>
      </p:sp>
      <p:sp>
        <p:nvSpPr>
          <p:cNvPr id="69" name="TextBox 25">
            <a:extLst>
              <a:ext uri="{FF2B5EF4-FFF2-40B4-BE49-F238E27FC236}">
                <a16:creationId xmlns:a16="http://schemas.microsoft.com/office/drawing/2014/main" id="{B2136428-8515-B645-84CD-EB2C2E07EEA0}"/>
              </a:ext>
            </a:extLst>
          </p:cNvPr>
          <p:cNvSpPr txBox="1"/>
          <p:nvPr/>
        </p:nvSpPr>
        <p:spPr>
          <a:xfrm>
            <a:off x="8254957" y="1533937"/>
            <a:ext cx="997313"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Open </a:t>
            </a:r>
          </a:p>
          <a:p>
            <a:r>
              <a:rPr lang="en-US" sz="1300" dirty="0"/>
              <a:t>Express Lanes</a:t>
            </a:r>
          </a:p>
          <a:p>
            <a:r>
              <a:rPr lang="en-US" sz="1300" dirty="0"/>
              <a:t>Late 2022</a:t>
            </a:r>
          </a:p>
        </p:txBody>
      </p:sp>
      <p:sp>
        <p:nvSpPr>
          <p:cNvPr id="70" name="TextBox 26">
            <a:extLst>
              <a:ext uri="{FF2B5EF4-FFF2-40B4-BE49-F238E27FC236}">
                <a16:creationId xmlns:a16="http://schemas.microsoft.com/office/drawing/2014/main" id="{B2136428-8515-B645-84CD-EB2C2E07EEA0}"/>
              </a:ext>
            </a:extLst>
          </p:cNvPr>
          <p:cNvSpPr txBox="1"/>
          <p:nvPr/>
        </p:nvSpPr>
        <p:spPr>
          <a:xfrm>
            <a:off x="939316" y="1482749"/>
            <a:ext cx="166559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Caltrans Project </a:t>
            </a:r>
          </a:p>
          <a:p>
            <a:r>
              <a:rPr lang="en-US" sz="1300" dirty="0"/>
              <a:t>Approval (South and North)</a:t>
            </a:r>
          </a:p>
          <a:p>
            <a:r>
              <a:rPr lang="en-US" sz="1300" dirty="0"/>
              <a:t>Nov 2018</a:t>
            </a:r>
          </a:p>
        </p:txBody>
      </p:sp>
      <p:cxnSp>
        <p:nvCxnSpPr>
          <p:cNvPr id="71" name="Straight Connector 70">
            <a:extLst>
              <a:ext uri="{FF2B5EF4-FFF2-40B4-BE49-F238E27FC236}">
                <a16:creationId xmlns:a16="http://schemas.microsoft.com/office/drawing/2014/main" id="{CB27451F-7505-4CBC-A866-B17C430A4D29}"/>
              </a:ext>
            </a:extLst>
          </p:cNvPr>
          <p:cNvCxnSpPr>
            <a:cxnSpLocks/>
          </p:cNvCxnSpPr>
          <p:nvPr/>
        </p:nvCxnSpPr>
        <p:spPr>
          <a:xfrm rot="5400000" flipH="1" flipV="1">
            <a:off x="3791773" y="3992780"/>
            <a:ext cx="262025" cy="2336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35">
            <a:extLst>
              <a:ext uri="{FF2B5EF4-FFF2-40B4-BE49-F238E27FC236}">
                <a16:creationId xmlns:a16="http://schemas.microsoft.com/office/drawing/2014/main" id="{B2136428-8515-B645-84CD-EB2C2E07EEA0}"/>
              </a:ext>
            </a:extLst>
          </p:cNvPr>
          <p:cNvSpPr txBox="1"/>
          <p:nvPr/>
        </p:nvSpPr>
        <p:spPr>
          <a:xfrm>
            <a:off x="2977353" y="4234247"/>
            <a:ext cx="106099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00" dirty="0"/>
              <a:t>Substantial Construction Completed</a:t>
            </a:r>
          </a:p>
          <a:p>
            <a:pPr algn="r"/>
            <a:r>
              <a:rPr lang="en-US" sz="1300" dirty="0"/>
              <a:t>Feb 2020</a:t>
            </a:r>
          </a:p>
        </p:txBody>
      </p:sp>
      <p:sp>
        <p:nvSpPr>
          <p:cNvPr id="73" name="TextBox 36">
            <a:extLst>
              <a:ext uri="{FF2B5EF4-FFF2-40B4-BE49-F238E27FC236}">
                <a16:creationId xmlns:a16="http://schemas.microsoft.com/office/drawing/2014/main" id="{B2136428-8515-B645-84CD-EB2C2E07EEA0}"/>
              </a:ext>
            </a:extLst>
          </p:cNvPr>
          <p:cNvSpPr txBox="1"/>
          <p:nvPr/>
        </p:nvSpPr>
        <p:spPr>
          <a:xfrm>
            <a:off x="50905" y="1793232"/>
            <a:ext cx="1337095"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dirty="0"/>
          </a:p>
          <a:p>
            <a:r>
              <a:rPr lang="en-US" sz="1400" b="1" dirty="0"/>
              <a:t>Express </a:t>
            </a:r>
          </a:p>
          <a:p>
            <a:r>
              <a:rPr lang="en-US" sz="1400" b="1" dirty="0"/>
              <a:t>Lane </a:t>
            </a:r>
          </a:p>
          <a:p>
            <a:r>
              <a:rPr lang="en-US" sz="1400" b="1" dirty="0"/>
              <a:t>Addition</a:t>
            </a:r>
          </a:p>
        </p:txBody>
      </p:sp>
      <p:sp>
        <p:nvSpPr>
          <p:cNvPr id="74" name="TextBox 37">
            <a:extLst>
              <a:ext uri="{FF2B5EF4-FFF2-40B4-BE49-F238E27FC236}">
                <a16:creationId xmlns:a16="http://schemas.microsoft.com/office/drawing/2014/main" id="{B2136428-8515-B645-84CD-EB2C2E07EEA0}"/>
              </a:ext>
            </a:extLst>
          </p:cNvPr>
          <p:cNvSpPr txBox="1"/>
          <p:nvPr/>
        </p:nvSpPr>
        <p:spPr>
          <a:xfrm>
            <a:off x="39475" y="4805811"/>
            <a:ext cx="133709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HOV to </a:t>
            </a:r>
          </a:p>
          <a:p>
            <a:r>
              <a:rPr lang="en-US" sz="1400" b="1" dirty="0"/>
              <a:t>Express Lane</a:t>
            </a:r>
          </a:p>
          <a:p>
            <a:r>
              <a:rPr lang="en-US" sz="1400" b="1" dirty="0"/>
              <a:t>Conversion</a:t>
            </a:r>
          </a:p>
        </p:txBody>
      </p:sp>
      <p:sp>
        <p:nvSpPr>
          <p:cNvPr id="76" name="TextBox 39">
            <a:extLst>
              <a:ext uri="{FF2B5EF4-FFF2-40B4-BE49-F238E27FC236}">
                <a16:creationId xmlns:a16="http://schemas.microsoft.com/office/drawing/2014/main" id="{B2136428-8515-B645-84CD-EB2C2E07EEA0}"/>
              </a:ext>
            </a:extLst>
          </p:cNvPr>
          <p:cNvSpPr txBox="1"/>
          <p:nvPr/>
        </p:nvSpPr>
        <p:spPr>
          <a:xfrm>
            <a:off x="4107669" y="4240597"/>
            <a:ext cx="101290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Begin Toll Systems Installation</a:t>
            </a:r>
          </a:p>
          <a:p>
            <a:r>
              <a:rPr lang="en-US" sz="1300" dirty="0"/>
              <a:t>Spring 2020</a:t>
            </a:r>
          </a:p>
        </p:txBody>
      </p:sp>
      <p:cxnSp>
        <p:nvCxnSpPr>
          <p:cNvPr id="77" name="Straight Connector 76">
            <a:extLst>
              <a:ext uri="{FF2B5EF4-FFF2-40B4-BE49-F238E27FC236}">
                <a16:creationId xmlns:a16="http://schemas.microsoft.com/office/drawing/2014/main" id="{DF3DADE3-248F-438E-BA23-4E2C77D8B574}"/>
              </a:ext>
            </a:extLst>
          </p:cNvPr>
          <p:cNvCxnSpPr>
            <a:cxnSpLocks/>
            <a:stCxn id="78" idx="1"/>
          </p:cNvCxnSpPr>
          <p:nvPr/>
        </p:nvCxnSpPr>
        <p:spPr>
          <a:xfrm rot="10800000">
            <a:off x="7098650" y="3981500"/>
            <a:ext cx="225126" cy="52577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41">
            <a:extLst>
              <a:ext uri="{FF2B5EF4-FFF2-40B4-BE49-F238E27FC236}">
                <a16:creationId xmlns:a16="http://schemas.microsoft.com/office/drawing/2014/main" id="{B2136428-8515-B645-84CD-EB2C2E07EEA0}"/>
              </a:ext>
            </a:extLst>
          </p:cNvPr>
          <p:cNvSpPr txBox="1"/>
          <p:nvPr/>
        </p:nvSpPr>
        <p:spPr>
          <a:xfrm>
            <a:off x="7323776" y="4161025"/>
            <a:ext cx="1685846"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Potential Open Express Lanes</a:t>
            </a:r>
          </a:p>
          <a:p>
            <a:r>
              <a:rPr lang="en-US" sz="1300" dirty="0"/>
              <a:t>Late 2021</a:t>
            </a:r>
          </a:p>
        </p:txBody>
      </p:sp>
      <p:cxnSp>
        <p:nvCxnSpPr>
          <p:cNvPr id="79" name="Straight Connector 78">
            <a:extLst>
              <a:ext uri="{FF2B5EF4-FFF2-40B4-BE49-F238E27FC236}">
                <a16:creationId xmlns:a16="http://schemas.microsoft.com/office/drawing/2014/main" id="{39DE7358-39C8-4DDA-9461-3AEECACAD74F}"/>
              </a:ext>
            </a:extLst>
          </p:cNvPr>
          <p:cNvCxnSpPr>
            <a:cxnSpLocks/>
          </p:cNvCxnSpPr>
          <p:nvPr/>
        </p:nvCxnSpPr>
        <p:spPr>
          <a:xfrm flipV="1">
            <a:off x="8413107" y="2438105"/>
            <a:ext cx="0" cy="1108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EE7721C-E186-475E-A497-4778B3BEF249}"/>
              </a:ext>
            </a:extLst>
          </p:cNvPr>
          <p:cNvCxnSpPr/>
          <p:nvPr/>
        </p:nvCxnSpPr>
        <p:spPr>
          <a:xfrm flipV="1">
            <a:off x="152470" y="2806458"/>
            <a:ext cx="0" cy="774057"/>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TextBox 43">
            <a:extLst>
              <a:ext uri="{FF2B5EF4-FFF2-40B4-BE49-F238E27FC236}">
                <a16:creationId xmlns:a16="http://schemas.microsoft.com/office/drawing/2014/main" id="{AEAFA26D-3700-4AAD-82B5-3E1D0372381C}"/>
              </a:ext>
            </a:extLst>
          </p:cNvPr>
          <p:cNvSpPr txBox="1"/>
          <p:nvPr/>
        </p:nvSpPr>
        <p:spPr>
          <a:xfrm>
            <a:off x="156531" y="3069167"/>
            <a:ext cx="161728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North of </a:t>
            </a:r>
          </a:p>
          <a:p>
            <a:r>
              <a:rPr lang="en-US" sz="1400" b="1" dirty="0"/>
              <a:t>Whipple</a:t>
            </a:r>
          </a:p>
        </p:txBody>
      </p:sp>
      <p:cxnSp>
        <p:nvCxnSpPr>
          <p:cNvPr id="82" name="Straight Arrow Connector 81">
            <a:extLst>
              <a:ext uri="{FF2B5EF4-FFF2-40B4-BE49-F238E27FC236}">
                <a16:creationId xmlns:a16="http://schemas.microsoft.com/office/drawing/2014/main" id="{BF7CD46B-64B9-4329-BFAF-8489414E3BC3}"/>
              </a:ext>
            </a:extLst>
          </p:cNvPr>
          <p:cNvCxnSpPr/>
          <p:nvPr/>
        </p:nvCxnSpPr>
        <p:spPr>
          <a:xfrm>
            <a:off x="152470" y="3871327"/>
            <a:ext cx="9525" cy="89581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TextBox 49">
            <a:extLst>
              <a:ext uri="{FF2B5EF4-FFF2-40B4-BE49-F238E27FC236}">
                <a16:creationId xmlns:a16="http://schemas.microsoft.com/office/drawing/2014/main" id="{FE60A760-3840-4304-BA3C-AFD4A5FBC260}"/>
              </a:ext>
            </a:extLst>
          </p:cNvPr>
          <p:cNvSpPr txBox="1"/>
          <p:nvPr/>
        </p:nvSpPr>
        <p:spPr>
          <a:xfrm>
            <a:off x="5679416" y="5393190"/>
            <a:ext cx="1298983"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300" dirty="0">
                <a:solidFill>
                  <a:srgbClr val="FF0000"/>
                </a:solidFill>
                <a:ea typeface="Calibri" panose="020F0502020204030204" pitchFamily="34" charset="0"/>
                <a:cs typeface="Calibri" panose="020F0502020204030204" pitchFamily="34" charset="0"/>
              </a:rPr>
              <a:t>VTA Toll System Installation Completed</a:t>
            </a:r>
          </a:p>
          <a:p>
            <a:pPr lvl="0"/>
            <a:r>
              <a:rPr lang="en-US" sz="1300" dirty="0">
                <a:solidFill>
                  <a:srgbClr val="FF0000"/>
                </a:solidFill>
                <a:ea typeface="Calibri" panose="020F0502020204030204" pitchFamily="34" charset="0"/>
                <a:cs typeface="Calibri" panose="020F0502020204030204" pitchFamily="34" charset="0"/>
              </a:rPr>
              <a:t>Summer 2021</a:t>
            </a:r>
            <a:endParaRPr lang="en-US" sz="1300" dirty="0">
              <a:solidFill>
                <a:srgbClr val="FF0000"/>
              </a:solidFill>
              <a:ea typeface="Calibri" panose="020F0502020204030204" pitchFamily="34" charset="0"/>
              <a:cs typeface="Times New Roman" panose="02020603050405020304" pitchFamily="18" charset="0"/>
            </a:endParaRPr>
          </a:p>
        </p:txBody>
      </p:sp>
      <p:cxnSp>
        <p:nvCxnSpPr>
          <p:cNvPr id="85" name="Straight Connector 84">
            <a:extLst>
              <a:ext uri="{FF2B5EF4-FFF2-40B4-BE49-F238E27FC236}">
                <a16:creationId xmlns:a16="http://schemas.microsoft.com/office/drawing/2014/main" id="{F4E4F402-1245-4BF8-923C-4338537EE02B}"/>
              </a:ext>
            </a:extLst>
          </p:cNvPr>
          <p:cNvCxnSpPr>
            <a:cxnSpLocks/>
          </p:cNvCxnSpPr>
          <p:nvPr/>
        </p:nvCxnSpPr>
        <p:spPr>
          <a:xfrm rot="5400000" flipH="1" flipV="1">
            <a:off x="5926551" y="3987265"/>
            <a:ext cx="251694" cy="2315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55">
            <a:extLst>
              <a:ext uri="{FF2B5EF4-FFF2-40B4-BE49-F238E27FC236}">
                <a16:creationId xmlns:a16="http://schemas.microsoft.com/office/drawing/2014/main" id="{22E7C5E3-5384-48DE-B87C-3A78E55D1580}"/>
              </a:ext>
            </a:extLst>
          </p:cNvPr>
          <p:cNvSpPr txBox="1"/>
          <p:nvPr/>
        </p:nvSpPr>
        <p:spPr>
          <a:xfrm>
            <a:off x="6587555" y="2511495"/>
            <a:ext cx="108698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1300" dirty="0">
                <a:solidFill>
                  <a:prstClr val="black"/>
                </a:solidFill>
              </a:rPr>
              <a:t>End Construction Spring 2022</a:t>
            </a:r>
          </a:p>
        </p:txBody>
      </p:sp>
      <p:sp>
        <p:nvSpPr>
          <p:cNvPr id="87" name="TextBox 60">
            <a:extLst>
              <a:ext uri="{FF2B5EF4-FFF2-40B4-BE49-F238E27FC236}">
                <a16:creationId xmlns:a16="http://schemas.microsoft.com/office/drawing/2014/main" id="{9AF8C121-AAD0-464E-A0DB-CF32F8646D85}"/>
              </a:ext>
            </a:extLst>
          </p:cNvPr>
          <p:cNvSpPr txBox="1"/>
          <p:nvPr/>
        </p:nvSpPr>
        <p:spPr>
          <a:xfrm>
            <a:off x="7427675" y="1441386"/>
            <a:ext cx="997317"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300" dirty="0">
                <a:solidFill>
                  <a:prstClr val="black"/>
                </a:solidFill>
              </a:rPr>
              <a:t>Begin Toll Systems Testing</a:t>
            </a:r>
          </a:p>
          <a:p>
            <a:pPr lvl="0"/>
            <a:r>
              <a:rPr lang="en-US" sz="1300" dirty="0">
                <a:solidFill>
                  <a:prstClr val="black"/>
                </a:solidFill>
              </a:rPr>
              <a:t>Summer 2022</a:t>
            </a:r>
          </a:p>
        </p:txBody>
      </p:sp>
      <p:cxnSp>
        <p:nvCxnSpPr>
          <p:cNvPr id="88" name="Straight Connector 87">
            <a:extLst>
              <a:ext uri="{FF2B5EF4-FFF2-40B4-BE49-F238E27FC236}">
                <a16:creationId xmlns:a16="http://schemas.microsoft.com/office/drawing/2014/main" id="{E1F0B497-789E-4081-8BEF-10AD86106EF7}"/>
              </a:ext>
            </a:extLst>
          </p:cNvPr>
          <p:cNvCxnSpPr>
            <a:cxnSpLocks/>
          </p:cNvCxnSpPr>
          <p:nvPr/>
        </p:nvCxnSpPr>
        <p:spPr>
          <a:xfrm flipV="1">
            <a:off x="7527042" y="3176617"/>
            <a:ext cx="0" cy="371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AF7544-F0F0-4E66-A75E-F24529978DAD}"/>
              </a:ext>
            </a:extLst>
          </p:cNvPr>
          <p:cNvCxnSpPr>
            <a:cxnSpLocks/>
          </p:cNvCxnSpPr>
          <p:nvPr/>
        </p:nvCxnSpPr>
        <p:spPr>
          <a:xfrm flipV="1">
            <a:off x="7868188" y="2533993"/>
            <a:ext cx="0" cy="102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9E299E-AB2E-47BE-B6E0-80A0183819E2}"/>
              </a:ext>
            </a:extLst>
          </p:cNvPr>
          <p:cNvCxnSpPr>
            <a:cxnSpLocks/>
          </p:cNvCxnSpPr>
          <p:nvPr/>
        </p:nvCxnSpPr>
        <p:spPr>
          <a:xfrm flipV="1">
            <a:off x="2689148" y="2270285"/>
            <a:ext cx="0" cy="1287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48">
            <a:extLst>
              <a:ext uri="{FF2B5EF4-FFF2-40B4-BE49-F238E27FC236}">
                <a16:creationId xmlns:a16="http://schemas.microsoft.com/office/drawing/2014/main" id="{F1C8242C-9A09-4324-A467-786CC9A39591}"/>
              </a:ext>
            </a:extLst>
          </p:cNvPr>
          <p:cNvSpPr txBox="1"/>
          <p:nvPr/>
        </p:nvSpPr>
        <p:spPr>
          <a:xfrm>
            <a:off x="2458842" y="1759017"/>
            <a:ext cx="99289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JPA Formed July 2019</a:t>
            </a:r>
          </a:p>
        </p:txBody>
      </p:sp>
      <p:sp>
        <p:nvSpPr>
          <p:cNvPr id="93" name="TextBox 41">
            <a:extLst>
              <a:ext uri="{FF2B5EF4-FFF2-40B4-BE49-F238E27FC236}">
                <a16:creationId xmlns:a16="http://schemas.microsoft.com/office/drawing/2014/main" id="{75A77D3B-5C08-49AE-A33D-3F4234C63359}"/>
              </a:ext>
            </a:extLst>
          </p:cNvPr>
          <p:cNvSpPr txBox="1"/>
          <p:nvPr/>
        </p:nvSpPr>
        <p:spPr>
          <a:xfrm>
            <a:off x="7154944" y="5397179"/>
            <a:ext cx="1548758"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solidFill>
                  <a:srgbClr val="FF0000"/>
                </a:solidFill>
              </a:rPr>
              <a:t>VTA Potential Open Express Lanes</a:t>
            </a:r>
          </a:p>
          <a:p>
            <a:r>
              <a:rPr lang="en-US" sz="1300" dirty="0">
                <a:solidFill>
                  <a:srgbClr val="FF0000"/>
                </a:solidFill>
              </a:rPr>
              <a:t>Late 2021</a:t>
            </a:r>
          </a:p>
        </p:txBody>
      </p:sp>
      <p:sp>
        <p:nvSpPr>
          <p:cNvPr id="94" name="TextBox 49">
            <a:extLst>
              <a:ext uri="{FF2B5EF4-FFF2-40B4-BE49-F238E27FC236}">
                <a16:creationId xmlns:a16="http://schemas.microsoft.com/office/drawing/2014/main" id="{74B2FFA0-083C-4E70-9EAB-130755B02968}"/>
              </a:ext>
            </a:extLst>
          </p:cNvPr>
          <p:cNvSpPr txBox="1"/>
          <p:nvPr/>
        </p:nvSpPr>
        <p:spPr>
          <a:xfrm>
            <a:off x="5280569" y="4228867"/>
            <a:ext cx="117830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300" dirty="0">
                <a:solidFill>
                  <a:srgbClr val="000000"/>
                </a:solidFill>
                <a:ea typeface="Calibri" panose="020F0502020204030204" pitchFamily="34" charset="0"/>
                <a:cs typeface="Calibri" panose="020F0502020204030204" pitchFamily="34" charset="0"/>
              </a:rPr>
              <a:t>Begin Toll </a:t>
            </a:r>
          </a:p>
          <a:p>
            <a:pPr lvl="0"/>
            <a:r>
              <a:rPr lang="en-US" sz="1300" dirty="0">
                <a:solidFill>
                  <a:srgbClr val="000000"/>
                </a:solidFill>
                <a:ea typeface="Calibri" panose="020F0502020204030204" pitchFamily="34" charset="0"/>
                <a:cs typeface="Calibri" panose="020F0502020204030204" pitchFamily="34" charset="0"/>
              </a:rPr>
              <a:t>Systems</a:t>
            </a:r>
            <a:endParaRPr lang="en-US" sz="1300" dirty="0">
              <a:solidFill>
                <a:prstClr val="black"/>
              </a:solidFill>
              <a:ea typeface="Calibri" panose="020F0502020204030204" pitchFamily="34" charset="0"/>
              <a:cs typeface="Times New Roman" panose="02020603050405020304" pitchFamily="18" charset="0"/>
            </a:endParaRPr>
          </a:p>
          <a:p>
            <a:pPr lvl="0"/>
            <a:r>
              <a:rPr lang="en-US" sz="1300" dirty="0">
                <a:solidFill>
                  <a:srgbClr val="000000"/>
                </a:solidFill>
                <a:ea typeface="Calibri" panose="020F0502020204030204" pitchFamily="34" charset="0"/>
                <a:cs typeface="Calibri" panose="020F0502020204030204" pitchFamily="34" charset="0"/>
              </a:rPr>
              <a:t>Testing</a:t>
            </a:r>
            <a:endParaRPr lang="en-US" sz="1300" dirty="0">
              <a:solidFill>
                <a:prstClr val="black"/>
              </a:solidFill>
              <a:ea typeface="Calibri" panose="020F0502020204030204" pitchFamily="34" charset="0"/>
              <a:cs typeface="Times New Roman" panose="02020603050405020304" pitchFamily="18" charset="0"/>
            </a:endParaRPr>
          </a:p>
          <a:p>
            <a:pPr lvl="0"/>
            <a:r>
              <a:rPr lang="en-US" sz="1300" dirty="0">
                <a:solidFill>
                  <a:srgbClr val="000000"/>
                </a:solidFill>
                <a:ea typeface="Calibri" panose="020F0502020204030204" pitchFamily="34" charset="0"/>
                <a:cs typeface="Calibri" panose="020F0502020204030204" pitchFamily="34" charset="0"/>
              </a:rPr>
              <a:t>Spring 2021</a:t>
            </a:r>
            <a:endParaRPr lang="en-US" sz="1300" dirty="0">
              <a:solidFill>
                <a:prstClr val="black"/>
              </a:solidFill>
              <a:ea typeface="Calibri" panose="020F0502020204030204" pitchFamily="34" charset="0"/>
              <a:cs typeface="Times New Roman" panose="02020603050405020304" pitchFamily="18" charset="0"/>
            </a:endParaRPr>
          </a:p>
        </p:txBody>
      </p:sp>
      <p:sp>
        <p:nvSpPr>
          <p:cNvPr id="98" name="TextBox 39">
            <a:extLst>
              <a:ext uri="{FF2B5EF4-FFF2-40B4-BE49-F238E27FC236}">
                <a16:creationId xmlns:a16="http://schemas.microsoft.com/office/drawing/2014/main" id="{BB52D814-9F87-4546-9259-E3559FB403AD}"/>
              </a:ext>
            </a:extLst>
          </p:cNvPr>
          <p:cNvSpPr txBox="1"/>
          <p:nvPr/>
        </p:nvSpPr>
        <p:spPr>
          <a:xfrm>
            <a:off x="3225139" y="5382078"/>
            <a:ext cx="1662261"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solidFill>
                  <a:srgbClr val="FF0000"/>
                </a:solidFill>
              </a:rPr>
              <a:t>VTA Civil Construction Completed </a:t>
            </a:r>
          </a:p>
          <a:p>
            <a:r>
              <a:rPr lang="en-US" sz="1300" dirty="0">
                <a:solidFill>
                  <a:srgbClr val="FF0000"/>
                </a:solidFill>
              </a:rPr>
              <a:t>Summer 2020</a:t>
            </a:r>
          </a:p>
        </p:txBody>
      </p:sp>
      <p:cxnSp>
        <p:nvCxnSpPr>
          <p:cNvPr id="95" name="Straight Connector 94">
            <a:extLst>
              <a:ext uri="{FF2B5EF4-FFF2-40B4-BE49-F238E27FC236}">
                <a16:creationId xmlns:a16="http://schemas.microsoft.com/office/drawing/2014/main" id="{A73A30F5-2C23-454C-8525-CCE8E37EB3B8}"/>
              </a:ext>
            </a:extLst>
          </p:cNvPr>
          <p:cNvCxnSpPr>
            <a:cxnSpLocks/>
          </p:cNvCxnSpPr>
          <p:nvPr/>
        </p:nvCxnSpPr>
        <p:spPr>
          <a:xfrm flipV="1">
            <a:off x="4554262" y="3971306"/>
            <a:ext cx="0" cy="269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638BF33-F668-4E50-AD47-369B739DABFA}"/>
              </a:ext>
            </a:extLst>
          </p:cNvPr>
          <p:cNvCxnSpPr>
            <a:cxnSpLocks/>
            <a:endCxn id="98" idx="3"/>
          </p:cNvCxnSpPr>
          <p:nvPr/>
        </p:nvCxnSpPr>
        <p:spPr>
          <a:xfrm rot="5400000">
            <a:off x="4138165" y="4691935"/>
            <a:ext cx="1785627" cy="287156"/>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A82ED2E-344B-45C8-9F33-D454BED8CA8C}"/>
              </a:ext>
            </a:extLst>
          </p:cNvPr>
          <p:cNvCxnSpPr>
            <a:cxnSpLocks/>
          </p:cNvCxnSpPr>
          <p:nvPr/>
        </p:nvCxnSpPr>
        <p:spPr>
          <a:xfrm rot="16200000" flipH="1">
            <a:off x="6614279" y="4992012"/>
            <a:ext cx="1051820" cy="81896"/>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2A9DD47-3BFA-4D82-AB5F-75A381CF8206}"/>
              </a:ext>
            </a:extLst>
          </p:cNvPr>
          <p:cNvCxnSpPr>
            <a:cxnSpLocks/>
            <a:stCxn id="84" idx="0"/>
          </p:cNvCxnSpPr>
          <p:nvPr/>
        </p:nvCxnSpPr>
        <p:spPr>
          <a:xfrm rot="5400000" flipH="1" flipV="1">
            <a:off x="5738727" y="4560385"/>
            <a:ext cx="1422987" cy="242624"/>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3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C240CD-5206-4F46-86D1-C1544FA51726}"/>
              </a:ext>
            </a:extLst>
          </p:cNvPr>
          <p:cNvSpPr>
            <a:spLocks noGrp="1"/>
          </p:cNvSpPr>
          <p:nvPr>
            <p:ph type="sldNum" sz="quarter" idx="12"/>
          </p:nvPr>
        </p:nvSpPr>
        <p:spPr/>
        <p:txBody>
          <a:bodyPr/>
          <a:lstStyle/>
          <a:p>
            <a:fld id="{8F4F3C2F-AE62-4A5A-82F1-0327CBADDEA5}" type="slidenum">
              <a:rPr lang="en-US" smtClean="0"/>
              <a:pPr/>
              <a:t>3</a:t>
            </a:fld>
            <a:endParaRPr lang="en-US"/>
          </a:p>
        </p:txBody>
      </p:sp>
      <p:sp>
        <p:nvSpPr>
          <p:cNvPr id="3" name="TextBox 2">
            <a:extLst>
              <a:ext uri="{FF2B5EF4-FFF2-40B4-BE49-F238E27FC236}">
                <a16:creationId xmlns:a16="http://schemas.microsoft.com/office/drawing/2014/main" id="{EB8716B9-D8D7-4B89-8D2F-848D6E1F6ECD}"/>
              </a:ext>
            </a:extLst>
          </p:cNvPr>
          <p:cNvSpPr txBox="1"/>
          <p:nvPr/>
        </p:nvSpPr>
        <p:spPr>
          <a:xfrm>
            <a:off x="356108" y="1207388"/>
            <a:ext cx="8578342" cy="5601533"/>
          </a:xfrm>
          <a:prstGeom prst="rect">
            <a:avLst/>
          </a:prstGeom>
          <a:noFill/>
        </p:spPr>
        <p:txBody>
          <a:bodyPr wrap="square" rtlCol="0">
            <a:spAutoFit/>
          </a:bodyPr>
          <a:lstStyle/>
          <a:p>
            <a:pPr marL="128588" lvl="1" algn="ctr">
              <a:spcAft>
                <a:spcPts val="600"/>
              </a:spcAft>
              <a:buClr>
                <a:srgbClr val="FF9900"/>
              </a:buClr>
            </a:pPr>
            <a:r>
              <a:rPr lang="en-US" sz="3200" dirty="0"/>
              <a:t>WHY CONSIDER AN EARLY </a:t>
            </a:r>
            <a:r>
              <a:rPr lang="en-US" sz="3200" dirty="0" smtClean="0"/>
              <a:t>OPENING?</a:t>
            </a:r>
            <a:endParaRPr lang="en-US" sz="3200" dirty="0">
              <a:highlight>
                <a:srgbClr val="FFFF00"/>
              </a:highlight>
            </a:endParaRPr>
          </a:p>
          <a:p>
            <a:pPr marL="471488" lvl="1" indent="-342900">
              <a:spcAft>
                <a:spcPts val="600"/>
              </a:spcAft>
              <a:buClr>
                <a:srgbClr val="FF9900"/>
              </a:buClr>
              <a:buFont typeface="Arial" panose="020B0604020202020204" pitchFamily="34" charset="0"/>
              <a:buChar char="•"/>
            </a:pPr>
            <a:r>
              <a:rPr lang="en-US" sz="2300" dirty="0"/>
              <a:t>Proof of concept</a:t>
            </a:r>
          </a:p>
          <a:p>
            <a:pPr marL="471488" lvl="1" indent="-342900">
              <a:spcAft>
                <a:spcPts val="600"/>
              </a:spcAft>
              <a:buClr>
                <a:srgbClr val="FF9900"/>
              </a:buClr>
              <a:buFont typeface="Arial" panose="020B0604020202020204" pitchFamily="34" charset="0"/>
              <a:buChar char="•"/>
            </a:pPr>
            <a:r>
              <a:rPr lang="en-US" sz="2300" dirty="0" smtClean="0"/>
              <a:t>Southern segment </a:t>
            </a:r>
            <a:r>
              <a:rPr lang="en-US" sz="2300" dirty="0" smtClean="0"/>
              <a:t>(~6 miles) opening </a:t>
            </a:r>
            <a:r>
              <a:rPr lang="en-US" sz="2300" dirty="0" smtClean="0"/>
              <a:t>is timed </a:t>
            </a:r>
            <a:r>
              <a:rPr lang="en-US" sz="2300" dirty="0"/>
              <a:t>with the opening of VTA’s 101 Express Lanes </a:t>
            </a:r>
            <a:r>
              <a:rPr lang="en-US" sz="2300" dirty="0" smtClean="0"/>
              <a:t>Project (~8 miles), creating a total of 14 miles</a:t>
            </a:r>
            <a:endParaRPr lang="en-US" sz="2300" dirty="0"/>
          </a:p>
          <a:p>
            <a:pPr marL="471488" lvl="1" indent="-342900">
              <a:spcAft>
                <a:spcPts val="600"/>
              </a:spcAft>
              <a:buClr>
                <a:srgbClr val="FF9900"/>
              </a:buClr>
              <a:buFont typeface="Arial" panose="020B0604020202020204" pitchFamily="34" charset="0"/>
              <a:buChar char="•"/>
            </a:pPr>
            <a:r>
              <a:rPr lang="en-US" sz="2300" dirty="0"/>
              <a:t>Early identification of issues</a:t>
            </a:r>
          </a:p>
          <a:p>
            <a:pPr marL="128588" lvl="1" algn="ctr">
              <a:spcAft>
                <a:spcPts val="600"/>
              </a:spcAft>
              <a:buClr>
                <a:srgbClr val="FF9900"/>
              </a:buClr>
            </a:pPr>
            <a:r>
              <a:rPr lang="en-US" sz="3200" dirty="0"/>
              <a:t>WHY DECIDE NOW?</a:t>
            </a:r>
          </a:p>
          <a:p>
            <a:pPr marL="471488" lvl="1" indent="-342900">
              <a:spcAft>
                <a:spcPts val="600"/>
              </a:spcAft>
              <a:buClr>
                <a:srgbClr val="FF9900"/>
              </a:buClr>
              <a:buFont typeface="Arial" panose="020B0604020202020204" pitchFamily="34" charset="0"/>
              <a:buChar char="•"/>
            </a:pPr>
            <a:r>
              <a:rPr lang="en-US" sz="2300" dirty="0"/>
              <a:t>Initiate and issue the necessary design and construction contract change orders (Civil and </a:t>
            </a:r>
            <a:r>
              <a:rPr lang="en-US" sz="2300" dirty="0" err="1"/>
              <a:t>Transcore</a:t>
            </a:r>
            <a:r>
              <a:rPr lang="en-US" sz="2300" dirty="0"/>
              <a:t>) to keep project on schedule</a:t>
            </a:r>
          </a:p>
          <a:p>
            <a:pPr marL="471488" lvl="1" indent="-342900">
              <a:spcAft>
                <a:spcPts val="600"/>
              </a:spcAft>
              <a:buClr>
                <a:srgbClr val="FF9900"/>
              </a:buClr>
              <a:buFont typeface="Arial" panose="020B0604020202020204" pitchFamily="34" charset="0"/>
              <a:buChar char="•"/>
            </a:pPr>
            <a:r>
              <a:rPr lang="en-US" sz="2300" dirty="0"/>
              <a:t>Help to determine when the SM 101 EL Equity Study needs to be completed</a:t>
            </a:r>
          </a:p>
          <a:p>
            <a:pPr marL="471488" lvl="1" indent="-342900">
              <a:spcAft>
                <a:spcPts val="600"/>
              </a:spcAft>
              <a:buClr>
                <a:srgbClr val="FF9900"/>
              </a:buClr>
              <a:buFont typeface="Arial" panose="020B0604020202020204" pitchFamily="34" charset="0"/>
              <a:buChar char="•"/>
            </a:pPr>
            <a:r>
              <a:rPr lang="en-US" sz="2300" dirty="0"/>
              <a:t>Begin timely public outreach</a:t>
            </a:r>
          </a:p>
          <a:p>
            <a:pPr marL="128588" lvl="1">
              <a:spcAft>
                <a:spcPts val="600"/>
              </a:spcAft>
              <a:buClr>
                <a:srgbClr val="FF9900"/>
              </a:buClr>
            </a:pPr>
            <a:endParaRPr lang="en-US" sz="2400" dirty="0"/>
          </a:p>
        </p:txBody>
      </p:sp>
      <p:sp>
        <p:nvSpPr>
          <p:cNvPr id="5" name="Rectangle 4">
            <a:extLst>
              <a:ext uri="{FF2B5EF4-FFF2-40B4-BE49-F238E27FC236}">
                <a16:creationId xmlns:a16="http://schemas.microsoft.com/office/drawing/2014/main" id="{25462BCA-912D-40AE-BAB8-7D8B58425377}"/>
              </a:ext>
            </a:extLst>
          </p:cNvPr>
          <p:cNvSpPr/>
          <p:nvPr/>
        </p:nvSpPr>
        <p:spPr>
          <a:xfrm>
            <a:off x="480312" y="636928"/>
            <a:ext cx="4346918" cy="430887"/>
          </a:xfrm>
          <a:prstGeom prst="rect">
            <a:avLst/>
          </a:prstGeom>
        </p:spPr>
        <p:txBody>
          <a:bodyPr wrap="square">
            <a:spAutoFit/>
          </a:bodyPr>
          <a:lstStyle/>
          <a:p>
            <a:r>
              <a:rPr lang="en-US" sz="2200" b="1" dirty="0">
                <a:solidFill>
                  <a:srgbClr val="FFC000"/>
                </a:solidFill>
              </a:rPr>
              <a:t>SINGLE OR DUAL OPENING</a:t>
            </a:r>
          </a:p>
        </p:txBody>
      </p:sp>
    </p:spTree>
    <p:extLst>
      <p:ext uri="{BB962C8B-B14F-4D97-AF65-F5344CB8AC3E}">
        <p14:creationId xmlns:p14="http://schemas.microsoft.com/office/powerpoint/2010/main" val="313728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 y="1291842"/>
            <a:ext cx="9048750" cy="5416868"/>
          </a:xfrm>
          <a:prstGeom prst="rect">
            <a:avLst/>
          </a:prstGeom>
          <a:noFill/>
        </p:spPr>
        <p:txBody>
          <a:bodyPr wrap="square" rtlCol="0">
            <a:spAutoFit/>
          </a:bodyPr>
          <a:lstStyle/>
          <a:p>
            <a:pPr marL="128588" lvl="1" algn="ctr">
              <a:spcAft>
                <a:spcPts val="600"/>
              </a:spcAft>
              <a:buClr>
                <a:srgbClr val="FF9900"/>
              </a:buClr>
            </a:pPr>
            <a:r>
              <a:rPr lang="en-US" sz="3200" b="1" dirty="0"/>
              <a:t>Benefits From Early Opening</a:t>
            </a:r>
            <a:endParaRPr lang="en-US" sz="3200" b="1" dirty="0">
              <a:highlight>
                <a:srgbClr val="FFFF00"/>
              </a:highlight>
            </a:endParaRPr>
          </a:p>
          <a:p>
            <a:pPr marL="471488" lvl="1" indent="-342900">
              <a:spcAft>
                <a:spcPts val="600"/>
              </a:spcAft>
              <a:buClr>
                <a:srgbClr val="FF9900"/>
              </a:buClr>
              <a:buFont typeface="Arial" panose="020B0604020202020204" pitchFamily="34" charset="0"/>
              <a:buChar char="•"/>
            </a:pPr>
            <a:r>
              <a:rPr lang="en-US" sz="2300" dirty="0"/>
              <a:t>Potential for first year excess net </a:t>
            </a:r>
            <a:r>
              <a:rPr lang="en-US" sz="2300" dirty="0" smtClean="0"/>
              <a:t>revenues </a:t>
            </a:r>
            <a:endParaRPr lang="en-US" sz="2300" dirty="0"/>
          </a:p>
          <a:p>
            <a:pPr marL="471488" lvl="1" indent="-342900">
              <a:spcAft>
                <a:spcPts val="600"/>
              </a:spcAft>
              <a:buClr>
                <a:srgbClr val="FF9900"/>
              </a:buClr>
              <a:buFont typeface="Arial" panose="020B0604020202020204" pitchFamily="34" charset="0"/>
              <a:buChar char="•"/>
            </a:pPr>
            <a:r>
              <a:rPr lang="en-US" sz="2300" dirty="0"/>
              <a:t>Ability to manage the lane more efficiently with increased person throughput</a:t>
            </a:r>
          </a:p>
          <a:p>
            <a:pPr marL="471488" lvl="1" indent="-342900">
              <a:spcAft>
                <a:spcPts val="600"/>
              </a:spcAft>
              <a:buClr>
                <a:srgbClr val="FF9900"/>
              </a:buClr>
              <a:buFont typeface="Arial" panose="020B0604020202020204" pitchFamily="34" charset="0"/>
              <a:buChar char="•"/>
            </a:pPr>
            <a:r>
              <a:rPr lang="en-US" sz="2300" dirty="0"/>
              <a:t>Encourage travel mode shift earlier</a:t>
            </a:r>
          </a:p>
          <a:p>
            <a:pPr marL="471488" lvl="1" indent="-342900">
              <a:spcAft>
                <a:spcPts val="600"/>
              </a:spcAft>
              <a:buClr>
                <a:srgbClr val="FF9900"/>
              </a:buClr>
              <a:buFont typeface="Arial" panose="020B0604020202020204" pitchFamily="34" charset="0"/>
              <a:buChar char="•"/>
            </a:pPr>
            <a:r>
              <a:rPr lang="en-US" sz="2300" dirty="0"/>
              <a:t>Test revenue projections with actual operation</a:t>
            </a:r>
          </a:p>
          <a:p>
            <a:pPr marL="471488" lvl="1" indent="-342900">
              <a:spcAft>
                <a:spcPts val="600"/>
              </a:spcAft>
              <a:buClr>
                <a:srgbClr val="FF9900"/>
              </a:buClr>
              <a:buFont typeface="Arial" panose="020B0604020202020204" pitchFamily="34" charset="0"/>
              <a:buChar char="•"/>
            </a:pPr>
            <a:r>
              <a:rPr lang="en-US" sz="2300" dirty="0"/>
              <a:t>Goodwill with private sector partners</a:t>
            </a:r>
          </a:p>
          <a:p>
            <a:pPr marL="471488" lvl="1" indent="-342900">
              <a:spcAft>
                <a:spcPts val="600"/>
              </a:spcAft>
              <a:buClr>
                <a:srgbClr val="FF9900"/>
              </a:buClr>
              <a:buFont typeface="Arial" panose="020B0604020202020204" pitchFamily="34" charset="0"/>
              <a:buChar char="•"/>
            </a:pPr>
            <a:r>
              <a:rPr lang="en-US" sz="2300" dirty="0"/>
              <a:t>Early market penetration of </a:t>
            </a:r>
            <a:r>
              <a:rPr lang="en-US" sz="2300" dirty="0" err="1"/>
              <a:t>FasTrak</a:t>
            </a:r>
            <a:r>
              <a:rPr lang="en-US" sz="2300" dirty="0"/>
              <a:t>® in the corridor  </a:t>
            </a:r>
          </a:p>
          <a:p>
            <a:pPr marL="471488" lvl="1" indent="-342900">
              <a:spcAft>
                <a:spcPts val="600"/>
              </a:spcAft>
              <a:buClr>
                <a:srgbClr val="FF9900"/>
              </a:buClr>
              <a:buFont typeface="Arial" panose="020B0604020202020204" pitchFamily="34" charset="0"/>
              <a:buChar char="•"/>
            </a:pPr>
            <a:r>
              <a:rPr lang="en-US" sz="2300" dirty="0"/>
              <a:t>Early issue identification for more cost-effective resolution</a:t>
            </a:r>
          </a:p>
          <a:p>
            <a:pPr marL="471488" lvl="1" indent="-342900">
              <a:spcAft>
                <a:spcPts val="600"/>
              </a:spcAft>
              <a:buClr>
                <a:srgbClr val="FF9900"/>
              </a:buClr>
              <a:buFont typeface="Arial" panose="020B0604020202020204" pitchFamily="34" charset="0"/>
              <a:buChar char="•"/>
            </a:pPr>
            <a:r>
              <a:rPr lang="en-US" sz="2300" dirty="0"/>
              <a:t>Early mitigation of risks</a:t>
            </a:r>
          </a:p>
          <a:p>
            <a:pPr marL="471488" lvl="1" indent="-342900">
              <a:spcAft>
                <a:spcPts val="600"/>
              </a:spcAft>
              <a:buClr>
                <a:srgbClr val="FF9900"/>
              </a:buClr>
              <a:buFont typeface="Arial" panose="020B0604020202020204" pitchFamily="34" charset="0"/>
              <a:buChar char="•"/>
            </a:pPr>
            <a:r>
              <a:rPr lang="en-US" sz="2300" dirty="0"/>
              <a:t>Early driver adoption</a:t>
            </a:r>
          </a:p>
          <a:p>
            <a:pPr marL="471488" lvl="1" indent="-342900">
              <a:spcAft>
                <a:spcPts val="600"/>
              </a:spcAft>
              <a:buClr>
                <a:srgbClr val="FF9900"/>
              </a:buClr>
              <a:buFont typeface="Arial" panose="020B0604020202020204" pitchFamily="34" charset="0"/>
              <a:buChar char="•"/>
            </a:pPr>
            <a:r>
              <a:rPr lang="en-US" sz="2300" dirty="0"/>
              <a:t>Timed with opening with VTA’s Express Lanes </a:t>
            </a:r>
          </a:p>
        </p:txBody>
      </p:sp>
      <p:sp>
        <p:nvSpPr>
          <p:cNvPr id="4" name="Rectangle 3">
            <a:extLst>
              <a:ext uri="{FF2B5EF4-FFF2-40B4-BE49-F238E27FC236}">
                <a16:creationId xmlns:a16="http://schemas.microsoft.com/office/drawing/2014/main" id="{4BDAFA3B-4E60-4FAD-BBD0-BE321AC48522}"/>
              </a:ext>
            </a:extLst>
          </p:cNvPr>
          <p:cNvSpPr/>
          <p:nvPr/>
        </p:nvSpPr>
        <p:spPr>
          <a:xfrm>
            <a:off x="480312" y="636928"/>
            <a:ext cx="4346918" cy="430887"/>
          </a:xfrm>
          <a:prstGeom prst="rect">
            <a:avLst/>
          </a:prstGeom>
        </p:spPr>
        <p:txBody>
          <a:bodyPr wrap="square">
            <a:spAutoFit/>
          </a:bodyPr>
          <a:lstStyle/>
          <a:p>
            <a:r>
              <a:rPr lang="en-US" sz="2200" b="1" dirty="0">
                <a:solidFill>
                  <a:srgbClr val="FFC000"/>
                </a:solidFill>
              </a:rPr>
              <a:t>SINGLE OR DUAL OPENING</a:t>
            </a:r>
          </a:p>
        </p:txBody>
      </p:sp>
      <p:sp>
        <p:nvSpPr>
          <p:cNvPr id="7" name="Slide Number Placeholder 6">
            <a:extLst>
              <a:ext uri="{FF2B5EF4-FFF2-40B4-BE49-F238E27FC236}">
                <a16:creationId xmlns:a16="http://schemas.microsoft.com/office/drawing/2014/main" id="{0E429E6C-A91C-44DF-A614-6B40F5FDC4E9}"/>
              </a:ext>
            </a:extLst>
          </p:cNvPr>
          <p:cNvSpPr>
            <a:spLocks noGrp="1"/>
          </p:cNvSpPr>
          <p:nvPr>
            <p:ph type="sldNum" sz="quarter" idx="12"/>
          </p:nvPr>
        </p:nvSpPr>
        <p:spPr/>
        <p:txBody>
          <a:bodyPr/>
          <a:lstStyle/>
          <a:p>
            <a:fld id="{8F4F3C2F-AE62-4A5A-82F1-0327CBADDEA5}" type="slidenum">
              <a:rPr lang="en-US" smtClean="0"/>
              <a:pPr/>
              <a:t>4</a:t>
            </a:fld>
            <a:endParaRPr lang="en-US"/>
          </a:p>
        </p:txBody>
      </p:sp>
    </p:spTree>
    <p:extLst>
      <p:ext uri="{BB962C8B-B14F-4D97-AF65-F5344CB8AC3E}">
        <p14:creationId xmlns:p14="http://schemas.microsoft.com/office/powerpoint/2010/main" val="26747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7F15B-E51E-433E-9AD8-73F744861678}"/>
              </a:ext>
            </a:extLst>
          </p:cNvPr>
          <p:cNvSpPr/>
          <p:nvPr/>
        </p:nvSpPr>
        <p:spPr>
          <a:xfrm>
            <a:off x="480312" y="636928"/>
            <a:ext cx="4346918" cy="430887"/>
          </a:xfrm>
          <a:prstGeom prst="rect">
            <a:avLst/>
          </a:prstGeom>
        </p:spPr>
        <p:txBody>
          <a:bodyPr wrap="square">
            <a:spAutoFit/>
          </a:bodyPr>
          <a:lstStyle/>
          <a:p>
            <a:r>
              <a:rPr lang="en-US" sz="2200" b="1" dirty="0">
                <a:solidFill>
                  <a:srgbClr val="FFC000"/>
                </a:solidFill>
              </a:rPr>
              <a:t>SINGLE OR DUAL OPENING</a:t>
            </a:r>
          </a:p>
        </p:txBody>
      </p:sp>
      <p:sp>
        <p:nvSpPr>
          <p:cNvPr id="5" name="TextBox 4">
            <a:extLst>
              <a:ext uri="{FF2B5EF4-FFF2-40B4-BE49-F238E27FC236}">
                <a16:creationId xmlns:a16="http://schemas.microsoft.com/office/drawing/2014/main" id="{AE5BD9F0-56CA-413D-A939-54427C3AF884}"/>
              </a:ext>
            </a:extLst>
          </p:cNvPr>
          <p:cNvSpPr txBox="1"/>
          <p:nvPr/>
        </p:nvSpPr>
        <p:spPr>
          <a:xfrm>
            <a:off x="0" y="1436622"/>
            <a:ext cx="9144000" cy="5278368"/>
          </a:xfrm>
          <a:prstGeom prst="rect">
            <a:avLst/>
          </a:prstGeom>
          <a:noFill/>
        </p:spPr>
        <p:txBody>
          <a:bodyPr wrap="square" rtlCol="0">
            <a:spAutoFit/>
          </a:bodyPr>
          <a:lstStyle/>
          <a:p>
            <a:pPr marL="128588" lvl="1" algn="ctr">
              <a:spcAft>
                <a:spcPts val="600"/>
              </a:spcAft>
              <a:buClr>
                <a:srgbClr val="FF9900"/>
              </a:buClr>
            </a:pPr>
            <a:r>
              <a:rPr lang="en-US" sz="2600" b="1" dirty="0"/>
              <a:t>Possible Delays that Prevent Early Opening</a:t>
            </a:r>
          </a:p>
          <a:p>
            <a:pPr marL="471488" lvl="1" indent="-342900">
              <a:spcAft>
                <a:spcPts val="600"/>
              </a:spcAft>
              <a:buClr>
                <a:srgbClr val="FF9900"/>
              </a:buClr>
              <a:buFont typeface="Arial" panose="020B0604020202020204" pitchFamily="34" charset="0"/>
              <a:buChar char="•"/>
            </a:pPr>
            <a:r>
              <a:rPr lang="en-US" sz="2400" dirty="0"/>
              <a:t>Contingent on VTA being able to open late 2021</a:t>
            </a:r>
          </a:p>
          <a:p>
            <a:pPr marL="471488" lvl="1" indent="-342900">
              <a:spcAft>
                <a:spcPts val="600"/>
              </a:spcAft>
              <a:buClr>
                <a:srgbClr val="FF9900"/>
              </a:buClr>
              <a:buFont typeface="Arial" panose="020B0604020202020204" pitchFamily="34" charset="0"/>
              <a:buChar char="•"/>
            </a:pPr>
            <a:r>
              <a:rPr lang="en-US" sz="2400" dirty="0" err="1"/>
              <a:t>TransCore’s</a:t>
            </a:r>
            <a:r>
              <a:rPr lang="en-US" sz="2400" dirty="0"/>
              <a:t> ability to meet the schedule requirement</a:t>
            </a:r>
          </a:p>
          <a:p>
            <a:pPr marL="471488" lvl="1" indent="-342900">
              <a:spcAft>
                <a:spcPts val="600"/>
              </a:spcAft>
              <a:buClr>
                <a:srgbClr val="FF9900"/>
              </a:buClr>
              <a:buFont typeface="Arial" panose="020B0604020202020204" pitchFamily="34" charset="0"/>
              <a:buChar char="•"/>
            </a:pPr>
            <a:r>
              <a:rPr lang="en-US" sz="2400" dirty="0"/>
              <a:t>MTC’s ability to staff back office operations</a:t>
            </a:r>
          </a:p>
          <a:p>
            <a:pPr marL="471488" lvl="1" indent="-342900">
              <a:spcAft>
                <a:spcPts val="600"/>
              </a:spcAft>
              <a:buClr>
                <a:srgbClr val="FF9900"/>
              </a:buClr>
              <a:buFont typeface="Arial" panose="020B0604020202020204" pitchFamily="34" charset="0"/>
              <a:buChar char="•"/>
            </a:pPr>
            <a:r>
              <a:rPr lang="en-US" sz="2400" dirty="0"/>
              <a:t>Required O&amp;M agreements with Caltrans &amp; BAIFA/</a:t>
            </a:r>
            <a:r>
              <a:rPr lang="en-US" sz="2400" dirty="0" err="1"/>
              <a:t>Transcore</a:t>
            </a:r>
            <a:r>
              <a:rPr lang="en-US" sz="2400" dirty="0"/>
              <a:t> not executed in time</a:t>
            </a:r>
          </a:p>
          <a:p>
            <a:pPr marL="128588" lvl="1" algn="ctr">
              <a:spcAft>
                <a:spcPts val="600"/>
              </a:spcAft>
              <a:buClr>
                <a:srgbClr val="FF9900"/>
              </a:buClr>
            </a:pPr>
            <a:r>
              <a:rPr lang="en-US" sz="2600" b="1" dirty="0"/>
              <a:t>Risks From Early Opening</a:t>
            </a:r>
            <a:endParaRPr lang="en-US" sz="2600" dirty="0">
              <a:solidFill>
                <a:srgbClr val="0070C0"/>
              </a:solidFill>
            </a:endParaRPr>
          </a:p>
          <a:p>
            <a:pPr marL="471488" lvl="1" indent="-342900">
              <a:spcAft>
                <a:spcPts val="600"/>
              </a:spcAft>
              <a:buClr>
                <a:srgbClr val="FF9900"/>
              </a:buClr>
              <a:buFont typeface="Arial" panose="020B0604020202020204" pitchFamily="34" charset="0"/>
              <a:buChar char="•"/>
            </a:pPr>
            <a:r>
              <a:rPr lang="en-US" sz="2400" dirty="0"/>
              <a:t>Potential for first year loss </a:t>
            </a:r>
          </a:p>
          <a:p>
            <a:pPr marL="471488" lvl="1" indent="-342900">
              <a:spcAft>
                <a:spcPts val="600"/>
              </a:spcAft>
              <a:buClr>
                <a:srgbClr val="FF9900"/>
              </a:buClr>
              <a:buFont typeface="Arial" panose="020B0604020202020204" pitchFamily="34" charset="0"/>
              <a:buChar char="•"/>
            </a:pPr>
            <a:r>
              <a:rPr lang="en-US" sz="2400" dirty="0"/>
              <a:t>Congestion reduction in the general purpose lanes may not be obvious </a:t>
            </a:r>
          </a:p>
          <a:p>
            <a:pPr marL="471488" lvl="1" indent="-342900">
              <a:spcAft>
                <a:spcPts val="600"/>
              </a:spcAft>
              <a:buClr>
                <a:srgbClr val="FF9900"/>
              </a:buClr>
              <a:buFont typeface="Arial" panose="020B0604020202020204" pitchFamily="34" charset="0"/>
              <a:buChar char="•"/>
            </a:pPr>
            <a:r>
              <a:rPr lang="en-US" sz="2400" dirty="0"/>
              <a:t>Adverse early reaction to the conversion from 2+ HOV to 3+ HOV  </a:t>
            </a:r>
          </a:p>
          <a:p>
            <a:pPr marL="471488" lvl="1" indent="-342900">
              <a:spcAft>
                <a:spcPts val="600"/>
              </a:spcAft>
              <a:buClr>
                <a:srgbClr val="FF9900"/>
              </a:buClr>
              <a:buFont typeface="Arial" panose="020B0604020202020204" pitchFamily="34" charset="0"/>
              <a:buChar char="•"/>
            </a:pPr>
            <a:r>
              <a:rPr lang="en-US" sz="2400" dirty="0"/>
              <a:t>Potential for extended warranty cost</a:t>
            </a:r>
          </a:p>
        </p:txBody>
      </p:sp>
      <p:sp>
        <p:nvSpPr>
          <p:cNvPr id="7" name="Slide Number Placeholder 6">
            <a:extLst>
              <a:ext uri="{FF2B5EF4-FFF2-40B4-BE49-F238E27FC236}">
                <a16:creationId xmlns:a16="http://schemas.microsoft.com/office/drawing/2014/main" id="{A0066D17-C288-4040-95B4-D83FC4720D97}"/>
              </a:ext>
            </a:extLst>
          </p:cNvPr>
          <p:cNvSpPr>
            <a:spLocks noGrp="1"/>
          </p:cNvSpPr>
          <p:nvPr>
            <p:ph type="sldNum" sz="quarter" idx="12"/>
          </p:nvPr>
        </p:nvSpPr>
        <p:spPr/>
        <p:txBody>
          <a:bodyPr/>
          <a:lstStyle/>
          <a:p>
            <a:fld id="{8F4F3C2F-AE62-4A5A-82F1-0327CBADDEA5}" type="slidenum">
              <a:rPr lang="en-US" smtClean="0"/>
              <a:pPr/>
              <a:t>5</a:t>
            </a:fld>
            <a:endParaRPr lang="en-US"/>
          </a:p>
        </p:txBody>
      </p:sp>
    </p:spTree>
    <p:extLst>
      <p:ext uri="{BB962C8B-B14F-4D97-AF65-F5344CB8AC3E}">
        <p14:creationId xmlns:p14="http://schemas.microsoft.com/office/powerpoint/2010/main" val="38521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1601" y="1747182"/>
          <a:ext cx="8953503" cy="4876800"/>
        </p:xfrm>
        <a:graphic>
          <a:graphicData uri="http://schemas.openxmlformats.org/drawingml/2006/table">
            <a:tbl>
              <a:tblPr firstRow="1" bandRow="1">
                <a:tableStyleId>{5C22544A-7EE6-4342-B048-85BDC9FD1C3A}</a:tableStyleId>
              </a:tblPr>
              <a:tblGrid>
                <a:gridCol w="4184649">
                  <a:extLst>
                    <a:ext uri="{9D8B030D-6E8A-4147-A177-3AD203B41FA5}">
                      <a16:colId xmlns:a16="http://schemas.microsoft.com/office/drawing/2014/main" val="20000"/>
                    </a:ext>
                  </a:extLst>
                </a:gridCol>
                <a:gridCol w="2409825">
                  <a:extLst>
                    <a:ext uri="{9D8B030D-6E8A-4147-A177-3AD203B41FA5}">
                      <a16:colId xmlns:a16="http://schemas.microsoft.com/office/drawing/2014/main" val="20001"/>
                    </a:ext>
                  </a:extLst>
                </a:gridCol>
                <a:gridCol w="2359029">
                  <a:extLst>
                    <a:ext uri="{9D8B030D-6E8A-4147-A177-3AD203B41FA5}">
                      <a16:colId xmlns:a16="http://schemas.microsoft.com/office/drawing/2014/main" val="20002"/>
                    </a:ext>
                  </a:extLst>
                </a:gridCol>
              </a:tblGrid>
              <a:tr h="575501">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sz="1600" b="0" dirty="0"/>
                        <a:t>10 mph Shear Speed Constraint </a:t>
                      </a:r>
                      <a:r>
                        <a:rPr lang="en-US" sz="1600" b="0" baseline="0" dirty="0"/>
                        <a:t>(In $M)</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0" dirty="0"/>
                        <a:t>20 mph Shear Speed Constraint (In $M)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63474">
                <a:tc>
                  <a:txBody>
                    <a:bodyPr/>
                    <a:lstStyle/>
                    <a:p>
                      <a:r>
                        <a:rPr lang="en-US" dirty="0"/>
                        <a:t>Average</a:t>
                      </a:r>
                      <a:r>
                        <a:rPr lang="en-US" baseline="0" dirty="0"/>
                        <a:t> Gross Revenue of TOM runs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b="1"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b="1" dirty="0"/>
                        <a:t>$25.5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474">
                <a:tc>
                  <a:txBody>
                    <a:bodyPr/>
                    <a:lstStyle/>
                    <a:p>
                      <a:r>
                        <a:rPr lang="en-US" b="0" dirty="0"/>
                        <a:t>Post-processing adjustment range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634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t>Anticipated cheaters of the system</a:t>
                      </a:r>
                    </a:p>
                  </a:txBody>
                  <a:tcPr marL="0" marR="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r>
                        <a:rPr lang="en-US" dirty="0"/>
                        <a:t>$0.8 -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r>
                        <a:rPr lang="en-US" dirty="0"/>
                        <a:t>$1.3 - $2.6</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r h="63608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t>Revenue loss due to HOV-only mode time periods</a:t>
                      </a:r>
                    </a:p>
                  </a:txBody>
                  <a:tcPr marL="0" marR="0">
                    <a:lnR w="12700" cap="flat" cmpd="sng" algn="ctr">
                      <a:solidFill>
                        <a:schemeClr val="tx1"/>
                      </a:solidFill>
                      <a:prstDash val="solid"/>
                      <a:round/>
                      <a:headEnd type="none" w="med" len="med"/>
                      <a:tailEnd type="none" w="med" len="med"/>
                    </a:lnR>
                  </a:tcPr>
                </a:tc>
                <a:tc>
                  <a:txBody>
                    <a:bodyPr/>
                    <a:lstStyle/>
                    <a:p>
                      <a:pPr algn="r"/>
                      <a:r>
                        <a:rPr lang="en-US" dirty="0"/>
                        <a:t>$0.8 -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dirty="0"/>
                        <a:t>$1.3 - $5.1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63474">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t>Toll zone based tolling inefficiencies</a:t>
                      </a:r>
                    </a:p>
                  </a:txBody>
                  <a:tcPr marL="0" marR="0">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r>
                        <a:rPr lang="en-US" dirty="0"/>
                        <a:t>$2.5 -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r>
                        <a:rPr lang="en-US" dirty="0"/>
                        <a:t>$3.8 - $5.1</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63474">
                <a:tc>
                  <a:txBody>
                    <a:bodyPr/>
                    <a:lstStyle/>
                    <a:p>
                      <a:r>
                        <a:rPr lang="en-US" b="1" dirty="0"/>
                        <a:t>Subtotal</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t>$4.1 - $8.3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t>$6.4 - $12.8</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3474">
                <a:tc>
                  <a:txBody>
                    <a:bodyPr/>
                    <a:lstStyle/>
                    <a:p>
                      <a:r>
                        <a:rPr lang="en-US" dirty="0"/>
                        <a:t>Operations and Maintenance Costs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dirty="0"/>
                        <a:t>$6.8 - $8.7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dirty="0"/>
                        <a:t>$7.0 - $9.0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63474">
                <a:tc>
                  <a:txBody>
                    <a:bodyPr/>
                    <a:lstStyle/>
                    <a:p>
                      <a:pPr marL="0" algn="l" defTabSz="914400" rtl="0" eaLnBrk="1" latinLnBrk="0" hangingPunct="1"/>
                      <a:r>
                        <a:rPr lang="en-US" sz="1800" kern="1200" dirty="0">
                          <a:solidFill>
                            <a:schemeClr val="dk1"/>
                          </a:solidFill>
                          <a:latin typeface="+mn-lt"/>
                          <a:ea typeface="+mn-ea"/>
                          <a:cs typeface="+mn-cs"/>
                        </a:rPr>
                        <a:t>Revenue ramp‐up loss</a:t>
                      </a:r>
                    </a:p>
                  </a:txBody>
                  <a:tcPr>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$0.4 -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$0.6 - $0.7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31253624"/>
                  </a:ext>
                </a:extLst>
              </a:tr>
              <a:tr h="363474">
                <a:tc>
                  <a:txBody>
                    <a:bodyPr/>
                    <a:lstStyle/>
                    <a:p>
                      <a:pPr marL="0" algn="l" defTabSz="914400" rtl="0" eaLnBrk="1" latinLnBrk="0" hangingPunct="1"/>
                      <a:r>
                        <a:rPr lang="en-US" sz="1800" kern="1200" dirty="0">
                          <a:solidFill>
                            <a:schemeClr val="dk1"/>
                          </a:solidFill>
                          <a:latin typeface="+mn-lt"/>
                          <a:ea typeface="+mn-ea"/>
                          <a:cs typeface="+mn-cs"/>
                        </a:rPr>
                        <a:t>Capital Costs For Early Opening Tasks</a:t>
                      </a:r>
                    </a:p>
                  </a:txBody>
                  <a:tcPr>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$3.9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42257580"/>
                  </a:ext>
                </a:extLst>
              </a:tr>
              <a:tr h="363474">
                <a:tc>
                  <a:txBody>
                    <a:bodyPr/>
                    <a:lstStyle/>
                    <a:p>
                      <a:r>
                        <a:rPr lang="en-US" b="1" dirty="0"/>
                        <a:t>Subtotal</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b="1" dirty="0"/>
                        <a:t>$11.1 -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b="1" dirty="0"/>
                        <a:t>$11.5 - $13.6</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3474">
                <a:tc>
                  <a:txBody>
                    <a:bodyPr/>
                    <a:lstStyle/>
                    <a:p>
                      <a:r>
                        <a:rPr lang="en-US" b="1" dirty="0"/>
                        <a:t>Approximate Annual Excess Net Revenue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t>$1.4 – ($4.8)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t>$7.6 – ($0.9)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223819"/>
                  </a:ext>
                </a:extLst>
              </a:tr>
            </a:tbl>
          </a:graphicData>
        </a:graphic>
      </p:graphicFrame>
      <p:sp>
        <p:nvSpPr>
          <p:cNvPr id="6" name="Rectangle 5">
            <a:extLst>
              <a:ext uri="{FF2B5EF4-FFF2-40B4-BE49-F238E27FC236}">
                <a16:creationId xmlns:a16="http://schemas.microsoft.com/office/drawing/2014/main" id="{D084503C-A355-4725-A18F-3ED1F393E525}"/>
              </a:ext>
            </a:extLst>
          </p:cNvPr>
          <p:cNvSpPr/>
          <p:nvPr/>
        </p:nvSpPr>
        <p:spPr>
          <a:xfrm>
            <a:off x="30849" y="1358673"/>
            <a:ext cx="8465377" cy="430887"/>
          </a:xfrm>
          <a:prstGeom prst="rect">
            <a:avLst/>
          </a:prstGeom>
        </p:spPr>
        <p:txBody>
          <a:bodyPr wrap="square">
            <a:spAutoFit/>
          </a:bodyPr>
          <a:lstStyle/>
          <a:p>
            <a:r>
              <a:rPr lang="en-US" sz="2200" b="1" dirty="0"/>
              <a:t>Early Opening Annual Excess Net Revenue Estimates</a:t>
            </a:r>
          </a:p>
        </p:txBody>
      </p:sp>
      <p:sp>
        <p:nvSpPr>
          <p:cNvPr id="7" name="Oval 6">
            <a:extLst>
              <a:ext uri="{FF2B5EF4-FFF2-40B4-BE49-F238E27FC236}">
                <a16:creationId xmlns:a16="http://schemas.microsoft.com/office/drawing/2014/main" id="{294202AB-8125-4A29-82B0-E9B46576723D}"/>
              </a:ext>
            </a:extLst>
          </p:cNvPr>
          <p:cNvSpPr/>
          <p:nvPr/>
        </p:nvSpPr>
        <p:spPr>
          <a:xfrm>
            <a:off x="5218480" y="6229539"/>
            <a:ext cx="1505777" cy="444750"/>
          </a:xfrm>
          <a:prstGeom prst="ellipse">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F3FE8-F732-4D1D-8929-58CA49399F38}"/>
              </a:ext>
            </a:extLst>
          </p:cNvPr>
          <p:cNvSpPr/>
          <p:nvPr/>
        </p:nvSpPr>
        <p:spPr>
          <a:xfrm>
            <a:off x="7604124" y="6238966"/>
            <a:ext cx="1505777" cy="444750"/>
          </a:xfrm>
          <a:prstGeom prst="ellipse">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FEB9C3-7D68-4C72-B709-74504A3123F0}"/>
              </a:ext>
            </a:extLst>
          </p:cNvPr>
          <p:cNvSpPr/>
          <p:nvPr/>
        </p:nvSpPr>
        <p:spPr>
          <a:xfrm>
            <a:off x="480312" y="636928"/>
            <a:ext cx="4346918" cy="430887"/>
          </a:xfrm>
          <a:prstGeom prst="rect">
            <a:avLst/>
          </a:prstGeom>
        </p:spPr>
        <p:txBody>
          <a:bodyPr wrap="square">
            <a:spAutoFit/>
          </a:bodyPr>
          <a:lstStyle/>
          <a:p>
            <a:r>
              <a:rPr lang="en-US" sz="2200" b="1" dirty="0">
                <a:solidFill>
                  <a:srgbClr val="FFC000"/>
                </a:solidFill>
              </a:rPr>
              <a:t>FINANCIAL INVESTIGATIONS</a:t>
            </a:r>
          </a:p>
        </p:txBody>
      </p:sp>
    </p:spTree>
    <p:extLst>
      <p:ext uri="{BB962C8B-B14F-4D97-AF65-F5344CB8AC3E}">
        <p14:creationId xmlns:p14="http://schemas.microsoft.com/office/powerpoint/2010/main" val="123495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A7DB7-8E9C-4AE7-8846-27EFEEF2C576}"/>
              </a:ext>
            </a:extLst>
          </p:cNvPr>
          <p:cNvSpPr>
            <a:spLocks noGrp="1"/>
          </p:cNvSpPr>
          <p:nvPr>
            <p:ph type="sldNum" sz="quarter" idx="12"/>
          </p:nvPr>
        </p:nvSpPr>
        <p:spPr/>
        <p:txBody>
          <a:bodyPr/>
          <a:lstStyle/>
          <a:p>
            <a:fld id="{8F4F3C2F-AE62-4A5A-82F1-0327CBADDEA5}" type="slidenum">
              <a:rPr lang="en-US" smtClean="0"/>
              <a:pPr/>
              <a:t>7</a:t>
            </a:fld>
            <a:endParaRPr lang="en-US"/>
          </a:p>
        </p:txBody>
      </p:sp>
      <p:sp>
        <p:nvSpPr>
          <p:cNvPr id="3" name="TextBox 2">
            <a:extLst>
              <a:ext uri="{FF2B5EF4-FFF2-40B4-BE49-F238E27FC236}">
                <a16:creationId xmlns:a16="http://schemas.microsoft.com/office/drawing/2014/main" id="{F4EA058D-7C7B-4B27-9695-D7C3243573FF}"/>
              </a:ext>
            </a:extLst>
          </p:cNvPr>
          <p:cNvSpPr txBox="1"/>
          <p:nvPr/>
        </p:nvSpPr>
        <p:spPr>
          <a:xfrm>
            <a:off x="282956" y="1292137"/>
            <a:ext cx="8422132" cy="5524589"/>
          </a:xfrm>
          <a:prstGeom prst="rect">
            <a:avLst/>
          </a:prstGeom>
          <a:noFill/>
        </p:spPr>
        <p:txBody>
          <a:bodyPr wrap="square" rtlCol="0">
            <a:spAutoFit/>
          </a:bodyPr>
          <a:lstStyle/>
          <a:p>
            <a:pPr marL="128588" lvl="1" algn="ctr">
              <a:spcAft>
                <a:spcPts val="600"/>
              </a:spcAft>
              <a:buClr>
                <a:srgbClr val="FF9900"/>
              </a:buClr>
            </a:pPr>
            <a:r>
              <a:rPr lang="en-US" sz="3200" dirty="0"/>
              <a:t>Summary </a:t>
            </a:r>
            <a:r>
              <a:rPr lang="en-US" sz="3200" dirty="0" smtClean="0"/>
              <a:t>Findings / Staff Recommendation</a:t>
            </a:r>
            <a:endParaRPr lang="en-US" sz="3200" dirty="0"/>
          </a:p>
          <a:p>
            <a:pPr marL="471488" lvl="1" indent="-342900">
              <a:spcAft>
                <a:spcPts val="600"/>
              </a:spcAft>
              <a:buClr>
                <a:srgbClr val="FF9900"/>
              </a:buClr>
              <a:buFont typeface="Arial" panose="020B0604020202020204" pitchFamily="34" charset="0"/>
              <a:buChar char="•"/>
            </a:pPr>
            <a:r>
              <a:rPr lang="en-US" sz="2200" dirty="0"/>
              <a:t>Financial investigations for an early opening </a:t>
            </a:r>
            <a:r>
              <a:rPr lang="en-US" sz="2200" dirty="0" smtClean="0"/>
              <a:t>indicate </a:t>
            </a:r>
            <a:r>
              <a:rPr lang="en-US" sz="2200" dirty="0"/>
              <a:t>the potential for up to $7.6 M in excess net revenue or a loss of up to ($4.8 M)</a:t>
            </a:r>
          </a:p>
          <a:p>
            <a:pPr marL="471488" lvl="1" indent="-342900">
              <a:spcAft>
                <a:spcPts val="600"/>
              </a:spcAft>
              <a:buClr>
                <a:srgbClr val="FF9900"/>
              </a:buClr>
              <a:buFont typeface="Arial" panose="020B0604020202020204" pitchFamily="34" charset="0"/>
              <a:buChar char="•"/>
            </a:pPr>
            <a:r>
              <a:rPr lang="en-US" sz="2200" dirty="0"/>
              <a:t>Strong qualitative benefits support an early opening and the risk of an operating loss is low compared to the opportunity for excess net revenue</a:t>
            </a:r>
          </a:p>
          <a:p>
            <a:pPr marL="928688" lvl="2" indent="-342900">
              <a:spcAft>
                <a:spcPts val="600"/>
              </a:spcAft>
              <a:buClr>
                <a:srgbClr val="FF9900"/>
              </a:buClr>
              <a:buSzPct val="60000"/>
              <a:buFont typeface="Wingdings" panose="05000000000000000000" pitchFamily="2" charset="2"/>
              <a:buChar char="Ø"/>
            </a:pPr>
            <a:r>
              <a:rPr lang="en-US" sz="2200" dirty="0"/>
              <a:t>Proof of concept – early adoption of use</a:t>
            </a:r>
          </a:p>
          <a:p>
            <a:pPr marL="928688" lvl="2" indent="-342900">
              <a:spcAft>
                <a:spcPts val="600"/>
              </a:spcAft>
              <a:buClr>
                <a:srgbClr val="FF9900"/>
              </a:buClr>
              <a:buSzPct val="60000"/>
              <a:buFont typeface="Wingdings" panose="05000000000000000000" pitchFamily="2" charset="2"/>
              <a:buChar char="Ø"/>
            </a:pPr>
            <a:r>
              <a:rPr lang="en-US" sz="2200" dirty="0"/>
              <a:t>Early identification of issues</a:t>
            </a:r>
          </a:p>
          <a:p>
            <a:pPr marL="928688" lvl="2" indent="-342900">
              <a:spcAft>
                <a:spcPts val="600"/>
              </a:spcAft>
              <a:buClr>
                <a:srgbClr val="FF9900"/>
              </a:buClr>
              <a:buSzPct val="60000"/>
              <a:buFont typeface="Wingdings" panose="05000000000000000000" pitchFamily="2" charset="2"/>
              <a:buChar char="Ø"/>
            </a:pPr>
            <a:r>
              <a:rPr lang="en-US" sz="2200" dirty="0"/>
              <a:t>Timed with the opening of VTA’s express </a:t>
            </a:r>
            <a:r>
              <a:rPr lang="en-US" sz="2200" dirty="0" smtClean="0"/>
              <a:t>lanes</a:t>
            </a:r>
          </a:p>
          <a:p>
            <a:pPr marL="471488" lvl="1" indent="-342900">
              <a:spcAft>
                <a:spcPts val="600"/>
              </a:spcAft>
              <a:buClr>
                <a:srgbClr val="FF9900"/>
              </a:buClr>
              <a:buFont typeface="Arial" panose="020B0604020202020204" pitchFamily="34" charset="0"/>
              <a:buChar char="•"/>
            </a:pPr>
            <a:r>
              <a:rPr lang="en-US" sz="2200" dirty="0" smtClean="0"/>
              <a:t>Staff recommends SMCEL JPA approve a two-phase opening of the US101 express lanes, one to be timed with the opening of VTA’s express lanes in late 2021, and the latter one north of Whipple in late 2022. </a:t>
            </a:r>
            <a:endParaRPr lang="en-US" sz="2200" dirty="0"/>
          </a:p>
          <a:p>
            <a:pPr marL="585788" lvl="2">
              <a:spcAft>
                <a:spcPts val="600"/>
              </a:spcAft>
              <a:buClr>
                <a:srgbClr val="FF9900"/>
              </a:buClr>
              <a:buSzPct val="60000"/>
            </a:pPr>
            <a:endParaRPr lang="en-US" sz="2200" dirty="0"/>
          </a:p>
        </p:txBody>
      </p:sp>
    </p:spTree>
    <p:extLst>
      <p:ext uri="{BB962C8B-B14F-4D97-AF65-F5344CB8AC3E}">
        <p14:creationId xmlns:p14="http://schemas.microsoft.com/office/powerpoint/2010/main" val="138205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F3C2F-AE62-4A5A-82F1-0327CBADDEA5}" type="slidenum">
              <a:rPr lang="en-US" smtClean="0"/>
              <a:pPr/>
              <a:t>8</a:t>
            </a:fld>
            <a:endParaRPr lang="en-US"/>
          </a:p>
        </p:txBody>
      </p:sp>
      <p:sp>
        <p:nvSpPr>
          <p:cNvPr id="6" name="TextBox 5">
            <a:extLst>
              <a:ext uri="{FF2B5EF4-FFF2-40B4-BE49-F238E27FC236}">
                <a16:creationId xmlns:a16="http://schemas.microsoft.com/office/drawing/2014/main" id="{6C23FFE1-7CA7-4571-AFCF-9E24D78D6F38}"/>
              </a:ext>
            </a:extLst>
          </p:cNvPr>
          <p:cNvSpPr txBox="1"/>
          <p:nvPr/>
        </p:nvSpPr>
        <p:spPr>
          <a:xfrm>
            <a:off x="257175" y="1600008"/>
            <a:ext cx="8629650" cy="1692771"/>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Questions?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latin typeface="Calibri" panose="020F0502020204030204" pitchFamily="34" charset="0"/>
              <a:cs typeface="Times New Roman" panose="02020603050405020304" pitchFamily="18" charset="0"/>
            </a:endParaRPr>
          </a:p>
          <a:p>
            <a:pPr algn="ctr"/>
            <a:endParaRPr lang="en-US" dirty="0"/>
          </a:p>
        </p:txBody>
      </p:sp>
      <p:sp>
        <p:nvSpPr>
          <p:cNvPr id="5" name="TextBox 4">
            <a:extLst>
              <a:ext uri="{FF2B5EF4-FFF2-40B4-BE49-F238E27FC236}">
                <a16:creationId xmlns:a16="http://schemas.microsoft.com/office/drawing/2014/main" id="{DD4D2B91-325F-4BD7-A1EC-0429B34ABCC1}"/>
              </a:ext>
            </a:extLst>
          </p:cNvPr>
          <p:cNvSpPr txBox="1"/>
          <p:nvPr/>
        </p:nvSpPr>
        <p:spPr>
          <a:xfrm>
            <a:off x="318161" y="3292779"/>
            <a:ext cx="8507678" cy="907941"/>
          </a:xfrm>
          <a:prstGeom prst="rect">
            <a:avLst/>
          </a:prstGeom>
          <a:noFill/>
        </p:spPr>
        <p:txBody>
          <a:bodyPr wrap="square" rtlCol="0">
            <a:spAutoFit/>
          </a:bodyPr>
          <a:lstStyle/>
          <a:p>
            <a:pPr marL="128588" lvl="1" algn="ctr">
              <a:spcAft>
                <a:spcPts val="600"/>
              </a:spcAft>
              <a:buClr>
                <a:srgbClr val="FFC000"/>
              </a:buClr>
            </a:pPr>
            <a:r>
              <a:rPr lang="en-US" sz="2400" dirty="0">
                <a:solidFill>
                  <a:prstClr val="black"/>
                </a:solidFill>
                <a:ea typeface="Calibri" panose="020F0502020204030204" pitchFamily="34" charset="0"/>
                <a:cs typeface="Times New Roman" panose="02020603050405020304" pitchFamily="18" charset="0"/>
              </a:rPr>
              <a:t>For more information on the project, visit </a:t>
            </a:r>
            <a:r>
              <a:rPr lang="en-US" sz="2400" b="1" u="sng" dirty="0">
                <a:solidFill>
                  <a:srgbClr val="4472C4"/>
                </a:solidFill>
                <a:hlinkClick r:id="rId2" action="ppaction://hlinkfile">
                  <a:extLst>
                    <a:ext uri="{A12FA001-AC4F-418D-AE19-62706E023703}">
                      <ahyp:hlinkClr xmlns:ahyp="http://schemas.microsoft.com/office/drawing/2018/hyperlinkcolor" xmlns="" val="tx"/>
                    </a:ext>
                  </a:extLst>
                </a:hlinkClick>
              </a:rPr>
              <a:t>101express.com</a:t>
            </a:r>
            <a:endParaRPr lang="en-US" sz="2400" b="1" u="sng" dirty="0">
              <a:solidFill>
                <a:srgbClr val="4472C4"/>
              </a:solidFill>
            </a:endParaRPr>
          </a:p>
          <a:p>
            <a:pPr marL="128588" lvl="1" algn="ctr">
              <a:spcAft>
                <a:spcPts val="600"/>
              </a:spcAft>
              <a:buClr>
                <a:srgbClr val="FFC000"/>
              </a:buClr>
            </a:pPr>
            <a:endParaRPr lang="en-US" sz="2400" b="1" dirty="0">
              <a:solidFill>
                <a:srgbClr val="0070C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2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C4310CEE1B7B46A280C1E396A775A0" ma:contentTypeVersion="13" ma:contentTypeDescription="Create a new document." ma:contentTypeScope="" ma:versionID="fe7acb90dbf26d031041be3f51b85a80">
  <xsd:schema xmlns:xsd="http://www.w3.org/2001/XMLSchema" xmlns:xs="http://www.w3.org/2001/XMLSchema" xmlns:p="http://schemas.microsoft.com/office/2006/metadata/properties" xmlns:ns3="bf744303-fd7b-44a9-934e-b08eca3b561a" xmlns:ns4="a7174d20-f53f-40c4-9282-17e3ca220f88" targetNamespace="http://schemas.microsoft.com/office/2006/metadata/properties" ma:root="true" ma:fieldsID="bdcbad5b067555e66c2dd7c5ceef9767" ns3:_="" ns4:_="">
    <xsd:import namespace="bf744303-fd7b-44a9-934e-b08eca3b561a"/>
    <xsd:import namespace="a7174d20-f53f-40c4-9282-17e3ca220f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44303-fd7b-44a9-934e-b08eca3b56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74d20-f53f-40c4-9282-17e3ca220f8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B6EB2F-AA94-4CD0-A9C1-100F48BD6C6E}">
  <ds:schemaRefs>
    <ds:schemaRef ds:uri="http://schemas.microsoft.com/sharepoint/v3/contenttype/forms"/>
  </ds:schemaRefs>
</ds:datastoreItem>
</file>

<file path=customXml/itemProps2.xml><?xml version="1.0" encoding="utf-8"?>
<ds:datastoreItem xmlns:ds="http://schemas.openxmlformats.org/officeDocument/2006/customXml" ds:itemID="{5BC90F2C-CC01-488B-85C7-7E9728DA0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44303-fd7b-44a9-934e-b08eca3b561a"/>
    <ds:schemaRef ds:uri="a7174d20-f53f-40c4-9282-17e3ca220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B97DC5-5D36-406A-9A06-8596656135D4}">
  <ds:schemaRefs>
    <ds:schemaRef ds:uri="http://schemas.microsoft.com/office/2006/documentManagement/types"/>
    <ds:schemaRef ds:uri="http://schemas.microsoft.com/office/2006/metadata/properties"/>
    <ds:schemaRef ds:uri="bf744303-fd7b-44a9-934e-b08eca3b561a"/>
    <ds:schemaRef ds:uri="a7174d20-f53f-40c4-9282-17e3ca220f8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27918</TotalTime>
  <Words>674</Words>
  <Application>Microsoft Office PowerPoint</Application>
  <PresentationFormat>On-screen Show (4:3)</PresentationFormat>
  <Paragraphs>138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Perez-Mijares, Marissa@DOT</dc:creator>
  <cp:lastModifiedBy>Chan, April</cp:lastModifiedBy>
  <cp:revision>849</cp:revision>
  <cp:lastPrinted>2020-02-19T20:02:34Z</cp:lastPrinted>
  <dcterms:created xsi:type="dcterms:W3CDTF">2017-05-26T23:06:27Z</dcterms:created>
  <dcterms:modified xsi:type="dcterms:W3CDTF">2020-03-07T01:38:41Z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0x01010091C4310CEE1B7B46A280C1E396A775A0</vt:lpwstr>
  </property>
</Properties>
</file>