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4.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4" r:id="rId3"/>
    <p:sldId id="308" r:id="rId4"/>
    <p:sldId id="290" r:id="rId5"/>
    <p:sldId id="311" r:id="rId6"/>
    <p:sldId id="266" r:id="rId7"/>
    <p:sldId id="300" r:id="rId8"/>
    <p:sldId id="302" r:id="rId9"/>
    <p:sldId id="303" r:id="rId10"/>
    <p:sldId id="304" r:id="rId11"/>
    <p:sldId id="305" r:id="rId12"/>
    <p:sldId id="257" r:id="rId13"/>
    <p:sldId id="258" r:id="rId14"/>
    <p:sldId id="276" r:id="rId15"/>
    <p:sldId id="265" r:id="rId16"/>
    <p:sldId id="31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737" autoAdjust="0"/>
  </p:normalViewPr>
  <p:slideViewPr>
    <p:cSldViewPr snapToGrid="0">
      <p:cViewPr varScale="1">
        <p:scale>
          <a:sx n="68" d="100"/>
          <a:sy n="68" d="100"/>
        </p:scale>
        <p:origin x="197"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  </c:v>
                </c:pt>
              </c:strCache>
            </c:strRef>
          </c:tx>
          <c:dPt>
            <c:idx val="0"/>
            <c:bubble3D val="0"/>
            <c:spPr>
              <a:solidFill>
                <a:schemeClr val="accent6"/>
              </a:solidFill>
              <a:ln w="19050">
                <a:solidFill>
                  <a:schemeClr val="lt1"/>
                </a:solidFill>
              </a:ln>
              <a:effectLst/>
            </c:spPr>
          </c:dPt>
          <c:dPt>
            <c:idx val="1"/>
            <c:bubble3D val="0"/>
            <c:spPr>
              <a:solidFill>
                <a:schemeClr val="accent5"/>
              </a:solidFill>
              <a:ln w="19050">
                <a:solidFill>
                  <a:schemeClr val="lt1"/>
                </a:solidFill>
              </a:ln>
              <a:effectLst/>
            </c:spPr>
          </c:dPt>
          <c:dPt>
            <c:idx val="2"/>
            <c:bubble3D val="0"/>
            <c:spPr>
              <a:solidFill>
                <a:schemeClr val="accent4"/>
              </a:solidFill>
              <a:ln w="19050">
                <a:solidFill>
                  <a:schemeClr val="lt1"/>
                </a:solidFill>
              </a:ln>
              <a:effectLst/>
            </c:spPr>
          </c:dPt>
          <c:dPt>
            <c:idx val="3"/>
            <c:bubble3D val="0"/>
            <c:spPr>
              <a:solidFill>
                <a:schemeClr val="accent6">
                  <a:lumMod val="60000"/>
                </a:schemeClr>
              </a:solidFill>
              <a:ln w="19050">
                <a:solidFill>
                  <a:schemeClr val="lt1"/>
                </a:solidFill>
              </a:ln>
              <a:effectLst/>
            </c:spPr>
          </c:dPt>
          <c:dLbls>
            <c:dLbl>
              <c:idx val="0"/>
              <c:numFmt formatCode="#,##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dLbl>
            <c:dLbl>
              <c:idx val="1"/>
              <c:layout>
                <c:manualLayout>
                  <c:x val="2.500196584434802E-2"/>
                  <c:y val="-0.28655555555555556"/>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San Mateo County</c:v>
                </c:pt>
                <c:pt idx="1">
                  <c:v>Rest of Region</c:v>
                </c:pt>
              </c:strCache>
            </c:strRef>
          </c:cat>
          <c:val>
            <c:numRef>
              <c:f>Sheet1!$B$2:$B$5</c:f>
              <c:numCache>
                <c:formatCode>General</c:formatCode>
                <c:ptCount val="4"/>
                <c:pt idx="0" formatCode="#,##0">
                  <c:v>16400</c:v>
                </c:pt>
                <c:pt idx="1">
                  <c:v>172400</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  </c:v>
                </c:pt>
              </c:strCache>
            </c:strRef>
          </c:tx>
          <c:dPt>
            <c:idx val="0"/>
            <c:bubble3D val="0"/>
            <c:spPr>
              <a:solidFill>
                <a:schemeClr val="accent6"/>
              </a:solidFill>
              <a:ln w="19050">
                <a:solidFill>
                  <a:schemeClr val="lt1"/>
                </a:solidFill>
              </a:ln>
              <a:effectLst/>
            </c:spPr>
          </c:dPt>
          <c:dPt>
            <c:idx val="1"/>
            <c:bubble3D val="0"/>
            <c:explosion val="2"/>
            <c:spPr>
              <a:solidFill>
                <a:schemeClr val="accent5"/>
              </a:solidFill>
              <a:ln w="19050">
                <a:solidFill>
                  <a:schemeClr val="lt1"/>
                </a:solidFill>
              </a:ln>
              <a:effectLst/>
            </c:spPr>
          </c:dPt>
          <c:dPt>
            <c:idx val="2"/>
            <c:bubble3D val="0"/>
            <c:spPr>
              <a:solidFill>
                <a:schemeClr val="accent4"/>
              </a:solidFill>
              <a:ln w="19050">
                <a:solidFill>
                  <a:schemeClr val="lt1"/>
                </a:solidFill>
              </a:ln>
              <a:effectLst/>
            </c:spPr>
          </c:dPt>
          <c:dPt>
            <c:idx val="3"/>
            <c:bubble3D val="0"/>
            <c:spPr>
              <a:solidFill>
                <a:schemeClr val="accent6">
                  <a:lumMod val="60000"/>
                </a:schemeClr>
              </a:solidFill>
              <a:ln w="19050">
                <a:solidFill>
                  <a:schemeClr val="lt1"/>
                </a:solidFill>
              </a:ln>
              <a:effectLst/>
            </c:spPr>
          </c:dPt>
          <c:cat>
            <c:strRef>
              <c:f>Sheet1!$A$2:$A$5</c:f>
              <c:strCache>
                <c:ptCount val="2"/>
                <c:pt idx="0">
                  <c:v>San Mateo County</c:v>
                </c:pt>
                <c:pt idx="1">
                  <c:v>Rest of Region</c:v>
                </c:pt>
              </c:strCache>
            </c:strRef>
          </c:cat>
          <c:val>
            <c:numRef>
              <c:f>Sheet1!$B$2:$B$5</c:f>
              <c:numCache>
                <c:formatCode>General</c:formatCode>
                <c:ptCount val="4"/>
                <c:pt idx="0" formatCode="#,##0">
                  <c:v>34475</c:v>
                </c:pt>
                <c:pt idx="1">
                  <c:v>400000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  </c:v>
                </c:pt>
              </c:strCache>
            </c:strRef>
          </c:tx>
          <c:dPt>
            <c:idx val="0"/>
            <c:bubble3D val="0"/>
            <c:spPr>
              <a:solidFill>
                <a:schemeClr val="accent6"/>
              </a:solidFill>
              <a:ln w="19050">
                <a:solidFill>
                  <a:schemeClr val="lt1"/>
                </a:solidFill>
              </a:ln>
              <a:effectLst/>
            </c:spPr>
          </c:dPt>
          <c:dPt>
            <c:idx val="1"/>
            <c:bubble3D val="0"/>
            <c:explosion val="2"/>
            <c:spPr>
              <a:solidFill>
                <a:schemeClr val="accent5"/>
              </a:solidFill>
              <a:ln w="19050">
                <a:solidFill>
                  <a:schemeClr val="lt1"/>
                </a:solidFill>
              </a:ln>
              <a:effectLst/>
            </c:spPr>
          </c:dPt>
          <c:dPt>
            <c:idx val="2"/>
            <c:bubble3D val="0"/>
            <c:spPr>
              <a:solidFill>
                <a:schemeClr val="accent4"/>
              </a:solidFill>
              <a:ln w="19050">
                <a:solidFill>
                  <a:schemeClr val="lt1"/>
                </a:solidFill>
              </a:ln>
              <a:effectLst/>
            </c:spPr>
          </c:dPt>
          <c:dPt>
            <c:idx val="3"/>
            <c:bubble3D val="0"/>
            <c:spPr>
              <a:solidFill>
                <a:schemeClr val="accent6">
                  <a:lumMod val="60000"/>
                </a:schemeClr>
              </a:solidFill>
              <a:ln w="19050">
                <a:solidFill>
                  <a:schemeClr val="lt1"/>
                </a:solidFill>
              </a:ln>
              <a:effectLst/>
            </c:spPr>
          </c:dPt>
          <c:cat>
            <c:strRef>
              <c:f>Sheet1!$A$2:$A$5</c:f>
              <c:strCache>
                <c:ptCount val="2"/>
                <c:pt idx="0">
                  <c:v>San Mateo County</c:v>
                </c:pt>
                <c:pt idx="1">
                  <c:v>Rest of Region</c:v>
                </c:pt>
              </c:strCache>
            </c:strRef>
          </c:cat>
          <c:val>
            <c:numRef>
              <c:f>Sheet1!$B$2:$B$5</c:f>
              <c:numCache>
                <c:formatCode>General</c:formatCode>
                <c:ptCount val="4"/>
                <c:pt idx="0">
                  <c:v>43805.104408352672</c:v>
                </c:pt>
                <c:pt idx="1">
                  <c:v>394245.93967517407</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  </c:v>
                </c:pt>
              </c:strCache>
            </c:strRef>
          </c:tx>
          <c:dPt>
            <c:idx val="0"/>
            <c:bubble3D val="0"/>
            <c:spPr>
              <a:solidFill>
                <a:schemeClr val="accent6"/>
              </a:solidFill>
              <a:ln w="19050">
                <a:solidFill>
                  <a:schemeClr val="lt1"/>
                </a:solidFill>
              </a:ln>
              <a:effectLst/>
            </c:spPr>
          </c:dPt>
          <c:dPt>
            <c:idx val="1"/>
            <c:bubble3D val="0"/>
            <c:explosion val="2"/>
            <c:spPr>
              <a:solidFill>
                <a:schemeClr val="accent5"/>
              </a:solidFill>
              <a:ln w="19050">
                <a:solidFill>
                  <a:schemeClr val="lt1"/>
                </a:solidFill>
              </a:ln>
              <a:effectLst/>
            </c:spPr>
          </c:dPt>
          <c:dPt>
            <c:idx val="2"/>
            <c:bubble3D val="0"/>
            <c:spPr>
              <a:solidFill>
                <a:schemeClr val="accent4"/>
              </a:solidFill>
              <a:ln w="19050">
                <a:solidFill>
                  <a:schemeClr val="lt1"/>
                </a:solidFill>
              </a:ln>
              <a:effectLst/>
            </c:spPr>
          </c:dPt>
          <c:dPt>
            <c:idx val="3"/>
            <c:bubble3D val="0"/>
            <c:spPr>
              <a:solidFill>
                <a:schemeClr val="accent6">
                  <a:lumMod val="60000"/>
                </a:schemeClr>
              </a:solidFill>
              <a:ln w="19050">
                <a:solidFill>
                  <a:schemeClr val="lt1"/>
                </a:solidFill>
              </a:ln>
              <a:effectLst/>
            </c:spPr>
          </c:dPt>
          <c:cat>
            <c:strRef>
              <c:f>Sheet1!$A$2:$A$5</c:f>
              <c:strCache>
                <c:ptCount val="2"/>
                <c:pt idx="0">
                  <c:v>San Mateo County</c:v>
                </c:pt>
                <c:pt idx="1">
                  <c:v>Rest of Region</c:v>
                </c:pt>
              </c:strCache>
            </c:strRef>
          </c:cat>
          <c:val>
            <c:numRef>
              <c:f>Sheet1!$B$2:$B$5</c:f>
              <c:numCache>
                <c:formatCode>General</c:formatCode>
                <c:ptCount val="4"/>
                <c:pt idx="0">
                  <c:v>43805.104408352672</c:v>
                </c:pt>
                <c:pt idx="1">
                  <c:v>394245.93967517407</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  </c:v>
                </c:pt>
              </c:strCache>
            </c:strRef>
          </c:tx>
          <c:dPt>
            <c:idx val="0"/>
            <c:bubble3D val="0"/>
            <c:spPr>
              <a:solidFill>
                <a:schemeClr val="accent6"/>
              </a:solidFill>
              <a:ln w="19050">
                <a:solidFill>
                  <a:schemeClr val="lt1"/>
                </a:solidFill>
              </a:ln>
              <a:effectLst/>
            </c:spPr>
          </c:dPt>
          <c:dPt>
            <c:idx val="1"/>
            <c:bubble3D val="0"/>
            <c:explosion val="2"/>
            <c:spPr>
              <a:solidFill>
                <a:schemeClr val="accent5"/>
              </a:solidFill>
              <a:ln w="19050">
                <a:solidFill>
                  <a:schemeClr val="lt1"/>
                </a:solidFill>
              </a:ln>
              <a:effectLst/>
            </c:spPr>
          </c:dPt>
          <c:dPt>
            <c:idx val="2"/>
            <c:bubble3D val="0"/>
            <c:spPr>
              <a:solidFill>
                <a:schemeClr val="accent4"/>
              </a:solidFill>
              <a:ln w="19050">
                <a:solidFill>
                  <a:schemeClr val="lt1"/>
                </a:solidFill>
              </a:ln>
              <a:effectLst/>
            </c:spPr>
          </c:dPt>
          <c:dPt>
            <c:idx val="3"/>
            <c:bubble3D val="0"/>
            <c:spPr>
              <a:solidFill>
                <a:schemeClr val="accent6">
                  <a:lumMod val="60000"/>
                </a:schemeClr>
              </a:solidFill>
              <a:ln w="19050">
                <a:solidFill>
                  <a:schemeClr val="lt1"/>
                </a:solidFill>
              </a:ln>
              <a:effectLst/>
            </c:spPr>
          </c:dPt>
          <c:cat>
            <c:strRef>
              <c:f>Sheet1!$A$2:$A$5</c:f>
              <c:strCache>
                <c:ptCount val="2"/>
                <c:pt idx="0">
                  <c:v>San Mateo County</c:v>
                </c:pt>
                <c:pt idx="1">
                  <c:v>Region</c:v>
                </c:pt>
              </c:strCache>
            </c:strRef>
          </c:cat>
          <c:val>
            <c:numRef>
              <c:f>Sheet1!$B$2:$B$5</c:f>
              <c:numCache>
                <c:formatCode>General</c:formatCode>
                <c:ptCount val="4"/>
                <c:pt idx="0" formatCode="#,##0">
                  <c:v>81000</c:v>
                </c:pt>
                <c:pt idx="1">
                  <c:v>357000</c:v>
                </c:pt>
              </c:numCache>
            </c:numRef>
          </c:val>
        </c:ser>
        <c:ser>
          <c:idx val="1"/>
          <c:order val="1"/>
          <c:tx>
            <c:strRef>
              <c:f>Sheet1!$C$1</c:f>
              <c:strCache>
                <c:ptCount val="1"/>
                <c:pt idx="0">
                  <c:v>Column1</c:v>
                </c:pt>
              </c:strCache>
            </c:strRef>
          </c:tx>
          <c:dPt>
            <c:idx val="0"/>
            <c:bubble3D val="0"/>
            <c:spPr>
              <a:solidFill>
                <a:schemeClr val="accent6"/>
              </a:solidFill>
              <a:ln w="19050">
                <a:solidFill>
                  <a:schemeClr val="lt1"/>
                </a:solidFill>
              </a:ln>
              <a:effectLst/>
            </c:spPr>
          </c:dPt>
          <c:dPt>
            <c:idx val="1"/>
            <c:bubble3D val="0"/>
            <c:spPr>
              <a:solidFill>
                <a:schemeClr val="accent5"/>
              </a:solidFill>
              <a:ln w="19050">
                <a:solidFill>
                  <a:schemeClr val="lt1"/>
                </a:solidFill>
              </a:ln>
              <a:effectLst/>
            </c:spPr>
          </c:dPt>
          <c:dPt>
            <c:idx val="2"/>
            <c:bubble3D val="0"/>
            <c:spPr>
              <a:solidFill>
                <a:schemeClr val="accent4"/>
              </a:solidFill>
              <a:ln w="19050">
                <a:solidFill>
                  <a:schemeClr val="lt1"/>
                </a:solidFill>
              </a:ln>
              <a:effectLst/>
            </c:spPr>
          </c:dPt>
          <c:dPt>
            <c:idx val="3"/>
            <c:bubble3D val="0"/>
            <c:spPr>
              <a:solidFill>
                <a:schemeClr val="accent6">
                  <a:lumMod val="60000"/>
                </a:schemeClr>
              </a:solidFill>
              <a:ln w="19050">
                <a:solidFill>
                  <a:schemeClr val="lt1"/>
                </a:solidFill>
              </a:ln>
              <a:effectLst/>
            </c:spPr>
          </c:dPt>
          <c:cat>
            <c:strRef>
              <c:f>Sheet1!$A$2:$A$5</c:f>
              <c:strCache>
                <c:ptCount val="2"/>
                <c:pt idx="0">
                  <c:v>San Mateo County</c:v>
                </c:pt>
                <c:pt idx="1">
                  <c:v>Region</c:v>
                </c:pt>
              </c:strCache>
            </c:strRef>
          </c:cat>
          <c:val>
            <c:numRef>
              <c:f>Sheet1!$C$2:$C$5</c:f>
              <c:numCache>
                <c:formatCode>General</c:formatCode>
                <c:ptCount val="4"/>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6">
                  <a:lumMod val="60000"/>
                  <a:lumOff val="40000"/>
                </a:schemeClr>
              </a:solidFill>
              <a:ln w="19050">
                <a:solidFill>
                  <a:schemeClr val="lt1"/>
                </a:solidFill>
              </a:ln>
              <a:effectLst/>
            </c:spPr>
          </c:dPt>
          <c:dPt>
            <c:idx val="4"/>
            <c:bubble3D val="0"/>
            <c:spPr>
              <a:solidFill>
                <a:schemeClr val="accent5"/>
              </a:solidFill>
              <a:ln w="19050">
                <a:solidFill>
                  <a:schemeClr val="lt1"/>
                </a:solidFill>
              </a:ln>
              <a:effectLst/>
            </c:spPr>
          </c:dPt>
          <c:dLbls>
            <c:dLbl>
              <c:idx val="0"/>
              <c:layout>
                <c:manualLayout>
                  <c:x val="-0.17693845064380267"/>
                  <c:y val="2.7964117970758508E-2"/>
                </c:manualLayout>
              </c:layout>
              <c:tx>
                <c:rich>
                  <a:bodyPr/>
                  <a:lstStyle/>
                  <a:p>
                    <a:fld id="{432828E8-0E29-4077-A32E-295EFF1B8BA2}" type="CATEGORYNAME">
                      <a:rPr lang="en-US" sz="2400"/>
                      <a:pPr/>
                      <a:t>[CATEGORY NAME]</a:t>
                    </a:fld>
                    <a:r>
                      <a:rPr lang="en-US" sz="2400" baseline="0" dirty="0"/>
                      <a:t>, </a:t>
                    </a:r>
                    <a:fld id="{D00BD541-D039-4A51-9D24-7AEDB2730D98}" type="VALUE">
                      <a:rPr lang="en-US" sz="2400" baseline="0"/>
                      <a:pPr/>
                      <a:t>[VALUE]</a:t>
                    </a:fld>
                    <a:endParaRPr lang="en-US" sz="2400" baseline="0" dirty="0"/>
                  </a:p>
                </c:rich>
              </c:tx>
              <c:dLblPos val="bestFit"/>
              <c:showLegendKey val="0"/>
              <c:showVal val="1"/>
              <c:showCatName val="1"/>
              <c:showSerName val="0"/>
              <c:showPercent val="0"/>
              <c:showBubbleSize val="0"/>
              <c:extLst>
                <c:ext xmlns:c15="http://schemas.microsoft.com/office/drawing/2012/chart" uri="{CE6537A1-D6FC-4f65-9D91-7224C49458BB}">
                  <c15:layout>
                    <c:manualLayout>
                      <c:w val="0.24254664857680178"/>
                      <c:h val="0.37077197693720448"/>
                    </c:manualLayout>
                  </c15:layout>
                  <c15:dlblFieldTable/>
                  <c15:showDataLabelsRange val="0"/>
                </c:ext>
              </c:extLst>
            </c:dLbl>
            <c:dLbl>
              <c:idx val="2"/>
              <c:layout>
                <c:manualLayout>
                  <c:x val="6.1496633124108767E-2"/>
                  <c:y val="-0.11088378616767883"/>
                </c:manualLayout>
              </c:layout>
              <c:tx>
                <c:rich>
                  <a:bodyPr/>
                  <a:lstStyle/>
                  <a:p>
                    <a:fld id="{0554F0CE-11BA-4094-9934-0BDEBB0AC89D}" type="CATEGORYNAME">
                      <a:rPr lang="en-US" sz="2800" b="0"/>
                      <a:pPr/>
                      <a:t>[CATEGORY NAME]</a:t>
                    </a:fld>
                    <a:r>
                      <a:rPr lang="en-US" sz="2800" b="0" baseline="0" dirty="0"/>
                      <a:t>, </a:t>
                    </a:r>
                    <a:fld id="{BE9D8149-E472-4559-BD09-64A5E8037FCA}" type="VALUE">
                      <a:rPr lang="en-US" sz="2800" b="0" baseline="0"/>
                      <a:pPr/>
                      <a:t>[VALUE]</a:t>
                    </a:fld>
                    <a:endParaRPr lang="en-US" sz="2800" b="0" baseline="0" dirty="0"/>
                  </a:p>
                </c:rich>
              </c:tx>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Lst>
            </c:dLbl>
            <c:dLbl>
              <c:idx val="3"/>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dLbl>
            <c:dLbl>
              <c:idx val="4"/>
              <c:layout>
                <c:manualLayout>
                  <c:x val="0.21623347098010726"/>
                  <c:y val="-0.12694713753144807"/>
                </c:manualLayout>
              </c:layout>
              <c:dLblPos val="bestFi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Small vacant</c:v>
                </c:pt>
                <c:pt idx="1">
                  <c:v>Small built on</c:v>
                </c:pt>
                <c:pt idx="2">
                  <c:v>Midsized, vacant, used before</c:v>
                </c:pt>
                <c:pt idx="3">
                  <c:v>Truly golden</c:v>
                </c:pt>
                <c:pt idx="4">
                  <c:v>Midsized built on</c:v>
                </c:pt>
              </c:strCache>
            </c:strRef>
          </c:cat>
          <c:val>
            <c:numRef>
              <c:f>Sheet1!$B$2:$B$6</c:f>
              <c:numCache>
                <c:formatCode>General</c:formatCode>
                <c:ptCount val="5"/>
                <c:pt idx="0">
                  <c:v>88</c:v>
                </c:pt>
                <c:pt idx="1">
                  <c:v>92</c:v>
                </c:pt>
                <c:pt idx="2">
                  <c:v>12</c:v>
                </c:pt>
                <c:pt idx="3">
                  <c:v>6</c:v>
                </c:pt>
                <c:pt idx="4">
                  <c:v>310</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E69511-7D87-4F2E-A3F8-24CFBD40E1DB}"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FBD63AED-8E62-4B24-A885-E497B2F545A5}">
      <dgm:prSet phldrT="[Text]"/>
      <dgm:spPr/>
      <dgm:t>
        <a:bodyPr/>
        <a:lstStyle/>
        <a:p>
          <a:r>
            <a:rPr lang="en-US" dirty="0" smtClean="0"/>
            <a:t>Collaboration</a:t>
          </a:r>
          <a:endParaRPr lang="en-US" dirty="0"/>
        </a:p>
      </dgm:t>
    </dgm:pt>
    <dgm:pt modelId="{18A32418-88A1-44DD-A621-0BDB887C1076}" type="parTrans" cxnId="{DD9202AA-3259-4394-B2B6-06B40B87019F}">
      <dgm:prSet/>
      <dgm:spPr/>
      <dgm:t>
        <a:bodyPr/>
        <a:lstStyle/>
        <a:p>
          <a:endParaRPr lang="en-US"/>
        </a:p>
      </dgm:t>
    </dgm:pt>
    <dgm:pt modelId="{97FED5E3-986A-4734-A8F2-F0D3B5B6D5A6}" type="sibTrans" cxnId="{DD9202AA-3259-4394-B2B6-06B40B87019F}">
      <dgm:prSet/>
      <dgm:spPr>
        <a:ln w="28575">
          <a:solidFill>
            <a:schemeClr val="accent1"/>
          </a:solidFill>
        </a:ln>
      </dgm:spPr>
      <dgm:t>
        <a:bodyPr/>
        <a:lstStyle/>
        <a:p>
          <a:endParaRPr lang="en-US"/>
        </a:p>
      </dgm:t>
    </dgm:pt>
    <dgm:pt modelId="{840CE71F-27BF-41B8-9B7C-87A8DC443D2D}">
      <dgm:prSet phldrT="[Text]"/>
      <dgm:spPr/>
      <dgm:t>
        <a:bodyPr/>
        <a:lstStyle/>
        <a:p>
          <a:r>
            <a:rPr lang="en-US" dirty="0" smtClean="0"/>
            <a:t>Better Policy</a:t>
          </a:r>
          <a:endParaRPr lang="en-US" dirty="0"/>
        </a:p>
      </dgm:t>
    </dgm:pt>
    <dgm:pt modelId="{D9602294-30D8-4489-B53D-5496105BEDEA}" type="parTrans" cxnId="{A2D4BD2A-BF23-4C9E-B880-2C72EC537B2E}">
      <dgm:prSet/>
      <dgm:spPr/>
      <dgm:t>
        <a:bodyPr/>
        <a:lstStyle/>
        <a:p>
          <a:endParaRPr lang="en-US"/>
        </a:p>
      </dgm:t>
    </dgm:pt>
    <dgm:pt modelId="{19ADDEAF-EAD3-42CF-89A3-2A6FA1C575F4}" type="sibTrans" cxnId="{A2D4BD2A-BF23-4C9E-B880-2C72EC537B2E}">
      <dgm:prSet/>
      <dgm:spPr>
        <a:ln w="28575">
          <a:solidFill>
            <a:schemeClr val="accent1"/>
          </a:solidFill>
        </a:ln>
      </dgm:spPr>
      <dgm:t>
        <a:bodyPr/>
        <a:lstStyle/>
        <a:p>
          <a:endParaRPr lang="en-US"/>
        </a:p>
      </dgm:t>
    </dgm:pt>
    <dgm:pt modelId="{85F9D4B1-1D80-4EEB-B39C-532F215A0C4B}">
      <dgm:prSet phldrT="[Text]"/>
      <dgm:spPr/>
      <dgm:t>
        <a:bodyPr/>
        <a:lstStyle/>
        <a:p>
          <a:r>
            <a:rPr lang="en-US" dirty="0" smtClean="0"/>
            <a:t>Time and Money Saved</a:t>
          </a:r>
          <a:endParaRPr lang="en-US" dirty="0"/>
        </a:p>
      </dgm:t>
    </dgm:pt>
    <dgm:pt modelId="{309026CC-8AD5-48D4-8513-C572BDC3181E}" type="parTrans" cxnId="{ED24ADAF-410B-4DA5-8B29-C7F657BD9B2B}">
      <dgm:prSet/>
      <dgm:spPr/>
      <dgm:t>
        <a:bodyPr/>
        <a:lstStyle/>
        <a:p>
          <a:endParaRPr lang="en-US"/>
        </a:p>
      </dgm:t>
    </dgm:pt>
    <dgm:pt modelId="{80C6CDAA-495D-44D6-AEE7-346681AEBA8E}" type="sibTrans" cxnId="{ED24ADAF-410B-4DA5-8B29-C7F657BD9B2B}">
      <dgm:prSet/>
      <dgm:spPr>
        <a:ln w="28575">
          <a:solidFill>
            <a:schemeClr val="accent1"/>
          </a:solidFill>
        </a:ln>
      </dgm:spPr>
      <dgm:t>
        <a:bodyPr/>
        <a:lstStyle/>
        <a:p>
          <a:endParaRPr lang="en-US"/>
        </a:p>
      </dgm:t>
    </dgm:pt>
    <dgm:pt modelId="{C2CA7884-CE7A-4210-ABA5-0D7123886C56}">
      <dgm:prSet phldrT="[Text]"/>
      <dgm:spPr/>
      <dgm:t>
        <a:bodyPr/>
        <a:lstStyle/>
        <a:p>
          <a:r>
            <a:rPr lang="en-US" dirty="0" smtClean="0"/>
            <a:t>Stakeholder Involvement</a:t>
          </a:r>
          <a:endParaRPr lang="en-US" dirty="0"/>
        </a:p>
      </dgm:t>
    </dgm:pt>
    <dgm:pt modelId="{F68814EC-B518-47D1-BC7C-29E02C9C5790}" type="parTrans" cxnId="{BFFB2434-F57B-4803-9A6A-2E20E3F18750}">
      <dgm:prSet/>
      <dgm:spPr/>
      <dgm:t>
        <a:bodyPr/>
        <a:lstStyle/>
        <a:p>
          <a:endParaRPr lang="en-US"/>
        </a:p>
      </dgm:t>
    </dgm:pt>
    <dgm:pt modelId="{F0D4D1DA-D67F-43E9-A22D-DC22A944AF9A}" type="sibTrans" cxnId="{BFFB2434-F57B-4803-9A6A-2E20E3F18750}">
      <dgm:prSet/>
      <dgm:spPr>
        <a:ln w="28575">
          <a:solidFill>
            <a:schemeClr val="accent1"/>
          </a:solidFill>
        </a:ln>
      </dgm:spPr>
      <dgm:t>
        <a:bodyPr/>
        <a:lstStyle/>
        <a:p>
          <a:endParaRPr lang="en-US"/>
        </a:p>
      </dgm:t>
    </dgm:pt>
    <dgm:pt modelId="{DE3E2C28-A4DB-4DA9-B52B-F665002A4FEB}">
      <dgm:prSet phldrT="[Text]"/>
      <dgm:spPr/>
      <dgm:t>
        <a:bodyPr/>
        <a:lstStyle/>
        <a:p>
          <a:r>
            <a:rPr lang="en-US" dirty="0" smtClean="0"/>
            <a:t>Working Relationship with HCD</a:t>
          </a:r>
          <a:endParaRPr lang="en-US" dirty="0"/>
        </a:p>
      </dgm:t>
    </dgm:pt>
    <dgm:pt modelId="{A222EE24-1AC7-4D3C-A5E0-A397DE86058E}" type="sibTrans" cxnId="{EF35F30F-6094-4E28-B6A3-CFD0371BF843}">
      <dgm:prSet/>
      <dgm:spPr>
        <a:ln w="28575">
          <a:solidFill>
            <a:schemeClr val="accent1"/>
          </a:solidFill>
        </a:ln>
      </dgm:spPr>
      <dgm:t>
        <a:bodyPr/>
        <a:lstStyle/>
        <a:p>
          <a:endParaRPr lang="en-US"/>
        </a:p>
      </dgm:t>
    </dgm:pt>
    <dgm:pt modelId="{FBB23545-A81E-43B7-AB4E-DC4BD871B87C}" type="parTrans" cxnId="{EF35F30F-6094-4E28-B6A3-CFD0371BF843}">
      <dgm:prSet/>
      <dgm:spPr/>
      <dgm:t>
        <a:bodyPr/>
        <a:lstStyle/>
        <a:p>
          <a:endParaRPr lang="en-US"/>
        </a:p>
      </dgm:t>
    </dgm:pt>
    <dgm:pt modelId="{BDE1EFD4-8B57-4214-AFCD-864315D962A7}">
      <dgm:prSet phldrT="[Text]"/>
      <dgm:spPr/>
      <dgm:t>
        <a:bodyPr/>
        <a:lstStyle/>
        <a:p>
          <a:r>
            <a:rPr lang="en-US" dirty="0" smtClean="0"/>
            <a:t>Local and Regional</a:t>
          </a:r>
          <a:endParaRPr lang="en-US" dirty="0"/>
        </a:p>
      </dgm:t>
    </dgm:pt>
    <dgm:pt modelId="{C0E2C6E1-535E-4354-813F-F66ED9E570CC}" type="sibTrans" cxnId="{9E061B1E-CA9A-475E-BA2C-910752ECA808}">
      <dgm:prSet/>
      <dgm:spPr>
        <a:ln w="28575">
          <a:solidFill>
            <a:schemeClr val="accent1"/>
          </a:solidFill>
        </a:ln>
      </dgm:spPr>
      <dgm:t>
        <a:bodyPr/>
        <a:lstStyle/>
        <a:p>
          <a:endParaRPr lang="en-US"/>
        </a:p>
      </dgm:t>
    </dgm:pt>
    <dgm:pt modelId="{4DD7A50A-0208-40D0-B322-6705553387BD}" type="parTrans" cxnId="{9E061B1E-CA9A-475E-BA2C-910752ECA808}">
      <dgm:prSet/>
      <dgm:spPr/>
      <dgm:t>
        <a:bodyPr/>
        <a:lstStyle/>
        <a:p>
          <a:endParaRPr lang="en-US"/>
        </a:p>
      </dgm:t>
    </dgm:pt>
    <dgm:pt modelId="{10B0CC44-E4B9-4C19-8865-82046D94EFEF}" type="pres">
      <dgm:prSet presAssocID="{64E69511-7D87-4F2E-A3F8-24CFBD40E1DB}" presName="cycle" presStyleCnt="0">
        <dgm:presLayoutVars>
          <dgm:dir/>
          <dgm:resizeHandles val="exact"/>
        </dgm:presLayoutVars>
      </dgm:prSet>
      <dgm:spPr/>
      <dgm:t>
        <a:bodyPr/>
        <a:lstStyle/>
        <a:p>
          <a:endParaRPr lang="en-US"/>
        </a:p>
      </dgm:t>
    </dgm:pt>
    <dgm:pt modelId="{91060280-82A1-4CB5-BD57-6296C23DEF98}" type="pres">
      <dgm:prSet presAssocID="{FBD63AED-8E62-4B24-A885-E497B2F545A5}" presName="node" presStyleLbl="node1" presStyleIdx="0" presStyleCnt="6" custScaleX="122931" custScaleY="122931" custRadScaleRad="90908" custRadScaleInc="-1990">
        <dgm:presLayoutVars>
          <dgm:bulletEnabled val="1"/>
        </dgm:presLayoutVars>
      </dgm:prSet>
      <dgm:spPr/>
      <dgm:t>
        <a:bodyPr/>
        <a:lstStyle/>
        <a:p>
          <a:endParaRPr lang="en-US"/>
        </a:p>
      </dgm:t>
    </dgm:pt>
    <dgm:pt modelId="{9BCCC450-021A-4042-BFD0-5EE302C37C80}" type="pres">
      <dgm:prSet presAssocID="{FBD63AED-8E62-4B24-A885-E497B2F545A5}" presName="spNode" presStyleCnt="0"/>
      <dgm:spPr/>
    </dgm:pt>
    <dgm:pt modelId="{B3450408-A31E-44B7-B0C5-B03603F8A735}" type="pres">
      <dgm:prSet presAssocID="{97FED5E3-986A-4734-A8F2-F0D3B5B6D5A6}" presName="sibTrans" presStyleLbl="sibTrans1D1" presStyleIdx="0" presStyleCnt="6"/>
      <dgm:spPr/>
      <dgm:t>
        <a:bodyPr/>
        <a:lstStyle/>
        <a:p>
          <a:endParaRPr lang="en-US"/>
        </a:p>
      </dgm:t>
    </dgm:pt>
    <dgm:pt modelId="{AE9D70AC-EAFF-440B-8026-E32CC9F51CD5}" type="pres">
      <dgm:prSet presAssocID="{840CE71F-27BF-41B8-9B7C-87A8DC443D2D}" presName="node" presStyleLbl="node1" presStyleIdx="1" presStyleCnt="6" custScaleX="122931" custScaleY="122848" custRadScaleRad="97022" custRadScaleInc="61815">
        <dgm:presLayoutVars>
          <dgm:bulletEnabled val="1"/>
        </dgm:presLayoutVars>
      </dgm:prSet>
      <dgm:spPr/>
      <dgm:t>
        <a:bodyPr/>
        <a:lstStyle/>
        <a:p>
          <a:endParaRPr lang="en-US"/>
        </a:p>
      </dgm:t>
    </dgm:pt>
    <dgm:pt modelId="{0A9B8B21-5C0E-4047-8DB8-66360109D85C}" type="pres">
      <dgm:prSet presAssocID="{840CE71F-27BF-41B8-9B7C-87A8DC443D2D}" presName="spNode" presStyleCnt="0"/>
      <dgm:spPr/>
    </dgm:pt>
    <dgm:pt modelId="{0F68815E-8E97-45B7-998A-975080E9EF98}" type="pres">
      <dgm:prSet presAssocID="{19ADDEAF-EAD3-42CF-89A3-2A6FA1C575F4}" presName="sibTrans" presStyleLbl="sibTrans1D1" presStyleIdx="1" presStyleCnt="6"/>
      <dgm:spPr/>
      <dgm:t>
        <a:bodyPr/>
        <a:lstStyle/>
        <a:p>
          <a:endParaRPr lang="en-US"/>
        </a:p>
      </dgm:t>
    </dgm:pt>
    <dgm:pt modelId="{C601D549-EBD4-4DDC-8FE5-C6C963E401D7}" type="pres">
      <dgm:prSet presAssocID="{85F9D4B1-1D80-4EEB-B39C-532F215A0C4B}" presName="node" presStyleLbl="node1" presStyleIdx="2" presStyleCnt="6" custScaleX="122931" custScaleY="122931">
        <dgm:presLayoutVars>
          <dgm:bulletEnabled val="1"/>
        </dgm:presLayoutVars>
      </dgm:prSet>
      <dgm:spPr/>
      <dgm:t>
        <a:bodyPr/>
        <a:lstStyle/>
        <a:p>
          <a:endParaRPr lang="en-US"/>
        </a:p>
      </dgm:t>
    </dgm:pt>
    <dgm:pt modelId="{27F1B880-A9E3-4A6F-B62E-5CAD15CB7FFB}" type="pres">
      <dgm:prSet presAssocID="{85F9D4B1-1D80-4EEB-B39C-532F215A0C4B}" presName="spNode" presStyleCnt="0"/>
      <dgm:spPr/>
    </dgm:pt>
    <dgm:pt modelId="{8CF5FBB6-0896-4165-AD8B-F523C02634B4}" type="pres">
      <dgm:prSet presAssocID="{80C6CDAA-495D-44D6-AEE7-346681AEBA8E}" presName="sibTrans" presStyleLbl="sibTrans1D1" presStyleIdx="2" presStyleCnt="6"/>
      <dgm:spPr/>
      <dgm:t>
        <a:bodyPr/>
        <a:lstStyle/>
        <a:p>
          <a:endParaRPr lang="en-US"/>
        </a:p>
      </dgm:t>
    </dgm:pt>
    <dgm:pt modelId="{E82467AC-FB11-4886-B6F1-5BA493960D56}" type="pres">
      <dgm:prSet presAssocID="{BDE1EFD4-8B57-4214-AFCD-864315D962A7}" presName="node" presStyleLbl="node1" presStyleIdx="3" presStyleCnt="6" custScaleX="122931" custScaleY="122931" custRadScaleRad="101307" custRadScaleInc="-2251">
        <dgm:presLayoutVars>
          <dgm:bulletEnabled val="1"/>
        </dgm:presLayoutVars>
      </dgm:prSet>
      <dgm:spPr/>
      <dgm:t>
        <a:bodyPr/>
        <a:lstStyle/>
        <a:p>
          <a:endParaRPr lang="en-US"/>
        </a:p>
      </dgm:t>
    </dgm:pt>
    <dgm:pt modelId="{2E024849-2A68-4C62-AB9B-29D1E0573700}" type="pres">
      <dgm:prSet presAssocID="{BDE1EFD4-8B57-4214-AFCD-864315D962A7}" presName="spNode" presStyleCnt="0"/>
      <dgm:spPr/>
    </dgm:pt>
    <dgm:pt modelId="{38064D4E-2E05-4BAE-A07B-FD4D1870078B}" type="pres">
      <dgm:prSet presAssocID="{C0E2C6E1-535E-4354-813F-F66ED9E570CC}" presName="sibTrans" presStyleLbl="sibTrans1D1" presStyleIdx="3" presStyleCnt="6"/>
      <dgm:spPr/>
      <dgm:t>
        <a:bodyPr/>
        <a:lstStyle/>
        <a:p>
          <a:endParaRPr lang="en-US"/>
        </a:p>
      </dgm:t>
    </dgm:pt>
    <dgm:pt modelId="{81BC2A60-706A-401F-ADFB-75CD5DE77A57}" type="pres">
      <dgm:prSet presAssocID="{DE3E2C28-A4DB-4DA9-B52B-F665002A4FEB}" presName="node" presStyleLbl="node1" presStyleIdx="4" presStyleCnt="6" custScaleX="122931" custScaleY="122931" custRadScaleRad="100152" custRadScaleInc="3925">
        <dgm:presLayoutVars>
          <dgm:bulletEnabled val="1"/>
        </dgm:presLayoutVars>
      </dgm:prSet>
      <dgm:spPr/>
      <dgm:t>
        <a:bodyPr/>
        <a:lstStyle/>
        <a:p>
          <a:endParaRPr lang="en-US"/>
        </a:p>
      </dgm:t>
    </dgm:pt>
    <dgm:pt modelId="{C9169160-5D1D-4BC1-970D-5C3CBA1183A1}" type="pres">
      <dgm:prSet presAssocID="{DE3E2C28-A4DB-4DA9-B52B-F665002A4FEB}" presName="spNode" presStyleCnt="0"/>
      <dgm:spPr/>
    </dgm:pt>
    <dgm:pt modelId="{EC66BB89-CFA5-4D3D-B4C2-9CB6F298A5B1}" type="pres">
      <dgm:prSet presAssocID="{A222EE24-1AC7-4D3C-A5E0-A397DE86058E}" presName="sibTrans" presStyleLbl="sibTrans1D1" presStyleIdx="4" presStyleCnt="6"/>
      <dgm:spPr/>
      <dgm:t>
        <a:bodyPr/>
        <a:lstStyle/>
        <a:p>
          <a:endParaRPr lang="en-US"/>
        </a:p>
      </dgm:t>
    </dgm:pt>
    <dgm:pt modelId="{A41B513A-D011-4D60-9DA8-FF94E214534B}" type="pres">
      <dgm:prSet presAssocID="{C2CA7884-CE7A-4210-ABA5-0D7123886C56}" presName="node" presStyleLbl="node1" presStyleIdx="5" presStyleCnt="6" custScaleX="127570" custScaleY="120926" custRadScaleRad="99789" custRadScaleInc="-69575">
        <dgm:presLayoutVars>
          <dgm:bulletEnabled val="1"/>
        </dgm:presLayoutVars>
      </dgm:prSet>
      <dgm:spPr/>
      <dgm:t>
        <a:bodyPr/>
        <a:lstStyle/>
        <a:p>
          <a:endParaRPr lang="en-US"/>
        </a:p>
      </dgm:t>
    </dgm:pt>
    <dgm:pt modelId="{7BD53FCB-85D6-4A0C-9B5B-8F379DA2D054}" type="pres">
      <dgm:prSet presAssocID="{C2CA7884-CE7A-4210-ABA5-0D7123886C56}" presName="spNode" presStyleCnt="0"/>
      <dgm:spPr/>
    </dgm:pt>
    <dgm:pt modelId="{AB748515-5921-404C-BA16-3226A9E1B18E}" type="pres">
      <dgm:prSet presAssocID="{F0D4D1DA-D67F-43E9-A22D-DC22A944AF9A}" presName="sibTrans" presStyleLbl="sibTrans1D1" presStyleIdx="5" presStyleCnt="6"/>
      <dgm:spPr/>
      <dgm:t>
        <a:bodyPr/>
        <a:lstStyle/>
        <a:p>
          <a:endParaRPr lang="en-US"/>
        </a:p>
      </dgm:t>
    </dgm:pt>
  </dgm:ptLst>
  <dgm:cxnLst>
    <dgm:cxn modelId="{ED24ADAF-410B-4DA5-8B29-C7F657BD9B2B}" srcId="{64E69511-7D87-4F2E-A3F8-24CFBD40E1DB}" destId="{85F9D4B1-1D80-4EEB-B39C-532F215A0C4B}" srcOrd="2" destOrd="0" parTransId="{309026CC-8AD5-48D4-8513-C572BDC3181E}" sibTransId="{80C6CDAA-495D-44D6-AEE7-346681AEBA8E}"/>
    <dgm:cxn modelId="{BAE1C67A-4940-492F-AABD-237AE9872F37}" type="presOf" srcId="{64E69511-7D87-4F2E-A3F8-24CFBD40E1DB}" destId="{10B0CC44-E4B9-4C19-8865-82046D94EFEF}" srcOrd="0" destOrd="0" presId="urn:microsoft.com/office/officeart/2005/8/layout/cycle6"/>
    <dgm:cxn modelId="{9EBE01E0-674C-4FBB-9058-178352768476}" type="presOf" srcId="{DE3E2C28-A4DB-4DA9-B52B-F665002A4FEB}" destId="{81BC2A60-706A-401F-ADFB-75CD5DE77A57}" srcOrd="0" destOrd="0" presId="urn:microsoft.com/office/officeart/2005/8/layout/cycle6"/>
    <dgm:cxn modelId="{DD9202AA-3259-4394-B2B6-06B40B87019F}" srcId="{64E69511-7D87-4F2E-A3F8-24CFBD40E1DB}" destId="{FBD63AED-8E62-4B24-A885-E497B2F545A5}" srcOrd="0" destOrd="0" parTransId="{18A32418-88A1-44DD-A621-0BDB887C1076}" sibTransId="{97FED5E3-986A-4734-A8F2-F0D3B5B6D5A6}"/>
    <dgm:cxn modelId="{55C7E2C0-95B9-4804-AACC-92D6E701DEFC}" type="presOf" srcId="{840CE71F-27BF-41B8-9B7C-87A8DC443D2D}" destId="{AE9D70AC-EAFF-440B-8026-E32CC9F51CD5}" srcOrd="0" destOrd="0" presId="urn:microsoft.com/office/officeart/2005/8/layout/cycle6"/>
    <dgm:cxn modelId="{BFFB2434-F57B-4803-9A6A-2E20E3F18750}" srcId="{64E69511-7D87-4F2E-A3F8-24CFBD40E1DB}" destId="{C2CA7884-CE7A-4210-ABA5-0D7123886C56}" srcOrd="5" destOrd="0" parTransId="{F68814EC-B518-47D1-BC7C-29E02C9C5790}" sibTransId="{F0D4D1DA-D67F-43E9-A22D-DC22A944AF9A}"/>
    <dgm:cxn modelId="{75BF1FD4-C85C-48DF-B20A-AFDEDDAB83FD}" type="presOf" srcId="{BDE1EFD4-8B57-4214-AFCD-864315D962A7}" destId="{E82467AC-FB11-4886-B6F1-5BA493960D56}" srcOrd="0" destOrd="0" presId="urn:microsoft.com/office/officeart/2005/8/layout/cycle6"/>
    <dgm:cxn modelId="{287707CD-B4CC-4ABB-89BF-8A19CCE4E27C}" type="presOf" srcId="{85F9D4B1-1D80-4EEB-B39C-532F215A0C4B}" destId="{C601D549-EBD4-4DDC-8FE5-C6C963E401D7}" srcOrd="0" destOrd="0" presId="urn:microsoft.com/office/officeart/2005/8/layout/cycle6"/>
    <dgm:cxn modelId="{784C373E-5DEC-436D-943D-6C530386A41E}" type="presOf" srcId="{97FED5E3-986A-4734-A8F2-F0D3B5B6D5A6}" destId="{B3450408-A31E-44B7-B0C5-B03603F8A735}" srcOrd="0" destOrd="0" presId="urn:microsoft.com/office/officeart/2005/8/layout/cycle6"/>
    <dgm:cxn modelId="{A2D4BD2A-BF23-4C9E-B880-2C72EC537B2E}" srcId="{64E69511-7D87-4F2E-A3F8-24CFBD40E1DB}" destId="{840CE71F-27BF-41B8-9B7C-87A8DC443D2D}" srcOrd="1" destOrd="0" parTransId="{D9602294-30D8-4489-B53D-5496105BEDEA}" sibTransId="{19ADDEAF-EAD3-42CF-89A3-2A6FA1C575F4}"/>
    <dgm:cxn modelId="{9A0FEB5A-2DCD-49BE-AADE-DC7E88A625A8}" type="presOf" srcId="{80C6CDAA-495D-44D6-AEE7-346681AEBA8E}" destId="{8CF5FBB6-0896-4165-AD8B-F523C02634B4}" srcOrd="0" destOrd="0" presId="urn:microsoft.com/office/officeart/2005/8/layout/cycle6"/>
    <dgm:cxn modelId="{BAD5B718-56AC-45E4-BF83-C32702ABE305}" type="presOf" srcId="{F0D4D1DA-D67F-43E9-A22D-DC22A944AF9A}" destId="{AB748515-5921-404C-BA16-3226A9E1B18E}" srcOrd="0" destOrd="0" presId="urn:microsoft.com/office/officeart/2005/8/layout/cycle6"/>
    <dgm:cxn modelId="{E8449EF1-B842-4059-B1FB-546C810A16BF}" type="presOf" srcId="{C2CA7884-CE7A-4210-ABA5-0D7123886C56}" destId="{A41B513A-D011-4D60-9DA8-FF94E214534B}" srcOrd="0" destOrd="0" presId="urn:microsoft.com/office/officeart/2005/8/layout/cycle6"/>
    <dgm:cxn modelId="{EF35F30F-6094-4E28-B6A3-CFD0371BF843}" srcId="{64E69511-7D87-4F2E-A3F8-24CFBD40E1DB}" destId="{DE3E2C28-A4DB-4DA9-B52B-F665002A4FEB}" srcOrd="4" destOrd="0" parTransId="{FBB23545-A81E-43B7-AB4E-DC4BD871B87C}" sibTransId="{A222EE24-1AC7-4D3C-A5E0-A397DE86058E}"/>
    <dgm:cxn modelId="{BACA48BE-FC81-408A-A85C-073BC474D36A}" type="presOf" srcId="{FBD63AED-8E62-4B24-A885-E497B2F545A5}" destId="{91060280-82A1-4CB5-BD57-6296C23DEF98}" srcOrd="0" destOrd="0" presId="urn:microsoft.com/office/officeart/2005/8/layout/cycle6"/>
    <dgm:cxn modelId="{CDA7286F-5B7F-4BF9-A530-61CC77447DF3}" type="presOf" srcId="{A222EE24-1AC7-4D3C-A5E0-A397DE86058E}" destId="{EC66BB89-CFA5-4D3D-B4C2-9CB6F298A5B1}" srcOrd="0" destOrd="0" presId="urn:microsoft.com/office/officeart/2005/8/layout/cycle6"/>
    <dgm:cxn modelId="{9E061B1E-CA9A-475E-BA2C-910752ECA808}" srcId="{64E69511-7D87-4F2E-A3F8-24CFBD40E1DB}" destId="{BDE1EFD4-8B57-4214-AFCD-864315D962A7}" srcOrd="3" destOrd="0" parTransId="{4DD7A50A-0208-40D0-B322-6705553387BD}" sibTransId="{C0E2C6E1-535E-4354-813F-F66ED9E570CC}"/>
    <dgm:cxn modelId="{C326C194-BCAD-48FC-ADFC-BEAF519F4E1A}" type="presOf" srcId="{19ADDEAF-EAD3-42CF-89A3-2A6FA1C575F4}" destId="{0F68815E-8E97-45B7-998A-975080E9EF98}" srcOrd="0" destOrd="0" presId="urn:microsoft.com/office/officeart/2005/8/layout/cycle6"/>
    <dgm:cxn modelId="{9A411620-96EF-4E56-8B00-0B97BB970C5D}" type="presOf" srcId="{C0E2C6E1-535E-4354-813F-F66ED9E570CC}" destId="{38064D4E-2E05-4BAE-A07B-FD4D1870078B}" srcOrd="0" destOrd="0" presId="urn:microsoft.com/office/officeart/2005/8/layout/cycle6"/>
    <dgm:cxn modelId="{362B81CC-8EDB-4E5E-AB3D-E14D0B9F488B}" type="presParOf" srcId="{10B0CC44-E4B9-4C19-8865-82046D94EFEF}" destId="{91060280-82A1-4CB5-BD57-6296C23DEF98}" srcOrd="0" destOrd="0" presId="urn:microsoft.com/office/officeart/2005/8/layout/cycle6"/>
    <dgm:cxn modelId="{1FB53B6D-5518-4233-867E-F81302482D19}" type="presParOf" srcId="{10B0CC44-E4B9-4C19-8865-82046D94EFEF}" destId="{9BCCC450-021A-4042-BFD0-5EE302C37C80}" srcOrd="1" destOrd="0" presId="urn:microsoft.com/office/officeart/2005/8/layout/cycle6"/>
    <dgm:cxn modelId="{77FF5289-9509-40A5-BFE8-CC0DA62810BA}" type="presParOf" srcId="{10B0CC44-E4B9-4C19-8865-82046D94EFEF}" destId="{B3450408-A31E-44B7-B0C5-B03603F8A735}" srcOrd="2" destOrd="0" presId="urn:microsoft.com/office/officeart/2005/8/layout/cycle6"/>
    <dgm:cxn modelId="{2A18D2DB-4B50-435D-85F7-73D34EAFD42C}" type="presParOf" srcId="{10B0CC44-E4B9-4C19-8865-82046D94EFEF}" destId="{AE9D70AC-EAFF-440B-8026-E32CC9F51CD5}" srcOrd="3" destOrd="0" presId="urn:microsoft.com/office/officeart/2005/8/layout/cycle6"/>
    <dgm:cxn modelId="{BCC2664F-E832-477F-9630-5B521FB6E955}" type="presParOf" srcId="{10B0CC44-E4B9-4C19-8865-82046D94EFEF}" destId="{0A9B8B21-5C0E-4047-8DB8-66360109D85C}" srcOrd="4" destOrd="0" presId="urn:microsoft.com/office/officeart/2005/8/layout/cycle6"/>
    <dgm:cxn modelId="{3FE3D567-6FC0-415A-BBA9-6AEB00F7C51F}" type="presParOf" srcId="{10B0CC44-E4B9-4C19-8865-82046D94EFEF}" destId="{0F68815E-8E97-45B7-998A-975080E9EF98}" srcOrd="5" destOrd="0" presId="urn:microsoft.com/office/officeart/2005/8/layout/cycle6"/>
    <dgm:cxn modelId="{12BD65B3-6630-4408-BAB7-4B2F0D86657C}" type="presParOf" srcId="{10B0CC44-E4B9-4C19-8865-82046D94EFEF}" destId="{C601D549-EBD4-4DDC-8FE5-C6C963E401D7}" srcOrd="6" destOrd="0" presId="urn:microsoft.com/office/officeart/2005/8/layout/cycle6"/>
    <dgm:cxn modelId="{C7C47AEC-06D4-4F40-8910-901456704BF0}" type="presParOf" srcId="{10B0CC44-E4B9-4C19-8865-82046D94EFEF}" destId="{27F1B880-A9E3-4A6F-B62E-5CAD15CB7FFB}" srcOrd="7" destOrd="0" presId="urn:microsoft.com/office/officeart/2005/8/layout/cycle6"/>
    <dgm:cxn modelId="{61B70077-97AC-4F76-9C04-258C2A3AF9CC}" type="presParOf" srcId="{10B0CC44-E4B9-4C19-8865-82046D94EFEF}" destId="{8CF5FBB6-0896-4165-AD8B-F523C02634B4}" srcOrd="8" destOrd="0" presId="urn:microsoft.com/office/officeart/2005/8/layout/cycle6"/>
    <dgm:cxn modelId="{0A9BA8D3-F143-4815-A04E-771EF7ABD9AF}" type="presParOf" srcId="{10B0CC44-E4B9-4C19-8865-82046D94EFEF}" destId="{E82467AC-FB11-4886-B6F1-5BA493960D56}" srcOrd="9" destOrd="0" presId="urn:microsoft.com/office/officeart/2005/8/layout/cycle6"/>
    <dgm:cxn modelId="{C6A84BC7-CA17-4E69-927B-D54A89F1D7B2}" type="presParOf" srcId="{10B0CC44-E4B9-4C19-8865-82046D94EFEF}" destId="{2E024849-2A68-4C62-AB9B-29D1E0573700}" srcOrd="10" destOrd="0" presId="urn:microsoft.com/office/officeart/2005/8/layout/cycle6"/>
    <dgm:cxn modelId="{3430848A-F3C9-42B0-B9C5-CF03CF63D67A}" type="presParOf" srcId="{10B0CC44-E4B9-4C19-8865-82046D94EFEF}" destId="{38064D4E-2E05-4BAE-A07B-FD4D1870078B}" srcOrd="11" destOrd="0" presId="urn:microsoft.com/office/officeart/2005/8/layout/cycle6"/>
    <dgm:cxn modelId="{BC05E7E3-98DC-4E83-8FD4-31793D725F32}" type="presParOf" srcId="{10B0CC44-E4B9-4C19-8865-82046D94EFEF}" destId="{81BC2A60-706A-401F-ADFB-75CD5DE77A57}" srcOrd="12" destOrd="0" presId="urn:microsoft.com/office/officeart/2005/8/layout/cycle6"/>
    <dgm:cxn modelId="{05E9728A-140E-4C76-915E-F4552DA3A8AA}" type="presParOf" srcId="{10B0CC44-E4B9-4C19-8865-82046D94EFEF}" destId="{C9169160-5D1D-4BC1-970D-5C3CBA1183A1}" srcOrd="13" destOrd="0" presId="urn:microsoft.com/office/officeart/2005/8/layout/cycle6"/>
    <dgm:cxn modelId="{7940A6D5-D964-49BC-915A-6ABF95668B64}" type="presParOf" srcId="{10B0CC44-E4B9-4C19-8865-82046D94EFEF}" destId="{EC66BB89-CFA5-4D3D-B4C2-9CB6F298A5B1}" srcOrd="14" destOrd="0" presId="urn:microsoft.com/office/officeart/2005/8/layout/cycle6"/>
    <dgm:cxn modelId="{EEFBF0E1-7B2C-4CB7-8C14-A26C6B4F4936}" type="presParOf" srcId="{10B0CC44-E4B9-4C19-8865-82046D94EFEF}" destId="{A41B513A-D011-4D60-9DA8-FF94E214534B}" srcOrd="15" destOrd="0" presId="urn:microsoft.com/office/officeart/2005/8/layout/cycle6"/>
    <dgm:cxn modelId="{563BBE8F-DFD1-4AB4-9936-2B0997C34037}" type="presParOf" srcId="{10B0CC44-E4B9-4C19-8865-82046D94EFEF}" destId="{7BD53FCB-85D6-4A0C-9B5B-8F379DA2D054}" srcOrd="16" destOrd="0" presId="urn:microsoft.com/office/officeart/2005/8/layout/cycle6"/>
    <dgm:cxn modelId="{CF9C2449-2FEE-4CDC-96F6-3728E30481AC}" type="presParOf" srcId="{10B0CC44-E4B9-4C19-8865-82046D94EFEF}" destId="{AB748515-5921-404C-BA16-3226A9E1B18E}"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E69511-7D87-4F2E-A3F8-24CFBD40E1DB}"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FBD63AED-8E62-4B24-A885-E497B2F545A5}">
      <dgm:prSet phldrT="[Text]" custT="1"/>
      <dgm:spPr/>
      <dgm:t>
        <a:bodyPr/>
        <a:lstStyle/>
        <a:p>
          <a:r>
            <a:rPr lang="en-US" sz="2300" dirty="0" err="1" smtClean="0"/>
            <a:t>Covid</a:t>
          </a:r>
          <a:endParaRPr lang="en-US" sz="2300" dirty="0"/>
        </a:p>
      </dgm:t>
    </dgm:pt>
    <dgm:pt modelId="{18A32418-88A1-44DD-A621-0BDB887C1076}" type="parTrans" cxnId="{DD9202AA-3259-4394-B2B6-06B40B87019F}">
      <dgm:prSet/>
      <dgm:spPr/>
      <dgm:t>
        <a:bodyPr/>
        <a:lstStyle/>
        <a:p>
          <a:endParaRPr lang="en-US"/>
        </a:p>
      </dgm:t>
    </dgm:pt>
    <dgm:pt modelId="{97FED5E3-986A-4734-A8F2-F0D3B5B6D5A6}" type="sibTrans" cxnId="{DD9202AA-3259-4394-B2B6-06B40B87019F}">
      <dgm:prSet/>
      <dgm:spPr>
        <a:ln w="28575">
          <a:solidFill>
            <a:schemeClr val="accent1"/>
          </a:solidFill>
        </a:ln>
      </dgm:spPr>
      <dgm:t>
        <a:bodyPr/>
        <a:lstStyle/>
        <a:p>
          <a:endParaRPr lang="en-US"/>
        </a:p>
      </dgm:t>
    </dgm:pt>
    <dgm:pt modelId="{840CE71F-27BF-41B8-9B7C-87A8DC443D2D}">
      <dgm:prSet phldrT="[Text]" custT="1"/>
      <dgm:spPr/>
      <dgm:t>
        <a:bodyPr/>
        <a:lstStyle/>
        <a:p>
          <a:r>
            <a:rPr lang="en-US" sz="2300" dirty="0" err="1" smtClean="0"/>
            <a:t>Covid</a:t>
          </a:r>
          <a:endParaRPr lang="en-US" sz="2300" dirty="0"/>
        </a:p>
      </dgm:t>
    </dgm:pt>
    <dgm:pt modelId="{D9602294-30D8-4489-B53D-5496105BEDEA}" type="parTrans" cxnId="{A2D4BD2A-BF23-4C9E-B880-2C72EC537B2E}">
      <dgm:prSet/>
      <dgm:spPr/>
      <dgm:t>
        <a:bodyPr/>
        <a:lstStyle/>
        <a:p>
          <a:endParaRPr lang="en-US"/>
        </a:p>
      </dgm:t>
    </dgm:pt>
    <dgm:pt modelId="{19ADDEAF-EAD3-42CF-89A3-2A6FA1C575F4}" type="sibTrans" cxnId="{A2D4BD2A-BF23-4C9E-B880-2C72EC537B2E}">
      <dgm:prSet/>
      <dgm:spPr>
        <a:ln w="28575">
          <a:solidFill>
            <a:schemeClr val="accent1"/>
          </a:solidFill>
        </a:ln>
      </dgm:spPr>
      <dgm:t>
        <a:bodyPr/>
        <a:lstStyle/>
        <a:p>
          <a:endParaRPr lang="en-US"/>
        </a:p>
      </dgm:t>
    </dgm:pt>
    <dgm:pt modelId="{85F9D4B1-1D80-4EEB-B39C-532F215A0C4B}">
      <dgm:prSet phldrT="[Text]" custT="1"/>
      <dgm:spPr/>
      <dgm:t>
        <a:bodyPr/>
        <a:lstStyle/>
        <a:p>
          <a:r>
            <a:rPr lang="en-US" sz="2300" dirty="0" err="1" smtClean="0"/>
            <a:t>Covid</a:t>
          </a:r>
          <a:endParaRPr lang="en-US" sz="2300" dirty="0"/>
        </a:p>
      </dgm:t>
    </dgm:pt>
    <dgm:pt modelId="{309026CC-8AD5-48D4-8513-C572BDC3181E}" type="parTrans" cxnId="{ED24ADAF-410B-4DA5-8B29-C7F657BD9B2B}">
      <dgm:prSet/>
      <dgm:spPr/>
      <dgm:t>
        <a:bodyPr/>
        <a:lstStyle/>
        <a:p>
          <a:endParaRPr lang="en-US"/>
        </a:p>
      </dgm:t>
    </dgm:pt>
    <dgm:pt modelId="{80C6CDAA-495D-44D6-AEE7-346681AEBA8E}" type="sibTrans" cxnId="{ED24ADAF-410B-4DA5-8B29-C7F657BD9B2B}">
      <dgm:prSet/>
      <dgm:spPr>
        <a:ln w="28575">
          <a:solidFill>
            <a:schemeClr val="accent1"/>
          </a:solidFill>
        </a:ln>
      </dgm:spPr>
      <dgm:t>
        <a:bodyPr/>
        <a:lstStyle/>
        <a:p>
          <a:endParaRPr lang="en-US"/>
        </a:p>
      </dgm:t>
    </dgm:pt>
    <dgm:pt modelId="{C2CA7884-CE7A-4210-ABA5-0D7123886C56}">
      <dgm:prSet phldrT="[Text]" custT="1"/>
      <dgm:spPr/>
      <dgm:t>
        <a:bodyPr/>
        <a:lstStyle/>
        <a:p>
          <a:r>
            <a:rPr lang="en-US" sz="2300" dirty="0" err="1" smtClean="0"/>
            <a:t>Covid</a:t>
          </a:r>
          <a:endParaRPr lang="en-US" sz="2300" dirty="0"/>
        </a:p>
      </dgm:t>
    </dgm:pt>
    <dgm:pt modelId="{F68814EC-B518-47D1-BC7C-29E02C9C5790}" type="parTrans" cxnId="{BFFB2434-F57B-4803-9A6A-2E20E3F18750}">
      <dgm:prSet/>
      <dgm:spPr/>
      <dgm:t>
        <a:bodyPr/>
        <a:lstStyle/>
        <a:p>
          <a:endParaRPr lang="en-US"/>
        </a:p>
      </dgm:t>
    </dgm:pt>
    <dgm:pt modelId="{F0D4D1DA-D67F-43E9-A22D-DC22A944AF9A}" type="sibTrans" cxnId="{BFFB2434-F57B-4803-9A6A-2E20E3F18750}">
      <dgm:prSet/>
      <dgm:spPr>
        <a:ln w="28575">
          <a:solidFill>
            <a:schemeClr val="accent1"/>
          </a:solidFill>
        </a:ln>
      </dgm:spPr>
      <dgm:t>
        <a:bodyPr/>
        <a:lstStyle/>
        <a:p>
          <a:endParaRPr lang="en-US"/>
        </a:p>
      </dgm:t>
    </dgm:pt>
    <dgm:pt modelId="{DE3E2C28-A4DB-4DA9-B52B-F665002A4FEB}">
      <dgm:prSet phldrT="[Text]" custT="1"/>
      <dgm:spPr/>
      <dgm:t>
        <a:bodyPr/>
        <a:lstStyle/>
        <a:p>
          <a:r>
            <a:rPr lang="en-US" sz="2300" dirty="0" err="1" smtClean="0"/>
            <a:t>Covid</a:t>
          </a:r>
          <a:endParaRPr lang="en-US" sz="2300" dirty="0"/>
        </a:p>
      </dgm:t>
    </dgm:pt>
    <dgm:pt modelId="{A222EE24-1AC7-4D3C-A5E0-A397DE86058E}" type="sibTrans" cxnId="{EF35F30F-6094-4E28-B6A3-CFD0371BF843}">
      <dgm:prSet/>
      <dgm:spPr>
        <a:ln w="28575">
          <a:solidFill>
            <a:schemeClr val="accent1"/>
          </a:solidFill>
        </a:ln>
      </dgm:spPr>
      <dgm:t>
        <a:bodyPr/>
        <a:lstStyle/>
        <a:p>
          <a:endParaRPr lang="en-US"/>
        </a:p>
      </dgm:t>
    </dgm:pt>
    <dgm:pt modelId="{FBB23545-A81E-43B7-AB4E-DC4BD871B87C}" type="parTrans" cxnId="{EF35F30F-6094-4E28-B6A3-CFD0371BF843}">
      <dgm:prSet/>
      <dgm:spPr/>
      <dgm:t>
        <a:bodyPr/>
        <a:lstStyle/>
        <a:p>
          <a:endParaRPr lang="en-US"/>
        </a:p>
      </dgm:t>
    </dgm:pt>
    <dgm:pt modelId="{BDE1EFD4-8B57-4214-AFCD-864315D962A7}">
      <dgm:prSet phldrT="[Text]" custT="1"/>
      <dgm:spPr/>
      <dgm:t>
        <a:bodyPr/>
        <a:lstStyle/>
        <a:p>
          <a:r>
            <a:rPr lang="en-US" sz="2300" dirty="0" err="1" smtClean="0"/>
            <a:t>Covid</a:t>
          </a:r>
          <a:endParaRPr lang="en-US" sz="2300" dirty="0"/>
        </a:p>
      </dgm:t>
    </dgm:pt>
    <dgm:pt modelId="{C0E2C6E1-535E-4354-813F-F66ED9E570CC}" type="sibTrans" cxnId="{9E061B1E-CA9A-475E-BA2C-910752ECA808}">
      <dgm:prSet/>
      <dgm:spPr>
        <a:ln w="28575">
          <a:solidFill>
            <a:schemeClr val="accent1"/>
          </a:solidFill>
        </a:ln>
      </dgm:spPr>
      <dgm:t>
        <a:bodyPr/>
        <a:lstStyle/>
        <a:p>
          <a:endParaRPr lang="en-US"/>
        </a:p>
      </dgm:t>
    </dgm:pt>
    <dgm:pt modelId="{4DD7A50A-0208-40D0-B322-6705553387BD}" type="parTrans" cxnId="{9E061B1E-CA9A-475E-BA2C-910752ECA808}">
      <dgm:prSet/>
      <dgm:spPr/>
      <dgm:t>
        <a:bodyPr/>
        <a:lstStyle/>
        <a:p>
          <a:endParaRPr lang="en-US"/>
        </a:p>
      </dgm:t>
    </dgm:pt>
    <dgm:pt modelId="{10B0CC44-E4B9-4C19-8865-82046D94EFEF}" type="pres">
      <dgm:prSet presAssocID="{64E69511-7D87-4F2E-A3F8-24CFBD40E1DB}" presName="cycle" presStyleCnt="0">
        <dgm:presLayoutVars>
          <dgm:dir/>
          <dgm:resizeHandles val="exact"/>
        </dgm:presLayoutVars>
      </dgm:prSet>
      <dgm:spPr/>
      <dgm:t>
        <a:bodyPr/>
        <a:lstStyle/>
        <a:p>
          <a:endParaRPr lang="en-US"/>
        </a:p>
      </dgm:t>
    </dgm:pt>
    <dgm:pt modelId="{91060280-82A1-4CB5-BD57-6296C23DEF98}" type="pres">
      <dgm:prSet presAssocID="{FBD63AED-8E62-4B24-A885-E497B2F545A5}" presName="node" presStyleLbl="node1" presStyleIdx="0" presStyleCnt="6" custScaleX="122931" custScaleY="122931" custRadScaleRad="90908" custRadScaleInc="-1990">
        <dgm:presLayoutVars>
          <dgm:bulletEnabled val="1"/>
        </dgm:presLayoutVars>
      </dgm:prSet>
      <dgm:spPr/>
      <dgm:t>
        <a:bodyPr/>
        <a:lstStyle/>
        <a:p>
          <a:endParaRPr lang="en-US"/>
        </a:p>
      </dgm:t>
    </dgm:pt>
    <dgm:pt modelId="{9BCCC450-021A-4042-BFD0-5EE302C37C80}" type="pres">
      <dgm:prSet presAssocID="{FBD63AED-8E62-4B24-A885-E497B2F545A5}" presName="spNode" presStyleCnt="0"/>
      <dgm:spPr/>
    </dgm:pt>
    <dgm:pt modelId="{B3450408-A31E-44B7-B0C5-B03603F8A735}" type="pres">
      <dgm:prSet presAssocID="{97FED5E3-986A-4734-A8F2-F0D3B5B6D5A6}" presName="sibTrans" presStyleLbl="sibTrans1D1" presStyleIdx="0" presStyleCnt="6"/>
      <dgm:spPr/>
      <dgm:t>
        <a:bodyPr/>
        <a:lstStyle/>
        <a:p>
          <a:endParaRPr lang="en-US"/>
        </a:p>
      </dgm:t>
    </dgm:pt>
    <dgm:pt modelId="{AE9D70AC-EAFF-440B-8026-E32CC9F51CD5}" type="pres">
      <dgm:prSet presAssocID="{840CE71F-27BF-41B8-9B7C-87A8DC443D2D}" presName="node" presStyleLbl="node1" presStyleIdx="1" presStyleCnt="6" custScaleX="122931" custScaleY="122848" custRadScaleRad="97022" custRadScaleInc="61815">
        <dgm:presLayoutVars>
          <dgm:bulletEnabled val="1"/>
        </dgm:presLayoutVars>
      </dgm:prSet>
      <dgm:spPr/>
      <dgm:t>
        <a:bodyPr/>
        <a:lstStyle/>
        <a:p>
          <a:endParaRPr lang="en-US"/>
        </a:p>
      </dgm:t>
    </dgm:pt>
    <dgm:pt modelId="{0A9B8B21-5C0E-4047-8DB8-66360109D85C}" type="pres">
      <dgm:prSet presAssocID="{840CE71F-27BF-41B8-9B7C-87A8DC443D2D}" presName="spNode" presStyleCnt="0"/>
      <dgm:spPr/>
    </dgm:pt>
    <dgm:pt modelId="{0F68815E-8E97-45B7-998A-975080E9EF98}" type="pres">
      <dgm:prSet presAssocID="{19ADDEAF-EAD3-42CF-89A3-2A6FA1C575F4}" presName="sibTrans" presStyleLbl="sibTrans1D1" presStyleIdx="1" presStyleCnt="6"/>
      <dgm:spPr/>
      <dgm:t>
        <a:bodyPr/>
        <a:lstStyle/>
        <a:p>
          <a:endParaRPr lang="en-US"/>
        </a:p>
      </dgm:t>
    </dgm:pt>
    <dgm:pt modelId="{C601D549-EBD4-4DDC-8FE5-C6C963E401D7}" type="pres">
      <dgm:prSet presAssocID="{85F9D4B1-1D80-4EEB-B39C-532F215A0C4B}" presName="node" presStyleLbl="node1" presStyleIdx="2" presStyleCnt="6" custScaleX="122931" custScaleY="122931">
        <dgm:presLayoutVars>
          <dgm:bulletEnabled val="1"/>
        </dgm:presLayoutVars>
      </dgm:prSet>
      <dgm:spPr/>
      <dgm:t>
        <a:bodyPr/>
        <a:lstStyle/>
        <a:p>
          <a:endParaRPr lang="en-US"/>
        </a:p>
      </dgm:t>
    </dgm:pt>
    <dgm:pt modelId="{27F1B880-A9E3-4A6F-B62E-5CAD15CB7FFB}" type="pres">
      <dgm:prSet presAssocID="{85F9D4B1-1D80-4EEB-B39C-532F215A0C4B}" presName="spNode" presStyleCnt="0"/>
      <dgm:spPr/>
    </dgm:pt>
    <dgm:pt modelId="{8CF5FBB6-0896-4165-AD8B-F523C02634B4}" type="pres">
      <dgm:prSet presAssocID="{80C6CDAA-495D-44D6-AEE7-346681AEBA8E}" presName="sibTrans" presStyleLbl="sibTrans1D1" presStyleIdx="2" presStyleCnt="6"/>
      <dgm:spPr/>
      <dgm:t>
        <a:bodyPr/>
        <a:lstStyle/>
        <a:p>
          <a:endParaRPr lang="en-US"/>
        </a:p>
      </dgm:t>
    </dgm:pt>
    <dgm:pt modelId="{E82467AC-FB11-4886-B6F1-5BA493960D56}" type="pres">
      <dgm:prSet presAssocID="{BDE1EFD4-8B57-4214-AFCD-864315D962A7}" presName="node" presStyleLbl="node1" presStyleIdx="3" presStyleCnt="6" custScaleX="122931" custScaleY="122931" custRadScaleRad="101307" custRadScaleInc="-2251">
        <dgm:presLayoutVars>
          <dgm:bulletEnabled val="1"/>
        </dgm:presLayoutVars>
      </dgm:prSet>
      <dgm:spPr/>
      <dgm:t>
        <a:bodyPr/>
        <a:lstStyle/>
        <a:p>
          <a:endParaRPr lang="en-US"/>
        </a:p>
      </dgm:t>
    </dgm:pt>
    <dgm:pt modelId="{2E024849-2A68-4C62-AB9B-29D1E0573700}" type="pres">
      <dgm:prSet presAssocID="{BDE1EFD4-8B57-4214-AFCD-864315D962A7}" presName="spNode" presStyleCnt="0"/>
      <dgm:spPr/>
    </dgm:pt>
    <dgm:pt modelId="{38064D4E-2E05-4BAE-A07B-FD4D1870078B}" type="pres">
      <dgm:prSet presAssocID="{C0E2C6E1-535E-4354-813F-F66ED9E570CC}" presName="sibTrans" presStyleLbl="sibTrans1D1" presStyleIdx="3" presStyleCnt="6"/>
      <dgm:spPr/>
      <dgm:t>
        <a:bodyPr/>
        <a:lstStyle/>
        <a:p>
          <a:endParaRPr lang="en-US"/>
        </a:p>
      </dgm:t>
    </dgm:pt>
    <dgm:pt modelId="{81BC2A60-706A-401F-ADFB-75CD5DE77A57}" type="pres">
      <dgm:prSet presAssocID="{DE3E2C28-A4DB-4DA9-B52B-F665002A4FEB}" presName="node" presStyleLbl="node1" presStyleIdx="4" presStyleCnt="6" custScaleX="122931" custScaleY="122931" custRadScaleRad="100152" custRadScaleInc="3925">
        <dgm:presLayoutVars>
          <dgm:bulletEnabled val="1"/>
        </dgm:presLayoutVars>
      </dgm:prSet>
      <dgm:spPr/>
      <dgm:t>
        <a:bodyPr/>
        <a:lstStyle/>
        <a:p>
          <a:endParaRPr lang="en-US"/>
        </a:p>
      </dgm:t>
    </dgm:pt>
    <dgm:pt modelId="{C9169160-5D1D-4BC1-970D-5C3CBA1183A1}" type="pres">
      <dgm:prSet presAssocID="{DE3E2C28-A4DB-4DA9-B52B-F665002A4FEB}" presName="spNode" presStyleCnt="0"/>
      <dgm:spPr/>
    </dgm:pt>
    <dgm:pt modelId="{EC66BB89-CFA5-4D3D-B4C2-9CB6F298A5B1}" type="pres">
      <dgm:prSet presAssocID="{A222EE24-1AC7-4D3C-A5E0-A397DE86058E}" presName="sibTrans" presStyleLbl="sibTrans1D1" presStyleIdx="4" presStyleCnt="6"/>
      <dgm:spPr/>
      <dgm:t>
        <a:bodyPr/>
        <a:lstStyle/>
        <a:p>
          <a:endParaRPr lang="en-US"/>
        </a:p>
      </dgm:t>
    </dgm:pt>
    <dgm:pt modelId="{A41B513A-D011-4D60-9DA8-FF94E214534B}" type="pres">
      <dgm:prSet presAssocID="{C2CA7884-CE7A-4210-ABA5-0D7123886C56}" presName="node" presStyleLbl="node1" presStyleIdx="5" presStyleCnt="6" custScaleX="127570" custScaleY="120926" custRadScaleRad="99789" custRadScaleInc="-69575">
        <dgm:presLayoutVars>
          <dgm:bulletEnabled val="1"/>
        </dgm:presLayoutVars>
      </dgm:prSet>
      <dgm:spPr/>
      <dgm:t>
        <a:bodyPr/>
        <a:lstStyle/>
        <a:p>
          <a:endParaRPr lang="en-US"/>
        </a:p>
      </dgm:t>
    </dgm:pt>
    <dgm:pt modelId="{7BD53FCB-85D6-4A0C-9B5B-8F379DA2D054}" type="pres">
      <dgm:prSet presAssocID="{C2CA7884-CE7A-4210-ABA5-0D7123886C56}" presName="spNode" presStyleCnt="0"/>
      <dgm:spPr/>
    </dgm:pt>
    <dgm:pt modelId="{AB748515-5921-404C-BA16-3226A9E1B18E}" type="pres">
      <dgm:prSet presAssocID="{F0D4D1DA-D67F-43E9-A22D-DC22A944AF9A}" presName="sibTrans" presStyleLbl="sibTrans1D1" presStyleIdx="5" presStyleCnt="6"/>
      <dgm:spPr/>
      <dgm:t>
        <a:bodyPr/>
        <a:lstStyle/>
        <a:p>
          <a:endParaRPr lang="en-US"/>
        </a:p>
      </dgm:t>
    </dgm:pt>
  </dgm:ptLst>
  <dgm:cxnLst>
    <dgm:cxn modelId="{63666E85-A95B-48F6-9438-1A0D16D2F325}" type="presOf" srcId="{BDE1EFD4-8B57-4214-AFCD-864315D962A7}" destId="{E82467AC-FB11-4886-B6F1-5BA493960D56}" srcOrd="0" destOrd="0" presId="urn:microsoft.com/office/officeart/2005/8/layout/cycle6"/>
    <dgm:cxn modelId="{395C4236-A367-477C-A103-61AE9BE365B2}" type="presOf" srcId="{A222EE24-1AC7-4D3C-A5E0-A397DE86058E}" destId="{EC66BB89-CFA5-4D3D-B4C2-9CB6F298A5B1}" srcOrd="0" destOrd="0" presId="urn:microsoft.com/office/officeart/2005/8/layout/cycle6"/>
    <dgm:cxn modelId="{6ECF9DF4-9779-4507-BD18-4D91384D08D6}" type="presOf" srcId="{C2CA7884-CE7A-4210-ABA5-0D7123886C56}" destId="{A41B513A-D011-4D60-9DA8-FF94E214534B}" srcOrd="0" destOrd="0" presId="urn:microsoft.com/office/officeart/2005/8/layout/cycle6"/>
    <dgm:cxn modelId="{A80DEF0F-6E9A-460A-A1A0-A6F398A2FFAD}" type="presOf" srcId="{19ADDEAF-EAD3-42CF-89A3-2A6FA1C575F4}" destId="{0F68815E-8E97-45B7-998A-975080E9EF98}" srcOrd="0" destOrd="0" presId="urn:microsoft.com/office/officeart/2005/8/layout/cycle6"/>
    <dgm:cxn modelId="{ED24ADAF-410B-4DA5-8B29-C7F657BD9B2B}" srcId="{64E69511-7D87-4F2E-A3F8-24CFBD40E1DB}" destId="{85F9D4B1-1D80-4EEB-B39C-532F215A0C4B}" srcOrd="2" destOrd="0" parTransId="{309026CC-8AD5-48D4-8513-C572BDC3181E}" sibTransId="{80C6CDAA-495D-44D6-AEE7-346681AEBA8E}"/>
    <dgm:cxn modelId="{DD9202AA-3259-4394-B2B6-06B40B87019F}" srcId="{64E69511-7D87-4F2E-A3F8-24CFBD40E1DB}" destId="{FBD63AED-8E62-4B24-A885-E497B2F545A5}" srcOrd="0" destOrd="0" parTransId="{18A32418-88A1-44DD-A621-0BDB887C1076}" sibTransId="{97FED5E3-986A-4734-A8F2-F0D3B5B6D5A6}"/>
    <dgm:cxn modelId="{9FC2CC65-6AD0-4587-957D-A816794A2F68}" type="presOf" srcId="{F0D4D1DA-D67F-43E9-A22D-DC22A944AF9A}" destId="{AB748515-5921-404C-BA16-3226A9E1B18E}" srcOrd="0" destOrd="0" presId="urn:microsoft.com/office/officeart/2005/8/layout/cycle6"/>
    <dgm:cxn modelId="{BFFB2434-F57B-4803-9A6A-2E20E3F18750}" srcId="{64E69511-7D87-4F2E-A3F8-24CFBD40E1DB}" destId="{C2CA7884-CE7A-4210-ABA5-0D7123886C56}" srcOrd="5" destOrd="0" parTransId="{F68814EC-B518-47D1-BC7C-29E02C9C5790}" sibTransId="{F0D4D1DA-D67F-43E9-A22D-DC22A944AF9A}"/>
    <dgm:cxn modelId="{A030D33F-1AF7-4D8D-90A4-455266C195D0}" type="presOf" srcId="{64E69511-7D87-4F2E-A3F8-24CFBD40E1DB}" destId="{10B0CC44-E4B9-4C19-8865-82046D94EFEF}" srcOrd="0" destOrd="0" presId="urn:microsoft.com/office/officeart/2005/8/layout/cycle6"/>
    <dgm:cxn modelId="{EF35F30F-6094-4E28-B6A3-CFD0371BF843}" srcId="{64E69511-7D87-4F2E-A3F8-24CFBD40E1DB}" destId="{DE3E2C28-A4DB-4DA9-B52B-F665002A4FEB}" srcOrd="4" destOrd="0" parTransId="{FBB23545-A81E-43B7-AB4E-DC4BD871B87C}" sibTransId="{A222EE24-1AC7-4D3C-A5E0-A397DE86058E}"/>
    <dgm:cxn modelId="{A8820224-3E80-4D83-8D0E-F2B5BA948AF9}" type="presOf" srcId="{840CE71F-27BF-41B8-9B7C-87A8DC443D2D}" destId="{AE9D70AC-EAFF-440B-8026-E32CC9F51CD5}" srcOrd="0" destOrd="0" presId="urn:microsoft.com/office/officeart/2005/8/layout/cycle6"/>
    <dgm:cxn modelId="{9E061B1E-CA9A-475E-BA2C-910752ECA808}" srcId="{64E69511-7D87-4F2E-A3F8-24CFBD40E1DB}" destId="{BDE1EFD4-8B57-4214-AFCD-864315D962A7}" srcOrd="3" destOrd="0" parTransId="{4DD7A50A-0208-40D0-B322-6705553387BD}" sibTransId="{C0E2C6E1-535E-4354-813F-F66ED9E570CC}"/>
    <dgm:cxn modelId="{68656E74-C2A8-4837-AC5A-78741FD16EA2}" type="presOf" srcId="{FBD63AED-8E62-4B24-A885-E497B2F545A5}" destId="{91060280-82A1-4CB5-BD57-6296C23DEF98}" srcOrd="0" destOrd="0" presId="urn:microsoft.com/office/officeart/2005/8/layout/cycle6"/>
    <dgm:cxn modelId="{E6117333-D4A7-4F61-A1E7-AE806F43C2E4}" type="presOf" srcId="{80C6CDAA-495D-44D6-AEE7-346681AEBA8E}" destId="{8CF5FBB6-0896-4165-AD8B-F523C02634B4}" srcOrd="0" destOrd="0" presId="urn:microsoft.com/office/officeart/2005/8/layout/cycle6"/>
    <dgm:cxn modelId="{DC8BD315-1B03-4AB2-B494-B58F69EE93A4}" type="presOf" srcId="{DE3E2C28-A4DB-4DA9-B52B-F665002A4FEB}" destId="{81BC2A60-706A-401F-ADFB-75CD5DE77A57}" srcOrd="0" destOrd="0" presId="urn:microsoft.com/office/officeart/2005/8/layout/cycle6"/>
    <dgm:cxn modelId="{A2D4BD2A-BF23-4C9E-B880-2C72EC537B2E}" srcId="{64E69511-7D87-4F2E-A3F8-24CFBD40E1DB}" destId="{840CE71F-27BF-41B8-9B7C-87A8DC443D2D}" srcOrd="1" destOrd="0" parTransId="{D9602294-30D8-4489-B53D-5496105BEDEA}" sibTransId="{19ADDEAF-EAD3-42CF-89A3-2A6FA1C575F4}"/>
    <dgm:cxn modelId="{86209373-6A06-4540-B643-990F485E8816}" type="presOf" srcId="{C0E2C6E1-535E-4354-813F-F66ED9E570CC}" destId="{38064D4E-2E05-4BAE-A07B-FD4D1870078B}" srcOrd="0" destOrd="0" presId="urn:microsoft.com/office/officeart/2005/8/layout/cycle6"/>
    <dgm:cxn modelId="{550CC981-952B-4E59-89E4-CDB67A2A9F56}" type="presOf" srcId="{97FED5E3-986A-4734-A8F2-F0D3B5B6D5A6}" destId="{B3450408-A31E-44B7-B0C5-B03603F8A735}" srcOrd="0" destOrd="0" presId="urn:microsoft.com/office/officeart/2005/8/layout/cycle6"/>
    <dgm:cxn modelId="{8CD868CC-88B7-4907-99CD-1BE855132D26}" type="presOf" srcId="{85F9D4B1-1D80-4EEB-B39C-532F215A0C4B}" destId="{C601D549-EBD4-4DDC-8FE5-C6C963E401D7}" srcOrd="0" destOrd="0" presId="urn:microsoft.com/office/officeart/2005/8/layout/cycle6"/>
    <dgm:cxn modelId="{C76DA4C5-5693-4E79-B4FD-6F5F41184981}" type="presParOf" srcId="{10B0CC44-E4B9-4C19-8865-82046D94EFEF}" destId="{91060280-82A1-4CB5-BD57-6296C23DEF98}" srcOrd="0" destOrd="0" presId="urn:microsoft.com/office/officeart/2005/8/layout/cycle6"/>
    <dgm:cxn modelId="{0982A840-54BD-4AB2-8B1F-605AB830679A}" type="presParOf" srcId="{10B0CC44-E4B9-4C19-8865-82046D94EFEF}" destId="{9BCCC450-021A-4042-BFD0-5EE302C37C80}" srcOrd="1" destOrd="0" presId="urn:microsoft.com/office/officeart/2005/8/layout/cycle6"/>
    <dgm:cxn modelId="{D47A56E0-921D-4962-99D5-325EB7236F34}" type="presParOf" srcId="{10B0CC44-E4B9-4C19-8865-82046D94EFEF}" destId="{B3450408-A31E-44B7-B0C5-B03603F8A735}" srcOrd="2" destOrd="0" presId="urn:microsoft.com/office/officeart/2005/8/layout/cycle6"/>
    <dgm:cxn modelId="{37C4CF56-2EBC-4190-BE10-0FFB7F6CAA67}" type="presParOf" srcId="{10B0CC44-E4B9-4C19-8865-82046D94EFEF}" destId="{AE9D70AC-EAFF-440B-8026-E32CC9F51CD5}" srcOrd="3" destOrd="0" presId="urn:microsoft.com/office/officeart/2005/8/layout/cycle6"/>
    <dgm:cxn modelId="{3A82AA11-404E-40CC-B796-687D27E5D33F}" type="presParOf" srcId="{10B0CC44-E4B9-4C19-8865-82046D94EFEF}" destId="{0A9B8B21-5C0E-4047-8DB8-66360109D85C}" srcOrd="4" destOrd="0" presId="urn:microsoft.com/office/officeart/2005/8/layout/cycle6"/>
    <dgm:cxn modelId="{499BF9F7-A427-4C98-BC4F-3C63AF27B16D}" type="presParOf" srcId="{10B0CC44-E4B9-4C19-8865-82046D94EFEF}" destId="{0F68815E-8E97-45B7-998A-975080E9EF98}" srcOrd="5" destOrd="0" presId="urn:microsoft.com/office/officeart/2005/8/layout/cycle6"/>
    <dgm:cxn modelId="{1B67A455-E9A2-4416-87C9-3F0CEA1ECB83}" type="presParOf" srcId="{10B0CC44-E4B9-4C19-8865-82046D94EFEF}" destId="{C601D549-EBD4-4DDC-8FE5-C6C963E401D7}" srcOrd="6" destOrd="0" presId="urn:microsoft.com/office/officeart/2005/8/layout/cycle6"/>
    <dgm:cxn modelId="{C544735E-B38B-4D53-8077-54BA0E0622D7}" type="presParOf" srcId="{10B0CC44-E4B9-4C19-8865-82046D94EFEF}" destId="{27F1B880-A9E3-4A6F-B62E-5CAD15CB7FFB}" srcOrd="7" destOrd="0" presId="urn:microsoft.com/office/officeart/2005/8/layout/cycle6"/>
    <dgm:cxn modelId="{D3A27DA7-FBDC-4C9E-8194-468044DC77DA}" type="presParOf" srcId="{10B0CC44-E4B9-4C19-8865-82046D94EFEF}" destId="{8CF5FBB6-0896-4165-AD8B-F523C02634B4}" srcOrd="8" destOrd="0" presId="urn:microsoft.com/office/officeart/2005/8/layout/cycle6"/>
    <dgm:cxn modelId="{AC862598-3AA1-4F3C-BB37-9151F210963D}" type="presParOf" srcId="{10B0CC44-E4B9-4C19-8865-82046D94EFEF}" destId="{E82467AC-FB11-4886-B6F1-5BA493960D56}" srcOrd="9" destOrd="0" presId="urn:microsoft.com/office/officeart/2005/8/layout/cycle6"/>
    <dgm:cxn modelId="{8DD1D730-6B95-42DD-8AFE-627F42BFDF54}" type="presParOf" srcId="{10B0CC44-E4B9-4C19-8865-82046D94EFEF}" destId="{2E024849-2A68-4C62-AB9B-29D1E0573700}" srcOrd="10" destOrd="0" presId="urn:microsoft.com/office/officeart/2005/8/layout/cycle6"/>
    <dgm:cxn modelId="{E7D788D1-B600-4D87-B534-C85000486C2A}" type="presParOf" srcId="{10B0CC44-E4B9-4C19-8865-82046D94EFEF}" destId="{38064D4E-2E05-4BAE-A07B-FD4D1870078B}" srcOrd="11" destOrd="0" presId="urn:microsoft.com/office/officeart/2005/8/layout/cycle6"/>
    <dgm:cxn modelId="{BD248551-7B59-4D11-93EB-31FF47810C3E}" type="presParOf" srcId="{10B0CC44-E4B9-4C19-8865-82046D94EFEF}" destId="{81BC2A60-706A-401F-ADFB-75CD5DE77A57}" srcOrd="12" destOrd="0" presId="urn:microsoft.com/office/officeart/2005/8/layout/cycle6"/>
    <dgm:cxn modelId="{C53340D0-F8F9-446A-9B7D-28FCA59A67D7}" type="presParOf" srcId="{10B0CC44-E4B9-4C19-8865-82046D94EFEF}" destId="{C9169160-5D1D-4BC1-970D-5C3CBA1183A1}" srcOrd="13" destOrd="0" presId="urn:microsoft.com/office/officeart/2005/8/layout/cycle6"/>
    <dgm:cxn modelId="{B38C2296-6019-473A-915D-5633B8EAF82D}" type="presParOf" srcId="{10B0CC44-E4B9-4C19-8865-82046D94EFEF}" destId="{EC66BB89-CFA5-4D3D-B4C2-9CB6F298A5B1}" srcOrd="14" destOrd="0" presId="urn:microsoft.com/office/officeart/2005/8/layout/cycle6"/>
    <dgm:cxn modelId="{311D6CFA-47E2-453C-8C8B-C6FC884B45C4}" type="presParOf" srcId="{10B0CC44-E4B9-4C19-8865-82046D94EFEF}" destId="{A41B513A-D011-4D60-9DA8-FF94E214534B}" srcOrd="15" destOrd="0" presId="urn:microsoft.com/office/officeart/2005/8/layout/cycle6"/>
    <dgm:cxn modelId="{D75DAD27-E530-41FA-9681-457AA4204159}" type="presParOf" srcId="{10B0CC44-E4B9-4C19-8865-82046D94EFEF}" destId="{7BD53FCB-85D6-4A0C-9B5B-8F379DA2D054}" srcOrd="16" destOrd="0" presId="urn:microsoft.com/office/officeart/2005/8/layout/cycle6"/>
    <dgm:cxn modelId="{5C229F55-009D-403C-ABFC-611AB6756B2F}" type="presParOf" srcId="{10B0CC44-E4B9-4C19-8865-82046D94EFEF}" destId="{AB748515-5921-404C-BA16-3226A9E1B18E}"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60280-82A1-4CB5-BD57-6296C23DEF98}">
      <dsp:nvSpPr>
        <dsp:cNvPr id="0" name=""/>
        <dsp:cNvSpPr/>
      </dsp:nvSpPr>
      <dsp:spPr>
        <a:xfrm>
          <a:off x="4251217" y="92994"/>
          <a:ext cx="1731361" cy="11253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Collaboration</a:t>
          </a:r>
          <a:endParaRPr lang="en-US" sz="2000" kern="1200" dirty="0"/>
        </a:p>
      </dsp:txBody>
      <dsp:txXfrm>
        <a:off x="4306154" y="147931"/>
        <a:ext cx="1621487" cy="1015510"/>
      </dsp:txXfrm>
    </dsp:sp>
    <dsp:sp modelId="{B3450408-A31E-44B7-B0C5-B03603F8A735}">
      <dsp:nvSpPr>
        <dsp:cNvPr id="0" name=""/>
        <dsp:cNvSpPr/>
      </dsp:nvSpPr>
      <dsp:spPr>
        <a:xfrm>
          <a:off x="3105127" y="726916"/>
          <a:ext cx="4316273" cy="4316273"/>
        </a:xfrm>
        <a:custGeom>
          <a:avLst/>
          <a:gdLst/>
          <a:ahLst/>
          <a:cxnLst/>
          <a:rect l="0" t="0" r="0" b="0"/>
          <a:pathLst>
            <a:path>
              <a:moveTo>
                <a:pt x="2887221" y="126883"/>
              </a:moveTo>
              <a:arcTo wR="2158136" hR="2158136" stAng="17384685" swAng="1635369"/>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 modelId="{AE9D70AC-EAFF-440B-8026-E32CC9F51CD5}">
      <dsp:nvSpPr>
        <dsp:cNvPr id="0" name=""/>
        <dsp:cNvSpPr/>
      </dsp:nvSpPr>
      <dsp:spPr>
        <a:xfrm>
          <a:off x="6260291" y="1420835"/>
          <a:ext cx="1731361" cy="11246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Better Policy</a:t>
          </a:r>
          <a:endParaRPr lang="en-US" sz="2000" kern="1200" dirty="0"/>
        </a:p>
      </dsp:txBody>
      <dsp:txXfrm>
        <a:off x="6315191" y="1475735"/>
        <a:ext cx="1621561" cy="1014824"/>
      </dsp:txXfrm>
    </dsp:sp>
    <dsp:sp modelId="{0F68815E-8E97-45B7-998A-975080E9EF98}">
      <dsp:nvSpPr>
        <dsp:cNvPr id="0" name=""/>
        <dsp:cNvSpPr/>
      </dsp:nvSpPr>
      <dsp:spPr>
        <a:xfrm>
          <a:off x="2928467" y="691820"/>
          <a:ext cx="4316273" cy="4316273"/>
        </a:xfrm>
        <a:custGeom>
          <a:avLst/>
          <a:gdLst/>
          <a:ahLst/>
          <a:cxnLst/>
          <a:rect l="0" t="0" r="0" b="0"/>
          <a:pathLst>
            <a:path>
              <a:moveTo>
                <a:pt x="4295506" y="1859466"/>
              </a:moveTo>
              <a:arcTo wR="2158136" hR="2158136" stAng="21122709" swAng="921587"/>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 modelId="{C601D549-EBD4-4DDC-8FE5-C6C963E401D7}">
      <dsp:nvSpPr>
        <dsp:cNvPr id="0" name=""/>
        <dsp:cNvSpPr/>
      </dsp:nvSpPr>
      <dsp:spPr>
        <a:xfrm>
          <a:off x="6133847" y="3133935"/>
          <a:ext cx="1731361" cy="11253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Time and Money Saved</a:t>
          </a:r>
          <a:endParaRPr lang="en-US" sz="2000" kern="1200" dirty="0"/>
        </a:p>
      </dsp:txBody>
      <dsp:txXfrm>
        <a:off x="6188784" y="3188872"/>
        <a:ext cx="1621487" cy="1015510"/>
      </dsp:txXfrm>
    </dsp:sp>
    <dsp:sp modelId="{8CF5FBB6-0896-4165-AD8B-F523C02634B4}">
      <dsp:nvSpPr>
        <dsp:cNvPr id="0" name=""/>
        <dsp:cNvSpPr/>
      </dsp:nvSpPr>
      <dsp:spPr>
        <a:xfrm>
          <a:off x="2972204" y="459579"/>
          <a:ext cx="4316273" cy="4316273"/>
        </a:xfrm>
        <a:custGeom>
          <a:avLst/>
          <a:gdLst/>
          <a:ahLst/>
          <a:cxnLst/>
          <a:rect l="0" t="0" r="0" b="0"/>
          <a:pathLst>
            <a:path>
              <a:moveTo>
                <a:pt x="3554431" y="3803711"/>
              </a:moveTo>
              <a:arcTo wR="2158136" hR="2158136" stAng="2981093" swAng="959983"/>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 modelId="{E82467AC-FB11-4886-B6F1-5BA493960D56}">
      <dsp:nvSpPr>
        <dsp:cNvPr id="0" name=""/>
        <dsp:cNvSpPr/>
      </dsp:nvSpPr>
      <dsp:spPr>
        <a:xfrm>
          <a:off x="4282024" y="4213003"/>
          <a:ext cx="1731361" cy="11253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Local and Regional</a:t>
          </a:r>
          <a:endParaRPr lang="en-US" sz="2000" kern="1200" dirty="0"/>
        </a:p>
      </dsp:txBody>
      <dsp:txXfrm>
        <a:off x="4336961" y="4267940"/>
        <a:ext cx="1621487" cy="1015510"/>
      </dsp:txXfrm>
    </dsp:sp>
    <dsp:sp modelId="{38064D4E-2E05-4BAE-A07B-FD4D1870078B}">
      <dsp:nvSpPr>
        <dsp:cNvPr id="0" name=""/>
        <dsp:cNvSpPr/>
      </dsp:nvSpPr>
      <dsp:spPr>
        <a:xfrm>
          <a:off x="2962988" y="455502"/>
          <a:ext cx="4316273" cy="4316273"/>
        </a:xfrm>
        <a:custGeom>
          <a:avLst/>
          <a:gdLst/>
          <a:ahLst/>
          <a:cxnLst/>
          <a:rect l="0" t="0" r="0" b="0"/>
          <a:pathLst>
            <a:path>
              <a:moveTo>
                <a:pt x="1312679" y="4143774"/>
              </a:moveTo>
              <a:arcTo wR="2158136" hR="2158136" stAng="6783818" swAng="1082597"/>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 modelId="{81BC2A60-706A-401F-ADFB-75CD5DE77A57}">
      <dsp:nvSpPr>
        <dsp:cNvPr id="0" name=""/>
        <dsp:cNvSpPr/>
      </dsp:nvSpPr>
      <dsp:spPr>
        <a:xfrm>
          <a:off x="2378373" y="3109828"/>
          <a:ext cx="1731361" cy="11253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Working Relationship with HCD</a:t>
          </a:r>
          <a:endParaRPr lang="en-US" sz="2000" kern="1200" dirty="0"/>
        </a:p>
      </dsp:txBody>
      <dsp:txXfrm>
        <a:off x="2433310" y="3164765"/>
        <a:ext cx="1621487" cy="1015510"/>
      </dsp:txXfrm>
    </dsp:sp>
    <dsp:sp modelId="{EC66BB89-CFA5-4D3D-B4C2-9CB6F298A5B1}">
      <dsp:nvSpPr>
        <dsp:cNvPr id="0" name=""/>
        <dsp:cNvSpPr/>
      </dsp:nvSpPr>
      <dsp:spPr>
        <a:xfrm>
          <a:off x="2976093" y="490653"/>
          <a:ext cx="4316273" cy="4316273"/>
        </a:xfrm>
        <a:custGeom>
          <a:avLst/>
          <a:gdLst/>
          <a:ahLst/>
          <a:cxnLst/>
          <a:rect l="0" t="0" r="0" b="0"/>
          <a:pathLst>
            <a:path>
              <a:moveTo>
                <a:pt x="48678" y="2613922"/>
              </a:moveTo>
              <a:arcTo wR="2158136" hR="2158136" stAng="10068461" swAng="841504"/>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 modelId="{A41B513A-D011-4D60-9DA8-FF94E214534B}">
      <dsp:nvSpPr>
        <dsp:cNvPr id="0" name=""/>
        <dsp:cNvSpPr/>
      </dsp:nvSpPr>
      <dsp:spPr>
        <a:xfrm>
          <a:off x="2162903" y="1467365"/>
          <a:ext cx="1796696" cy="1107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Stakeholder Involvement</a:t>
          </a:r>
          <a:endParaRPr lang="en-US" sz="2000" kern="1200" dirty="0"/>
        </a:p>
      </dsp:txBody>
      <dsp:txXfrm>
        <a:off x="2216944" y="1521406"/>
        <a:ext cx="1688614" cy="998947"/>
      </dsp:txXfrm>
    </dsp:sp>
    <dsp:sp modelId="{AB748515-5921-404C-BA16-3226A9E1B18E}">
      <dsp:nvSpPr>
        <dsp:cNvPr id="0" name=""/>
        <dsp:cNvSpPr/>
      </dsp:nvSpPr>
      <dsp:spPr>
        <a:xfrm>
          <a:off x="2747525" y="762101"/>
          <a:ext cx="4316273" cy="4316273"/>
        </a:xfrm>
        <a:custGeom>
          <a:avLst/>
          <a:gdLst/>
          <a:ahLst/>
          <a:cxnLst/>
          <a:rect l="0" t="0" r="0" b="0"/>
          <a:pathLst>
            <a:path>
              <a:moveTo>
                <a:pt x="569843" y="697014"/>
              </a:moveTo>
              <a:arcTo wR="2158136" hR="2158136" stAng="13356717" swAng="1766312"/>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060280-82A1-4CB5-BD57-6296C23DEF98}">
      <dsp:nvSpPr>
        <dsp:cNvPr id="0" name=""/>
        <dsp:cNvSpPr/>
      </dsp:nvSpPr>
      <dsp:spPr>
        <a:xfrm>
          <a:off x="4251217" y="92994"/>
          <a:ext cx="1731361" cy="11253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err="1" smtClean="0"/>
            <a:t>Covid</a:t>
          </a:r>
          <a:endParaRPr lang="en-US" sz="2300" kern="1200" dirty="0"/>
        </a:p>
      </dsp:txBody>
      <dsp:txXfrm>
        <a:off x="4306154" y="147931"/>
        <a:ext cx="1621487" cy="1015510"/>
      </dsp:txXfrm>
    </dsp:sp>
    <dsp:sp modelId="{B3450408-A31E-44B7-B0C5-B03603F8A735}">
      <dsp:nvSpPr>
        <dsp:cNvPr id="0" name=""/>
        <dsp:cNvSpPr/>
      </dsp:nvSpPr>
      <dsp:spPr>
        <a:xfrm>
          <a:off x="3105127" y="726916"/>
          <a:ext cx="4316273" cy="4316273"/>
        </a:xfrm>
        <a:custGeom>
          <a:avLst/>
          <a:gdLst/>
          <a:ahLst/>
          <a:cxnLst/>
          <a:rect l="0" t="0" r="0" b="0"/>
          <a:pathLst>
            <a:path>
              <a:moveTo>
                <a:pt x="2887221" y="126883"/>
              </a:moveTo>
              <a:arcTo wR="2158136" hR="2158136" stAng="17384685" swAng="1635369"/>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 modelId="{AE9D70AC-EAFF-440B-8026-E32CC9F51CD5}">
      <dsp:nvSpPr>
        <dsp:cNvPr id="0" name=""/>
        <dsp:cNvSpPr/>
      </dsp:nvSpPr>
      <dsp:spPr>
        <a:xfrm>
          <a:off x="6260291" y="1420835"/>
          <a:ext cx="1731361" cy="112462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err="1" smtClean="0"/>
            <a:t>Covid</a:t>
          </a:r>
          <a:endParaRPr lang="en-US" sz="2300" kern="1200" dirty="0"/>
        </a:p>
      </dsp:txBody>
      <dsp:txXfrm>
        <a:off x="6315191" y="1475735"/>
        <a:ext cx="1621561" cy="1014824"/>
      </dsp:txXfrm>
    </dsp:sp>
    <dsp:sp modelId="{0F68815E-8E97-45B7-998A-975080E9EF98}">
      <dsp:nvSpPr>
        <dsp:cNvPr id="0" name=""/>
        <dsp:cNvSpPr/>
      </dsp:nvSpPr>
      <dsp:spPr>
        <a:xfrm>
          <a:off x="2928467" y="691820"/>
          <a:ext cx="4316273" cy="4316273"/>
        </a:xfrm>
        <a:custGeom>
          <a:avLst/>
          <a:gdLst/>
          <a:ahLst/>
          <a:cxnLst/>
          <a:rect l="0" t="0" r="0" b="0"/>
          <a:pathLst>
            <a:path>
              <a:moveTo>
                <a:pt x="4295506" y="1859466"/>
              </a:moveTo>
              <a:arcTo wR="2158136" hR="2158136" stAng="21122709" swAng="921587"/>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 modelId="{C601D549-EBD4-4DDC-8FE5-C6C963E401D7}">
      <dsp:nvSpPr>
        <dsp:cNvPr id="0" name=""/>
        <dsp:cNvSpPr/>
      </dsp:nvSpPr>
      <dsp:spPr>
        <a:xfrm>
          <a:off x="6133847" y="3133935"/>
          <a:ext cx="1731361" cy="11253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err="1" smtClean="0"/>
            <a:t>Covid</a:t>
          </a:r>
          <a:endParaRPr lang="en-US" sz="2300" kern="1200" dirty="0"/>
        </a:p>
      </dsp:txBody>
      <dsp:txXfrm>
        <a:off x="6188784" y="3188872"/>
        <a:ext cx="1621487" cy="1015510"/>
      </dsp:txXfrm>
    </dsp:sp>
    <dsp:sp modelId="{8CF5FBB6-0896-4165-AD8B-F523C02634B4}">
      <dsp:nvSpPr>
        <dsp:cNvPr id="0" name=""/>
        <dsp:cNvSpPr/>
      </dsp:nvSpPr>
      <dsp:spPr>
        <a:xfrm>
          <a:off x="2972204" y="459579"/>
          <a:ext cx="4316273" cy="4316273"/>
        </a:xfrm>
        <a:custGeom>
          <a:avLst/>
          <a:gdLst/>
          <a:ahLst/>
          <a:cxnLst/>
          <a:rect l="0" t="0" r="0" b="0"/>
          <a:pathLst>
            <a:path>
              <a:moveTo>
                <a:pt x="3554431" y="3803711"/>
              </a:moveTo>
              <a:arcTo wR="2158136" hR="2158136" stAng="2981093" swAng="959983"/>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 modelId="{E82467AC-FB11-4886-B6F1-5BA493960D56}">
      <dsp:nvSpPr>
        <dsp:cNvPr id="0" name=""/>
        <dsp:cNvSpPr/>
      </dsp:nvSpPr>
      <dsp:spPr>
        <a:xfrm>
          <a:off x="4282024" y="4213003"/>
          <a:ext cx="1731361" cy="11253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err="1" smtClean="0"/>
            <a:t>Covid</a:t>
          </a:r>
          <a:endParaRPr lang="en-US" sz="2300" kern="1200" dirty="0"/>
        </a:p>
      </dsp:txBody>
      <dsp:txXfrm>
        <a:off x="4336961" y="4267940"/>
        <a:ext cx="1621487" cy="1015510"/>
      </dsp:txXfrm>
    </dsp:sp>
    <dsp:sp modelId="{38064D4E-2E05-4BAE-A07B-FD4D1870078B}">
      <dsp:nvSpPr>
        <dsp:cNvPr id="0" name=""/>
        <dsp:cNvSpPr/>
      </dsp:nvSpPr>
      <dsp:spPr>
        <a:xfrm>
          <a:off x="2962988" y="455502"/>
          <a:ext cx="4316273" cy="4316273"/>
        </a:xfrm>
        <a:custGeom>
          <a:avLst/>
          <a:gdLst/>
          <a:ahLst/>
          <a:cxnLst/>
          <a:rect l="0" t="0" r="0" b="0"/>
          <a:pathLst>
            <a:path>
              <a:moveTo>
                <a:pt x="1312679" y="4143774"/>
              </a:moveTo>
              <a:arcTo wR="2158136" hR="2158136" stAng="6783818" swAng="1082597"/>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 modelId="{81BC2A60-706A-401F-ADFB-75CD5DE77A57}">
      <dsp:nvSpPr>
        <dsp:cNvPr id="0" name=""/>
        <dsp:cNvSpPr/>
      </dsp:nvSpPr>
      <dsp:spPr>
        <a:xfrm>
          <a:off x="2378373" y="3109828"/>
          <a:ext cx="1731361" cy="11253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err="1" smtClean="0"/>
            <a:t>Covid</a:t>
          </a:r>
          <a:endParaRPr lang="en-US" sz="2300" kern="1200" dirty="0"/>
        </a:p>
      </dsp:txBody>
      <dsp:txXfrm>
        <a:off x="2433310" y="3164765"/>
        <a:ext cx="1621487" cy="1015510"/>
      </dsp:txXfrm>
    </dsp:sp>
    <dsp:sp modelId="{EC66BB89-CFA5-4D3D-B4C2-9CB6F298A5B1}">
      <dsp:nvSpPr>
        <dsp:cNvPr id="0" name=""/>
        <dsp:cNvSpPr/>
      </dsp:nvSpPr>
      <dsp:spPr>
        <a:xfrm>
          <a:off x="2976093" y="490653"/>
          <a:ext cx="4316273" cy="4316273"/>
        </a:xfrm>
        <a:custGeom>
          <a:avLst/>
          <a:gdLst/>
          <a:ahLst/>
          <a:cxnLst/>
          <a:rect l="0" t="0" r="0" b="0"/>
          <a:pathLst>
            <a:path>
              <a:moveTo>
                <a:pt x="48678" y="2613922"/>
              </a:moveTo>
              <a:arcTo wR="2158136" hR="2158136" stAng="10068461" swAng="841504"/>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 modelId="{A41B513A-D011-4D60-9DA8-FF94E214534B}">
      <dsp:nvSpPr>
        <dsp:cNvPr id="0" name=""/>
        <dsp:cNvSpPr/>
      </dsp:nvSpPr>
      <dsp:spPr>
        <a:xfrm>
          <a:off x="2162903" y="1467365"/>
          <a:ext cx="1796696" cy="1107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err="1" smtClean="0"/>
            <a:t>Covid</a:t>
          </a:r>
          <a:endParaRPr lang="en-US" sz="2300" kern="1200" dirty="0"/>
        </a:p>
      </dsp:txBody>
      <dsp:txXfrm>
        <a:off x="2216944" y="1521406"/>
        <a:ext cx="1688614" cy="998947"/>
      </dsp:txXfrm>
    </dsp:sp>
    <dsp:sp modelId="{AB748515-5921-404C-BA16-3226A9E1B18E}">
      <dsp:nvSpPr>
        <dsp:cNvPr id="0" name=""/>
        <dsp:cNvSpPr/>
      </dsp:nvSpPr>
      <dsp:spPr>
        <a:xfrm>
          <a:off x="2747525" y="762101"/>
          <a:ext cx="4316273" cy="4316273"/>
        </a:xfrm>
        <a:custGeom>
          <a:avLst/>
          <a:gdLst/>
          <a:ahLst/>
          <a:cxnLst/>
          <a:rect l="0" t="0" r="0" b="0"/>
          <a:pathLst>
            <a:path>
              <a:moveTo>
                <a:pt x="569843" y="697014"/>
              </a:moveTo>
              <a:arcTo wR="2158136" hR="2158136" stAng="13356717" swAng="1766312"/>
            </a:path>
          </a:pathLst>
        </a:custGeom>
        <a:noFill/>
        <a:ln w="28575"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0.30673</cdr:x>
      <cdr:y>0.54441</cdr:y>
    </cdr:from>
    <cdr:to>
      <cdr:x>0.71049</cdr:x>
      <cdr:y>0.83602</cdr:y>
    </cdr:to>
    <cdr:sp macro="" textlink="">
      <cdr:nvSpPr>
        <cdr:cNvPr id="2" name="TextBox 1"/>
        <cdr:cNvSpPr txBox="1"/>
      </cdr:nvSpPr>
      <cdr:spPr>
        <a:xfrm xmlns:a="http://schemas.openxmlformats.org/drawingml/2006/main">
          <a:off x="2715489" y="3750553"/>
          <a:ext cx="3574474" cy="20089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000" b="1" dirty="0" smtClean="0"/>
            <a:t>Rest of Region</a:t>
          </a:r>
        </a:p>
        <a:p xmlns:a="http://schemas.openxmlformats.org/drawingml/2006/main">
          <a:r>
            <a:rPr lang="en-US" sz="4000" dirty="0" smtClean="0"/>
            <a:t>400,000</a:t>
          </a:r>
          <a:endParaRPr lang="en-US" sz="4000" dirty="0"/>
        </a:p>
      </cdr:txBody>
    </cdr:sp>
  </cdr:relSizeAnchor>
</c:userShapes>
</file>

<file path=ppt/drawings/drawing2.xml><?xml version="1.0" encoding="utf-8"?>
<c:userShapes xmlns:c="http://schemas.openxmlformats.org/drawingml/2006/chart">
  <cdr:relSizeAnchor xmlns:cdr="http://schemas.openxmlformats.org/drawingml/2006/chartDrawing">
    <cdr:from>
      <cdr:x>0.30673</cdr:x>
      <cdr:y>0.54441</cdr:y>
    </cdr:from>
    <cdr:to>
      <cdr:x>0.71049</cdr:x>
      <cdr:y>0.83602</cdr:y>
    </cdr:to>
    <cdr:sp macro="" textlink="">
      <cdr:nvSpPr>
        <cdr:cNvPr id="2" name="TextBox 1"/>
        <cdr:cNvSpPr txBox="1"/>
      </cdr:nvSpPr>
      <cdr:spPr>
        <a:xfrm xmlns:a="http://schemas.openxmlformats.org/drawingml/2006/main">
          <a:off x="2715489" y="3750553"/>
          <a:ext cx="3574474" cy="20089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000" b="1" dirty="0" smtClean="0"/>
            <a:t>Rest of Region 394,200</a:t>
          </a:r>
        </a:p>
      </cdr:txBody>
    </cdr:sp>
  </cdr:relSizeAnchor>
</c:userShapes>
</file>

<file path=ppt/drawings/drawing3.xml><?xml version="1.0" encoding="utf-8"?>
<c:userShapes xmlns:c="http://schemas.openxmlformats.org/drawingml/2006/chart">
  <cdr:relSizeAnchor xmlns:cdr="http://schemas.openxmlformats.org/drawingml/2006/chartDrawing">
    <cdr:from>
      <cdr:x>0.30673</cdr:x>
      <cdr:y>0.54441</cdr:y>
    </cdr:from>
    <cdr:to>
      <cdr:x>0.71049</cdr:x>
      <cdr:y>0.83602</cdr:y>
    </cdr:to>
    <cdr:sp macro="" textlink="">
      <cdr:nvSpPr>
        <cdr:cNvPr id="2" name="TextBox 1"/>
        <cdr:cNvSpPr txBox="1"/>
      </cdr:nvSpPr>
      <cdr:spPr>
        <a:xfrm xmlns:a="http://schemas.openxmlformats.org/drawingml/2006/main">
          <a:off x="2715489" y="3750553"/>
          <a:ext cx="3574474" cy="20089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000" b="1" dirty="0" smtClean="0"/>
            <a:t>Rest of Region 394,200</a:t>
          </a:r>
        </a:p>
      </cdr:txBody>
    </cdr:sp>
  </cdr:relSizeAnchor>
</c:userShapes>
</file>

<file path=ppt/drawings/drawing4.xml><?xml version="1.0" encoding="utf-8"?>
<c:userShapes xmlns:c="http://schemas.openxmlformats.org/drawingml/2006/chart">
  <cdr:relSizeAnchor xmlns:cdr="http://schemas.openxmlformats.org/drawingml/2006/chartDrawing">
    <cdr:from>
      <cdr:x>0.30673</cdr:x>
      <cdr:y>0.54441</cdr:y>
    </cdr:from>
    <cdr:to>
      <cdr:x>0.71049</cdr:x>
      <cdr:y>0.83602</cdr:y>
    </cdr:to>
    <cdr:sp macro="" textlink="">
      <cdr:nvSpPr>
        <cdr:cNvPr id="2" name="TextBox 1"/>
        <cdr:cNvSpPr txBox="1"/>
      </cdr:nvSpPr>
      <cdr:spPr>
        <a:xfrm xmlns:a="http://schemas.openxmlformats.org/drawingml/2006/main">
          <a:off x="2715489" y="3750553"/>
          <a:ext cx="3574474" cy="20089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4000" b="1" dirty="0" smtClean="0"/>
            <a:t>Region</a:t>
          </a:r>
        </a:p>
        <a:p xmlns:a="http://schemas.openxmlformats.org/drawingml/2006/main">
          <a:r>
            <a:rPr lang="en-US" sz="4000" dirty="0" smtClean="0"/>
            <a:t>357,000</a:t>
          </a:r>
          <a:endParaRPr lang="en-US" sz="4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9A95F-5CFC-4E06-8E22-BA27347B424A}" type="datetimeFigureOut">
              <a:rPr lang="en-US" smtClean="0"/>
              <a:t>4/8/2020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2995CD-46AA-4315-864C-33211F1BA9F3}" type="slidenum">
              <a:rPr lang="en-US" smtClean="0"/>
              <a:t>‹#›</a:t>
            </a:fld>
            <a:endParaRPr lang="en-US"/>
          </a:p>
        </p:txBody>
      </p:sp>
    </p:spTree>
    <p:extLst>
      <p:ext uri="{BB962C8B-B14F-4D97-AF65-F5344CB8AC3E}">
        <p14:creationId xmlns:p14="http://schemas.microsoft.com/office/powerpoint/2010/main" val="2452780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C/CAG’s support.</a:t>
            </a:r>
            <a:r>
              <a:rPr lang="en-US" baseline="0" dirty="0" smtClean="0"/>
              <a:t> </a:t>
            </a:r>
          </a:p>
          <a:p>
            <a:r>
              <a:rPr lang="en-US" baseline="0" dirty="0" smtClean="0"/>
              <a:t>Spreading to other regions</a:t>
            </a:r>
            <a:endParaRPr lang="en-US" dirty="0"/>
          </a:p>
        </p:txBody>
      </p:sp>
      <p:sp>
        <p:nvSpPr>
          <p:cNvPr id="4" name="Slide Number Placeholder 3"/>
          <p:cNvSpPr>
            <a:spLocks noGrp="1"/>
          </p:cNvSpPr>
          <p:nvPr>
            <p:ph type="sldNum" sz="quarter" idx="10"/>
          </p:nvPr>
        </p:nvSpPr>
        <p:spPr/>
        <p:txBody>
          <a:bodyPr/>
          <a:lstStyle/>
          <a:p>
            <a:fld id="{692995CD-46AA-4315-864C-33211F1BA9F3}" type="slidenum">
              <a:rPr lang="en-US" smtClean="0"/>
              <a:t>2</a:t>
            </a:fld>
            <a:endParaRPr lang="en-US"/>
          </a:p>
        </p:txBody>
      </p:sp>
    </p:spTree>
    <p:extLst>
      <p:ext uri="{BB962C8B-B14F-4D97-AF65-F5344CB8AC3E}">
        <p14:creationId xmlns:p14="http://schemas.microsoft.com/office/powerpoint/2010/main" val="3045261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a:t>
            </a:r>
            <a:r>
              <a:rPr lang="en-US" baseline="0" dirty="0" smtClean="0"/>
              <a:t> golden rules when </a:t>
            </a:r>
          </a:p>
          <a:p>
            <a:r>
              <a:rPr lang="en-US" baseline="0" dirty="0" smtClean="0"/>
              <a:t>It’s not all vacant sites that face increased scrutiny, its only if you use a lot of them. </a:t>
            </a:r>
          </a:p>
          <a:p>
            <a:r>
              <a:rPr lang="en-US" baseline="0" dirty="0" smtClean="0"/>
              <a:t>Legislature is really dubious about vacant sites. </a:t>
            </a:r>
          </a:p>
          <a:p>
            <a:r>
              <a:rPr lang="en-US" baseline="0" dirty="0" smtClean="0"/>
              <a:t>Basically, oh, you really need these, we’ll make it harder.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92995CD-46AA-4315-864C-33211F1BA9F3}" type="slidenum">
              <a:rPr lang="en-US" smtClean="0"/>
              <a:t>12</a:t>
            </a:fld>
            <a:endParaRPr lang="en-US"/>
          </a:p>
        </p:txBody>
      </p:sp>
    </p:spTree>
    <p:extLst>
      <p:ext uri="{BB962C8B-B14F-4D97-AF65-F5344CB8AC3E}">
        <p14:creationId xmlns:p14="http://schemas.microsoft.com/office/powerpoint/2010/main" val="2472320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made this chart for all cities</a:t>
            </a:r>
            <a:r>
              <a:rPr lang="en-US" dirty="0" smtClean="0"/>
              <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92995CD-46AA-4315-864C-33211F1BA9F3}" type="slidenum">
              <a:rPr lang="en-US" smtClean="0"/>
              <a:t>13</a:t>
            </a:fld>
            <a:endParaRPr lang="en-US"/>
          </a:p>
        </p:txBody>
      </p:sp>
    </p:spTree>
    <p:extLst>
      <p:ext uri="{BB962C8B-B14F-4D97-AF65-F5344CB8AC3E}">
        <p14:creationId xmlns:p14="http://schemas.microsoft.com/office/powerpoint/2010/main" val="2036883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2995CD-46AA-4315-864C-33211F1BA9F3}" type="slidenum">
              <a:rPr lang="en-US" smtClean="0"/>
              <a:t>14</a:t>
            </a:fld>
            <a:endParaRPr lang="en-US"/>
          </a:p>
        </p:txBody>
      </p:sp>
    </p:spTree>
    <p:extLst>
      <p:ext uri="{BB962C8B-B14F-4D97-AF65-F5344CB8AC3E}">
        <p14:creationId xmlns:p14="http://schemas.microsoft.com/office/powerpoint/2010/main" val="2336815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review – Higher RHNA, Fewer Sites</a:t>
            </a:r>
            <a:endParaRPr lang="en-US" dirty="0"/>
          </a:p>
        </p:txBody>
      </p:sp>
      <p:sp>
        <p:nvSpPr>
          <p:cNvPr id="4" name="Slide Number Placeholder 3"/>
          <p:cNvSpPr>
            <a:spLocks noGrp="1"/>
          </p:cNvSpPr>
          <p:nvPr>
            <p:ph type="sldNum" sz="quarter" idx="10"/>
          </p:nvPr>
        </p:nvSpPr>
        <p:spPr/>
        <p:txBody>
          <a:bodyPr/>
          <a:lstStyle/>
          <a:p>
            <a:fld id="{692995CD-46AA-4315-864C-33211F1BA9F3}" type="slidenum">
              <a:rPr lang="en-US" smtClean="0"/>
              <a:t>15</a:t>
            </a:fld>
            <a:endParaRPr lang="en-US"/>
          </a:p>
        </p:txBody>
      </p:sp>
    </p:spTree>
    <p:extLst>
      <p:ext uri="{BB962C8B-B14F-4D97-AF65-F5344CB8AC3E}">
        <p14:creationId xmlns:p14="http://schemas.microsoft.com/office/powerpoint/2010/main" val="2521358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2995CD-46AA-4315-864C-33211F1BA9F3}" type="slidenum">
              <a:rPr lang="en-US" smtClean="0"/>
              <a:t>3</a:t>
            </a:fld>
            <a:endParaRPr lang="en-US"/>
          </a:p>
        </p:txBody>
      </p:sp>
    </p:spTree>
    <p:extLst>
      <p:ext uri="{BB962C8B-B14F-4D97-AF65-F5344CB8AC3E}">
        <p14:creationId xmlns:p14="http://schemas.microsoft.com/office/powerpoint/2010/main" val="1042840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word</a:t>
            </a:r>
            <a:r>
              <a:rPr lang="en-US" baseline="0" dirty="0" smtClean="0"/>
              <a:t> about timing. </a:t>
            </a:r>
          </a:p>
          <a:p>
            <a:r>
              <a:rPr lang="en-US" baseline="0" dirty="0" smtClean="0"/>
              <a:t>Make sure everyone knows the vocabulary – RHNA = . Sites inventory = </a:t>
            </a:r>
            <a:endParaRPr lang="en-US" dirty="0"/>
          </a:p>
        </p:txBody>
      </p:sp>
      <p:sp>
        <p:nvSpPr>
          <p:cNvPr id="4" name="Slide Number Placeholder 3"/>
          <p:cNvSpPr>
            <a:spLocks noGrp="1"/>
          </p:cNvSpPr>
          <p:nvPr>
            <p:ph type="sldNum" sz="quarter" idx="10"/>
          </p:nvPr>
        </p:nvSpPr>
        <p:spPr/>
        <p:txBody>
          <a:bodyPr/>
          <a:lstStyle/>
          <a:p>
            <a:fld id="{692995CD-46AA-4315-864C-33211F1BA9F3}" type="slidenum">
              <a:rPr lang="en-US" smtClean="0"/>
              <a:t>4</a:t>
            </a:fld>
            <a:endParaRPr lang="en-US"/>
          </a:p>
        </p:txBody>
      </p:sp>
    </p:spTree>
    <p:extLst>
      <p:ext uri="{BB962C8B-B14F-4D97-AF65-F5344CB8AC3E}">
        <p14:creationId xmlns:p14="http://schemas.microsoft.com/office/powerpoint/2010/main" val="1280575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hired a crack</a:t>
            </a:r>
            <a:r>
              <a:rPr lang="en-US" baseline="0" dirty="0" smtClean="0"/>
              <a:t> team of graphic designers and had them labor for weeks for an image that conveys what to expect. Here is what they came up with. </a:t>
            </a:r>
            <a:r>
              <a:rPr lang="en-US" dirty="0" smtClean="0"/>
              <a:t>In </a:t>
            </a:r>
            <a:r>
              <a:rPr lang="en-US" dirty="0" smtClean="0"/>
              <a:t>past cycles, </a:t>
            </a:r>
            <a:r>
              <a:rPr lang="en-US" dirty="0" smtClean="0"/>
              <a:t>RHNA requirements are getting greater. And the pool of available sites is getting smaller. </a:t>
            </a:r>
            <a:endParaRPr lang="en-US" dirty="0" smtClean="0"/>
          </a:p>
          <a:p>
            <a:endParaRPr lang="en-US" dirty="0"/>
          </a:p>
        </p:txBody>
      </p:sp>
      <p:sp>
        <p:nvSpPr>
          <p:cNvPr id="4" name="Slide Number Placeholder 3"/>
          <p:cNvSpPr>
            <a:spLocks noGrp="1"/>
          </p:cNvSpPr>
          <p:nvPr>
            <p:ph type="sldNum" sz="quarter" idx="10"/>
          </p:nvPr>
        </p:nvSpPr>
        <p:spPr/>
        <p:txBody>
          <a:bodyPr/>
          <a:lstStyle/>
          <a:p>
            <a:fld id="{692995CD-46AA-4315-864C-33211F1BA9F3}" type="slidenum">
              <a:rPr lang="en-US" smtClean="0"/>
              <a:t>6</a:t>
            </a:fld>
            <a:endParaRPr lang="en-US"/>
          </a:p>
        </p:txBody>
      </p:sp>
    </p:spTree>
    <p:extLst>
      <p:ext uri="{BB962C8B-B14F-4D97-AF65-F5344CB8AC3E}">
        <p14:creationId xmlns:p14="http://schemas.microsoft.com/office/powerpoint/2010/main" val="154042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We’re going to talk about</a:t>
            </a:r>
            <a:r>
              <a:rPr lang="en-US" baseline="0" dirty="0" smtClean="0"/>
              <a:t> two things, the size of the pie and the size of SMC’s slice.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size of the pie or the overall number for the region, comes from the state.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SMC’s slice of the pie is decided by a ABAG committee, called the RHNA methodology committee. I am on it as a staff representative and Council members Bonilla and Romero are also on it.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Last cycle,</a:t>
            </a:r>
            <a:r>
              <a:rPr lang="en-US" baseline="0" dirty="0" smtClean="0"/>
              <a:t> the total number for the region was about 188K, and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SMC</a:t>
            </a:r>
            <a:r>
              <a:rPr lang="en-US" baseline="0" dirty="0" smtClean="0"/>
              <a:t>’s share was 16,400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Mathmatically</a:t>
            </a:r>
            <a:r>
              <a:rPr lang="en-US" dirty="0" smtClean="0"/>
              <a:t>, SMC</a:t>
            </a:r>
            <a:r>
              <a:rPr lang="en-US" baseline="0" dirty="0" smtClean="0"/>
              <a:t> had about 8.7% of the regions total and has about 10 percent of the regions population. </a:t>
            </a:r>
            <a:endParaRPr lang="en-US" baseline="0" dirty="0" smtClean="0"/>
          </a:p>
        </p:txBody>
      </p:sp>
      <p:sp>
        <p:nvSpPr>
          <p:cNvPr id="4" name="Slide Number Placeholder 3"/>
          <p:cNvSpPr>
            <a:spLocks noGrp="1"/>
          </p:cNvSpPr>
          <p:nvPr>
            <p:ph type="sldNum" sz="quarter" idx="5"/>
          </p:nvPr>
        </p:nvSpPr>
        <p:spPr/>
        <p:txBody>
          <a:bodyPr/>
          <a:lstStyle/>
          <a:p>
            <a:fld id="{5650702A-BE5B-4140-8479-FED2F84B460F}" type="slidenum">
              <a:rPr lang="en-US" smtClean="0"/>
              <a:pPr/>
              <a:t>7</a:t>
            </a:fld>
            <a:endParaRPr lang="en-US"/>
          </a:p>
        </p:txBody>
      </p:sp>
    </p:spTree>
    <p:extLst>
      <p:ext uri="{BB962C8B-B14F-4D97-AF65-F5344CB8AC3E}">
        <p14:creationId xmlns:p14="http://schemas.microsoft.com/office/powerpoint/2010/main" val="929085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big</a:t>
            </a:r>
            <a:r>
              <a:rPr lang="en-US" baseline="0" dirty="0" smtClean="0"/>
              <a:t> take away is the RHNA for the region is getting bigger, probably 2, maybe 2.5 times bigger. So if SMC’s proportion stays the same, the number will be maybe 38,000. </a:t>
            </a:r>
          </a:p>
          <a:p>
            <a:endParaRPr lang="en-US" baseline="0" dirty="0" smtClean="0"/>
          </a:p>
          <a:p>
            <a:r>
              <a:rPr lang="en-US" baseline="0" dirty="0" smtClean="0"/>
              <a:t>This is probably what you are expecting, because that is what we were talking about, a 2-3 times increase for RHNA. But this is really important, that is assuming San Mateo County’s share stays the same. The pie will double, but what about San Mateo County’s slice of the pie. </a:t>
            </a:r>
          </a:p>
          <a:p>
            <a:endParaRPr lang="en-US" baseline="0" dirty="0" smtClean="0"/>
          </a:p>
          <a:p>
            <a:r>
              <a:rPr lang="en-US" baseline="0" dirty="0" smtClean="0"/>
              <a:t>After attending several of the RHNA methodology committee’s meetings, I think it will go up. </a:t>
            </a:r>
            <a:endParaRPr lang="en-US" dirty="0"/>
          </a:p>
        </p:txBody>
      </p:sp>
      <p:sp>
        <p:nvSpPr>
          <p:cNvPr id="4" name="Slide Number Placeholder 3"/>
          <p:cNvSpPr>
            <a:spLocks noGrp="1"/>
          </p:cNvSpPr>
          <p:nvPr>
            <p:ph type="sldNum" sz="quarter" idx="5"/>
          </p:nvPr>
        </p:nvSpPr>
        <p:spPr/>
        <p:txBody>
          <a:bodyPr/>
          <a:lstStyle/>
          <a:p>
            <a:fld id="{5650702A-BE5B-4140-8479-FED2F84B460F}" type="slidenum">
              <a:rPr lang="en-US" smtClean="0"/>
              <a:pPr/>
              <a:t>8</a:t>
            </a:fld>
            <a:endParaRPr lang="en-US"/>
          </a:p>
        </p:txBody>
      </p:sp>
    </p:spTree>
    <p:extLst>
      <p:ext uri="{BB962C8B-B14F-4D97-AF65-F5344CB8AC3E}">
        <p14:creationId xmlns:p14="http://schemas.microsoft.com/office/powerpoint/2010/main" val="3457454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 Mateo County has about 10.1% of the regions</a:t>
            </a:r>
            <a:r>
              <a:rPr lang="en-US" baseline="0" dirty="0" smtClean="0"/>
              <a:t> population. So if it increased so we were average it would go up to 43,800. </a:t>
            </a:r>
            <a:r>
              <a:rPr lang="en-US" dirty="0" smtClean="0"/>
              <a:t>But </a:t>
            </a:r>
            <a:r>
              <a:rPr lang="en-US" dirty="0" smtClean="0"/>
              <a:t>what if our RHNA just increases to our share of</a:t>
            </a:r>
            <a:r>
              <a:rPr lang="en-US" baseline="0" dirty="0" smtClean="0"/>
              <a:t> the population. It goes up to 43,800. </a:t>
            </a:r>
            <a:endParaRPr lang="en-US" dirty="0"/>
          </a:p>
        </p:txBody>
      </p:sp>
      <p:sp>
        <p:nvSpPr>
          <p:cNvPr id="4" name="Slide Number Placeholder 3"/>
          <p:cNvSpPr>
            <a:spLocks noGrp="1"/>
          </p:cNvSpPr>
          <p:nvPr>
            <p:ph type="sldNum" sz="quarter" idx="5"/>
          </p:nvPr>
        </p:nvSpPr>
        <p:spPr/>
        <p:txBody>
          <a:bodyPr/>
          <a:lstStyle/>
          <a:p>
            <a:fld id="{5650702A-BE5B-4140-8479-FED2F84B460F}" type="slidenum">
              <a:rPr lang="en-US" smtClean="0"/>
              <a:pPr/>
              <a:t>9</a:t>
            </a:fld>
            <a:endParaRPr lang="en-US"/>
          </a:p>
        </p:txBody>
      </p:sp>
    </p:spTree>
    <p:extLst>
      <p:ext uri="{BB962C8B-B14F-4D97-AF65-F5344CB8AC3E}">
        <p14:creationId xmlns:p14="http://schemas.microsoft.com/office/powerpoint/2010/main" val="2019039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a:t>
            </a:r>
            <a:r>
              <a:rPr lang="en-US" baseline="0" dirty="0" smtClean="0"/>
              <a:t> the formula is heavily weighted to jobs, transportation and good schools. Compared to much of the region, SMC does well for all 3 of these. </a:t>
            </a:r>
          </a:p>
          <a:p>
            <a:r>
              <a:rPr lang="en-US" baseline="0" dirty="0" smtClean="0"/>
              <a:t>So what if they just expected us to provide enough housing for our residents. This is the jobs housing gap that we have been talking about from the beginning. </a:t>
            </a:r>
            <a:endParaRPr lang="en-US" dirty="0"/>
          </a:p>
        </p:txBody>
      </p:sp>
      <p:sp>
        <p:nvSpPr>
          <p:cNvPr id="4" name="Slide Number Placeholder 3"/>
          <p:cNvSpPr>
            <a:spLocks noGrp="1"/>
          </p:cNvSpPr>
          <p:nvPr>
            <p:ph type="sldNum" sz="quarter" idx="5"/>
          </p:nvPr>
        </p:nvSpPr>
        <p:spPr/>
        <p:txBody>
          <a:bodyPr/>
          <a:lstStyle/>
          <a:p>
            <a:fld id="{5650702A-BE5B-4140-8479-FED2F84B460F}" type="slidenum">
              <a:rPr lang="en-US" smtClean="0"/>
              <a:pPr/>
              <a:t>10</a:t>
            </a:fld>
            <a:endParaRPr lang="en-US"/>
          </a:p>
        </p:txBody>
      </p:sp>
    </p:spTree>
    <p:extLst>
      <p:ext uri="{BB962C8B-B14F-4D97-AF65-F5344CB8AC3E}">
        <p14:creationId xmlns:p14="http://schemas.microsoft.com/office/powerpoint/2010/main" val="4155295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Then our RHNA has gone from 16,400 to 81,000. That is a dramatic increase. But what if they expect us to make up not only for our existing </a:t>
            </a:r>
            <a:r>
              <a:rPr lang="en-US" baseline="0" dirty="0" err="1" smtClean="0"/>
              <a:t>inbalance</a:t>
            </a:r>
            <a:r>
              <a:rPr lang="en-US" baseline="0" dirty="0" smtClean="0"/>
              <a:t>, but for new jobs that will be created in the planning period. I didn’t’ even prepare a slide for that, but my point is the RHNA could be higher than 81,000.  Instead of 2-3 times our last RHNA, we could see 4-6 times. </a:t>
            </a:r>
          </a:p>
          <a:p>
            <a:endParaRPr lang="en-US" baseline="0" dirty="0" smtClean="0"/>
          </a:p>
          <a:p>
            <a:r>
              <a:rPr lang="en-US" baseline="0" dirty="0" smtClean="0"/>
              <a:t>&lt;&lt;pause&gt;&gt;</a:t>
            </a:r>
          </a:p>
          <a:p>
            <a:endParaRPr lang="en-US" baseline="0" dirty="0" smtClean="0"/>
          </a:p>
          <a:p>
            <a:r>
              <a:rPr lang="en-US" baseline="0" dirty="0" smtClean="0"/>
              <a:t>I don’t know the future, but I can tell you many people on the committee that are deciding the RHNA number are frustrated with SM, SC and SF because of the jobs housing balance and I don’t know if it is likely, but it a </a:t>
            </a:r>
            <a:r>
              <a:rPr lang="en-US" baseline="0" dirty="0" err="1" smtClean="0"/>
              <a:t>possiblility</a:t>
            </a:r>
            <a:r>
              <a:rPr lang="en-US" baseline="0" dirty="0" smtClean="0"/>
              <a:t> that the region will expect counties to fix their jobs housing balance. </a:t>
            </a:r>
          </a:p>
          <a:p>
            <a:endParaRPr lang="en-US" baseline="0" dirty="0" smtClean="0"/>
          </a:p>
          <a:p>
            <a:r>
              <a:rPr lang="en-US" baseline="0" dirty="0" smtClean="0"/>
              <a:t>  Assuming the number is that high, and it might not be, the methodology is not started even out in draft form, but assuming we need to zone for five times more housing than we have been doing, how to do we talk to our residents. </a:t>
            </a:r>
          </a:p>
          <a:p>
            <a:endParaRPr lang="en-US" baseline="0" dirty="0" smtClean="0"/>
          </a:p>
          <a:p>
            <a:endParaRPr lang="en-US" baseline="0" dirty="0" smtClean="0"/>
          </a:p>
        </p:txBody>
      </p:sp>
      <p:sp>
        <p:nvSpPr>
          <p:cNvPr id="4" name="Slide Number Placeholder 3"/>
          <p:cNvSpPr>
            <a:spLocks noGrp="1"/>
          </p:cNvSpPr>
          <p:nvPr>
            <p:ph type="sldNum" sz="quarter" idx="5"/>
          </p:nvPr>
        </p:nvSpPr>
        <p:spPr/>
        <p:txBody>
          <a:bodyPr/>
          <a:lstStyle/>
          <a:p>
            <a:fld id="{5650702A-BE5B-4140-8479-FED2F84B460F}" type="slidenum">
              <a:rPr lang="en-US" smtClean="0"/>
              <a:pPr/>
              <a:t>11</a:t>
            </a:fld>
            <a:endParaRPr lang="en-US"/>
          </a:p>
        </p:txBody>
      </p:sp>
    </p:spTree>
    <p:extLst>
      <p:ext uri="{BB962C8B-B14F-4D97-AF65-F5344CB8AC3E}">
        <p14:creationId xmlns:p14="http://schemas.microsoft.com/office/powerpoint/2010/main" val="90007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B2C2CD-C49F-45D0-BA8D-F08A1C28DBC9}"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54937-81CF-40DB-A3BA-DE7478F6E150}" type="slidenum">
              <a:rPr lang="en-US" smtClean="0"/>
              <a:t>‹#›</a:t>
            </a:fld>
            <a:endParaRPr lang="en-US"/>
          </a:p>
        </p:txBody>
      </p:sp>
    </p:spTree>
    <p:extLst>
      <p:ext uri="{BB962C8B-B14F-4D97-AF65-F5344CB8AC3E}">
        <p14:creationId xmlns:p14="http://schemas.microsoft.com/office/powerpoint/2010/main" val="2687541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2C2CD-C49F-45D0-BA8D-F08A1C28DBC9}"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54937-81CF-40DB-A3BA-DE7478F6E150}" type="slidenum">
              <a:rPr lang="en-US" smtClean="0"/>
              <a:t>‹#›</a:t>
            </a:fld>
            <a:endParaRPr lang="en-US"/>
          </a:p>
        </p:txBody>
      </p:sp>
    </p:spTree>
    <p:extLst>
      <p:ext uri="{BB962C8B-B14F-4D97-AF65-F5344CB8AC3E}">
        <p14:creationId xmlns:p14="http://schemas.microsoft.com/office/powerpoint/2010/main" val="1610551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2C2CD-C49F-45D0-BA8D-F08A1C28DBC9}"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54937-81CF-40DB-A3BA-DE7478F6E150}" type="slidenum">
              <a:rPr lang="en-US" smtClean="0"/>
              <a:t>‹#›</a:t>
            </a:fld>
            <a:endParaRPr lang="en-US"/>
          </a:p>
        </p:txBody>
      </p:sp>
    </p:spTree>
    <p:extLst>
      <p:ext uri="{BB962C8B-B14F-4D97-AF65-F5344CB8AC3E}">
        <p14:creationId xmlns:p14="http://schemas.microsoft.com/office/powerpoint/2010/main" val="1740586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12335435" cy="695661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2C2CD-C49F-45D0-BA8D-F08A1C28DBC9}"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54937-81CF-40DB-A3BA-DE7478F6E150}" type="slidenum">
              <a:rPr lang="en-US" smtClean="0"/>
              <a:t>‹#›</a:t>
            </a:fld>
            <a:endParaRPr lang="en-US"/>
          </a:p>
        </p:txBody>
      </p:sp>
    </p:spTree>
    <p:extLst>
      <p:ext uri="{BB962C8B-B14F-4D97-AF65-F5344CB8AC3E}">
        <p14:creationId xmlns:p14="http://schemas.microsoft.com/office/powerpoint/2010/main" val="22585203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B2C2CD-C49F-45D0-BA8D-F08A1C28DBC9}"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254937-81CF-40DB-A3BA-DE7478F6E150}" type="slidenum">
              <a:rPr lang="en-US" smtClean="0"/>
              <a:t>‹#›</a:t>
            </a:fld>
            <a:endParaRPr lang="en-US"/>
          </a:p>
        </p:txBody>
      </p:sp>
    </p:spTree>
    <p:extLst>
      <p:ext uri="{BB962C8B-B14F-4D97-AF65-F5344CB8AC3E}">
        <p14:creationId xmlns:p14="http://schemas.microsoft.com/office/powerpoint/2010/main" val="5965280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B2C2CD-C49F-45D0-BA8D-F08A1C28DBC9}"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54937-81CF-40DB-A3BA-DE7478F6E150}" type="slidenum">
              <a:rPr lang="en-US" smtClean="0"/>
              <a:t>‹#›</a:t>
            </a:fld>
            <a:endParaRPr lang="en-US"/>
          </a:p>
        </p:txBody>
      </p:sp>
    </p:spTree>
    <p:extLst>
      <p:ext uri="{BB962C8B-B14F-4D97-AF65-F5344CB8AC3E}">
        <p14:creationId xmlns:p14="http://schemas.microsoft.com/office/powerpoint/2010/main" val="12075588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B2C2CD-C49F-45D0-BA8D-F08A1C28DBC9}"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254937-81CF-40DB-A3BA-DE7478F6E150}" type="slidenum">
              <a:rPr lang="en-US" smtClean="0"/>
              <a:t>‹#›</a:t>
            </a:fld>
            <a:endParaRPr lang="en-US"/>
          </a:p>
        </p:txBody>
      </p:sp>
    </p:spTree>
    <p:extLst>
      <p:ext uri="{BB962C8B-B14F-4D97-AF65-F5344CB8AC3E}">
        <p14:creationId xmlns:p14="http://schemas.microsoft.com/office/powerpoint/2010/main" val="377817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entury Gothic" panose="020B0502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FFB2C2CD-C49F-45D0-BA8D-F08A1C28DBC9}"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254937-81CF-40DB-A3BA-DE7478F6E150}" type="slidenum">
              <a:rPr lang="en-US" smtClean="0"/>
              <a:t>‹#›</a:t>
            </a:fld>
            <a:endParaRPr lang="en-US"/>
          </a:p>
        </p:txBody>
      </p:sp>
    </p:spTree>
    <p:extLst>
      <p:ext uri="{BB962C8B-B14F-4D97-AF65-F5344CB8AC3E}">
        <p14:creationId xmlns:p14="http://schemas.microsoft.com/office/powerpoint/2010/main" val="4969119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2C2CD-C49F-45D0-BA8D-F08A1C28DBC9}"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254937-81CF-40DB-A3BA-DE7478F6E150}" type="slidenum">
              <a:rPr lang="en-US" smtClean="0"/>
              <a:t>‹#›</a:t>
            </a:fld>
            <a:endParaRPr lang="en-US"/>
          </a:p>
        </p:txBody>
      </p:sp>
    </p:spTree>
    <p:extLst>
      <p:ext uri="{BB962C8B-B14F-4D97-AF65-F5344CB8AC3E}">
        <p14:creationId xmlns:p14="http://schemas.microsoft.com/office/powerpoint/2010/main" val="1021771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2C2CD-C49F-45D0-BA8D-F08A1C28DBC9}"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54937-81CF-40DB-A3BA-DE7478F6E150}" type="slidenum">
              <a:rPr lang="en-US" smtClean="0"/>
              <a:t>‹#›</a:t>
            </a:fld>
            <a:endParaRPr lang="en-US"/>
          </a:p>
        </p:txBody>
      </p:sp>
    </p:spTree>
    <p:extLst>
      <p:ext uri="{BB962C8B-B14F-4D97-AF65-F5344CB8AC3E}">
        <p14:creationId xmlns:p14="http://schemas.microsoft.com/office/powerpoint/2010/main" val="353884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2C2CD-C49F-45D0-BA8D-F08A1C28DBC9}"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254937-81CF-40DB-A3BA-DE7478F6E150}" type="slidenum">
              <a:rPr lang="en-US" smtClean="0"/>
              <a:t>‹#›</a:t>
            </a:fld>
            <a:endParaRPr lang="en-US"/>
          </a:p>
        </p:txBody>
      </p:sp>
    </p:spTree>
    <p:extLst>
      <p:ext uri="{BB962C8B-B14F-4D97-AF65-F5344CB8AC3E}">
        <p14:creationId xmlns:p14="http://schemas.microsoft.com/office/powerpoint/2010/main" val="112304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2C2CD-C49F-45D0-BA8D-F08A1C28DBC9}" type="datetimeFigureOut">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54937-81CF-40DB-A3BA-DE7478F6E150}" type="slidenum">
              <a:rPr lang="en-US" smtClean="0"/>
              <a:t>‹#›</a:t>
            </a:fld>
            <a:endParaRPr lang="en-US"/>
          </a:p>
        </p:txBody>
      </p:sp>
    </p:spTree>
    <p:extLst>
      <p:ext uri="{BB962C8B-B14F-4D97-AF65-F5344CB8AC3E}">
        <p14:creationId xmlns:p14="http://schemas.microsoft.com/office/powerpoint/2010/main" val="64763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brams@bdplanning.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172" y="2214732"/>
            <a:ext cx="10515600" cy="1325563"/>
          </a:xfrm>
        </p:spPr>
        <p:txBody>
          <a:bodyPr>
            <a:normAutofit/>
          </a:bodyPr>
          <a:lstStyle/>
          <a:p>
            <a:r>
              <a:rPr lang="en-US" sz="6600" dirty="0" smtClean="0"/>
              <a:t>RHNA 6 </a:t>
            </a:r>
            <a:r>
              <a:rPr lang="en-US" sz="6600" dirty="0" smtClean="0"/>
              <a:t>Overview</a:t>
            </a:r>
            <a:endParaRPr lang="en-US" sz="6600" dirty="0"/>
          </a:p>
        </p:txBody>
      </p:sp>
      <p:sp>
        <p:nvSpPr>
          <p:cNvPr id="4" name="Subtitle 2"/>
          <p:cNvSpPr txBox="1">
            <a:spLocks/>
          </p:cNvSpPr>
          <p:nvPr/>
        </p:nvSpPr>
        <p:spPr>
          <a:xfrm>
            <a:off x="8632371" y="5785190"/>
            <a:ext cx="5159828" cy="93129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smtClean="0"/>
              <a:t>Joshua Abrams</a:t>
            </a:r>
            <a:br>
              <a:rPr lang="en-US" sz="1600" dirty="0" smtClean="0"/>
            </a:br>
            <a:r>
              <a:rPr lang="en-US" sz="1600" dirty="0" smtClean="0">
                <a:hlinkClick r:id="rId2"/>
              </a:rPr>
              <a:t>abrams@bdplanning.com</a:t>
            </a:r>
            <a:r>
              <a:rPr lang="en-US" sz="1600" dirty="0" smtClean="0"/>
              <a:t/>
            </a:r>
            <a:br>
              <a:rPr lang="en-US" sz="1600" dirty="0" smtClean="0"/>
            </a:br>
            <a:r>
              <a:rPr lang="en-US" sz="1600" dirty="0" smtClean="0"/>
              <a:t>510.761.6001</a:t>
            </a:r>
            <a:r>
              <a:rPr lang="en-US" sz="1600" dirty="0" smtClean="0"/>
              <a:t/>
            </a:r>
            <a:br>
              <a:rPr lang="en-US" sz="1600" dirty="0" smtClean="0"/>
            </a:br>
            <a:r>
              <a:rPr lang="en-US" sz="1600" dirty="0" smtClean="0"/>
              <a:t>21 Elements</a:t>
            </a:r>
            <a:endParaRPr lang="en-US" sz="1600"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3488813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3F2332-3092-4FD7-BF0A-7DF4A97B05D7}"/>
              </a:ext>
            </a:extLst>
          </p:cNvPr>
          <p:cNvSpPr>
            <a:spLocks noGrp="1"/>
          </p:cNvSpPr>
          <p:nvPr>
            <p:ph type="title"/>
          </p:nvPr>
        </p:nvSpPr>
        <p:spPr>
          <a:xfrm>
            <a:off x="838200" y="498157"/>
            <a:ext cx="10515600" cy="1009651"/>
          </a:xfrm>
        </p:spPr>
        <p:txBody>
          <a:bodyPr>
            <a:noAutofit/>
          </a:bodyPr>
          <a:lstStyle/>
          <a:p>
            <a:pPr algn="l"/>
            <a:r>
              <a:rPr lang="en-US" sz="4800" dirty="0" smtClean="0"/>
              <a:t>Likely Factors</a:t>
            </a:r>
            <a:endParaRPr lang="en-US" sz="4800" dirty="0">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6" name="Content Placeholder 5"/>
          <p:cNvGraphicFramePr>
            <a:graphicFrameLocks noGrp="1"/>
          </p:cNvGraphicFramePr>
          <p:nvPr>
            <p:ph idx="1"/>
            <p:extLst/>
          </p:nvPr>
        </p:nvGraphicFramePr>
        <p:xfrm>
          <a:off x="4516583" y="281119"/>
          <a:ext cx="8853054" cy="68891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8472056" y="722978"/>
            <a:ext cx="2909454" cy="1569660"/>
          </a:xfrm>
          <a:prstGeom prst="rect">
            <a:avLst/>
          </a:prstGeom>
          <a:noFill/>
        </p:spPr>
        <p:txBody>
          <a:bodyPr wrap="square" rtlCol="0">
            <a:spAutoFit/>
          </a:bodyPr>
          <a:lstStyle/>
          <a:p>
            <a:r>
              <a:rPr lang="en-US" sz="3200" b="1" dirty="0" smtClean="0"/>
              <a:t>San Mateo County </a:t>
            </a:r>
          </a:p>
          <a:p>
            <a:r>
              <a:rPr lang="en-US" sz="3200" dirty="0" smtClean="0"/>
              <a:t>43,800</a:t>
            </a:r>
            <a:endParaRPr lang="en-US" sz="3200" dirty="0"/>
          </a:p>
        </p:txBody>
      </p:sp>
      <p:sp>
        <p:nvSpPr>
          <p:cNvPr id="3" name="TextBox 2"/>
          <p:cNvSpPr txBox="1"/>
          <p:nvPr/>
        </p:nvSpPr>
        <p:spPr>
          <a:xfrm>
            <a:off x="1177637" y="2687782"/>
            <a:ext cx="3726872" cy="1754326"/>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Jobs</a:t>
            </a:r>
          </a:p>
          <a:p>
            <a:pPr marL="285750" indent="-285750">
              <a:buFont typeface="Arial" panose="020B0604020202020204" pitchFamily="34" charset="0"/>
              <a:buChar char="•"/>
            </a:pPr>
            <a:r>
              <a:rPr lang="en-US" sz="3600" dirty="0" smtClean="0"/>
              <a:t>Transportation</a:t>
            </a:r>
          </a:p>
          <a:p>
            <a:pPr marL="285750" indent="-285750">
              <a:buFont typeface="Arial" panose="020B0604020202020204" pitchFamily="34" charset="0"/>
              <a:buChar char="•"/>
            </a:pPr>
            <a:r>
              <a:rPr lang="en-US" sz="3600" dirty="0" smtClean="0"/>
              <a:t>Good Schools</a:t>
            </a:r>
            <a:endParaRPr lang="en-US" sz="3600" dirty="0"/>
          </a:p>
        </p:txBody>
      </p:sp>
    </p:spTree>
    <p:extLst>
      <p:ext uri="{BB962C8B-B14F-4D97-AF65-F5344CB8AC3E}">
        <p14:creationId xmlns:p14="http://schemas.microsoft.com/office/powerpoint/2010/main" val="3711199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3F2332-3092-4FD7-BF0A-7DF4A97B05D7}"/>
              </a:ext>
            </a:extLst>
          </p:cNvPr>
          <p:cNvSpPr>
            <a:spLocks noGrp="1"/>
          </p:cNvSpPr>
          <p:nvPr>
            <p:ph type="title"/>
          </p:nvPr>
        </p:nvSpPr>
        <p:spPr>
          <a:xfrm>
            <a:off x="838200" y="498157"/>
            <a:ext cx="10515600" cy="1009651"/>
          </a:xfrm>
        </p:spPr>
        <p:txBody>
          <a:bodyPr>
            <a:noAutofit/>
          </a:bodyPr>
          <a:lstStyle/>
          <a:p>
            <a:pPr algn="l"/>
            <a:r>
              <a:rPr lang="en-US" sz="4800" dirty="0" smtClean="0"/>
              <a:t>Likely Factors</a:t>
            </a:r>
            <a:endParaRPr lang="en-US" sz="4800" dirty="0">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6" name="Content Placeholder 5"/>
          <p:cNvGraphicFramePr>
            <a:graphicFrameLocks noGrp="1"/>
          </p:cNvGraphicFramePr>
          <p:nvPr>
            <p:ph idx="1"/>
            <p:extLst/>
          </p:nvPr>
        </p:nvGraphicFramePr>
        <p:xfrm>
          <a:off x="4516583" y="281119"/>
          <a:ext cx="8853054" cy="68891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9080884" y="940016"/>
            <a:ext cx="2909454" cy="1569660"/>
          </a:xfrm>
          <a:prstGeom prst="rect">
            <a:avLst/>
          </a:prstGeom>
          <a:noFill/>
        </p:spPr>
        <p:txBody>
          <a:bodyPr wrap="square" rtlCol="0">
            <a:spAutoFit/>
          </a:bodyPr>
          <a:lstStyle/>
          <a:p>
            <a:r>
              <a:rPr lang="en-US" sz="3200" b="1" dirty="0" smtClean="0"/>
              <a:t>San Mateo County </a:t>
            </a:r>
          </a:p>
          <a:p>
            <a:r>
              <a:rPr lang="en-US" sz="3200" dirty="0" smtClean="0"/>
              <a:t>81,000</a:t>
            </a:r>
            <a:endParaRPr lang="en-US" sz="3200" dirty="0"/>
          </a:p>
        </p:txBody>
      </p:sp>
      <p:sp>
        <p:nvSpPr>
          <p:cNvPr id="3" name="TextBox 2"/>
          <p:cNvSpPr txBox="1"/>
          <p:nvPr/>
        </p:nvSpPr>
        <p:spPr>
          <a:xfrm>
            <a:off x="1177637" y="2687782"/>
            <a:ext cx="3726872" cy="1754326"/>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Jobs</a:t>
            </a:r>
          </a:p>
          <a:p>
            <a:pPr marL="285750" indent="-285750">
              <a:buFont typeface="Arial" panose="020B0604020202020204" pitchFamily="34" charset="0"/>
              <a:buChar char="•"/>
            </a:pPr>
            <a:r>
              <a:rPr lang="en-US" sz="3600" dirty="0" smtClean="0"/>
              <a:t>Transportation</a:t>
            </a:r>
          </a:p>
          <a:p>
            <a:pPr marL="285750" indent="-285750">
              <a:buFont typeface="Arial" panose="020B0604020202020204" pitchFamily="34" charset="0"/>
              <a:buChar char="•"/>
            </a:pPr>
            <a:r>
              <a:rPr lang="en-US" sz="3600" dirty="0" smtClean="0"/>
              <a:t>Good Schools</a:t>
            </a:r>
            <a:endParaRPr lang="en-US" sz="3600" dirty="0"/>
          </a:p>
        </p:txBody>
      </p:sp>
      <p:sp>
        <p:nvSpPr>
          <p:cNvPr id="5" name="TextBox 4"/>
          <p:cNvSpPr txBox="1"/>
          <p:nvPr/>
        </p:nvSpPr>
        <p:spPr>
          <a:xfrm rot="19066690">
            <a:off x="30327" y="3402535"/>
            <a:ext cx="6313460" cy="646331"/>
          </a:xfrm>
          <a:prstGeom prst="rect">
            <a:avLst/>
          </a:prstGeom>
          <a:solidFill>
            <a:schemeClr val="bg1"/>
          </a:solidFill>
        </p:spPr>
        <p:txBody>
          <a:bodyPr wrap="none" rtlCol="0">
            <a:spAutoFit/>
          </a:bodyPr>
          <a:lstStyle/>
          <a:p>
            <a:r>
              <a:rPr lang="en-US" sz="3600" dirty="0" smtClean="0">
                <a:solidFill>
                  <a:srgbClr val="FF0000"/>
                </a:solidFill>
              </a:rPr>
              <a:t>Disclaimer: This is all speculation</a:t>
            </a:r>
            <a:endParaRPr lang="en-US" sz="3600" dirty="0">
              <a:solidFill>
                <a:srgbClr val="FF0000"/>
              </a:solidFill>
            </a:endParaRPr>
          </a:p>
        </p:txBody>
      </p:sp>
    </p:spTree>
    <p:extLst>
      <p:ext uri="{BB962C8B-B14F-4D97-AF65-F5344CB8AC3E}">
        <p14:creationId xmlns:p14="http://schemas.microsoft.com/office/powerpoint/2010/main" val="66415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4"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Rules of RHNA 6</a:t>
            </a:r>
            <a:endParaRPr lang="en-US" b="1" dirty="0"/>
          </a:p>
        </p:txBody>
      </p:sp>
      <p:sp>
        <p:nvSpPr>
          <p:cNvPr id="3" name="Content Placeholder 2"/>
          <p:cNvSpPr>
            <a:spLocks noGrp="1"/>
          </p:cNvSpPr>
          <p:nvPr>
            <p:ph idx="1"/>
          </p:nvPr>
        </p:nvSpPr>
        <p:spPr/>
        <p:txBody>
          <a:bodyPr/>
          <a:lstStyle/>
          <a:p>
            <a:pPr marL="0" indent="0">
              <a:buNone/>
            </a:pPr>
            <a:r>
              <a:rPr lang="en-US" b="1" dirty="0" smtClean="0"/>
              <a:t>Rule </a:t>
            </a:r>
            <a:r>
              <a:rPr lang="en-US" b="1" dirty="0"/>
              <a:t>1 </a:t>
            </a:r>
            <a:r>
              <a:rPr lang="en-US" b="1" dirty="0" smtClean="0"/>
              <a:t>	</a:t>
            </a:r>
            <a:r>
              <a:rPr lang="en-US" b="1" dirty="0" smtClean="0"/>
              <a:t>Scrutiny for Small</a:t>
            </a:r>
            <a:r>
              <a:rPr lang="en-US" b="1" dirty="0"/>
              <a:t>, Large and Non-vacant </a:t>
            </a:r>
            <a:r>
              <a:rPr lang="en-US" b="1" dirty="0" smtClean="0"/>
              <a:t>Sites</a:t>
            </a:r>
            <a:endParaRPr lang="en-US" dirty="0"/>
          </a:p>
          <a:p>
            <a:pPr marL="0" indent="0">
              <a:buNone/>
            </a:pPr>
            <a:r>
              <a:rPr lang="en-US" b="1" dirty="0" smtClean="0"/>
              <a:t>Rule 2  	</a:t>
            </a:r>
            <a:r>
              <a:rPr lang="en-US" b="1" dirty="0" smtClean="0"/>
              <a:t>Limits on Reusing Sites</a:t>
            </a:r>
            <a:endParaRPr lang="en-US" dirty="0"/>
          </a:p>
          <a:p>
            <a:pPr marL="0" indent="0">
              <a:buNone/>
            </a:pPr>
            <a:r>
              <a:rPr lang="en-US" b="1" dirty="0" smtClean="0"/>
              <a:t>Rule </a:t>
            </a:r>
            <a:r>
              <a:rPr lang="en-US" b="1" dirty="0"/>
              <a:t>3</a:t>
            </a:r>
            <a:r>
              <a:rPr lang="en-US" b="1" dirty="0" smtClean="0"/>
              <a:t>  </a:t>
            </a:r>
            <a:r>
              <a:rPr lang="en-US" b="1" dirty="0"/>
              <a:t>	</a:t>
            </a:r>
            <a:r>
              <a:rPr lang="en-US" b="1" dirty="0" smtClean="0"/>
              <a:t>Definition of Vacant Sites</a:t>
            </a:r>
            <a:r>
              <a:rPr lang="en-US" b="1" dirty="0"/>
              <a:t> </a:t>
            </a:r>
            <a:r>
              <a:rPr lang="en-US" b="1" dirty="0" smtClean="0"/>
              <a:t>changed</a:t>
            </a:r>
            <a:endParaRPr lang="en-US" dirty="0" smtClean="0"/>
          </a:p>
          <a:p>
            <a:pPr marL="0" indent="0">
              <a:buNone/>
            </a:pPr>
            <a:r>
              <a:rPr lang="en-US" b="1" dirty="0"/>
              <a:t>Rule </a:t>
            </a:r>
            <a:r>
              <a:rPr lang="en-US" b="1" dirty="0" smtClean="0"/>
              <a:t>4</a:t>
            </a:r>
            <a:r>
              <a:rPr lang="en-US" b="1" dirty="0"/>
              <a:t>	Many </a:t>
            </a:r>
            <a:r>
              <a:rPr lang="en-US" b="1" dirty="0" smtClean="0"/>
              <a:t>Sites </a:t>
            </a:r>
            <a:r>
              <a:rPr lang="en-US" b="1" dirty="0" smtClean="0"/>
              <a:t>Used</a:t>
            </a:r>
            <a:endParaRPr lang="en-US" dirty="0" smtClean="0"/>
          </a:p>
          <a:p>
            <a:pPr marL="0" indent="0">
              <a:buNone/>
            </a:pPr>
            <a:r>
              <a:rPr lang="en-US" b="1" dirty="0" smtClean="0"/>
              <a:t>Rule 5	Buffer Needed</a:t>
            </a:r>
            <a:endParaRPr lang="en-US" b="1" dirty="0" smtClean="0"/>
          </a:p>
          <a:p>
            <a:pPr marL="0" indent="0">
              <a:buNone/>
            </a:pPr>
            <a:endParaRPr lang="en-US" dirty="0"/>
          </a:p>
        </p:txBody>
      </p:sp>
    </p:spTree>
    <p:extLst>
      <p:ext uri="{BB962C8B-B14F-4D97-AF65-F5344CB8AC3E}">
        <p14:creationId xmlns:p14="http://schemas.microsoft.com/office/powerpoint/2010/main" val="3043540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t>
            </a:r>
            <a:endParaRPr lang="en-US" dirty="0"/>
          </a:p>
        </p:txBody>
      </p:sp>
      <p:pic>
        <p:nvPicPr>
          <p:cNvPr id="4" name="Content Placeholder 3"/>
          <p:cNvPicPr>
            <a:picLocks noGrp="1" noChangeAspect="1"/>
          </p:cNvPicPr>
          <p:nvPr>
            <p:ph idx="1"/>
          </p:nvPr>
        </p:nvPicPr>
        <p:blipFill>
          <a:blip r:embed="rId3"/>
          <a:stretch>
            <a:fillRect/>
          </a:stretch>
        </p:blipFill>
        <p:spPr>
          <a:xfrm>
            <a:off x="971472" y="1574211"/>
            <a:ext cx="7763652" cy="7281629"/>
          </a:xfrm>
          <a:prstGeom prst="rect">
            <a:avLst/>
          </a:prstGeom>
        </p:spPr>
      </p:pic>
      <p:sp>
        <p:nvSpPr>
          <p:cNvPr id="3" name="Rectangle 2"/>
          <p:cNvSpPr/>
          <p:nvPr/>
        </p:nvSpPr>
        <p:spPr>
          <a:xfrm>
            <a:off x="4518660" y="1978932"/>
            <a:ext cx="1251857" cy="315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3195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495" y="350611"/>
            <a:ext cx="11527971" cy="1325563"/>
          </a:xfrm>
        </p:spPr>
        <p:txBody>
          <a:bodyPr/>
          <a:lstStyle/>
          <a:p>
            <a:r>
              <a:rPr lang="en-US" dirty="0" smtClean="0"/>
              <a:t>What’s Available</a:t>
            </a:r>
            <a:endParaRPr lang="en-US" sz="2800" b="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40030230"/>
              </p:ext>
            </p:extLst>
          </p:nvPr>
        </p:nvGraphicFramePr>
        <p:xfrm>
          <a:off x="-369352" y="1327154"/>
          <a:ext cx="12412077" cy="51360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extLst>
              <p:ext uri="{D42A27DB-BD31-4B8C-83A1-F6EECF244321}">
                <p14:modId xmlns:p14="http://schemas.microsoft.com/office/powerpoint/2010/main" val="1955468769"/>
              </p:ext>
            </p:extLst>
          </p:nvPr>
        </p:nvGraphicFramePr>
        <p:xfrm>
          <a:off x="1854430" y="1013392"/>
          <a:ext cx="8174789" cy="54498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3377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to Do About It</a:t>
            </a:r>
            <a:endParaRPr lang="en-US" b="1" dirty="0"/>
          </a:p>
        </p:txBody>
      </p:sp>
      <p:sp>
        <p:nvSpPr>
          <p:cNvPr id="3" name="Content Placeholder 2"/>
          <p:cNvSpPr>
            <a:spLocks noGrp="1"/>
          </p:cNvSpPr>
          <p:nvPr>
            <p:ph idx="1"/>
          </p:nvPr>
        </p:nvSpPr>
        <p:spPr/>
        <p:txBody>
          <a:bodyPr/>
          <a:lstStyle/>
          <a:p>
            <a:r>
              <a:rPr lang="en-US" dirty="0" smtClean="0"/>
              <a:t>Conduct sites inventory early</a:t>
            </a:r>
          </a:p>
          <a:p>
            <a:r>
              <a:rPr lang="en-US" dirty="0" smtClean="0"/>
              <a:t>Collaborate about feasibility analysis</a:t>
            </a:r>
          </a:p>
          <a:p>
            <a:r>
              <a:rPr lang="en-US" dirty="0" smtClean="0"/>
              <a:t>Collaborate on Housing Element</a:t>
            </a:r>
          </a:p>
          <a:p>
            <a:r>
              <a:rPr lang="en-US" dirty="0" smtClean="0"/>
              <a:t>Start </a:t>
            </a:r>
            <a:r>
              <a:rPr lang="en-US" dirty="0" smtClean="0"/>
              <a:t>rezoning </a:t>
            </a:r>
            <a:r>
              <a:rPr lang="en-US" dirty="0" smtClean="0"/>
              <a:t>soon</a:t>
            </a:r>
            <a:endParaRPr lang="en-US" dirty="0" smtClean="0"/>
          </a:p>
          <a:p>
            <a:r>
              <a:rPr lang="en-US" dirty="0" smtClean="0"/>
              <a:t>See </a:t>
            </a:r>
            <a:r>
              <a:rPr lang="en-US" dirty="0" smtClean="0"/>
              <a:t>it as an opportunity</a:t>
            </a:r>
          </a:p>
          <a:p>
            <a:endParaRPr lang="en-US" dirty="0"/>
          </a:p>
        </p:txBody>
      </p:sp>
    </p:spTree>
    <p:extLst>
      <p:ext uri="{BB962C8B-B14F-4D97-AF65-F5344CB8AC3E}">
        <p14:creationId xmlns:p14="http://schemas.microsoft.com/office/powerpoint/2010/main" val="1232749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47489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21 Elements</a:t>
            </a:r>
            <a:endParaRPr lang="en-US" b="1" dirty="0"/>
          </a:p>
        </p:txBody>
      </p:sp>
      <p:graphicFrame>
        <p:nvGraphicFramePr>
          <p:cNvPr id="4" name="Content Placeholder 3"/>
          <p:cNvGraphicFramePr>
            <a:graphicFrameLocks noGrp="1"/>
          </p:cNvGraphicFramePr>
          <p:nvPr>
            <p:ph idx="1"/>
            <p:extLst/>
          </p:nvPr>
        </p:nvGraphicFramePr>
        <p:xfrm>
          <a:off x="3516923" y="1139484"/>
          <a:ext cx="10228385" cy="5235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06437" y="2096086"/>
            <a:ext cx="4262511" cy="2554545"/>
          </a:xfrm>
          <a:prstGeom prst="rect">
            <a:avLst/>
          </a:prstGeom>
          <a:noFill/>
        </p:spPr>
        <p:txBody>
          <a:bodyPr wrap="square" rtlCol="0">
            <a:spAutoFit/>
          </a:bodyPr>
          <a:lstStyle/>
          <a:p>
            <a:r>
              <a:rPr lang="en-US" sz="2000" dirty="0" smtClean="0"/>
              <a:t>A collaboration among all jurisdictions in San Mateo County to improve housing planning and support policy implementation, with the goals of saving jurisdictions time and money, to better meet our collective housing needs. </a:t>
            </a:r>
            <a:endParaRPr lang="en-US" sz="2000" dirty="0"/>
          </a:p>
        </p:txBody>
      </p:sp>
      <p:pic>
        <p:nvPicPr>
          <p:cNvPr id="2050" name="Picture 2" descr="21elemen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927" y="6000279"/>
            <a:ext cx="2965938" cy="42841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3437205" y="5300200"/>
            <a:ext cx="1828571" cy="1828571"/>
            <a:chOff x="2637691" y="5121200"/>
            <a:chExt cx="1828571" cy="1828571"/>
          </a:xfrm>
        </p:grpSpPr>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37691" y="5121200"/>
              <a:ext cx="1828571" cy="1828571"/>
            </a:xfrm>
            <a:prstGeom prst="rect">
              <a:avLst/>
            </a:prstGeom>
          </p:spPr>
        </p:pic>
        <p:sp>
          <p:nvSpPr>
            <p:cNvPr id="11" name="TextBox 10"/>
            <p:cNvSpPr txBox="1"/>
            <p:nvPr/>
          </p:nvSpPr>
          <p:spPr>
            <a:xfrm>
              <a:off x="2672746" y="5512827"/>
              <a:ext cx="1758462" cy="861774"/>
            </a:xfrm>
            <a:prstGeom prst="rect">
              <a:avLst/>
            </a:prstGeom>
            <a:noFill/>
          </p:spPr>
          <p:txBody>
            <a:bodyPr wrap="square" rtlCol="0">
              <a:spAutoFit/>
            </a:bodyPr>
            <a:lstStyle/>
            <a:p>
              <a:pPr algn="ctr"/>
              <a:r>
                <a:rPr lang="en-US" b="1" dirty="0" smtClean="0">
                  <a:solidFill>
                    <a:schemeClr val="bg1"/>
                  </a:solidFill>
                </a:rPr>
                <a:t>APA </a:t>
              </a:r>
            </a:p>
            <a:p>
              <a:pPr algn="ctr"/>
              <a:r>
                <a:rPr lang="en-US" sz="1600" b="1" dirty="0" smtClean="0">
                  <a:solidFill>
                    <a:schemeClr val="bg1"/>
                  </a:solidFill>
                </a:rPr>
                <a:t>Best </a:t>
              </a:r>
            </a:p>
            <a:p>
              <a:pPr algn="ctr"/>
              <a:r>
                <a:rPr lang="en-US" sz="1600" b="1" dirty="0" smtClean="0">
                  <a:solidFill>
                    <a:schemeClr val="bg1"/>
                  </a:solidFill>
                </a:rPr>
                <a:t>Practice</a:t>
              </a:r>
              <a:endParaRPr lang="en-US" sz="1600" b="1" dirty="0">
                <a:solidFill>
                  <a:schemeClr val="bg1"/>
                </a:solidFill>
              </a:endParaRPr>
            </a:p>
          </p:txBody>
        </p:sp>
      </p:grpSp>
      <p:grpSp>
        <p:nvGrpSpPr>
          <p:cNvPr id="18" name="Group 17"/>
          <p:cNvGrpSpPr/>
          <p:nvPr/>
        </p:nvGrpSpPr>
        <p:grpSpPr>
          <a:xfrm>
            <a:off x="3284806" y="5056029"/>
            <a:ext cx="1828571" cy="1828571"/>
            <a:chOff x="2637692" y="5029429"/>
            <a:chExt cx="1828571" cy="1828571"/>
          </a:xfrm>
        </p:grpSpPr>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37692" y="5029429"/>
              <a:ext cx="1828571" cy="1828571"/>
            </a:xfrm>
            <a:prstGeom prst="rect">
              <a:avLst/>
            </a:prstGeom>
          </p:spPr>
        </p:pic>
        <p:sp>
          <p:nvSpPr>
            <p:cNvPr id="17" name="TextBox 16"/>
            <p:cNvSpPr txBox="1"/>
            <p:nvPr/>
          </p:nvSpPr>
          <p:spPr>
            <a:xfrm>
              <a:off x="2672746" y="5512827"/>
              <a:ext cx="1758462" cy="861774"/>
            </a:xfrm>
            <a:prstGeom prst="rect">
              <a:avLst/>
            </a:prstGeom>
            <a:noFill/>
          </p:spPr>
          <p:txBody>
            <a:bodyPr wrap="square" rtlCol="0">
              <a:spAutoFit/>
            </a:bodyPr>
            <a:lstStyle/>
            <a:p>
              <a:pPr algn="ctr"/>
              <a:r>
                <a:rPr lang="en-US" b="1" dirty="0" smtClean="0">
                  <a:solidFill>
                    <a:schemeClr val="bg1"/>
                  </a:solidFill>
                </a:rPr>
                <a:t>APA </a:t>
              </a:r>
            </a:p>
            <a:p>
              <a:pPr algn="ctr"/>
              <a:r>
                <a:rPr lang="en-US" sz="1600" b="1" dirty="0" smtClean="0">
                  <a:solidFill>
                    <a:schemeClr val="bg1"/>
                  </a:solidFill>
                </a:rPr>
                <a:t>Best </a:t>
              </a:r>
            </a:p>
            <a:p>
              <a:pPr algn="ctr"/>
              <a:r>
                <a:rPr lang="en-US" sz="1600" b="1" dirty="0" smtClean="0">
                  <a:solidFill>
                    <a:schemeClr val="bg1"/>
                  </a:solidFill>
                </a:rPr>
                <a:t>Practice</a:t>
              </a:r>
              <a:endParaRPr lang="en-US" sz="1600" b="1" dirty="0">
                <a:solidFill>
                  <a:schemeClr val="bg1"/>
                </a:solidFill>
              </a:endParaRPr>
            </a:p>
          </p:txBody>
        </p:sp>
      </p:grpSp>
    </p:spTree>
    <p:extLst>
      <p:ext uri="{BB962C8B-B14F-4D97-AF65-F5344CB8AC3E}">
        <p14:creationId xmlns:p14="http://schemas.microsoft.com/office/powerpoint/2010/main" val="13963270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21 Elements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7094810"/>
              </p:ext>
            </p:extLst>
          </p:nvPr>
        </p:nvGraphicFramePr>
        <p:xfrm>
          <a:off x="3516923" y="1139484"/>
          <a:ext cx="10228385" cy="5235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06437" y="2096086"/>
            <a:ext cx="4262511" cy="2554545"/>
          </a:xfrm>
          <a:prstGeom prst="rect">
            <a:avLst/>
          </a:prstGeom>
          <a:noFill/>
        </p:spPr>
        <p:txBody>
          <a:bodyPr wrap="square" rtlCol="0">
            <a:spAutoFit/>
          </a:bodyPr>
          <a:lstStyle/>
          <a:p>
            <a:r>
              <a:rPr lang="en-US" sz="2000" dirty="0" smtClean="0"/>
              <a:t>A collaboration among all jurisdictions in San Mateo County to improve housing planning and support policy implementation, with the goals of saving jurisdictions time and money, to better meet our collective housing needs. </a:t>
            </a:r>
            <a:endParaRPr lang="en-US" sz="2000" dirty="0"/>
          </a:p>
        </p:txBody>
      </p:sp>
      <p:pic>
        <p:nvPicPr>
          <p:cNvPr id="2050" name="Picture 2" descr="21elemen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927" y="6000279"/>
            <a:ext cx="2965938" cy="428414"/>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p:cNvGrpSpPr/>
          <p:nvPr/>
        </p:nvGrpSpPr>
        <p:grpSpPr>
          <a:xfrm>
            <a:off x="3437205" y="5300200"/>
            <a:ext cx="1828571" cy="1828571"/>
            <a:chOff x="2637691" y="5121200"/>
            <a:chExt cx="1828571" cy="1828571"/>
          </a:xfrm>
        </p:grpSpPr>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37691" y="5121200"/>
              <a:ext cx="1828571" cy="1828571"/>
            </a:xfrm>
            <a:prstGeom prst="rect">
              <a:avLst/>
            </a:prstGeom>
          </p:spPr>
        </p:pic>
        <p:sp>
          <p:nvSpPr>
            <p:cNvPr id="11" name="TextBox 10"/>
            <p:cNvSpPr txBox="1"/>
            <p:nvPr/>
          </p:nvSpPr>
          <p:spPr>
            <a:xfrm>
              <a:off x="2672746" y="5512827"/>
              <a:ext cx="1758462" cy="861774"/>
            </a:xfrm>
            <a:prstGeom prst="rect">
              <a:avLst/>
            </a:prstGeom>
            <a:noFill/>
          </p:spPr>
          <p:txBody>
            <a:bodyPr wrap="square" rtlCol="0">
              <a:spAutoFit/>
            </a:bodyPr>
            <a:lstStyle/>
            <a:p>
              <a:pPr algn="ctr"/>
              <a:r>
                <a:rPr lang="en-US" b="1" dirty="0" smtClean="0">
                  <a:solidFill>
                    <a:schemeClr val="bg1"/>
                  </a:solidFill>
                </a:rPr>
                <a:t>APA </a:t>
              </a:r>
            </a:p>
            <a:p>
              <a:pPr algn="ctr"/>
              <a:r>
                <a:rPr lang="en-US" sz="1600" b="1" dirty="0" smtClean="0">
                  <a:solidFill>
                    <a:schemeClr val="bg1"/>
                  </a:solidFill>
                </a:rPr>
                <a:t>Best </a:t>
              </a:r>
            </a:p>
            <a:p>
              <a:pPr algn="ctr"/>
              <a:r>
                <a:rPr lang="en-US" sz="1600" b="1" dirty="0" smtClean="0">
                  <a:solidFill>
                    <a:schemeClr val="bg1"/>
                  </a:solidFill>
                </a:rPr>
                <a:t>Practice</a:t>
              </a:r>
              <a:endParaRPr lang="en-US" sz="1600" b="1" dirty="0">
                <a:solidFill>
                  <a:schemeClr val="bg1"/>
                </a:solidFill>
              </a:endParaRPr>
            </a:p>
          </p:txBody>
        </p:sp>
      </p:grpSp>
      <p:grpSp>
        <p:nvGrpSpPr>
          <p:cNvPr id="18" name="Group 17"/>
          <p:cNvGrpSpPr/>
          <p:nvPr/>
        </p:nvGrpSpPr>
        <p:grpSpPr>
          <a:xfrm>
            <a:off x="3284806" y="5056029"/>
            <a:ext cx="1828571" cy="1828571"/>
            <a:chOff x="2637692" y="5029429"/>
            <a:chExt cx="1828571" cy="1828571"/>
          </a:xfrm>
        </p:grpSpPr>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37692" y="5029429"/>
              <a:ext cx="1828571" cy="1828571"/>
            </a:xfrm>
            <a:prstGeom prst="rect">
              <a:avLst/>
            </a:prstGeom>
          </p:spPr>
        </p:pic>
        <p:sp>
          <p:nvSpPr>
            <p:cNvPr id="17" name="TextBox 16"/>
            <p:cNvSpPr txBox="1"/>
            <p:nvPr/>
          </p:nvSpPr>
          <p:spPr>
            <a:xfrm>
              <a:off x="2672746" y="5512827"/>
              <a:ext cx="1758462" cy="861774"/>
            </a:xfrm>
            <a:prstGeom prst="rect">
              <a:avLst/>
            </a:prstGeom>
            <a:noFill/>
          </p:spPr>
          <p:txBody>
            <a:bodyPr wrap="square" rtlCol="0">
              <a:spAutoFit/>
            </a:bodyPr>
            <a:lstStyle/>
            <a:p>
              <a:pPr algn="ctr"/>
              <a:r>
                <a:rPr lang="en-US" b="1" dirty="0" smtClean="0">
                  <a:solidFill>
                    <a:schemeClr val="bg1"/>
                  </a:solidFill>
                </a:rPr>
                <a:t>APA </a:t>
              </a:r>
            </a:p>
            <a:p>
              <a:pPr algn="ctr"/>
              <a:r>
                <a:rPr lang="en-US" sz="1600" b="1" dirty="0" smtClean="0">
                  <a:solidFill>
                    <a:schemeClr val="bg1"/>
                  </a:solidFill>
                </a:rPr>
                <a:t>Best </a:t>
              </a:r>
            </a:p>
            <a:p>
              <a:pPr algn="ctr"/>
              <a:r>
                <a:rPr lang="en-US" sz="1600" b="1" dirty="0" smtClean="0">
                  <a:solidFill>
                    <a:schemeClr val="bg1"/>
                  </a:solidFill>
                </a:rPr>
                <a:t>Practice</a:t>
              </a:r>
              <a:endParaRPr lang="en-US" sz="1600" b="1" dirty="0">
                <a:solidFill>
                  <a:schemeClr val="bg1"/>
                </a:solidFill>
              </a:endParaRPr>
            </a:p>
          </p:txBody>
        </p:sp>
      </p:grpSp>
    </p:spTree>
    <p:extLst>
      <p:ext uri="{BB962C8B-B14F-4D97-AF65-F5344CB8AC3E}">
        <p14:creationId xmlns:p14="http://schemas.microsoft.com/office/powerpoint/2010/main" val="1940042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a:t>
            </a:r>
            <a:endParaRPr lang="en-US" dirty="0"/>
          </a:p>
        </p:txBody>
      </p:sp>
      <p:sp>
        <p:nvSpPr>
          <p:cNvPr id="3" name="Content Placeholder 2"/>
          <p:cNvSpPr>
            <a:spLocks noGrp="1"/>
          </p:cNvSpPr>
          <p:nvPr>
            <p:ph idx="1"/>
          </p:nvPr>
        </p:nvSpPr>
        <p:spPr/>
        <p:txBody>
          <a:bodyPr/>
          <a:lstStyle/>
          <a:p>
            <a:r>
              <a:rPr lang="en-US" b="1" dirty="0"/>
              <a:t>Spring 2020 </a:t>
            </a:r>
            <a:r>
              <a:rPr lang="en-US" b="1" dirty="0" smtClean="0"/>
              <a:t> 	HCD </a:t>
            </a:r>
            <a:r>
              <a:rPr lang="en-US" b="1" dirty="0"/>
              <a:t>releases number for the region</a:t>
            </a:r>
          </a:p>
          <a:p>
            <a:r>
              <a:rPr lang="en-US" dirty="0"/>
              <a:t>May 2020 </a:t>
            </a:r>
            <a:r>
              <a:rPr lang="en-US" dirty="0" smtClean="0"/>
              <a:t> 		Draft </a:t>
            </a:r>
            <a:r>
              <a:rPr lang="en-US" dirty="0"/>
              <a:t>Blueprint (which may affect RHNA allocations)</a:t>
            </a:r>
          </a:p>
          <a:p>
            <a:r>
              <a:rPr lang="en-US" b="1" dirty="0"/>
              <a:t>July 2020 </a:t>
            </a:r>
            <a:r>
              <a:rPr lang="en-US" b="1" dirty="0" smtClean="0"/>
              <a:t> 		Draft </a:t>
            </a:r>
            <a:r>
              <a:rPr lang="en-US" b="1" dirty="0"/>
              <a:t>methodology / hints at allocations</a:t>
            </a:r>
          </a:p>
          <a:p>
            <a:r>
              <a:rPr lang="en-US" dirty="0"/>
              <a:t>Sep 2020 </a:t>
            </a:r>
            <a:r>
              <a:rPr lang="en-US" dirty="0" smtClean="0"/>
              <a:t> 		Final </a:t>
            </a:r>
            <a:r>
              <a:rPr lang="en-US" dirty="0"/>
              <a:t>Blueprint</a:t>
            </a:r>
          </a:p>
          <a:p>
            <a:r>
              <a:rPr lang="en-US" dirty="0"/>
              <a:t>March 2021 </a:t>
            </a:r>
            <a:r>
              <a:rPr lang="en-US" dirty="0" smtClean="0"/>
              <a:t> 	Final </a:t>
            </a:r>
            <a:r>
              <a:rPr lang="en-US" dirty="0"/>
              <a:t>methodology / draft allocations</a:t>
            </a:r>
          </a:p>
          <a:p>
            <a:r>
              <a:rPr lang="en-US" dirty="0"/>
              <a:t>Sep 2021 </a:t>
            </a:r>
            <a:r>
              <a:rPr lang="en-US" dirty="0" smtClean="0"/>
              <a:t> 		Final </a:t>
            </a:r>
            <a:r>
              <a:rPr lang="en-US" dirty="0"/>
              <a:t>allocations</a:t>
            </a:r>
          </a:p>
          <a:p>
            <a:r>
              <a:rPr lang="en-US" b="1" dirty="0"/>
              <a:t>Dec 2022 </a:t>
            </a:r>
            <a:r>
              <a:rPr lang="en-US" b="1" dirty="0" smtClean="0"/>
              <a:t> 		Housing </a:t>
            </a:r>
            <a:r>
              <a:rPr lang="en-US" b="1" dirty="0"/>
              <a:t>Elements due</a:t>
            </a:r>
          </a:p>
          <a:p>
            <a:endParaRPr lang="en-US" dirty="0"/>
          </a:p>
        </p:txBody>
      </p:sp>
    </p:spTree>
    <p:extLst>
      <p:ext uri="{BB962C8B-B14F-4D97-AF65-F5344CB8AC3E}">
        <p14:creationId xmlns:p14="http://schemas.microsoft.com/office/powerpoint/2010/main" val="2023516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Content Placeholder 2"/>
          <p:cNvSpPr>
            <a:spLocks noGrp="1"/>
          </p:cNvSpPr>
          <p:nvPr>
            <p:ph idx="1"/>
          </p:nvPr>
        </p:nvSpPr>
        <p:spPr/>
        <p:txBody>
          <a:bodyPr/>
          <a:lstStyle/>
          <a:p>
            <a:r>
              <a:rPr lang="en-US" b="1" dirty="0" smtClean="0"/>
              <a:t>RHNA</a:t>
            </a:r>
            <a:r>
              <a:rPr lang="en-US" dirty="0" smtClean="0"/>
              <a:t> </a:t>
            </a:r>
            <a:r>
              <a:rPr lang="en-US" b="1" dirty="0" smtClean="0"/>
              <a:t>or Regional Housing Needs Allocation: </a:t>
            </a:r>
            <a:r>
              <a:rPr lang="en-US" dirty="0" smtClean="0"/>
              <a:t>The target or number of homes needed in your community</a:t>
            </a:r>
          </a:p>
          <a:p>
            <a:r>
              <a:rPr lang="en-US" b="1" dirty="0" smtClean="0"/>
              <a:t>Available Sites or Sites Inventory: </a:t>
            </a:r>
            <a:r>
              <a:rPr lang="en-US" dirty="0" smtClean="0"/>
              <a:t>The list of all the sites for housing</a:t>
            </a:r>
            <a:endParaRPr lang="en-US" b="1" dirty="0"/>
          </a:p>
        </p:txBody>
      </p:sp>
    </p:spTree>
    <p:extLst>
      <p:ext uri="{BB962C8B-B14F-4D97-AF65-F5344CB8AC3E}">
        <p14:creationId xmlns:p14="http://schemas.microsoft.com/office/powerpoint/2010/main" val="2564823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7188844" y="2643792"/>
            <a:ext cx="3412602" cy="34126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smtClean="0"/>
              <a:t>RHNA 5 to RHNA 6</a:t>
            </a:r>
            <a:endParaRPr lang="en-US" b="1" dirty="0"/>
          </a:p>
        </p:txBody>
      </p:sp>
      <p:sp>
        <p:nvSpPr>
          <p:cNvPr id="4" name="Oval 3"/>
          <p:cNvSpPr/>
          <p:nvPr/>
        </p:nvSpPr>
        <p:spPr>
          <a:xfrm>
            <a:off x="1737167" y="2764361"/>
            <a:ext cx="3171464" cy="317146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453350" y="3968521"/>
            <a:ext cx="1739097" cy="830997"/>
          </a:xfrm>
          <a:prstGeom prst="rect">
            <a:avLst/>
          </a:prstGeom>
          <a:noFill/>
        </p:spPr>
        <p:txBody>
          <a:bodyPr wrap="square" rtlCol="0">
            <a:spAutoFit/>
          </a:bodyPr>
          <a:lstStyle/>
          <a:p>
            <a:r>
              <a:rPr lang="en-US" sz="4800" dirty="0" smtClean="0"/>
              <a:t>RHNA</a:t>
            </a:r>
            <a:endParaRPr lang="en-US" sz="4800" dirty="0"/>
          </a:p>
        </p:txBody>
      </p:sp>
      <p:sp>
        <p:nvSpPr>
          <p:cNvPr id="7" name="TextBox 6"/>
          <p:cNvSpPr txBox="1"/>
          <p:nvPr/>
        </p:nvSpPr>
        <p:spPr>
          <a:xfrm>
            <a:off x="7801336" y="3599189"/>
            <a:ext cx="3424178" cy="1569660"/>
          </a:xfrm>
          <a:prstGeom prst="rect">
            <a:avLst/>
          </a:prstGeom>
          <a:noFill/>
        </p:spPr>
        <p:txBody>
          <a:bodyPr wrap="square" rtlCol="0">
            <a:spAutoFit/>
          </a:bodyPr>
          <a:lstStyle/>
          <a:p>
            <a:r>
              <a:rPr lang="en-US" sz="4800" dirty="0" smtClean="0"/>
              <a:t>Available Sites</a:t>
            </a:r>
            <a:endParaRPr lang="en-US" sz="4800" dirty="0"/>
          </a:p>
        </p:txBody>
      </p:sp>
    </p:spTree>
    <p:extLst>
      <p:ext uri="{BB962C8B-B14F-4D97-AF65-F5344CB8AC3E}">
        <p14:creationId xmlns:p14="http://schemas.microsoft.com/office/powerpoint/2010/main" val="261851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6000"/>
                                  </p:stCondLst>
                                  <p:childTnLst>
                                    <p:animScale>
                                      <p:cBhvr>
                                        <p:cTn id="6" dur="2000" fill="hold"/>
                                        <p:tgtEl>
                                          <p:spTgt spid="4"/>
                                        </p:tgtEl>
                                      </p:cBhvr>
                                      <p:by x="150000" y="150000"/>
                                    </p:animScale>
                                  </p:childTnLst>
                                </p:cTn>
                              </p:par>
                              <p:par>
                                <p:cTn id="7" presetID="6" presetClass="emph" presetSubtype="0" fill="hold" grpId="0" nodeType="withEffect">
                                  <p:stCondLst>
                                    <p:cond delay="6000"/>
                                  </p:stCondLst>
                                  <p:childTnLst>
                                    <p:animScale>
                                      <p:cBhvr>
                                        <p:cTn id="8" dur="2000" fill="hold"/>
                                        <p:tgtEl>
                                          <p:spTgt spid="6"/>
                                        </p:tgtEl>
                                      </p:cBhvr>
                                      <p:by x="150000" y="150000"/>
                                    </p:animScale>
                                  </p:childTnLst>
                                </p:cTn>
                              </p:par>
                              <p:par>
                                <p:cTn id="9" presetID="6" presetClass="emph" presetSubtype="0" fill="hold" nodeType="withEffect">
                                  <p:stCondLst>
                                    <p:cond delay="9000"/>
                                  </p:stCondLst>
                                  <p:childTnLst>
                                    <p:animScale>
                                      <p:cBhvr>
                                        <p:cTn id="10" dur="2000" fill="hold"/>
                                        <p:tgtEl>
                                          <p:spTgt spid="7">
                                            <p:txEl>
                                              <p:pRg st="0" end="0"/>
                                            </p:txEl>
                                          </p:spTgt>
                                        </p:tgtEl>
                                      </p:cBhvr>
                                      <p:by x="50000" y="50000"/>
                                    </p:animScale>
                                  </p:childTnLst>
                                </p:cTn>
                              </p:par>
                              <p:par>
                                <p:cTn id="11" presetID="6" presetClass="emph" presetSubtype="0" fill="hold" grpId="0" nodeType="withEffect">
                                  <p:stCondLst>
                                    <p:cond delay="9000"/>
                                  </p:stCondLst>
                                  <p:childTnLst>
                                    <p:animScale>
                                      <p:cBhvr>
                                        <p:cTn id="12" dur="2000" fill="hold"/>
                                        <p:tgtEl>
                                          <p:spTgt spid="5"/>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3F2332-3092-4FD7-BF0A-7DF4A97B05D7}"/>
              </a:ext>
            </a:extLst>
          </p:cNvPr>
          <p:cNvSpPr>
            <a:spLocks noGrp="1"/>
          </p:cNvSpPr>
          <p:nvPr>
            <p:ph type="title"/>
          </p:nvPr>
        </p:nvSpPr>
        <p:spPr>
          <a:xfrm>
            <a:off x="838200" y="498157"/>
            <a:ext cx="10515600" cy="1009651"/>
          </a:xfrm>
        </p:spPr>
        <p:txBody>
          <a:bodyPr>
            <a:noAutofit/>
          </a:bodyPr>
          <a:lstStyle/>
          <a:p>
            <a:pPr algn="l"/>
            <a:r>
              <a:rPr lang="en-US" sz="4800" dirty="0" smtClean="0"/>
              <a:t>RHNA - Current </a:t>
            </a:r>
            <a:r>
              <a:rPr lang="en-US" sz="4800" dirty="0" smtClean="0"/>
              <a:t>Cycle</a:t>
            </a:r>
            <a:endParaRPr lang="en-US" sz="4800" dirty="0">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3451657"/>
              </p:ext>
            </p:extLst>
          </p:nvPr>
        </p:nvGraphicFramePr>
        <p:xfrm>
          <a:off x="5984362" y="1896507"/>
          <a:ext cx="5875338"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9477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3F2332-3092-4FD7-BF0A-7DF4A97B05D7}"/>
              </a:ext>
            </a:extLst>
          </p:cNvPr>
          <p:cNvSpPr>
            <a:spLocks noGrp="1"/>
          </p:cNvSpPr>
          <p:nvPr>
            <p:ph type="title"/>
          </p:nvPr>
        </p:nvSpPr>
        <p:spPr>
          <a:xfrm>
            <a:off x="838200" y="498157"/>
            <a:ext cx="10515600" cy="1009651"/>
          </a:xfrm>
        </p:spPr>
        <p:txBody>
          <a:bodyPr>
            <a:noAutofit/>
          </a:bodyPr>
          <a:lstStyle/>
          <a:p>
            <a:pPr algn="l"/>
            <a:r>
              <a:rPr lang="en-US" sz="4800" dirty="0" smtClean="0"/>
              <a:t>2-3 Times Regional </a:t>
            </a:r>
            <a:br>
              <a:rPr lang="en-US" sz="4800" dirty="0" smtClean="0"/>
            </a:br>
            <a:r>
              <a:rPr lang="en-US" sz="4800" dirty="0" smtClean="0"/>
              <a:t>Increase</a:t>
            </a:r>
            <a:endParaRPr lang="en-US" sz="4800" dirty="0">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6" name="Content Placeholder 5"/>
          <p:cNvGraphicFramePr>
            <a:graphicFrameLocks noGrp="1"/>
          </p:cNvGraphicFramePr>
          <p:nvPr>
            <p:ph idx="1"/>
            <p:extLst/>
          </p:nvPr>
        </p:nvGraphicFramePr>
        <p:xfrm>
          <a:off x="4516583" y="281119"/>
          <a:ext cx="8853054" cy="68891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8472056" y="722978"/>
            <a:ext cx="2909454" cy="1569660"/>
          </a:xfrm>
          <a:prstGeom prst="rect">
            <a:avLst/>
          </a:prstGeom>
          <a:noFill/>
        </p:spPr>
        <p:txBody>
          <a:bodyPr wrap="square" rtlCol="0">
            <a:spAutoFit/>
          </a:bodyPr>
          <a:lstStyle/>
          <a:p>
            <a:r>
              <a:rPr lang="en-US" sz="3200" b="1" dirty="0" smtClean="0"/>
              <a:t>San Mateo County </a:t>
            </a:r>
          </a:p>
          <a:p>
            <a:r>
              <a:rPr lang="en-US" sz="3200" dirty="0" smtClean="0"/>
              <a:t>38,000</a:t>
            </a:r>
            <a:endParaRPr lang="en-US" sz="3200" dirty="0"/>
          </a:p>
        </p:txBody>
      </p:sp>
    </p:spTree>
    <p:extLst>
      <p:ext uri="{BB962C8B-B14F-4D97-AF65-F5344CB8AC3E}">
        <p14:creationId xmlns:p14="http://schemas.microsoft.com/office/powerpoint/2010/main" val="4681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3F2332-3092-4FD7-BF0A-7DF4A97B05D7}"/>
              </a:ext>
            </a:extLst>
          </p:cNvPr>
          <p:cNvSpPr>
            <a:spLocks noGrp="1"/>
          </p:cNvSpPr>
          <p:nvPr>
            <p:ph type="title"/>
          </p:nvPr>
        </p:nvSpPr>
        <p:spPr>
          <a:xfrm>
            <a:off x="838200" y="498157"/>
            <a:ext cx="10515600" cy="1009651"/>
          </a:xfrm>
        </p:spPr>
        <p:txBody>
          <a:bodyPr>
            <a:noAutofit/>
          </a:bodyPr>
          <a:lstStyle/>
          <a:p>
            <a:pPr algn="l"/>
            <a:r>
              <a:rPr lang="en-US" sz="4800" dirty="0" smtClean="0">
                <a:ea typeface="Open Sans" panose="020B0606030504020204" pitchFamily="34" charset="0"/>
                <a:cs typeface="Open Sans" panose="020B0606030504020204" pitchFamily="34" charset="0"/>
              </a:rPr>
              <a:t>Based on Population</a:t>
            </a:r>
            <a:endParaRPr lang="en-US" sz="4800" dirty="0">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6" name="Content Placeholder 5"/>
          <p:cNvGraphicFramePr>
            <a:graphicFrameLocks noGrp="1"/>
          </p:cNvGraphicFramePr>
          <p:nvPr>
            <p:ph idx="1"/>
          </p:nvPr>
        </p:nvGraphicFramePr>
        <p:xfrm>
          <a:off x="4516583" y="281119"/>
          <a:ext cx="8853054" cy="68891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8472056" y="722978"/>
            <a:ext cx="2909454" cy="1569660"/>
          </a:xfrm>
          <a:prstGeom prst="rect">
            <a:avLst/>
          </a:prstGeom>
          <a:noFill/>
        </p:spPr>
        <p:txBody>
          <a:bodyPr wrap="square" rtlCol="0">
            <a:spAutoFit/>
          </a:bodyPr>
          <a:lstStyle/>
          <a:p>
            <a:r>
              <a:rPr lang="en-US" sz="3200" b="1" dirty="0" smtClean="0"/>
              <a:t>San Mateo County </a:t>
            </a:r>
          </a:p>
          <a:p>
            <a:r>
              <a:rPr lang="en-US" sz="3200" dirty="0" smtClean="0"/>
              <a:t>43,800</a:t>
            </a:r>
            <a:endParaRPr lang="en-US" sz="3200" dirty="0"/>
          </a:p>
        </p:txBody>
      </p:sp>
    </p:spTree>
    <p:extLst>
      <p:ext uri="{BB962C8B-B14F-4D97-AF65-F5344CB8AC3E}">
        <p14:creationId xmlns:p14="http://schemas.microsoft.com/office/powerpoint/2010/main" val="1523637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956</Words>
  <Application>Microsoft Office PowerPoint</Application>
  <PresentationFormat>Widescreen</PresentationFormat>
  <Paragraphs>137</Paragraphs>
  <Slides>16</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Century Gothic</vt:lpstr>
      <vt:lpstr>Open Sans</vt:lpstr>
      <vt:lpstr>Office Theme</vt:lpstr>
      <vt:lpstr>RHNA 6 Overview</vt:lpstr>
      <vt:lpstr>21 Elements</vt:lpstr>
      <vt:lpstr>21 Elements</vt:lpstr>
      <vt:lpstr>Timing</vt:lpstr>
      <vt:lpstr>Key Definitions</vt:lpstr>
      <vt:lpstr>RHNA 5 to RHNA 6</vt:lpstr>
      <vt:lpstr>RHNA - Current Cycle</vt:lpstr>
      <vt:lpstr>2-3 Times Regional  Increase</vt:lpstr>
      <vt:lpstr>Based on Population</vt:lpstr>
      <vt:lpstr>Likely Factors</vt:lpstr>
      <vt:lpstr>Likely Factors</vt:lpstr>
      <vt:lpstr>Rules of RHNA 6</vt:lpstr>
      <vt:lpstr>Case Study </vt:lpstr>
      <vt:lpstr>What’s Available</vt:lpstr>
      <vt:lpstr>What to Do About It</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Abrams</dc:creator>
  <cp:lastModifiedBy>Joshua Abrams</cp:lastModifiedBy>
  <cp:revision>133</cp:revision>
  <dcterms:created xsi:type="dcterms:W3CDTF">2019-09-12T22:55:45Z</dcterms:created>
  <dcterms:modified xsi:type="dcterms:W3CDTF">2020-04-09T03:53:43Z</dcterms:modified>
</cp:coreProperties>
</file>