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9"/>
  </p:notesMasterIdLst>
  <p:handoutMasterIdLst>
    <p:handoutMasterId r:id="rId30"/>
  </p:handoutMasterIdLst>
  <p:sldIdLst>
    <p:sldId id="257" r:id="rId6"/>
    <p:sldId id="554" r:id="rId7"/>
    <p:sldId id="705" r:id="rId8"/>
    <p:sldId id="611" r:id="rId9"/>
    <p:sldId id="318" r:id="rId10"/>
    <p:sldId id="702" r:id="rId11"/>
    <p:sldId id="722" r:id="rId12"/>
    <p:sldId id="709" r:id="rId13"/>
    <p:sldId id="635" r:id="rId14"/>
    <p:sldId id="717" r:id="rId15"/>
    <p:sldId id="719" r:id="rId16"/>
    <p:sldId id="718" r:id="rId17"/>
    <p:sldId id="687" r:id="rId18"/>
    <p:sldId id="671" r:id="rId19"/>
    <p:sldId id="707" r:id="rId20"/>
    <p:sldId id="678" r:id="rId21"/>
    <p:sldId id="721" r:id="rId22"/>
    <p:sldId id="660" r:id="rId23"/>
    <p:sldId id="706" r:id="rId24"/>
    <p:sldId id="693" r:id="rId25"/>
    <p:sldId id="714" r:id="rId26"/>
    <p:sldId id="630" r:id="rId27"/>
    <p:sldId id="68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o, Emily" initials="BE" lastIdx="35" clrIdx="0">
    <p:extLst>
      <p:ext uri="{19B8F6BF-5375-455C-9EA6-DF929625EA0E}">
        <p15:presenceInfo xmlns:p15="http://schemas.microsoft.com/office/powerpoint/2012/main" userId="S::emily.biro@aecom.com::786a8888-f0d5-4259-b73a-aa07a4a0dc6f" providerId="AD"/>
      </p:ext>
    </p:extLst>
  </p:cmAuthor>
  <p:cmAuthor id="2" name="Leo Scott" initials="LS" lastIdx="5" clrIdx="1">
    <p:extLst>
      <p:ext uri="{19B8F6BF-5375-455C-9EA6-DF929625EA0E}">
        <p15:presenceInfo xmlns:p15="http://schemas.microsoft.com/office/powerpoint/2012/main" userId="S::Leo@graybowenscott.com::bd0420ad-e4c3-4034-9279-729c65eb3feb" providerId="AD"/>
      </p:ext>
    </p:extLst>
  </p:cmAuthor>
  <p:cmAuthor id="3" name="Epstein, Jessica" initials="EJ" lastIdx="28" clrIdx="2">
    <p:extLst>
      <p:ext uri="{19B8F6BF-5375-455C-9EA6-DF929625EA0E}">
        <p15:presenceInfo xmlns:p15="http://schemas.microsoft.com/office/powerpoint/2012/main" userId="S-1-5-21-2134444987-185082416-774723137-36925" providerId="AD"/>
      </p:ext>
    </p:extLst>
  </p:cmAuthor>
  <p:cmAuthor id="4" name="Linehan, Amy" initials="LA" lastIdx="8" clrIdx="3">
    <p:extLst>
      <p:ext uri="{19B8F6BF-5375-455C-9EA6-DF929625EA0E}">
        <p15:presenceInfo xmlns:p15="http://schemas.microsoft.com/office/powerpoint/2012/main" userId="S-1-5-21-2134444987-185082416-774723137-38031" providerId="AD"/>
      </p:ext>
    </p:extLst>
  </p:cmAuthor>
  <p:cmAuthor id="5" name="Clark, Catherine L (Oakland)" initials="CCL(" lastIdx="2" clrIdx="4">
    <p:extLst>
      <p:ext uri="{19B8F6BF-5375-455C-9EA6-DF929625EA0E}">
        <p15:presenceInfo xmlns:p15="http://schemas.microsoft.com/office/powerpoint/2012/main" userId="S::catherine.l.clark@aecom.com::66971ac5-9f75-4f1d-af06-59a0c7bdac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6FBFE"/>
    <a:srgbClr val="FFFF00"/>
    <a:srgbClr val="FF0000"/>
    <a:srgbClr val="E2D3BF"/>
    <a:srgbClr val="FF5050"/>
    <a:srgbClr val="F4FBFE"/>
    <a:srgbClr val="CF9509"/>
    <a:srgbClr val="988A7F"/>
    <a:srgbClr val="51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2" autoAdjust="0"/>
    <p:restoredTop sz="87662" autoAdjust="0"/>
  </p:normalViewPr>
  <p:slideViewPr>
    <p:cSldViewPr snapToGrid="0">
      <p:cViewPr varScale="1">
        <p:scale>
          <a:sx n="79" d="100"/>
          <a:sy n="79" d="100"/>
        </p:scale>
        <p:origin x="823" y="2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477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l.clark\AppData\Local\Microsoft\Windows\INetCache\Content.Outlook\JGTJ1RHJ\inquiry_da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/>
              <a:t>SM-101 Express Lanes South Contract Expenditures</a:t>
            </a:r>
          </a:p>
        </c:rich>
      </c:tx>
      <c:layout>
        <c:manualLayout>
          <c:xMode val="edge"/>
          <c:yMode val="edge"/>
          <c:x val="0.21248981966729003"/>
          <c:y val="3.4476208781383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24698539347829"/>
          <c:y val="0.1067641086148635"/>
          <c:w val="0.8776443641228413"/>
          <c:h val="0.74456901602895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[$-409]mmm\-yy;@</c:formatCode>
                <c:ptCount val="15"/>
                <c:pt idx="0">
                  <c:v>43544</c:v>
                </c:pt>
                <c:pt idx="1">
                  <c:v>43575</c:v>
                </c:pt>
                <c:pt idx="2">
                  <c:v>43605</c:v>
                </c:pt>
                <c:pt idx="3">
                  <c:v>43636</c:v>
                </c:pt>
                <c:pt idx="4">
                  <c:v>43666</c:v>
                </c:pt>
                <c:pt idx="5">
                  <c:v>43697</c:v>
                </c:pt>
                <c:pt idx="6">
                  <c:v>43728</c:v>
                </c:pt>
                <c:pt idx="7">
                  <c:v>43758</c:v>
                </c:pt>
                <c:pt idx="8">
                  <c:v>43789</c:v>
                </c:pt>
                <c:pt idx="9">
                  <c:v>43819</c:v>
                </c:pt>
                <c:pt idx="10">
                  <c:v>43850</c:v>
                </c:pt>
                <c:pt idx="11">
                  <c:v>43881</c:v>
                </c:pt>
                <c:pt idx="12">
                  <c:v>43910</c:v>
                </c:pt>
                <c:pt idx="13">
                  <c:v>43941</c:v>
                </c:pt>
                <c:pt idx="14">
                  <c:v>43971</c:v>
                </c:pt>
              </c:numCache>
            </c:numRef>
          </c:cat>
          <c:val>
            <c:numRef>
              <c:f>Sheet2!$B$2:$B$16</c:f>
              <c:numCache>
                <c:formatCode>"$"#,##0</c:formatCode>
                <c:ptCount val="15"/>
                <c:pt idx="0">
                  <c:v>2161322.23</c:v>
                </c:pt>
                <c:pt idx="1">
                  <c:v>5727580.0300000003</c:v>
                </c:pt>
                <c:pt idx="2">
                  <c:v>6845477.5899999989</c:v>
                </c:pt>
                <c:pt idx="3">
                  <c:v>6469988.1699999999</c:v>
                </c:pt>
                <c:pt idx="4">
                  <c:v>6840790.3399999999</c:v>
                </c:pt>
                <c:pt idx="5">
                  <c:v>6323408.7800000003</c:v>
                </c:pt>
                <c:pt idx="6">
                  <c:v>7463063.6000000006</c:v>
                </c:pt>
                <c:pt idx="7">
                  <c:v>4874804.9099999992</c:v>
                </c:pt>
                <c:pt idx="8">
                  <c:v>6223703.9900000002</c:v>
                </c:pt>
                <c:pt idx="9">
                  <c:v>2337476.1</c:v>
                </c:pt>
                <c:pt idx="10">
                  <c:v>1794984.4500000002</c:v>
                </c:pt>
                <c:pt idx="11">
                  <c:v>2787772.04</c:v>
                </c:pt>
                <c:pt idx="12">
                  <c:v>1208709.48</c:v>
                </c:pt>
                <c:pt idx="13">
                  <c:v>755336.41999999993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9-47D0-BA69-AD82E486C418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Estimate to Complete (ETC)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Sheet2!$A$2:$A$16</c:f>
              <c:numCache>
                <c:formatCode>[$-409]mmm\-yy;@</c:formatCode>
                <c:ptCount val="15"/>
                <c:pt idx="0">
                  <c:v>43544</c:v>
                </c:pt>
                <c:pt idx="1">
                  <c:v>43575</c:v>
                </c:pt>
                <c:pt idx="2">
                  <c:v>43605</c:v>
                </c:pt>
                <c:pt idx="3">
                  <c:v>43636</c:v>
                </c:pt>
                <c:pt idx="4">
                  <c:v>43666</c:v>
                </c:pt>
                <c:pt idx="5">
                  <c:v>43697</c:v>
                </c:pt>
                <c:pt idx="6">
                  <c:v>43728</c:v>
                </c:pt>
                <c:pt idx="7">
                  <c:v>43758</c:v>
                </c:pt>
                <c:pt idx="8">
                  <c:v>43789</c:v>
                </c:pt>
                <c:pt idx="9">
                  <c:v>43819</c:v>
                </c:pt>
                <c:pt idx="10">
                  <c:v>43850</c:v>
                </c:pt>
                <c:pt idx="11">
                  <c:v>43881</c:v>
                </c:pt>
                <c:pt idx="12">
                  <c:v>43910</c:v>
                </c:pt>
                <c:pt idx="13">
                  <c:v>43941</c:v>
                </c:pt>
                <c:pt idx="14">
                  <c:v>43971</c:v>
                </c:pt>
              </c:numCache>
            </c:numRef>
          </c:cat>
          <c:val>
            <c:numRef>
              <c:f>Sheet2!$C$2:$C$16</c:f>
              <c:numCache>
                <c:formatCode>General</c:formatCode>
                <c:ptCount val="15"/>
                <c:pt idx="12" formatCode="&quot;$&quot;#,##0">
                  <c:v>100000</c:v>
                </c:pt>
                <c:pt idx="13" formatCode="&quot;$&quot;#,##0">
                  <c:v>100000</c:v>
                </c:pt>
                <c:pt idx="14" formatCode="&quot;$&quot;#,##0.00">
                  <c:v>3771200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9-47D0-BA69-AD82E486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160223"/>
        <c:axId val="691338559"/>
      </c:barChart>
      <c:lineChart>
        <c:grouping val="standard"/>
        <c:varyColors val="0"/>
        <c:ser>
          <c:idx val="2"/>
          <c:order val="2"/>
          <c:tx>
            <c:strRef>
              <c:f>Sheet2!$D$1</c:f>
              <c:strCache>
                <c:ptCount val="1"/>
                <c:pt idx="0">
                  <c:v>Cumulative Expenditures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Sheet2!$A$2:$A$16</c:f>
              <c:numCache>
                <c:formatCode>[$-409]mmm\-yy;@</c:formatCode>
                <c:ptCount val="15"/>
                <c:pt idx="0">
                  <c:v>43544</c:v>
                </c:pt>
                <c:pt idx="1">
                  <c:v>43575</c:v>
                </c:pt>
                <c:pt idx="2">
                  <c:v>43605</c:v>
                </c:pt>
                <c:pt idx="3">
                  <c:v>43636</c:v>
                </c:pt>
                <c:pt idx="4">
                  <c:v>43666</c:v>
                </c:pt>
                <c:pt idx="5">
                  <c:v>43697</c:v>
                </c:pt>
                <c:pt idx="6">
                  <c:v>43728</c:v>
                </c:pt>
                <c:pt idx="7">
                  <c:v>43758</c:v>
                </c:pt>
                <c:pt idx="8">
                  <c:v>43789</c:v>
                </c:pt>
                <c:pt idx="9">
                  <c:v>43819</c:v>
                </c:pt>
                <c:pt idx="10">
                  <c:v>43850</c:v>
                </c:pt>
                <c:pt idx="11">
                  <c:v>43881</c:v>
                </c:pt>
                <c:pt idx="12">
                  <c:v>43910</c:v>
                </c:pt>
                <c:pt idx="13">
                  <c:v>43941</c:v>
                </c:pt>
                <c:pt idx="14">
                  <c:v>43971</c:v>
                </c:pt>
              </c:numCache>
            </c:numRef>
          </c:cat>
          <c:val>
            <c:numRef>
              <c:f>Sheet2!$D$2:$D$16</c:f>
              <c:numCache>
                <c:formatCode>"$"#,##0</c:formatCode>
                <c:ptCount val="15"/>
                <c:pt idx="0">
                  <c:v>2161322.23</c:v>
                </c:pt>
                <c:pt idx="1">
                  <c:v>7888902.2599999998</c:v>
                </c:pt>
                <c:pt idx="2">
                  <c:v>14734379.849999998</c:v>
                </c:pt>
                <c:pt idx="3">
                  <c:v>21204368.019999996</c:v>
                </c:pt>
                <c:pt idx="4">
                  <c:v>28045158.359999996</c:v>
                </c:pt>
                <c:pt idx="5">
                  <c:v>34368567.139999993</c:v>
                </c:pt>
                <c:pt idx="6">
                  <c:v>41831630.739999995</c:v>
                </c:pt>
                <c:pt idx="7">
                  <c:v>46706435.649999991</c:v>
                </c:pt>
                <c:pt idx="8">
                  <c:v>52930139.639999993</c:v>
                </c:pt>
                <c:pt idx="9">
                  <c:v>55267615.739999995</c:v>
                </c:pt>
                <c:pt idx="10">
                  <c:v>57062600.189999998</c:v>
                </c:pt>
                <c:pt idx="11">
                  <c:v>59850372.229999997</c:v>
                </c:pt>
                <c:pt idx="12">
                  <c:v>61159081.709999993</c:v>
                </c:pt>
                <c:pt idx="13">
                  <c:v>62014418.129999995</c:v>
                </c:pt>
                <c:pt idx="14">
                  <c:v>65785618.129999995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B9-47D0-BA69-AD82E486C418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Contract + Contingency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Sheet2!$A$2:$A$16</c:f>
              <c:numCache>
                <c:formatCode>[$-409]mmm\-yy;@</c:formatCode>
                <c:ptCount val="15"/>
                <c:pt idx="0">
                  <c:v>43544</c:v>
                </c:pt>
                <c:pt idx="1">
                  <c:v>43575</c:v>
                </c:pt>
                <c:pt idx="2">
                  <c:v>43605</c:v>
                </c:pt>
                <c:pt idx="3">
                  <c:v>43636</c:v>
                </c:pt>
                <c:pt idx="4">
                  <c:v>43666</c:v>
                </c:pt>
                <c:pt idx="5">
                  <c:v>43697</c:v>
                </c:pt>
                <c:pt idx="6">
                  <c:v>43728</c:v>
                </c:pt>
                <c:pt idx="7">
                  <c:v>43758</c:v>
                </c:pt>
                <c:pt idx="8">
                  <c:v>43789</c:v>
                </c:pt>
                <c:pt idx="9">
                  <c:v>43819</c:v>
                </c:pt>
                <c:pt idx="10">
                  <c:v>43850</c:v>
                </c:pt>
                <c:pt idx="11">
                  <c:v>43881</c:v>
                </c:pt>
                <c:pt idx="12">
                  <c:v>43910</c:v>
                </c:pt>
                <c:pt idx="13">
                  <c:v>43941</c:v>
                </c:pt>
                <c:pt idx="14">
                  <c:v>43971</c:v>
                </c:pt>
              </c:numCache>
            </c:numRef>
          </c:cat>
          <c:val>
            <c:numRef>
              <c:f>Sheet2!$E$2:$E$16</c:f>
              <c:numCache>
                <c:formatCode>"$"#,##0</c:formatCode>
                <c:ptCount val="15"/>
                <c:pt idx="0">
                  <c:v>67810000</c:v>
                </c:pt>
                <c:pt idx="1">
                  <c:v>67810000</c:v>
                </c:pt>
                <c:pt idx="2">
                  <c:v>67810000</c:v>
                </c:pt>
                <c:pt idx="3">
                  <c:v>67810000</c:v>
                </c:pt>
                <c:pt idx="4">
                  <c:v>67810000</c:v>
                </c:pt>
                <c:pt idx="5">
                  <c:v>67810000</c:v>
                </c:pt>
                <c:pt idx="6">
                  <c:v>67810000</c:v>
                </c:pt>
                <c:pt idx="7">
                  <c:v>67810000</c:v>
                </c:pt>
                <c:pt idx="8">
                  <c:v>67810000</c:v>
                </c:pt>
                <c:pt idx="9">
                  <c:v>67810000</c:v>
                </c:pt>
                <c:pt idx="10">
                  <c:v>67810000</c:v>
                </c:pt>
                <c:pt idx="11">
                  <c:v>67810000</c:v>
                </c:pt>
                <c:pt idx="12">
                  <c:v>67810000</c:v>
                </c:pt>
                <c:pt idx="13">
                  <c:v>67810000</c:v>
                </c:pt>
                <c:pt idx="14">
                  <c:v>67810000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B9-47D0-BA69-AD82E486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160223"/>
        <c:axId val="691338559"/>
      </c:lineChart>
      <c:dateAx>
        <c:axId val="598160223"/>
        <c:scaling>
          <c:orientation val="minMax"/>
          <c:max val="43952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338559"/>
        <c:crosses val="autoZero"/>
        <c:auto val="1"/>
        <c:lblOffset val="100"/>
        <c:baseTimeUnit val="months"/>
      </c:dateAx>
      <c:valAx>
        <c:axId val="69133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6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Inquiry Count Over Time (All)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Inquiry Count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All!$A$2:$A$72</c:f>
              <c:numCache>
                <c:formatCode>m/d/yyyy</c:formatCode>
                <c:ptCount val="71"/>
                <c:pt idx="0">
                  <c:v>43844</c:v>
                </c:pt>
                <c:pt idx="1">
                  <c:v>43845</c:v>
                </c:pt>
                <c:pt idx="2">
                  <c:v>43846</c:v>
                </c:pt>
                <c:pt idx="3">
                  <c:v>43850</c:v>
                </c:pt>
                <c:pt idx="4">
                  <c:v>43851</c:v>
                </c:pt>
                <c:pt idx="5">
                  <c:v>43852</c:v>
                </c:pt>
                <c:pt idx="6">
                  <c:v>43853</c:v>
                </c:pt>
                <c:pt idx="7">
                  <c:v>43854</c:v>
                </c:pt>
                <c:pt idx="8">
                  <c:v>43855</c:v>
                </c:pt>
                <c:pt idx="9">
                  <c:v>43856</c:v>
                </c:pt>
                <c:pt idx="10">
                  <c:v>43858</c:v>
                </c:pt>
                <c:pt idx="11">
                  <c:v>43859</c:v>
                </c:pt>
                <c:pt idx="12">
                  <c:v>43861</c:v>
                </c:pt>
                <c:pt idx="13">
                  <c:v>43862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43878</c:v>
                </c:pt>
                <c:pt idx="28">
                  <c:v>43879</c:v>
                </c:pt>
                <c:pt idx="29">
                  <c:v>43880</c:v>
                </c:pt>
                <c:pt idx="30">
                  <c:v>43881</c:v>
                </c:pt>
                <c:pt idx="31">
                  <c:v>43882</c:v>
                </c:pt>
                <c:pt idx="32">
                  <c:v>43883</c:v>
                </c:pt>
                <c:pt idx="33">
                  <c:v>43884</c:v>
                </c:pt>
                <c:pt idx="34">
                  <c:v>43885</c:v>
                </c:pt>
                <c:pt idx="35">
                  <c:v>43886</c:v>
                </c:pt>
                <c:pt idx="36">
                  <c:v>43887</c:v>
                </c:pt>
                <c:pt idx="37">
                  <c:v>43889</c:v>
                </c:pt>
                <c:pt idx="38">
                  <c:v>43891</c:v>
                </c:pt>
                <c:pt idx="39">
                  <c:v>43892</c:v>
                </c:pt>
                <c:pt idx="40">
                  <c:v>43893</c:v>
                </c:pt>
                <c:pt idx="41">
                  <c:v>43895</c:v>
                </c:pt>
              </c:numCache>
            </c:numRef>
          </c:cat>
          <c:val>
            <c:numRef>
              <c:f>All!$B$2:$B$72</c:f>
              <c:numCache>
                <c:formatCode>General</c:formatCode>
                <c:ptCount val="7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9</c:v>
                </c:pt>
                <c:pt idx="16">
                  <c:v>41</c:v>
                </c:pt>
                <c:pt idx="17">
                  <c:v>62</c:v>
                </c:pt>
                <c:pt idx="18">
                  <c:v>37</c:v>
                </c:pt>
                <c:pt idx="19">
                  <c:v>21</c:v>
                </c:pt>
                <c:pt idx="20">
                  <c:v>30</c:v>
                </c:pt>
                <c:pt idx="21">
                  <c:v>46</c:v>
                </c:pt>
                <c:pt idx="22">
                  <c:v>31</c:v>
                </c:pt>
                <c:pt idx="23">
                  <c:v>32</c:v>
                </c:pt>
                <c:pt idx="24">
                  <c:v>11</c:v>
                </c:pt>
                <c:pt idx="25">
                  <c:v>12</c:v>
                </c:pt>
                <c:pt idx="26">
                  <c:v>5</c:v>
                </c:pt>
                <c:pt idx="27">
                  <c:v>5</c:v>
                </c:pt>
                <c:pt idx="28">
                  <c:v>17</c:v>
                </c:pt>
                <c:pt idx="29">
                  <c:v>7</c:v>
                </c:pt>
                <c:pt idx="30">
                  <c:v>6</c:v>
                </c:pt>
                <c:pt idx="31">
                  <c:v>12</c:v>
                </c:pt>
                <c:pt idx="32">
                  <c:v>10</c:v>
                </c:pt>
                <c:pt idx="33">
                  <c:v>3</c:v>
                </c:pt>
                <c:pt idx="34">
                  <c:v>5</c:v>
                </c:pt>
                <c:pt idx="35">
                  <c:v>1</c:v>
                </c:pt>
                <c:pt idx="36">
                  <c:v>4</c:v>
                </c:pt>
                <c:pt idx="37">
                  <c:v>2</c:v>
                </c:pt>
                <c:pt idx="38">
                  <c:v>1</c:v>
                </c:pt>
                <c:pt idx="39">
                  <c:v>4</c:v>
                </c:pt>
                <c:pt idx="40">
                  <c:v>3</c:v>
                </c:pt>
                <c:pt idx="4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CB-408F-A861-087B2FB07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632608"/>
        <c:axId val="767032144"/>
      </c:lineChart>
      <c:dateAx>
        <c:axId val="7616326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032144"/>
        <c:crosses val="autoZero"/>
        <c:auto val="1"/>
        <c:lblOffset val="100"/>
        <c:baseTimeUnit val="days"/>
      </c:dateAx>
      <c:valAx>
        <c:axId val="76703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63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0.89267</cdr:x>
      <cdr:y>0.27498</cdr:y>
    </cdr:from>
    <cdr:to>
      <cdr:x>0.89267</cdr:x>
      <cdr:y>0.4041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A16ADEB2-1BA1-4FDF-851B-DCD1C6F1AB56}"/>
            </a:ext>
          </a:extLst>
        </cdr:cNvPr>
        <cdr:cNvCxnSpPr/>
      </cdr:nvCxnSpPr>
      <cdr:spPr>
        <a:xfrm xmlns:a="http://schemas.openxmlformats.org/drawingml/2006/main">
          <a:off x="7795260" y="1582338"/>
          <a:ext cx="0" cy="742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0.67936</cdr:x>
      <cdr:y>0.51345</cdr:y>
    </cdr:from>
    <cdr:to>
      <cdr:x>0.94024</cdr:x>
      <cdr:y>0.71695</cdr:y>
    </cdr:to>
    <cdr:sp macro="" textlink="">
      <cdr:nvSpPr>
        <cdr:cNvPr id="2" name="Speech Bubble: Rectangle 1">
          <a:extLst xmlns:a="http://schemas.openxmlformats.org/drawingml/2006/main">
            <a:ext uri="{FF2B5EF4-FFF2-40B4-BE49-F238E27FC236}">
              <a16:creationId xmlns:a16="http://schemas.microsoft.com/office/drawing/2014/main" id="{62CEAB58-B4FF-43F5-8512-5218E2D7573B}"/>
            </a:ext>
          </a:extLst>
        </cdr:cNvPr>
        <cdr:cNvSpPr/>
      </cdr:nvSpPr>
      <cdr:spPr>
        <a:xfrm xmlns:a="http://schemas.openxmlformats.org/drawingml/2006/main">
          <a:off x="5932525" y="2954539"/>
          <a:ext cx="2278140" cy="1170974"/>
        </a:xfrm>
        <a:prstGeom xmlns:a="http://schemas.openxmlformats.org/drawingml/2006/main" prst="wedgeRectCallout">
          <a:avLst>
            <a:gd name="adj1" fmla="val 53615"/>
            <a:gd name="adj2" fmla="val 92994"/>
          </a:avLst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ETC includes</a:t>
          </a:r>
          <a:r>
            <a:rPr lang="en-US" sz="1400" b="1" baseline="0" dirty="0">
              <a:solidFill>
                <a:schemeClr val="tx1"/>
              </a:solidFill>
            </a:rPr>
            <a:t> $3M CCO to incorporate North Contract K-rail scope. Credit applied to North Contract Agreed to Price. 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0.12218</cdr:x>
      <cdr:y>0.22675</cdr:y>
    </cdr:from>
    <cdr:to>
      <cdr:x>0.45387</cdr:x>
      <cdr:y>0.51798</cdr:y>
    </cdr:to>
    <cdr:sp macro="" textlink="">
      <cdr:nvSpPr>
        <cdr:cNvPr id="4" name="Speech Bubble: Oval 3">
          <a:extLst xmlns:a="http://schemas.openxmlformats.org/drawingml/2006/main">
            <a:ext uri="{FF2B5EF4-FFF2-40B4-BE49-F238E27FC236}">
              <a16:creationId xmlns:a16="http://schemas.microsoft.com/office/drawing/2014/main" id="{9DEEF45A-DF91-4A33-8776-9C1EFD77EE1B}"/>
            </a:ext>
          </a:extLst>
        </cdr:cNvPr>
        <cdr:cNvSpPr/>
      </cdr:nvSpPr>
      <cdr:spPr>
        <a:xfrm xmlns:a="http://schemas.openxmlformats.org/drawingml/2006/main">
          <a:off x="1066939" y="1304785"/>
          <a:ext cx="2896490" cy="1675824"/>
        </a:xfrm>
        <a:prstGeom xmlns:a="http://schemas.openxmlformats.org/drawingml/2006/main" prst="wedgeEllipseCallout">
          <a:avLst>
            <a:gd name="adj1" fmla="val 198903"/>
            <a:gd name="adj2" fmla="val -48175"/>
          </a:avLst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$605,379</a:t>
          </a:r>
          <a:r>
            <a:rPr lang="en-US" sz="1400" b="1" baseline="0" dirty="0">
              <a:solidFill>
                <a:schemeClr val="tx1"/>
              </a:solidFill>
            </a:rPr>
            <a:t> in contingency to cover any unforeseen issues prior to close out plus $1.4M in State Furnished Materials.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0.61426</cdr:x>
      <cdr:y>0.4041</cdr:y>
    </cdr:from>
    <cdr:to>
      <cdr:x>0.96073</cdr:x>
      <cdr:y>0.44466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0AA17D1-0C5C-459E-AA7D-E0B2CFD1D3F3}"/>
            </a:ext>
          </a:extLst>
        </cdr:cNvPr>
        <cdr:cNvSpPr txBox="1"/>
      </cdr:nvSpPr>
      <cdr:spPr>
        <a:xfrm xmlns:a="http://schemas.openxmlformats.org/drawingml/2006/main">
          <a:off x="5364063" y="2325288"/>
          <a:ext cx="3025557" cy="23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70C0"/>
              </a:solidFill>
            </a:rPr>
            <a:t>Expended thru April </a:t>
          </a:r>
          <a:r>
            <a:rPr lang="en-US" sz="1400" b="1" dirty="0">
              <a:solidFill>
                <a:schemeClr val="accent5"/>
              </a:solidFill>
            </a:rPr>
            <a:t>2020  $62,014,418</a:t>
          </a:r>
          <a:endParaRPr lang="en-US" sz="1400" b="1" i="0" baseline="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0.86877</cdr:x>
      <cdr:y>0.14477</cdr:y>
    </cdr:from>
    <cdr:to>
      <cdr:x>1</cdr:x>
      <cdr:y>0.18533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0A0268E-56F9-400F-884A-F6DBA76372AF}"/>
            </a:ext>
          </a:extLst>
        </cdr:cNvPr>
        <cdr:cNvSpPr txBox="1"/>
      </cdr:nvSpPr>
      <cdr:spPr>
        <a:xfrm xmlns:a="http://schemas.openxmlformats.org/drawingml/2006/main">
          <a:off x="7586563" y="833038"/>
          <a:ext cx="1145957" cy="23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$67,810,000</a:t>
          </a:r>
          <a:endParaRPr lang="en-US" sz="1400" b="1" i="0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0.95542</cdr:x>
      <cdr:y>0.18615</cdr:y>
    </cdr:from>
    <cdr:to>
      <cdr:x>0.95542</cdr:x>
      <cdr:y>0.2187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F43CE1A5-6F3F-4D0E-9DC8-1A9EE62F5A67}"/>
            </a:ext>
          </a:extLst>
        </cdr:cNvPr>
        <cdr:cNvCxnSpPr/>
      </cdr:nvCxnSpPr>
      <cdr:spPr>
        <a:xfrm xmlns:a="http://schemas.openxmlformats.org/drawingml/2006/main">
          <a:off x="8343265" y="1071163"/>
          <a:ext cx="0" cy="1873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0.86877</cdr:x>
      <cdr:y>0.2794</cdr:y>
    </cdr:from>
    <cdr:to>
      <cdr:x>1</cdr:x>
      <cdr:y>0.31996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36B49201-27CB-430D-B80F-AE8524947028}"/>
            </a:ext>
          </a:extLst>
        </cdr:cNvPr>
        <cdr:cNvSpPr txBox="1"/>
      </cdr:nvSpPr>
      <cdr:spPr>
        <a:xfrm xmlns:a="http://schemas.openxmlformats.org/drawingml/2006/main">
          <a:off x="7586563" y="1607738"/>
          <a:ext cx="1145957" cy="23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>
              <a:solidFill>
                <a:srgbClr val="00B050"/>
              </a:solidFill>
            </a:rPr>
            <a:t>65,785,618</a:t>
          </a:r>
          <a:endParaRPr lang="en-US" sz="1400" b="1" i="0" baseline="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0.95579</cdr:x>
      <cdr:y>0.23802</cdr:y>
    </cdr:from>
    <cdr:to>
      <cdr:x>0.95579</cdr:x>
      <cdr:y>0.28326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602AE576-4491-4DDA-9506-0DAA8F87E94C}"/>
            </a:ext>
          </a:extLst>
        </cdr:cNvPr>
        <cdr:cNvCxnSpPr/>
      </cdr:nvCxnSpPr>
      <cdr:spPr>
        <a:xfrm xmlns:a="http://schemas.openxmlformats.org/drawingml/2006/main">
          <a:off x="8346440" y="1369613"/>
          <a:ext cx="0" cy="2603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0.03559</cdr:x>
      <cdr:y>0.6633</cdr:y>
    </cdr:from>
    <cdr:to>
      <cdr:x>0.1441</cdr:x>
      <cdr:y>0.76976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E35F64-5E97-4750-9573-DCA7DFBF3004}"/>
            </a:ext>
          </a:extLst>
        </cdr:cNvPr>
        <cdr:cNvSpPr txBox="1"/>
      </cdr:nvSpPr>
      <cdr:spPr>
        <a:xfrm xmlns:a="http://schemas.openxmlformats.org/drawingml/2006/main">
          <a:off x="388996" y="3917136"/>
          <a:ext cx="1186008" cy="6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/>
            <a:t>1/15/2020</a:t>
          </a:r>
        </a:p>
        <a:p xmlns:a="http://schemas.openxmlformats.org/drawingml/2006/main">
          <a:pPr algn="ctr"/>
          <a:r>
            <a:rPr lang="en-US" sz="1100" b="0" i="1"/>
            <a:t>Soft Launch Email, </a:t>
          </a:r>
        </a:p>
        <a:p xmlns:a="http://schemas.openxmlformats.org/drawingml/2006/main">
          <a:pPr algn="ctr"/>
          <a:r>
            <a:rPr lang="en-US" sz="1100" b="0" i="1"/>
            <a:t>Press Release</a:t>
          </a:r>
        </a:p>
      </cdr:txBody>
    </cdr:sp>
  </cdr:relSizeAnchor>
  <cdr:relSizeAnchor xmlns:cdr="http://schemas.openxmlformats.org/drawingml/2006/chartDrawing">
    <cdr:from>
      <cdr:x>0.05556</cdr:x>
      <cdr:y>0.75645</cdr:y>
    </cdr:from>
    <cdr:to>
      <cdr:x>0.08507</cdr:x>
      <cdr:y>0.82903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DD76E0C-21AC-4827-8BD2-F18BA3EA44BD}"/>
            </a:ext>
          </a:extLst>
        </cdr:cNvPr>
        <cdr:cNvCxnSpPr/>
      </cdr:nvCxnSpPr>
      <cdr:spPr>
        <a:xfrm xmlns:a="http://schemas.openxmlformats.org/drawingml/2006/main" flipV="1">
          <a:off x="609600" y="4467226"/>
          <a:ext cx="323850" cy="4286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0.32668</cdr:x>
      <cdr:y>0.20062</cdr:y>
    </cdr:from>
    <cdr:to>
      <cdr:x>0.43519</cdr:x>
      <cdr:y>0.30707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CA17F76-CD86-48BA-8E2C-0CE17125A135}"/>
            </a:ext>
          </a:extLst>
        </cdr:cNvPr>
        <cdr:cNvSpPr txBox="1"/>
      </cdr:nvSpPr>
      <cdr:spPr>
        <a:xfrm xmlns:a="http://schemas.openxmlformats.org/drawingml/2006/main">
          <a:off x="3570592" y="1184737"/>
          <a:ext cx="1186008" cy="62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2/5/2020</a:t>
          </a:r>
        </a:p>
        <a:p xmlns:a="http://schemas.openxmlformats.org/drawingml/2006/main">
          <a:pPr algn="ctr"/>
          <a:r>
            <a:rPr lang="en-US" sz="1100" b="0" i="1" dirty="0"/>
            <a:t>Full Launch Email,</a:t>
          </a:r>
        </a:p>
        <a:p xmlns:a="http://schemas.openxmlformats.org/drawingml/2006/main">
          <a:pPr algn="ctr"/>
          <a:r>
            <a:rPr lang="en-US" sz="1100" b="0" i="1" dirty="0"/>
            <a:t>Start of Radio Ads, </a:t>
          </a:r>
        </a:p>
        <a:p xmlns:a="http://schemas.openxmlformats.org/drawingml/2006/main">
          <a:pPr algn="ctr"/>
          <a:r>
            <a:rPr lang="en-US" sz="1100" b="0" i="1" dirty="0"/>
            <a:t>Updated Website</a:t>
          </a:r>
        </a:p>
      </cdr:txBody>
    </cdr:sp>
  </cdr:relSizeAnchor>
  <cdr:relSizeAnchor xmlns:cdr="http://schemas.openxmlformats.org/drawingml/2006/chartDrawing">
    <cdr:from>
      <cdr:x>0.40819</cdr:x>
      <cdr:y>0.36562</cdr:y>
    </cdr:from>
    <cdr:to>
      <cdr:x>0.43837</cdr:x>
      <cdr:y>0.40806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CC777D75-7D53-43BA-9E13-770973C14BC8}"/>
            </a:ext>
          </a:extLst>
        </cdr:cNvPr>
        <cdr:cNvCxnSpPr/>
      </cdr:nvCxnSpPr>
      <cdr:spPr>
        <a:xfrm xmlns:a="http://schemas.openxmlformats.org/drawingml/2006/main" flipH="1" flipV="1">
          <a:off x="4461474" y="2159166"/>
          <a:ext cx="329883" cy="2506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0.40216</cdr:x>
      <cdr:y>0.10978</cdr:y>
    </cdr:from>
    <cdr:to>
      <cdr:x>0.51066</cdr:x>
      <cdr:y>0.21623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3D769F09-4EE6-4952-A4FF-1A0585E12631}"/>
            </a:ext>
          </a:extLst>
        </cdr:cNvPr>
        <cdr:cNvSpPr txBox="1"/>
      </cdr:nvSpPr>
      <cdr:spPr>
        <a:xfrm xmlns:a="http://schemas.openxmlformats.org/drawingml/2006/main">
          <a:off x="4395608" y="648334"/>
          <a:ext cx="1185898" cy="628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2/7/2020</a:t>
          </a:r>
        </a:p>
        <a:p xmlns:a="http://schemas.openxmlformats.org/drawingml/2006/main">
          <a:pPr algn="ctr"/>
          <a:r>
            <a:rPr lang="en-US" sz="1100" b="0" i="1" dirty="0"/>
            <a:t>First Construction Update Email</a:t>
          </a:r>
        </a:p>
      </cdr:txBody>
    </cdr:sp>
  </cdr:relSizeAnchor>
  <cdr:relSizeAnchor xmlns:cdr="http://schemas.openxmlformats.org/drawingml/2006/chartDrawing">
    <cdr:from>
      <cdr:x>0.7772</cdr:x>
      <cdr:y>0.68602</cdr:y>
    </cdr:from>
    <cdr:to>
      <cdr:x>0.88571</cdr:x>
      <cdr:y>0.79247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A1070064-E09E-473F-BEDB-3829D6013B8B}"/>
            </a:ext>
          </a:extLst>
        </cdr:cNvPr>
        <cdr:cNvSpPr txBox="1"/>
      </cdr:nvSpPr>
      <cdr:spPr>
        <a:xfrm xmlns:a="http://schemas.openxmlformats.org/drawingml/2006/main">
          <a:off x="8528050" y="4051300"/>
          <a:ext cx="1190625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2/26/2020</a:t>
          </a:r>
        </a:p>
        <a:p xmlns:a="http://schemas.openxmlformats.org/drawingml/2006/main">
          <a:pPr algn="ctr"/>
          <a:r>
            <a:rPr lang="en-US" sz="1100" b="0" i="1"/>
            <a:t>End of Radio Ads</a:t>
          </a:r>
        </a:p>
      </cdr:txBody>
    </cdr:sp>
  </cdr:relSizeAnchor>
  <cdr:relSizeAnchor xmlns:cdr="http://schemas.openxmlformats.org/drawingml/2006/chartDrawing">
    <cdr:from>
      <cdr:x>0.82899</cdr:x>
      <cdr:y>0.75484</cdr:y>
    </cdr:from>
    <cdr:to>
      <cdr:x>0.82928</cdr:x>
      <cdr:y>0.83118</cdr:y>
    </cdr:to>
    <cdr:cxnSp macro="">
      <cdr:nvCxnSpPr>
        <cdr:cNvPr id="21" name="Straight Connector 20">
          <a:extLst xmlns:a="http://schemas.openxmlformats.org/drawingml/2006/main">
            <a:ext uri="{FF2B5EF4-FFF2-40B4-BE49-F238E27FC236}">
              <a16:creationId xmlns:a16="http://schemas.microsoft.com/office/drawing/2014/main" id="{488A8C93-F88B-4689-8FA8-82A2577E9963}"/>
            </a:ext>
          </a:extLst>
        </cdr:cNvPr>
        <cdr:cNvCxnSpPr/>
      </cdr:nvCxnSpPr>
      <cdr:spPr>
        <a:xfrm xmlns:a="http://schemas.openxmlformats.org/drawingml/2006/main" flipH="1" flipV="1">
          <a:off x="9096375" y="4457700"/>
          <a:ext cx="3175" cy="4508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0.55911</cdr:x>
      <cdr:y>0.32917</cdr:y>
    </cdr:from>
    <cdr:to>
      <cdr:x>0.66762</cdr:x>
      <cdr:y>0.43562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8715AB15-5E03-4E83-9B79-95CAB34B1D8B}"/>
            </a:ext>
          </a:extLst>
        </cdr:cNvPr>
        <cdr:cNvSpPr txBox="1"/>
      </cdr:nvSpPr>
      <cdr:spPr>
        <a:xfrm xmlns:a="http://schemas.openxmlformats.org/drawingml/2006/main">
          <a:off x="6111081" y="1943894"/>
          <a:ext cx="1186007" cy="628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2/11/2020</a:t>
          </a:r>
        </a:p>
        <a:p xmlns:a="http://schemas.openxmlformats.org/drawingml/2006/main">
          <a:pPr algn="ctr"/>
          <a:r>
            <a:rPr lang="en-US" sz="1100" b="0" i="1" dirty="0"/>
            <a:t>Press Release</a:t>
          </a:r>
        </a:p>
      </cdr:txBody>
    </cdr:sp>
  </cdr:relSizeAnchor>
  <cdr:relSizeAnchor xmlns:cdr="http://schemas.openxmlformats.org/drawingml/2006/chartDrawing">
    <cdr:from>
      <cdr:x>0.55882</cdr:x>
      <cdr:y>0.40578</cdr:y>
    </cdr:from>
    <cdr:to>
      <cdr:x>0.60922</cdr:x>
      <cdr:y>0.52016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A7598476-48C4-4549-BE7A-C16CA9683632}"/>
            </a:ext>
          </a:extLst>
        </cdr:cNvPr>
        <cdr:cNvCxnSpPr/>
      </cdr:nvCxnSpPr>
      <cdr:spPr>
        <a:xfrm xmlns:a="http://schemas.openxmlformats.org/drawingml/2006/main" flipV="1">
          <a:off x="6107906" y="2396332"/>
          <a:ext cx="550863" cy="6754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0.48395</cdr:x>
      <cdr:y>0.2082</cdr:y>
    </cdr:from>
    <cdr:to>
      <cdr:x>0.59246</cdr:x>
      <cdr:y>0.31465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EB87710F-FFAF-4768-B1A8-CF4274C4A3F1}"/>
            </a:ext>
          </a:extLst>
        </cdr:cNvPr>
        <cdr:cNvSpPr txBox="1"/>
      </cdr:nvSpPr>
      <cdr:spPr>
        <a:xfrm xmlns:a="http://schemas.openxmlformats.org/drawingml/2006/main">
          <a:off x="5289549" y="1229518"/>
          <a:ext cx="1186007" cy="628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2/10/2020</a:t>
          </a:r>
        </a:p>
        <a:p xmlns:a="http://schemas.openxmlformats.org/drawingml/2006/main">
          <a:pPr algn="ctr"/>
          <a:r>
            <a:rPr lang="en-US" sz="1100" b="0" i="1"/>
            <a:t>Traffic Advisory</a:t>
          </a:r>
        </a:p>
      </cdr:txBody>
    </cdr:sp>
  </cdr:relSizeAnchor>
  <cdr:relSizeAnchor xmlns:cdr="http://schemas.openxmlformats.org/drawingml/2006/chartDrawing">
    <cdr:from>
      <cdr:x>0.53486</cdr:x>
      <cdr:y>0.27823</cdr:y>
    </cdr:from>
    <cdr:to>
      <cdr:x>0.53486</cdr:x>
      <cdr:y>0.34274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95B68966-01E4-4BA0-B85D-754A124C413A}"/>
            </a:ext>
          </a:extLst>
        </cdr:cNvPr>
        <cdr:cNvCxnSpPr/>
      </cdr:nvCxnSpPr>
      <cdr:spPr>
        <a:xfrm xmlns:a="http://schemas.openxmlformats.org/drawingml/2006/main" flipH="1" flipV="1">
          <a:off x="5845968" y="1643062"/>
          <a:ext cx="1" cy="3810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0.57383</cdr:x>
      <cdr:y>0.55984</cdr:y>
    </cdr:from>
    <cdr:to>
      <cdr:x>0.68234</cdr:x>
      <cdr:y>0.66629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138D0B2-0E08-46BB-B387-FAD5B5EF5844}"/>
            </a:ext>
          </a:extLst>
        </cdr:cNvPr>
        <cdr:cNvSpPr txBox="1"/>
      </cdr:nvSpPr>
      <cdr:spPr>
        <a:xfrm xmlns:a="http://schemas.openxmlformats.org/drawingml/2006/main">
          <a:off x="6271885" y="3306127"/>
          <a:ext cx="1186007" cy="628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2/7/2020 –</a:t>
          </a:r>
        </a:p>
        <a:p xmlns:a="http://schemas.openxmlformats.org/drawingml/2006/main">
          <a:pPr algn="ctr"/>
          <a:r>
            <a:rPr lang="en-US" sz="1100" b="1" dirty="0"/>
            <a:t> 2/18/2020</a:t>
          </a:r>
        </a:p>
        <a:p xmlns:a="http://schemas.openxmlformats.org/drawingml/2006/main">
          <a:pPr algn="ctr"/>
          <a:r>
            <a:rPr lang="en-US" sz="1100" b="0" i="1" dirty="0"/>
            <a:t>News Coverage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7ED8-5E3C-4DE5-98A7-A384CD1E656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A25C4-397A-4D14-B3B7-77AD77BA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8C92C50-38ED-4914-BF7E-6B3DC4A4D79C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2A12306-A282-48D8-BA20-DCE5E02FC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4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1 difference: R/W Capital, Risk Contingency, Permitting costs and possibly some savings</a:t>
            </a:r>
          </a:p>
          <a:p>
            <a:r>
              <a:rPr lang="en-US" dirty="0"/>
              <a:t>Line 2 difference: $3M No. K-rail, $1.4M SFM, $0.6 Contingency, $2M COS balance</a:t>
            </a:r>
            <a:r>
              <a:rPr lang="en-US"/>
              <a:t>, unpaid CCOs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6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original plan</a:t>
            </a:r>
          </a:p>
          <a:p>
            <a:r>
              <a:rPr lang="en-US" dirty="0"/>
              <a:t>Note what is gained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12306-A282-48D8-BA20-DCE5E02F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782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what is gained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12306-A282-48D8-BA20-DCE5E02F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10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6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082" lvl="1" indent="-342882">
              <a:spcAft>
                <a:spcPts val="600"/>
              </a:spcAft>
              <a:buClr>
                <a:srgbClr val="F3AF34"/>
              </a:buClr>
              <a:buFont typeface="Symbol" panose="05050102010706020507" pitchFamily="18" charset="2"/>
              <a:buChar char=""/>
            </a:pPr>
            <a:r>
              <a:rPr lang="en-US" dirty="0"/>
              <a:t>Twitter feed provided to City of San Mateo prior to start of wall demo which they </a:t>
            </a:r>
            <a:r>
              <a:rPr lang="en-US" dirty="0" err="1"/>
              <a:t>reTweeted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3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majority of the inquiries are asks to be included on the weekly email blast.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7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time now line</a:t>
            </a:r>
          </a:p>
          <a:p>
            <a:r>
              <a:rPr lang="en-US" dirty="0"/>
              <a:t>“Potential” to “Planned”</a:t>
            </a:r>
          </a:p>
          <a:p>
            <a:r>
              <a:rPr lang="en-US" dirty="0"/>
              <a:t>Switch toll system to 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6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Compliment City of San Mateo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“northern contract” or second phase, there will be work in Palo Alto on both the freeway and on City Streets (confirmed by contractor)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46C-BB42-4708-95F9-A6637C9FFB86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4703-1560-4ED3-BB73-BF181A35A57F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FC97-3BBF-45A9-B998-35089650F4A1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7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46C-BB42-4708-95F9-A6637C9FFB86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5C27-7B6F-4C63-9F11-5ED3C21C47BF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61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50C-D1E2-494C-B82E-60097393FFA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BF43-AC78-4726-8376-68DD2E280AB1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B39-3EC8-4324-BF0F-AB2DAD663145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5A1-5B17-4061-81A9-DF287EFD3D6E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2AF3E6E-CD68-4C7D-B614-05AFC060D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C2-DF9D-4575-9BC5-3F3C4F4B9516}" type="datetime1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7014210" y="6606894"/>
            <a:ext cx="2057400" cy="244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FD749-63D8-43EC-A856-55BB0F9CCB3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0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45DB-2617-4193-8508-F0681F0CEFD5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5C27-7B6F-4C63-9F11-5ED3C21C47BF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61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8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041B-F632-4BC7-9637-6FBEBC43E2F1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9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4703-1560-4ED3-BB73-BF181A35A57F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FC97-3BBF-45A9-B998-35089650F4A1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50C-D1E2-494C-B82E-60097393FFA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BF43-AC78-4726-8376-68DD2E280AB1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B39-3EC8-4324-BF0F-AB2DAD663145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5A1-5B17-4061-81A9-DF287EFD3D6E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1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2AF3E6E-CD68-4C7D-B614-05AFC060D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1820" y="636383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7014210" y="6606894"/>
            <a:ext cx="2057400" cy="244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FD749-63D8-43EC-A856-55BB0F9CCB3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9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45DB-2617-4193-8508-F0681F0CEFD5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041B-F632-4BC7-9637-6FBEBC43E2F1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9205-D348-4C07-BB33-81A9ED1D662A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9205-D348-4C07-BB33-81A9ED1D662A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3C2F-AE62-4A5A-82F1-0327CBAD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101express@dot.ca.gov" TargetMode="External"/><Relationship Id="rId2" Type="http://schemas.openxmlformats.org/officeDocument/2006/relationships/hyperlink" Target="101express.com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-4148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B157A-550D-41B4-8277-12FD4182D1F4}"/>
              </a:ext>
            </a:extLst>
          </p:cNvPr>
          <p:cNvSpPr txBox="1"/>
          <p:nvPr/>
        </p:nvSpPr>
        <p:spPr>
          <a:xfrm>
            <a:off x="345539" y="5785868"/>
            <a:ext cx="6969661" cy="369332"/>
          </a:xfrm>
          <a:prstGeom prst="rect">
            <a:avLst/>
          </a:prstGeom>
          <a:solidFill>
            <a:srgbClr val="514D4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	SMCTA, </a:t>
            </a:r>
            <a:r>
              <a:rPr lang="en-US">
                <a:solidFill>
                  <a:schemeClr val="bg1"/>
                </a:solidFill>
              </a:rPr>
              <a:t>JPA and C</a:t>
            </a:r>
            <a:r>
              <a:rPr lang="en-US" dirty="0">
                <a:solidFill>
                  <a:schemeClr val="bg1"/>
                </a:solidFill>
              </a:rPr>
              <a:t>/CAG </a:t>
            </a:r>
            <a:r>
              <a:rPr lang="en-US">
                <a:solidFill>
                  <a:schemeClr val="bg1"/>
                </a:solidFill>
              </a:rPr>
              <a:t>Board Meetings May </a:t>
            </a:r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857" y="4310743"/>
            <a:ext cx="41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Quarterly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251810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5C78C-4D05-4272-8775-92B31C80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fire truck is parked on the side of a road&#10;&#10;Description automatically generated">
            <a:extLst>
              <a:ext uri="{FF2B5EF4-FFF2-40B4-BE49-F238E27FC236}">
                <a16:creationId xmlns:a16="http://schemas.microsoft.com/office/drawing/2014/main" id="{E065EC5C-6B0F-48F9-9AEB-74B287F178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2"/>
          <a:stretch/>
        </p:blipFill>
        <p:spPr>
          <a:xfrm>
            <a:off x="4975547" y="1804786"/>
            <a:ext cx="3638550" cy="2074998"/>
          </a:xfrm>
          <a:prstGeom prst="rect">
            <a:avLst/>
          </a:prstGeom>
        </p:spPr>
      </p:pic>
      <p:pic>
        <p:nvPicPr>
          <p:cNvPr id="6" name="Picture 5" descr="A highway at night&#10;&#10;Description automatically generated">
            <a:extLst>
              <a:ext uri="{FF2B5EF4-FFF2-40B4-BE49-F238E27FC236}">
                <a16:creationId xmlns:a16="http://schemas.microsoft.com/office/drawing/2014/main" id="{5B0B8A86-B1E8-43E1-BB50-D68192A6A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6"/>
          <a:stretch/>
        </p:blipFill>
        <p:spPr>
          <a:xfrm>
            <a:off x="529903" y="1768423"/>
            <a:ext cx="3695700" cy="2074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F9DD1-8F06-4401-B2BF-C97B66D59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01"/>
          <a:stretch/>
        </p:blipFill>
        <p:spPr>
          <a:xfrm>
            <a:off x="1784312" y="4064000"/>
            <a:ext cx="5575376" cy="2397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FD1D1-E2FB-42BF-84F9-FF0EA779E591}"/>
              </a:ext>
            </a:extLst>
          </p:cNvPr>
          <p:cNvSpPr txBox="1"/>
          <p:nvPr/>
        </p:nvSpPr>
        <p:spPr>
          <a:xfrm>
            <a:off x="461261" y="1306758"/>
            <a:ext cx="530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Temporary Restriping and Traffic Loops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817AD0-1356-44F5-8065-A7A55860834E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NORTH CONTRACT WORK UNDERWAY</a:t>
            </a:r>
          </a:p>
        </p:txBody>
      </p:sp>
    </p:spTree>
    <p:extLst>
      <p:ext uri="{BB962C8B-B14F-4D97-AF65-F5344CB8AC3E}">
        <p14:creationId xmlns:p14="http://schemas.microsoft.com/office/powerpoint/2010/main" val="53934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0BEB9-0594-47C8-9837-FA57C910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E8E21-C496-4561-BCBC-ED5D704DF5DE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NORTH CONTRACT WORK UNDERWAY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A7410-21A1-4F76-89FA-471208DD7A53}"/>
              </a:ext>
            </a:extLst>
          </p:cNvPr>
          <p:cNvSpPr txBox="1"/>
          <p:nvPr/>
        </p:nvSpPr>
        <p:spPr>
          <a:xfrm>
            <a:off x="461261" y="1306758"/>
            <a:ext cx="530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Removing vegetation</a:t>
            </a:r>
            <a:endParaRPr lang="en-US" sz="1400" dirty="0"/>
          </a:p>
        </p:txBody>
      </p:sp>
      <p:pic>
        <p:nvPicPr>
          <p:cNvPr id="8" name="Picture 7" descr="A picture containing outdoor, grass, yellow, field&#10;&#10;Description automatically generated">
            <a:extLst>
              <a:ext uri="{FF2B5EF4-FFF2-40B4-BE49-F238E27FC236}">
                <a16:creationId xmlns:a16="http://schemas.microsoft.com/office/drawing/2014/main" id="{B3A25C8C-A38E-4EFD-AF99-52655D77A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673191"/>
            <a:ext cx="3695700" cy="2771776"/>
          </a:xfrm>
          <a:prstGeom prst="rect">
            <a:avLst/>
          </a:prstGeom>
        </p:spPr>
      </p:pic>
      <p:pic>
        <p:nvPicPr>
          <p:cNvPr id="9" name="Picture 8" descr="A picture containing outdoor, grass, fire, coming&#10;&#10;Description automatically generated">
            <a:extLst>
              <a:ext uri="{FF2B5EF4-FFF2-40B4-BE49-F238E27FC236}">
                <a16:creationId xmlns:a16="http://schemas.microsoft.com/office/drawing/2014/main" id="{9532E4A9-B84D-40A9-9513-261DC105A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2" y="2673191"/>
            <a:ext cx="3634740" cy="27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0BEB9-0594-47C8-9837-FA57C910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E8E21-C496-4561-BCBC-ED5D704DF5DE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NORTH CONTRACT WORK UNDERWAY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A7410-21A1-4F76-89FA-471208DD7A53}"/>
              </a:ext>
            </a:extLst>
          </p:cNvPr>
          <p:cNvSpPr txBox="1"/>
          <p:nvPr/>
        </p:nvSpPr>
        <p:spPr>
          <a:xfrm>
            <a:off x="461261" y="1306758"/>
            <a:ext cx="530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Soundwall</a:t>
            </a:r>
            <a:r>
              <a:rPr lang="en-US" sz="2400" b="1" dirty="0"/>
              <a:t> demolition</a:t>
            </a:r>
            <a:endParaRPr lang="en-US" sz="1400" dirty="0"/>
          </a:p>
        </p:txBody>
      </p:sp>
      <p:pic>
        <p:nvPicPr>
          <p:cNvPr id="9" name="Picture 8" descr="A stone building with palm trees&#10;&#10;Description automatically generated">
            <a:extLst>
              <a:ext uri="{FF2B5EF4-FFF2-40B4-BE49-F238E27FC236}">
                <a16:creationId xmlns:a16="http://schemas.microsoft.com/office/drawing/2014/main" id="{B4B061FC-05DD-41CA-90B2-32ABCD347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1339" r="2378" b="-1339"/>
          <a:stretch/>
        </p:blipFill>
        <p:spPr>
          <a:xfrm rot="5400000">
            <a:off x="6338124" y="1628165"/>
            <a:ext cx="2158950" cy="2439467"/>
          </a:xfrm>
          <a:prstGeom prst="rect">
            <a:avLst/>
          </a:prstGeom>
        </p:spPr>
      </p:pic>
      <p:pic>
        <p:nvPicPr>
          <p:cNvPr id="10" name="Picture 9" descr="A picture containing outdoor, boat, water, side&#10;&#10;Description automatically generated">
            <a:extLst>
              <a:ext uri="{FF2B5EF4-FFF2-40B4-BE49-F238E27FC236}">
                <a16:creationId xmlns:a16="http://schemas.microsoft.com/office/drawing/2014/main" id="{6DC4567B-005B-4F60-958F-0A5A18203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r="15896"/>
          <a:stretch/>
        </p:blipFill>
        <p:spPr>
          <a:xfrm rot="5400000">
            <a:off x="6293472" y="4019969"/>
            <a:ext cx="2248254" cy="2439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629FB-F46F-4EB1-89CC-49688DEEDE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0" t="5929" r="-1350" b="8872"/>
          <a:stretch/>
        </p:blipFill>
        <p:spPr>
          <a:xfrm>
            <a:off x="326386" y="2326058"/>
            <a:ext cx="5654146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2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311" y="668459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UPCOMING WORK: May – July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6A74C-2E9D-438A-923E-03FF1709A4D8}"/>
              </a:ext>
            </a:extLst>
          </p:cNvPr>
          <p:cNvSpPr txBox="1"/>
          <p:nvPr/>
        </p:nvSpPr>
        <p:spPr>
          <a:xfrm>
            <a:off x="1047180" y="1726781"/>
            <a:ext cx="76396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Sewer line relocation near Dore Ave.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Sound wall reconstruction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south of Kehoe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north of Dore (pile drilling starts May 18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Preparation for PG&amp;E and AT&amp;T service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Pavement removal and grading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Electrical work</a:t>
            </a:r>
          </a:p>
        </p:txBody>
      </p:sp>
    </p:spTree>
    <p:extLst>
      <p:ext uri="{BB962C8B-B14F-4D97-AF65-F5344CB8AC3E}">
        <p14:creationId xmlns:p14="http://schemas.microsoft.com/office/powerpoint/2010/main" val="339174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7163E-AB9F-4A3C-AE00-25E6FD2F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490FD-E363-4979-8818-8694FF3B930E}"/>
              </a:ext>
            </a:extLst>
          </p:cNvPr>
          <p:cNvSpPr/>
          <p:nvPr/>
        </p:nvSpPr>
        <p:spPr>
          <a:xfrm>
            <a:off x="461261" y="703603"/>
            <a:ext cx="4972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CURRENT PROJECT COST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D25C77-F5C0-4F62-85E1-6561CBC88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96518"/>
              </p:ext>
            </p:extLst>
          </p:nvPr>
        </p:nvGraphicFramePr>
        <p:xfrm>
          <a:off x="630621" y="1845497"/>
          <a:ext cx="8130823" cy="414062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285950">
                  <a:extLst>
                    <a:ext uri="{9D8B030D-6E8A-4147-A177-3AD203B41FA5}">
                      <a16:colId xmlns:a16="http://schemas.microsoft.com/office/drawing/2014/main" val="2182702493"/>
                    </a:ext>
                  </a:extLst>
                </a:gridCol>
                <a:gridCol w="1745900">
                  <a:extLst>
                    <a:ext uri="{9D8B030D-6E8A-4147-A177-3AD203B41FA5}">
                      <a16:colId xmlns:a16="http://schemas.microsoft.com/office/drawing/2014/main" val="221516631"/>
                    </a:ext>
                  </a:extLst>
                </a:gridCol>
                <a:gridCol w="1453033">
                  <a:extLst>
                    <a:ext uri="{9D8B030D-6E8A-4147-A177-3AD203B41FA5}">
                      <a16:colId xmlns:a16="http://schemas.microsoft.com/office/drawing/2014/main" val="2719950522"/>
                    </a:ext>
                  </a:extLst>
                </a:gridCol>
                <a:gridCol w="1604705">
                  <a:extLst>
                    <a:ext uri="{9D8B030D-6E8A-4147-A177-3AD203B41FA5}">
                      <a16:colId xmlns:a16="http://schemas.microsoft.com/office/drawing/2014/main" val="1662650128"/>
                    </a:ext>
                  </a:extLst>
                </a:gridCol>
                <a:gridCol w="41235">
                  <a:extLst>
                    <a:ext uri="{9D8B030D-6E8A-4147-A177-3AD203B41FA5}">
                      <a16:colId xmlns:a16="http://schemas.microsoft.com/office/drawing/2014/main" val="4081880385"/>
                    </a:ext>
                  </a:extLst>
                </a:gridCol>
              </a:tblGrid>
              <a:tr h="28193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Expended thru 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Completion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806184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Environmental, Design &amp; ROW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    64.7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52.2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62.5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51271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South Civil Contract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    74.8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66.0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74.8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594765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North Civil Contract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  388.7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12.3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390.9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977917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Toll System Contract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    45.0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0.1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45.0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711604"/>
                  </a:ext>
                </a:extLst>
              </a:tr>
              <a:tr h="384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Toll System Early Opening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3.1</a:t>
                      </a:r>
                    </a:p>
                  </a:txBody>
                  <a:tcPr marL="6350" marR="6350" marT="635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0.0</a:t>
                      </a:r>
                    </a:p>
                  </a:txBody>
                  <a:tcPr marL="6350" marR="6350" marT="635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3.1</a:t>
                      </a:r>
                    </a:p>
                  </a:txBody>
                  <a:tcPr marL="6350" marR="6350" marT="635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872808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Highway Planting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</a:rPr>
                        <a:t>$       4.8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0.0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4.8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481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  581.1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$130.6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581.1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5413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1C6EDD-6162-48F6-A1F3-64ED158BF861}"/>
              </a:ext>
            </a:extLst>
          </p:cNvPr>
          <p:cNvSpPr txBox="1"/>
          <p:nvPr/>
        </p:nvSpPr>
        <p:spPr>
          <a:xfrm>
            <a:off x="5817213" y="6111165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in $millions</a:t>
            </a:r>
          </a:p>
        </p:txBody>
      </p:sp>
    </p:spTree>
    <p:extLst>
      <p:ext uri="{BB962C8B-B14F-4D97-AF65-F5344CB8AC3E}">
        <p14:creationId xmlns:p14="http://schemas.microsoft.com/office/powerpoint/2010/main" val="388727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7965" y="2567225"/>
            <a:ext cx="67080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COVID-19 impacts and opportunities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Public Outreach Plan</a:t>
            </a:r>
          </a:p>
        </p:txBody>
      </p:sp>
    </p:spTree>
    <p:extLst>
      <p:ext uri="{BB962C8B-B14F-4D97-AF65-F5344CB8AC3E}">
        <p14:creationId xmlns:p14="http://schemas.microsoft.com/office/powerpoint/2010/main" val="2660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A7A7A-64CA-40EC-AEC2-CA09F044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A5EEB-5B2B-4B6A-AC05-53934700C996}"/>
              </a:ext>
            </a:extLst>
          </p:cNvPr>
          <p:cNvSpPr/>
          <p:nvPr/>
        </p:nvSpPr>
        <p:spPr>
          <a:xfrm>
            <a:off x="480311" y="636928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02B52-A468-4D5B-8CCF-BC36C2ACC0F0}"/>
              </a:ext>
            </a:extLst>
          </p:cNvPr>
          <p:cNvSpPr/>
          <p:nvPr/>
        </p:nvSpPr>
        <p:spPr>
          <a:xfrm>
            <a:off x="614450" y="1893432"/>
            <a:ext cx="7900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Kiewit response: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Determined it was in the safety interest of their employees to stand down from the project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crews were demobilized for two weeks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Mar. 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17 - 28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Caltrans response: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Determined that their work is essential and communicated that determination to all of its partners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Given the light freeway traffic, Caltrans has approved Contractor requests to extend lane closure hours</a:t>
            </a:r>
          </a:p>
          <a:p>
            <a:pPr>
              <a:spcAft>
                <a:spcPts val="1200"/>
              </a:spcAft>
              <a:defRPr/>
            </a:pPr>
            <a:r>
              <a:rPr lang="en-US" sz="2000" u="sng" dirty="0">
                <a:solidFill>
                  <a:prstClr val="black"/>
                </a:solidFill>
                <a:latin typeface="Calibri"/>
              </a:rPr>
              <a:t>Joint response: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Kiewit and Caltrans have modified closure hours to improve access and increase 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5C83B-47C2-439B-90B1-309A60DCB6D0}"/>
              </a:ext>
            </a:extLst>
          </p:cNvPr>
          <p:cNvSpPr txBox="1"/>
          <p:nvPr/>
        </p:nvSpPr>
        <p:spPr>
          <a:xfrm>
            <a:off x="1792418" y="1460905"/>
            <a:ext cx="555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 following Shelter in Place Directive</a:t>
            </a:r>
          </a:p>
        </p:txBody>
      </p:sp>
    </p:spTree>
    <p:extLst>
      <p:ext uri="{BB962C8B-B14F-4D97-AF65-F5344CB8AC3E}">
        <p14:creationId xmlns:p14="http://schemas.microsoft.com/office/powerpoint/2010/main" val="233940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A7A7A-64CA-40EC-AEC2-CA09F044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A5EEB-5B2B-4B6A-AC05-53934700C996}"/>
              </a:ext>
            </a:extLst>
          </p:cNvPr>
          <p:cNvSpPr/>
          <p:nvPr/>
        </p:nvSpPr>
        <p:spPr>
          <a:xfrm>
            <a:off x="480311" y="636928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02B52-A468-4D5B-8CCF-BC36C2ACC0F0}"/>
              </a:ext>
            </a:extLst>
          </p:cNvPr>
          <p:cNvSpPr/>
          <p:nvPr/>
        </p:nvSpPr>
        <p:spPr>
          <a:xfrm>
            <a:off x="817879" y="2054602"/>
            <a:ext cx="7508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Nighttime freeway lane closures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lang="en-US" sz="2000" dirty="0">
                <a:solidFill>
                  <a:prstClr val="black"/>
                </a:solidFill>
              </a:rPr>
              <a:t>Sun. through Thurs. nights)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Starting as early as 7:00 pm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(from 9:00 pm)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Picking up no later than 6:30 am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(from 5:30 am)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2000" u="sng" dirty="0">
                <a:solidFill>
                  <a:prstClr val="black"/>
                </a:solidFill>
              </a:rPr>
              <a:t>Daytime single lane closures</a:t>
            </a:r>
            <a:r>
              <a:rPr lang="en-US" sz="2000" dirty="0">
                <a:solidFill>
                  <a:prstClr val="black"/>
                </a:solidFill>
              </a:rPr>
              <a:t> (Mon. through Fri.):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Single lane closure from 6:00 am to 2 pm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Starting: NB Woodside Rd. to SR-92 Interchange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Extending: SB SR-92 Interchange to Woodside Rd.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Maximum: SB Broadway to SR-92 Interchange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Dore Off-ramp weekend closure: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Sat., May 16, 7:00 pm through Mon., May 18, at 6:00 am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 Mateo City street lane closures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(Mon. through Fri.):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8:00 am to 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:00 pm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(from 8:30 am to 4:00 pm)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5C83B-47C2-439B-90B1-309A60DCB6D0}"/>
              </a:ext>
            </a:extLst>
          </p:cNvPr>
          <p:cNvSpPr txBox="1"/>
          <p:nvPr/>
        </p:nvSpPr>
        <p:spPr>
          <a:xfrm>
            <a:off x="1602917" y="1538505"/>
            <a:ext cx="593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Extended work hours during Shelter in Place</a:t>
            </a:r>
          </a:p>
        </p:txBody>
      </p:sp>
    </p:spTree>
    <p:extLst>
      <p:ext uri="{BB962C8B-B14F-4D97-AF65-F5344CB8AC3E}">
        <p14:creationId xmlns:p14="http://schemas.microsoft.com/office/powerpoint/2010/main" val="385971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1526F-0B77-4D1E-A6D8-F2B746E9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B9BD7-F34B-472E-BFA3-98F399FDD268}"/>
              </a:ext>
            </a:extLst>
          </p:cNvPr>
          <p:cNvSpPr/>
          <p:nvPr/>
        </p:nvSpPr>
        <p:spPr>
          <a:xfrm>
            <a:off x="480311" y="636928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TRAFFIC INFORMATION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8267D-CD24-44E7-9896-0BC8BAFD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3" y="1585702"/>
            <a:ext cx="9144000" cy="1967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B764CA-CD85-4F5C-BD68-D2FAC3BB5847}"/>
              </a:ext>
            </a:extLst>
          </p:cNvPr>
          <p:cNvSpPr txBox="1"/>
          <p:nvPr/>
        </p:nvSpPr>
        <p:spPr>
          <a:xfrm>
            <a:off x="570308" y="4056580"/>
            <a:ext cx="79207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Caltrans has installed 42 sensors to monitor traffic along the project corridor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Real-time traffic information is displayed on 30 changeable message signs (i.e. delay times, congestion points, etc.)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Displayed messages 24x7 will vary throughout the corridor based on the location of the congestion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BCAC27-6C67-40A8-80FF-033A0826EB72}"/>
              </a:ext>
            </a:extLst>
          </p:cNvPr>
          <p:cNvSpPr/>
          <p:nvPr/>
        </p:nvSpPr>
        <p:spPr>
          <a:xfrm>
            <a:off x="850900" y="2754247"/>
            <a:ext cx="5080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7DC18-3CB1-4466-A307-51C25A4BF9A6}"/>
              </a:ext>
            </a:extLst>
          </p:cNvPr>
          <p:cNvSpPr/>
          <p:nvPr/>
        </p:nvSpPr>
        <p:spPr>
          <a:xfrm>
            <a:off x="1358900" y="3046347"/>
            <a:ext cx="730250" cy="393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B8C9C-07E3-415E-AD5C-7ED3E4D82A6C}"/>
              </a:ext>
            </a:extLst>
          </p:cNvPr>
          <p:cNvSpPr txBox="1"/>
          <p:nvPr/>
        </p:nvSpPr>
        <p:spPr>
          <a:xfrm>
            <a:off x="850900" y="2678131"/>
            <a:ext cx="577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4"/>
                </a:solidFill>
              </a:rPr>
              <a:t>SLOW DOWN 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F82A7-A82B-4D03-8175-F49AA97DFCBA}"/>
              </a:ext>
            </a:extLst>
          </p:cNvPr>
          <p:cNvSpPr txBox="1"/>
          <p:nvPr/>
        </p:nvSpPr>
        <p:spPr>
          <a:xfrm>
            <a:off x="1471612" y="2989281"/>
            <a:ext cx="577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4"/>
                </a:solidFill>
              </a:rPr>
              <a:t>HEAVY TRAFFIC</a:t>
            </a:r>
          </a:p>
          <a:p>
            <a:pPr algn="ctr"/>
            <a:r>
              <a:rPr lang="en-US" sz="900" b="1" dirty="0">
                <a:solidFill>
                  <a:schemeClr val="accent4"/>
                </a:solidFill>
              </a:rPr>
              <a:t>¼ MILE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C03999C-4253-4880-9E04-A789FF917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/>
          <a:stretch/>
        </p:blipFill>
        <p:spPr>
          <a:xfrm>
            <a:off x="3082410" y="2659861"/>
            <a:ext cx="1398489" cy="868680"/>
          </a:xfrm>
          <a:prstGeom prst="rect">
            <a:avLst/>
          </a:prstGeom>
        </p:spPr>
      </p:pic>
      <p:pic>
        <p:nvPicPr>
          <p:cNvPr id="17" name="Picture 1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CC32F70-48AD-4D53-BDF7-2781680E2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29" y="2888490"/>
            <a:ext cx="633585" cy="495216"/>
          </a:xfrm>
          <a:prstGeom prst="rect">
            <a:avLst/>
          </a:prstGeom>
        </p:spPr>
      </p:pic>
      <p:pic>
        <p:nvPicPr>
          <p:cNvPr id="18" name="Picture 17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6513D5A-3AF6-40B1-8F85-6C6128517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1108"/>
          <a:stretch/>
        </p:blipFill>
        <p:spPr>
          <a:xfrm>
            <a:off x="4530678" y="2944831"/>
            <a:ext cx="506093" cy="495216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0CB6ED-1B61-47E3-8DB3-097221EC1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54" y="2659861"/>
            <a:ext cx="1450982" cy="868680"/>
          </a:xfrm>
          <a:prstGeom prst="rect">
            <a:avLst/>
          </a:prstGeom>
        </p:spPr>
      </p:pic>
      <p:pic>
        <p:nvPicPr>
          <p:cNvPr id="21" name="Picture 20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5F2764C5-21AE-4C01-A024-B37BD2FF8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b="4957"/>
          <a:stretch/>
        </p:blipFill>
        <p:spPr>
          <a:xfrm>
            <a:off x="8515350" y="2925313"/>
            <a:ext cx="535942" cy="4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6015" y="2468255"/>
            <a:ext cx="66919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COVID-19 impacts and opportunities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Public Outreach</a:t>
            </a:r>
          </a:p>
        </p:txBody>
      </p:sp>
    </p:spTree>
    <p:extLst>
      <p:ext uri="{BB962C8B-B14F-4D97-AF65-F5344CB8AC3E}">
        <p14:creationId xmlns:p14="http://schemas.microsoft.com/office/powerpoint/2010/main" val="93154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5528" y="2567225"/>
            <a:ext cx="66729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COVID-19 impacts and opportunities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Public Outreach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59C22-094B-40B9-BDF8-D6D2AAB5BF03}"/>
              </a:ext>
            </a:extLst>
          </p:cNvPr>
          <p:cNvSpPr/>
          <p:nvPr/>
        </p:nvSpPr>
        <p:spPr>
          <a:xfrm>
            <a:off x="473652" y="676097"/>
            <a:ext cx="1105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FFC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1461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D841B-B970-4EAB-9650-BDC6D497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095" y="3114676"/>
            <a:ext cx="3260555" cy="3552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FAEED8-FF7B-4FB4-A7E0-66BF10823052}"/>
              </a:ext>
            </a:extLst>
          </p:cNvPr>
          <p:cNvSpPr/>
          <p:nvPr/>
        </p:nvSpPr>
        <p:spPr>
          <a:xfrm>
            <a:off x="683475" y="1375212"/>
            <a:ext cx="74410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buClr>
                <a:srgbClr val="F3AF34"/>
              </a:buClr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Email blast (639 subscribers), website, and social </a:t>
            </a:r>
            <a:r>
              <a:rPr lang="en-US" sz="2000" dirty="0">
                <a:latin typeface="Calibri" panose="020F0502020204030204" pitchFamily="34" charset="0"/>
              </a:rPr>
              <a:t>media updates</a:t>
            </a:r>
          </a:p>
          <a:p>
            <a:pPr marL="342882" indent="-342882">
              <a:buClr>
                <a:srgbClr val="F3AF34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</a:rPr>
              <a:t>Coordination with 511.org</a:t>
            </a:r>
          </a:p>
          <a:p>
            <a:pPr marL="342882" indent="-342882">
              <a:buClr>
                <a:srgbClr val="F3AF34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</a:rPr>
              <a:t>Targeted weekly emails to SFO</a:t>
            </a:r>
          </a:p>
          <a:p>
            <a:pPr marL="342882" indent="-342882">
              <a:buClr>
                <a:srgbClr val="F3AF34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</a:rPr>
              <a:t>Door hangers and post cards for sewer and sound wall work</a:t>
            </a:r>
          </a:p>
          <a:p>
            <a:pPr marL="342882" indent="-342882">
              <a:buClr>
                <a:srgbClr val="F3AF34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</a:rPr>
              <a:t>Targeted radio ads when needed in the future</a:t>
            </a:r>
          </a:p>
          <a:p>
            <a:pPr>
              <a:buClr>
                <a:srgbClr val="FF9300"/>
              </a:buClr>
              <a:buSzPct val="140000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84934-30E3-4A84-A6E0-0A9240D7203F}"/>
              </a:ext>
            </a:extLst>
          </p:cNvPr>
          <p:cNvSpPr/>
          <p:nvPr/>
        </p:nvSpPr>
        <p:spPr>
          <a:xfrm>
            <a:off x="508000" y="708151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ONGOING CONSTRUCTION OUTREACH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08EF5-7019-41B5-A49D-06D9BE1C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5" y="3307080"/>
            <a:ext cx="4528688" cy="31691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734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CONSTRUCTION E-MAIL INQUIRIES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4E247B-688D-4AB1-9490-87203CFEA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63905"/>
              </p:ext>
            </p:extLst>
          </p:nvPr>
        </p:nvGraphicFramePr>
        <p:xfrm>
          <a:off x="46574" y="1284856"/>
          <a:ext cx="9050851" cy="507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B12053D-9DAE-473C-9CED-CC6A11ADB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0856"/>
              </p:ext>
            </p:extLst>
          </p:nvPr>
        </p:nvGraphicFramePr>
        <p:xfrm>
          <a:off x="370280" y="6512127"/>
          <a:ext cx="8707746" cy="290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7746">
                  <a:extLst>
                    <a:ext uri="{9D8B030D-6E8A-4147-A177-3AD203B41FA5}">
                      <a16:colId xmlns:a16="http://schemas.microsoft.com/office/drawing/2014/main" val="1705463191"/>
                    </a:ext>
                  </a:extLst>
                </a:gridCol>
              </a:tblGrid>
              <a:tr h="290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This figure shows aggregated counts of all email inquiries to 101express@dot.ca.gov over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275292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8EB26-33C7-4D59-A5FF-F72C78418E66}"/>
              </a:ext>
            </a:extLst>
          </p:cNvPr>
          <p:cNvCxnSpPr>
            <a:cxnSpLocks/>
          </p:cNvCxnSpPr>
          <p:nvPr/>
        </p:nvCxnSpPr>
        <p:spPr>
          <a:xfrm flipV="1">
            <a:off x="5267703" y="3238819"/>
            <a:ext cx="0" cy="56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8B3957-220B-4BA5-8CE3-91818E97190C}"/>
              </a:ext>
            </a:extLst>
          </p:cNvPr>
          <p:cNvSpPr txBox="1"/>
          <p:nvPr/>
        </p:nvSpPr>
        <p:spPr>
          <a:xfrm>
            <a:off x="6159500" y="1818640"/>
            <a:ext cx="27000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Currently: 665 subscribers to weekly email blast</a:t>
            </a:r>
          </a:p>
        </p:txBody>
      </p:sp>
    </p:spTree>
    <p:extLst>
      <p:ext uri="{BB962C8B-B14F-4D97-AF65-F5344CB8AC3E}">
        <p14:creationId xmlns:p14="http://schemas.microsoft.com/office/powerpoint/2010/main" val="361377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85DE-E608-4E01-A982-4D81694FFE35}"/>
              </a:ext>
            </a:extLst>
          </p:cNvPr>
          <p:cNvSpPr/>
          <p:nvPr/>
        </p:nvSpPr>
        <p:spPr>
          <a:xfrm>
            <a:off x="461261" y="1867034"/>
            <a:ext cx="834776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For more information on the project, visit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101express.com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85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14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To sign up for updates, email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101express@dot.ca.gov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with “Weekly” or “Quarterly” in the subject line.</a:t>
            </a:r>
          </a:p>
          <a:p>
            <a:pPr marL="1285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4714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To ask a question about the project, contact: </a:t>
            </a:r>
          </a:p>
          <a:p>
            <a:pPr marL="928688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Caltrans PIO, Alejandro Lopez, (510) 286-4948,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hlinkClick r:id="rId3"/>
              </a:rPr>
              <a:t>101express@dot.ca.gov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0E6F3-EAFC-4DE0-8C9D-5EB93981B58B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ACCESSING PROJECT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74727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35DBB-EF03-4476-9AA1-06A476BA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0DBD5-9439-4D93-AB8C-6DB67300EAE7}"/>
              </a:ext>
            </a:extLst>
          </p:cNvPr>
          <p:cNvSpPr txBox="1"/>
          <p:nvPr/>
        </p:nvSpPr>
        <p:spPr>
          <a:xfrm>
            <a:off x="670429" y="2855197"/>
            <a:ext cx="7920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0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4" y="2567225"/>
            <a:ext cx="66511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COVID-19 impacts and opportunities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Public Outreach</a:t>
            </a:r>
          </a:p>
        </p:txBody>
      </p:sp>
    </p:spTree>
    <p:extLst>
      <p:ext uri="{BB962C8B-B14F-4D97-AF65-F5344CB8AC3E}">
        <p14:creationId xmlns:p14="http://schemas.microsoft.com/office/powerpoint/2010/main" val="8216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-9525" y="3846592"/>
            <a:ext cx="9144000" cy="2603294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10" y="1487268"/>
            <a:ext cx="9144000" cy="2403359"/>
          </a:xfrm>
          <a:prstGeom prst="rect">
            <a:avLst/>
          </a:prstGeom>
          <a:solidFill>
            <a:srgbClr val="FF5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0312" y="636928"/>
            <a:ext cx="4346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PROJECT SCHEDULE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0311" y="3577446"/>
            <a:ext cx="8085719" cy="414068"/>
          </a:xfrm>
          <a:prstGeom prst="roundRect">
            <a:avLst/>
          </a:prstGeom>
          <a:gradFill>
            <a:gsLst>
              <a:gs pos="0">
                <a:srgbClr val="FF3399"/>
              </a:gs>
              <a:gs pos="0">
                <a:srgbClr val="FF6633"/>
              </a:gs>
              <a:gs pos="27000">
                <a:srgbClr val="FFFF00"/>
              </a:gs>
              <a:gs pos="92000">
                <a:srgbClr val="01A78F"/>
              </a:gs>
              <a:gs pos="100000">
                <a:srgbClr val="3366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415264" y="3577446"/>
            <a:ext cx="0" cy="41406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03501" y="3577446"/>
            <a:ext cx="0" cy="41406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7229101" y="3577445"/>
            <a:ext cx="0" cy="41205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74379" y="3577446"/>
            <a:ext cx="0" cy="41406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2475" y="3611957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8101" y="3629370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6539" y="3606674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0922" y="3600724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5256" y="3599931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260894" y="2456426"/>
            <a:ext cx="0" cy="25102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233354" y="2962488"/>
            <a:ext cx="0" cy="603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2769496" y="2492905"/>
            <a:ext cx="992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100% PS&amp;E</a:t>
            </a:r>
          </a:p>
          <a:p>
            <a:r>
              <a:rPr lang="en-US" sz="1300" dirty="0"/>
              <a:t>Sep 2019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1832774" y="3990270"/>
            <a:ext cx="0" cy="510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1398373" y="4433559"/>
            <a:ext cx="12989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Begin </a:t>
            </a:r>
          </a:p>
          <a:p>
            <a:r>
              <a:rPr lang="en-US" sz="1300" dirty="0"/>
              <a:t>Construction</a:t>
            </a:r>
          </a:p>
          <a:p>
            <a:r>
              <a:rPr lang="en-US" sz="1300" dirty="0"/>
              <a:t>Mar 2019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72424" y="2991250"/>
            <a:ext cx="2876" cy="586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3814192" y="2470633"/>
            <a:ext cx="1903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Begin Construction</a:t>
            </a:r>
          </a:p>
          <a:p>
            <a:r>
              <a:rPr lang="en-US" sz="1300" dirty="0"/>
              <a:t>March 2020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6176367" y="2567400"/>
            <a:ext cx="0" cy="1010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5757193" y="1486902"/>
            <a:ext cx="10500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Begin Toll Systems Installation</a:t>
            </a:r>
          </a:p>
          <a:p>
            <a:r>
              <a:rPr lang="en-US" sz="1300" dirty="0"/>
              <a:t>Spring</a:t>
            </a:r>
          </a:p>
          <a:p>
            <a:r>
              <a:rPr lang="en-US" sz="1300" dirty="0"/>
              <a:t>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8263171" y="1553237"/>
            <a:ext cx="9973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Open </a:t>
            </a:r>
          </a:p>
          <a:p>
            <a:r>
              <a:rPr lang="en-US" sz="1300" dirty="0"/>
              <a:t>Express Lanes</a:t>
            </a:r>
          </a:p>
          <a:p>
            <a:r>
              <a:rPr lang="en-US" sz="1300" dirty="0"/>
              <a:t>Late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947530" y="1502049"/>
            <a:ext cx="16655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Caltrans Project </a:t>
            </a:r>
          </a:p>
          <a:p>
            <a:r>
              <a:rPr lang="en-US" sz="1300" dirty="0"/>
              <a:t>Approval (South and North)</a:t>
            </a:r>
          </a:p>
          <a:p>
            <a:r>
              <a:rPr lang="en-US" sz="1300" dirty="0"/>
              <a:t>Nov 2018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4041453" y="3991516"/>
            <a:ext cx="0" cy="593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2530578" y="4501197"/>
            <a:ext cx="16858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/>
              <a:t>Substantial Construction Completed</a:t>
            </a:r>
          </a:p>
          <a:p>
            <a:pPr algn="r"/>
            <a:r>
              <a:rPr lang="en-US" sz="1300" dirty="0"/>
              <a:t>Feb 2020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59119" y="1812532"/>
            <a:ext cx="133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Express </a:t>
            </a:r>
          </a:p>
          <a:p>
            <a:r>
              <a:rPr lang="en-US" sz="1400" b="1" dirty="0"/>
              <a:t>Lane </a:t>
            </a:r>
          </a:p>
          <a:p>
            <a:r>
              <a:rPr lang="en-US" sz="1400" b="1" dirty="0"/>
              <a:t>Addition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78169" y="4931791"/>
            <a:ext cx="1337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HOV to </a:t>
            </a:r>
          </a:p>
          <a:p>
            <a:r>
              <a:rPr lang="en-US" sz="1400" b="1" dirty="0"/>
              <a:t>Express Lane</a:t>
            </a:r>
          </a:p>
          <a:p>
            <a:r>
              <a:rPr lang="en-US" sz="1400" b="1" dirty="0"/>
              <a:t>Conversion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4562476" y="3990605"/>
            <a:ext cx="9524" cy="1366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4347413" y="5402256"/>
            <a:ext cx="16858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Begin Toll</a:t>
            </a:r>
          </a:p>
          <a:p>
            <a:r>
              <a:rPr lang="en-US" sz="1300" dirty="0"/>
              <a:t>Systems</a:t>
            </a:r>
          </a:p>
          <a:p>
            <a:r>
              <a:rPr lang="en-US" sz="1300" dirty="0"/>
              <a:t>Installation</a:t>
            </a:r>
          </a:p>
          <a:p>
            <a:r>
              <a:rPr lang="en-US" sz="1300" dirty="0"/>
              <a:t>Spring 2020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H="1" flipV="1">
            <a:off x="7100514" y="3994447"/>
            <a:ext cx="0" cy="1689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6997773" y="5678394"/>
            <a:ext cx="1685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Open Express Lanes</a:t>
            </a:r>
          </a:p>
          <a:p>
            <a:r>
              <a:rPr lang="en-US" sz="1300" dirty="0"/>
              <a:t>Late 2021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V="1">
            <a:off x="8421321" y="2457405"/>
            <a:ext cx="0" cy="1108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979476" y="6386757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60684" y="2825758"/>
            <a:ext cx="0" cy="774057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4745" y="3088467"/>
            <a:ext cx="161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North of </a:t>
            </a:r>
          </a:p>
          <a:p>
            <a:r>
              <a:rPr lang="en-US" sz="1400" b="1" dirty="0"/>
              <a:t>Whipple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60684" y="3890627"/>
            <a:ext cx="9525" cy="895818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5486" y="4003130"/>
            <a:ext cx="15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South of </a:t>
            </a:r>
          </a:p>
          <a:p>
            <a:r>
              <a:rPr lang="en-US" sz="1400" b="1" dirty="0"/>
              <a:t>Whipple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60A760-3840-4304-BA3C-AFD4A5FBC260}"/>
              </a:ext>
            </a:extLst>
          </p:cNvPr>
          <p:cNvSpPr txBox="1"/>
          <p:nvPr/>
        </p:nvSpPr>
        <p:spPr>
          <a:xfrm>
            <a:off x="5774857" y="5394612"/>
            <a:ext cx="12229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Begin Toll Systems</a:t>
            </a:r>
            <a:endParaRPr lang="en-US" sz="13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Testing</a:t>
            </a:r>
            <a:endParaRPr lang="en-US" sz="13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Spring 2021</a:t>
            </a:r>
            <a:endParaRPr lang="en-US" sz="13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4F402-1245-4BF8-923C-4338537EE02B}"/>
              </a:ext>
            </a:extLst>
          </p:cNvPr>
          <p:cNvCxnSpPr>
            <a:cxnSpLocks/>
          </p:cNvCxnSpPr>
          <p:nvPr/>
        </p:nvCxnSpPr>
        <p:spPr>
          <a:xfrm flipV="1">
            <a:off x="6164249" y="3998702"/>
            <a:ext cx="0" cy="1395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2E7C5E3-5384-48DE-B87C-3A78E55D1580}"/>
              </a:ext>
            </a:extLst>
          </p:cNvPr>
          <p:cNvSpPr txBox="1"/>
          <p:nvPr/>
        </p:nvSpPr>
        <p:spPr>
          <a:xfrm>
            <a:off x="6595769" y="2530795"/>
            <a:ext cx="10869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300" dirty="0">
                <a:solidFill>
                  <a:prstClr val="black"/>
                </a:solidFill>
              </a:rPr>
              <a:t>End Construction Spring 2022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F8C121-AAD0-464E-A0DB-CF32F8646D85}"/>
              </a:ext>
            </a:extLst>
          </p:cNvPr>
          <p:cNvSpPr txBox="1"/>
          <p:nvPr/>
        </p:nvSpPr>
        <p:spPr>
          <a:xfrm>
            <a:off x="7435889" y="1460686"/>
            <a:ext cx="9973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>
                <a:solidFill>
                  <a:prstClr val="black"/>
                </a:solidFill>
              </a:rPr>
              <a:t>Begin Toll Systems Testing</a:t>
            </a:r>
          </a:p>
          <a:p>
            <a:pPr lvl="0"/>
            <a:r>
              <a:rPr lang="en-US" sz="1300" dirty="0">
                <a:solidFill>
                  <a:prstClr val="black"/>
                </a:solidFill>
              </a:rPr>
              <a:t>Summer 2022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F0B497-789E-4081-8BEF-10AD86106EF7}"/>
              </a:ext>
            </a:extLst>
          </p:cNvPr>
          <p:cNvCxnSpPr>
            <a:cxnSpLocks/>
          </p:cNvCxnSpPr>
          <p:nvPr/>
        </p:nvCxnSpPr>
        <p:spPr>
          <a:xfrm flipV="1">
            <a:off x="7535256" y="3195917"/>
            <a:ext cx="0" cy="371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AF7544-F0F0-4E66-A75E-F24529978DAD}"/>
              </a:ext>
            </a:extLst>
          </p:cNvPr>
          <p:cNvCxnSpPr>
            <a:cxnSpLocks/>
          </p:cNvCxnSpPr>
          <p:nvPr/>
        </p:nvCxnSpPr>
        <p:spPr>
          <a:xfrm flipV="1">
            <a:off x="7876402" y="2553293"/>
            <a:ext cx="0" cy="1024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9E299E-AB2E-47BE-B6E0-80A0183819E2}"/>
              </a:ext>
            </a:extLst>
          </p:cNvPr>
          <p:cNvCxnSpPr>
            <a:cxnSpLocks/>
          </p:cNvCxnSpPr>
          <p:nvPr/>
        </p:nvCxnSpPr>
        <p:spPr>
          <a:xfrm flipV="1">
            <a:off x="2697362" y="2289585"/>
            <a:ext cx="0" cy="1287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1C8242C-9A09-4324-A467-786CC9A39591}"/>
              </a:ext>
            </a:extLst>
          </p:cNvPr>
          <p:cNvSpPr txBox="1"/>
          <p:nvPr/>
        </p:nvSpPr>
        <p:spPr>
          <a:xfrm>
            <a:off x="2467056" y="1778317"/>
            <a:ext cx="992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JPA Formed July 2019</a:t>
            </a:r>
          </a:p>
        </p:txBody>
      </p:sp>
    </p:spTree>
    <p:extLst>
      <p:ext uri="{BB962C8B-B14F-4D97-AF65-F5344CB8AC3E}">
        <p14:creationId xmlns:p14="http://schemas.microsoft.com/office/powerpoint/2010/main" val="156358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312" y="636928"/>
            <a:ext cx="4346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PROJECT LIMITS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9F60C30-4872-4DFA-98D2-2C83249ED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3" y="1295415"/>
            <a:ext cx="5542137" cy="54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CONSTRUCTION ACTIVITIES COMPLETED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3619E-5A16-45CE-A77E-DC4A9260C94C}"/>
              </a:ext>
            </a:extLst>
          </p:cNvPr>
          <p:cNvSpPr txBox="1"/>
          <p:nvPr/>
        </p:nvSpPr>
        <p:spPr>
          <a:xfrm>
            <a:off x="116136" y="1645470"/>
            <a:ext cx="814457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5788" lvl="2">
              <a:spcAft>
                <a:spcPts val="600"/>
              </a:spcAft>
              <a:buClr>
                <a:srgbClr val="FF9900"/>
              </a:buClr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South of Whipple: </a:t>
            </a:r>
          </a:p>
          <a:p>
            <a:pPr marL="1042988" lvl="2" indent="-4572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$62.0M of $67.8M work completed (91%)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26 signs installed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2+ miles of concrete barrier constructed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28+ miles of conduit placed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17.4 miles of fiber optic cable installed</a:t>
            </a:r>
          </a:p>
          <a:p>
            <a:pPr marL="1042988" lvl="2" indent="-4572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Substantial civil construction completion achieved February 2020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1042988" lvl="2" indent="-4572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5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C85B0-C547-45D8-ABAA-FFB805F6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C245CB-EF45-466F-A7F4-816BD2A2FBBD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CONSTRUCTION ACTIVITIES COMPLETED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F6DC68-C88F-4181-8F28-FB3BD3EB1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37516"/>
              </p:ext>
            </p:extLst>
          </p:nvPr>
        </p:nvGraphicFramePr>
        <p:xfrm>
          <a:off x="144780" y="1103712"/>
          <a:ext cx="8732520" cy="575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70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CONSTRUCTION ACTIVITIES COMPLETED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3619E-5A16-45CE-A77E-DC4A9260C94C}"/>
              </a:ext>
            </a:extLst>
          </p:cNvPr>
          <p:cNvSpPr txBox="1"/>
          <p:nvPr/>
        </p:nvSpPr>
        <p:spPr>
          <a:xfrm>
            <a:off x="116136" y="1645470"/>
            <a:ext cx="814457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5788" lvl="2">
              <a:spcAft>
                <a:spcPts val="600"/>
              </a:spcAft>
              <a:buClr>
                <a:srgbClr val="FF9900"/>
              </a:buClr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North of Whipple: </a:t>
            </a:r>
          </a:p>
          <a:p>
            <a:pPr marL="1042988" lvl="2" indent="-4572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$27M of $325M work completed (8.3%)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95% of vegetation removed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18 construction yards established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105,000 feet of temporary barrier placed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100% of temporary lane restriping complete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2.5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soundwalls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demolished</a:t>
            </a:r>
          </a:p>
          <a:p>
            <a:pPr marL="1500188" lvl="3" indent="-4572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Sanitary sewer relocation started April 30th</a:t>
            </a:r>
          </a:p>
        </p:txBody>
      </p:sp>
    </p:spTree>
    <p:extLst>
      <p:ext uri="{BB962C8B-B14F-4D97-AF65-F5344CB8AC3E}">
        <p14:creationId xmlns:p14="http://schemas.microsoft.com/office/powerpoint/2010/main" val="154065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996FD-5328-4BE5-A3D6-C152D01A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utoShape 6" descr="https://app.e-builder.net/da2/Documents/FileView.aspx?FileID=045551a9-7ae8-4dbe-8405-10ffeac91428">
            <a:extLst>
              <a:ext uri="{FF2B5EF4-FFF2-40B4-BE49-F238E27FC236}">
                <a16:creationId xmlns:a16="http://schemas.microsoft.com/office/drawing/2014/main" id="{75746288-BAA0-45C5-87BE-F80BE36E58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371" y="33310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32909-912E-42FE-81A3-6AE8670DAB4A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NORTH CONTRACT WORK UNDERWAY</a:t>
            </a:r>
          </a:p>
        </p:txBody>
      </p:sp>
      <p:pic>
        <p:nvPicPr>
          <p:cNvPr id="8" name="Picture 7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6F9386B9-EA17-462C-AFBA-43DF96A2D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164588"/>
            <a:ext cx="3520145" cy="2640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C2EA0-D1F2-485A-9F15-9D40CBA86F08}"/>
              </a:ext>
            </a:extLst>
          </p:cNvPr>
          <p:cNvSpPr txBox="1"/>
          <p:nvPr/>
        </p:nvSpPr>
        <p:spPr>
          <a:xfrm>
            <a:off x="495793" y="1402016"/>
            <a:ext cx="38693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Placing Concrete Barrier </a:t>
            </a:r>
            <a:r>
              <a:rPr lang="en-US" sz="1400" dirty="0">
                <a:solidFill>
                  <a:schemeClr val="bg1"/>
                </a:solidFill>
              </a:rPr>
              <a:t>cote barrier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4AA79-0184-4122-8F20-D5EC1C9BF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662" y="3331030"/>
            <a:ext cx="4667618" cy="29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1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C4310CEE1B7B46A280C1E396A775A0" ma:contentTypeVersion="13" ma:contentTypeDescription="Create a new document." ma:contentTypeScope="" ma:versionID="fe7acb90dbf26d031041be3f51b85a80">
  <xsd:schema xmlns:xsd="http://www.w3.org/2001/XMLSchema" xmlns:xs="http://www.w3.org/2001/XMLSchema" xmlns:p="http://schemas.microsoft.com/office/2006/metadata/properties" xmlns:ns3="bf744303-fd7b-44a9-934e-b08eca3b561a" xmlns:ns4="a7174d20-f53f-40c4-9282-17e3ca220f88" targetNamespace="http://schemas.microsoft.com/office/2006/metadata/properties" ma:root="true" ma:fieldsID="bdcbad5b067555e66c2dd7c5ceef9767" ns3:_="" ns4:_="">
    <xsd:import namespace="bf744303-fd7b-44a9-934e-b08eca3b561a"/>
    <xsd:import namespace="a7174d20-f53f-40c4-9282-17e3ca220f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4303-fd7b-44a9-934e-b08eca3b56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74d20-f53f-40c4-9282-17e3ca220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B6EB2F-AA94-4CD0-A9C1-100F48BD6C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D3FA1-1D45-4BFD-BB18-38821696D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44303-fd7b-44a9-934e-b08eca3b561a"/>
    <ds:schemaRef ds:uri="a7174d20-f53f-40c4-9282-17e3ca220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B97DC5-5D36-406A-9A06-8596656135D4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bf744303-fd7b-44a9-934e-b08eca3b561a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7174d20-f53f-40c4-9282-17e3ca220f8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15139</TotalTime>
  <Words>1084</Words>
  <Application>Microsoft Office PowerPoint</Application>
  <PresentationFormat>On-screen Show (4:3)</PresentationFormat>
  <Paragraphs>250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Perez-Mijares, Marissa@DOT</dc:creator>
  <cp:lastModifiedBy>Van Dominic Ocampo</cp:lastModifiedBy>
  <cp:revision>743</cp:revision>
  <cp:lastPrinted>2019-10-31T16:35:32Z</cp:lastPrinted>
  <dcterms:created xsi:type="dcterms:W3CDTF">2017-05-26T23:06:27Z</dcterms:created>
  <dcterms:modified xsi:type="dcterms:W3CDTF">2020-05-05T18:49:08Z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0x01010091C4310CEE1B7B46A280C1E396A775A0</vt:lpwstr>
  </property>
</Properties>
</file>