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04" r:id="rId1"/>
  </p:sldMasterIdLst>
  <p:notesMasterIdLst>
    <p:notesMasterId r:id="rId18"/>
  </p:notesMasterIdLst>
  <p:handoutMasterIdLst>
    <p:handoutMasterId r:id="rId19"/>
  </p:handoutMasterIdLst>
  <p:sldIdLst>
    <p:sldId id="646" r:id="rId2"/>
    <p:sldId id="745" r:id="rId3"/>
    <p:sldId id="787" r:id="rId4"/>
    <p:sldId id="781" r:id="rId5"/>
    <p:sldId id="793" r:id="rId6"/>
    <p:sldId id="790" r:id="rId7"/>
    <p:sldId id="780" r:id="rId8"/>
    <p:sldId id="796" r:id="rId9"/>
    <p:sldId id="798" r:id="rId10"/>
    <p:sldId id="794" r:id="rId11"/>
    <p:sldId id="795" r:id="rId12"/>
    <p:sldId id="791" r:id="rId13"/>
    <p:sldId id="792" r:id="rId14"/>
    <p:sldId id="785" r:id="rId15"/>
    <p:sldId id="786" r:id="rId16"/>
    <p:sldId id="757" r:id="rId17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2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EBF1DE"/>
    <a:srgbClr val="003399"/>
    <a:srgbClr val="FFFF66"/>
    <a:srgbClr val="FFFFFF"/>
    <a:srgbClr val="258B45"/>
    <a:srgbClr val="39A527"/>
    <a:srgbClr val="66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72711" autoAdjust="0"/>
  </p:normalViewPr>
  <p:slideViewPr>
    <p:cSldViewPr>
      <p:cViewPr varScale="1">
        <p:scale>
          <a:sx n="54" d="100"/>
          <a:sy n="54" d="100"/>
        </p:scale>
        <p:origin x="1944" y="66"/>
      </p:cViewPr>
      <p:guideLst>
        <p:guide orient="horz" pos="35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14" y="-102"/>
      </p:cViewPr>
      <p:guideLst>
        <p:guide orient="horz" pos="3020"/>
        <p:guide pos="230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8" rIns="96515" bIns="48258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8" rIns="96515" bIns="4825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E8B1D6AA-2B39-4E4D-B2EB-A73D68ED8C42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8" rIns="96515" bIns="48258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30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8" rIns="96515" bIns="4825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300">
                <a:solidFill>
                  <a:schemeClr val="folHlink"/>
                </a:solidFill>
                <a:latin typeface="Arial" charset="0"/>
              </a:defRPr>
            </a:lvl1pPr>
          </a:lstStyle>
          <a:p>
            <a:pPr>
              <a:defRPr/>
            </a:pPr>
            <a:fld id="{97D78A77-EB82-4EA4-B47E-90A803426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4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15" tIns="48258" rIns="96515" bIns="48258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15" tIns="48258" rIns="96515" bIns="48258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15" tIns="48258" rIns="96515" bIns="48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15" tIns="48258" rIns="96515" bIns="48258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15" tIns="48258" rIns="96515" bIns="48258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6015FA8-7FDA-4602-A0FE-E9638EFEF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z="9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87070-F20B-4BAF-ABD5-81A8EBAA012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07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Safety, regulations,</a:t>
            </a:r>
            <a:r>
              <a:rPr lang="en-US" baseline="0" dirty="0" smtClean="0"/>
              <a:t> emergency response, where can they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can we expect to have on our roads? Safety concerns?</a:t>
            </a:r>
            <a:r>
              <a:rPr lang="en-US" baseline="0" dirty="0" smtClean="0"/>
              <a:t> Benefits?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45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Permitting, making process easy on</a:t>
            </a:r>
            <a:r>
              <a:rPr lang="en-US" baseline="0" dirty="0" smtClean="0"/>
              <a:t> both government and businesses. Where? How many?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Ashley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8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Originally passed in 2006. Under cap-and-trade,</a:t>
            </a:r>
            <a:r>
              <a:rPr lang="en-US" baseline="0" dirty="0" smtClean="0"/>
              <a:t> the state sets a limit to the total greenhouse gas emissions for the state and auctions off carbon permits to covered industries. This cap will decline 3% per year. Alternative fuels will provide a way for obligated parties to reduce their total emissions by buying carbon offsets.</a:t>
            </a:r>
          </a:p>
          <a:p>
            <a:r>
              <a:rPr lang="en-US" baseline="0" dirty="0" smtClean="0"/>
              <a:t>Part of ZEV program is that the state will provide $20 million annually to build H2 stations until they have reached 100. 48 stations are expected to be completed by the end of 2015.</a:t>
            </a:r>
          </a:p>
          <a:p>
            <a:r>
              <a:rPr lang="en-US" baseline="0" dirty="0" smtClean="0"/>
              <a:t>In September of this year, the state surpassed 100,000 PEVs sold in 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3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the chain of effects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Afs</a:t>
            </a:r>
            <a:r>
              <a:rPr lang="en-US" baseline="0" dirty="0" smtClean="0"/>
              <a:t> and AFVs </a:t>
            </a:r>
            <a:r>
              <a:rPr lang="en-US" dirty="0" smtClean="0"/>
              <a:t>and how they relate</a:t>
            </a:r>
            <a:r>
              <a:rPr lang="en-US" baseline="0" dirty="0" smtClean="0"/>
              <a:t> to this county.</a:t>
            </a:r>
            <a:endParaRPr lang="en-US" dirty="0" smtClean="0"/>
          </a:p>
          <a:p>
            <a:r>
              <a:rPr lang="en-US" dirty="0" smtClean="0"/>
              <a:t>Here’s what happens in the pathway, here’s what happens</a:t>
            </a:r>
            <a:r>
              <a:rPr lang="en-US" baseline="0" dirty="0" smtClean="0"/>
              <a:t> in San Mateo, here’s what happens at the government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5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 production and fueling facility codes and standards</a:t>
            </a:r>
          </a:p>
          <a:p>
            <a:pPr lvl="1"/>
            <a:r>
              <a:rPr lang="en-US" dirty="0" smtClean="0"/>
              <a:t>Fire suppression</a:t>
            </a:r>
          </a:p>
          <a:p>
            <a:pPr marL="914400" lvl="2" indent="0">
              <a:buNone/>
            </a:pPr>
            <a:r>
              <a:rPr lang="en-US" dirty="0" smtClean="0"/>
              <a:t>- Sprinklers, fire hydrants</a:t>
            </a:r>
          </a:p>
          <a:p>
            <a:pPr lvl="1"/>
            <a:r>
              <a:rPr lang="en-US" dirty="0" smtClean="0"/>
              <a:t>Permitting time</a:t>
            </a:r>
          </a:p>
          <a:p>
            <a:pPr lvl="1"/>
            <a:r>
              <a:rPr lang="en-US" dirty="0" smtClean="0"/>
              <a:t>Fuel station and residential codes</a:t>
            </a:r>
          </a:p>
          <a:p>
            <a:r>
              <a:rPr lang="en-US" dirty="0" smtClean="0"/>
              <a:t>Fuel delivery by truck</a:t>
            </a:r>
          </a:p>
          <a:p>
            <a:pPr lvl="1"/>
            <a:r>
              <a:rPr lang="en-US" dirty="0" smtClean="0"/>
              <a:t>Truck traffic, bridges, tunnels</a:t>
            </a:r>
          </a:p>
          <a:p>
            <a:pPr lvl="1"/>
            <a:r>
              <a:rPr lang="en-US" dirty="0" smtClean="0"/>
              <a:t>Accessibility to fueling sites</a:t>
            </a:r>
          </a:p>
          <a:p>
            <a:pPr lvl="1"/>
            <a:r>
              <a:rPr lang="en-US" dirty="0" smtClean="0"/>
              <a:t>Fuel unloading time</a:t>
            </a:r>
          </a:p>
          <a:p>
            <a:r>
              <a:rPr lang="en-US" dirty="0" smtClean="0"/>
              <a:t>Vehicle accident response</a:t>
            </a:r>
          </a:p>
          <a:p>
            <a:pPr lvl="1"/>
            <a:r>
              <a:rPr lang="en-US" dirty="0" smtClean="0"/>
              <a:t>Fuel escape from relief valves</a:t>
            </a:r>
          </a:p>
          <a:p>
            <a:pPr lvl="1"/>
            <a:r>
              <a:rPr lang="en-US" dirty="0" smtClean="0"/>
              <a:t>Access with electrical wiring, batteries, fuel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ARB released an illustrative summary of fuel volumes to achieve compliance with the LCFS.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Graph shows ARB projections based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on the average of a variety of production methods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feedstocks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 For example, the CI for renewable natural gas shown by ARB ranged from 33 to 38 g CO2/MJ and fossil natural gas CI values ranged from 78 to 91 g CO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/MJ.  The CI values are preliminary and the fuel volumes are shown on an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energy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equivalent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California ARB’s projections of ZEVs needed through 2025 to achieve </a:t>
            </a:r>
            <a:r>
              <a:rPr lang="en-US" dirty="0" smtClean="0"/>
              <a:t>fleet goals.</a:t>
            </a:r>
          </a:p>
          <a:p>
            <a:r>
              <a:rPr lang="en-US" dirty="0" smtClean="0"/>
              <a:t>Plug in hybrids are considered Transitional ZEVs-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current regulation establishes a minimum ZEV credit percentage requirement for manufacturers for the 2018 through 2025 and subsequent model years. The requirement represents the percentage of passenger cars and light duty trucks produced by a manufacturer and delivered for sale in California that must be ZEVs (credit-weighted based on the advanced vehicle technology chosen). Vehicle manufacturers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can meet some or all of this requirement with TZEVs, depending on vehicle volume and year. The expectations for ZEV production were reduced in 2014 to allow more TZEVs.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80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 of safety, permitting, zoning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15FA8-7FDA-4602-A0FE-E9638EFEFC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2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6200" y="1676400"/>
            <a:ext cx="9220200" cy="1828800"/>
          </a:xfrm>
          <a:prstGeom prst="rect">
            <a:avLst/>
          </a:prstGeom>
          <a:gradFill flip="none" rotWithShape="1">
            <a:gsLst>
              <a:gs pos="0">
                <a:srgbClr val="007E39">
                  <a:shade val="30000"/>
                  <a:satMod val="115000"/>
                </a:srgbClr>
              </a:gs>
              <a:gs pos="50000">
                <a:srgbClr val="007E39">
                  <a:shade val="67500"/>
                  <a:satMod val="115000"/>
                </a:srgbClr>
              </a:gs>
              <a:gs pos="100000">
                <a:srgbClr val="007E3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/>
          </a:p>
        </p:txBody>
      </p:sp>
      <p:pic>
        <p:nvPicPr>
          <p:cNvPr id="4" name="Picture 5" descr="C:\Users\Sandra\Pictures\Sandra Pics\Life Cycle Associates\Stock Images\iStock_000014011242Medium - Copy (2).jpg"/>
          <p:cNvPicPr>
            <a:picLocks noChangeAspect="1" noChangeArrowheads="1"/>
          </p:cNvPicPr>
          <p:nvPr userDrawn="1"/>
        </p:nvPicPr>
        <p:blipFill>
          <a:blip r:embed="rId2" cstate="print"/>
          <a:srcRect l="4253" r="19952"/>
          <a:stretch>
            <a:fillRect/>
          </a:stretch>
        </p:blipFill>
        <p:spPr bwMode="auto">
          <a:xfrm>
            <a:off x="4111625" y="1676400"/>
            <a:ext cx="1866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andra\Pictures\Sandra Pics\Life Cycle Associates\Stock Images\dreamstime_2897720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5" y="1676400"/>
            <a:ext cx="1733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Sandra\Pictures\Sandra Pics\Life Cycle Associates\Stock Images\iStock_000014672454Medium.jpg"/>
          <p:cNvPicPr>
            <a:picLocks noChangeAspect="1" noChangeArrowheads="1"/>
          </p:cNvPicPr>
          <p:nvPr userDrawn="1"/>
        </p:nvPicPr>
        <p:blipFill>
          <a:blip r:embed="rId4" cstate="print"/>
          <a:srcRect l="24734" r="38374" b="43413"/>
          <a:stretch>
            <a:fillRect/>
          </a:stretch>
        </p:blipFill>
        <p:spPr bwMode="auto">
          <a:xfrm>
            <a:off x="7505700" y="1676400"/>
            <a:ext cx="1790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Public\Documents\Documents\Life Cycle Associates\LCA design\logo\Logo_v8_final_2.png"/>
          <p:cNvPicPr>
            <a:picLocks noChangeAspect="1" noChangeArrowheads="1"/>
          </p:cNvPicPr>
          <p:nvPr userDrawn="1"/>
        </p:nvPicPr>
        <p:blipFill>
          <a:blip r:embed="rId5" cstate="print"/>
          <a:srcRect t="29031" r="15175" b="16130"/>
          <a:stretch>
            <a:fillRect/>
          </a:stretch>
        </p:blipFill>
        <p:spPr bwMode="auto">
          <a:xfrm>
            <a:off x="-36513" y="1047750"/>
            <a:ext cx="39195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987925" y="4840184"/>
            <a:ext cx="4156075" cy="140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819900" y="6270625"/>
            <a:ext cx="2133600" cy="4572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fld id="{7F15321B-598C-4CD4-87D1-A7BAA4475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241935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4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1275" y="42863"/>
            <a:ext cx="1843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Life Cycle Associates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90538"/>
          </a:xfrm>
          <a:prstGeom prst="rect">
            <a:avLst/>
          </a:prstGeom>
          <a:solidFill>
            <a:srgbClr val="EEECE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bg2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aseline="-25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 userDrawn="1"/>
        </p:nvSpPr>
        <p:spPr bwMode="auto">
          <a:xfrm>
            <a:off x="3235325" y="6546850"/>
            <a:ext cx="2706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000" dirty="0" smtClean="0">
                <a:latin typeface="Arial" charset="0"/>
              </a:rPr>
              <a:t>Copyright 2014 © Life Cycle Associates, LLC</a:t>
            </a:r>
          </a:p>
        </p:txBody>
      </p:sp>
      <p:pic>
        <p:nvPicPr>
          <p:cNvPr id="8" name="Picture 1" descr="C:\Users\Public\Documents\Documents\Life Cycle Associates\LCA design\logo\Logo_v8_final_2.png"/>
          <p:cNvPicPr>
            <a:picLocks noChangeAspect="1" noChangeArrowheads="1"/>
          </p:cNvPicPr>
          <p:nvPr userDrawn="1"/>
        </p:nvPicPr>
        <p:blipFill>
          <a:blip r:embed="rId2" cstate="print"/>
          <a:srcRect t="29031" r="15175" b="16130"/>
          <a:stretch>
            <a:fillRect/>
          </a:stretch>
        </p:blipFill>
        <p:spPr bwMode="auto">
          <a:xfrm>
            <a:off x="6223000" y="49213"/>
            <a:ext cx="2803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>
              <a:buFont typeface="Wingdings" pitchFamily="2" charset="2"/>
              <a:buChar char="²"/>
              <a:defRPr/>
            </a:lvl2pPr>
            <a:lvl3pPr>
              <a:buFont typeface="Wingdings" pitchFamily="2" charset="2"/>
              <a:buChar char="²"/>
              <a:defRPr/>
            </a:lvl3pPr>
            <a:lvl4pPr>
              <a:buFont typeface="Wingdings" pitchFamily="2" charset="2"/>
              <a:buChar char="²"/>
              <a:defRPr/>
            </a:lvl4pPr>
            <a:lvl5pPr>
              <a:buSzPct val="69000"/>
              <a:buFont typeface="Wingdings" pitchFamily="2" charset="2"/>
              <a:buChar char="²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D1CD-836A-4218-85C4-46B2C2F8A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3" y="10955"/>
            <a:ext cx="1113032" cy="4635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85850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854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008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3181838-8704-4E65-BC45-DEC914F4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58B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58B45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58B45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58B45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58B45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8B45"/>
        </a:buClr>
        <a:buSzPct val="11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58B45"/>
        </a:buClr>
        <a:buSzPct val="75000"/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58B45"/>
        </a:buClr>
        <a:buSzPct val="75000"/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¥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/>
          </p:cNvSpPr>
          <p:nvPr/>
        </p:nvSpPr>
        <p:spPr bwMode="auto">
          <a:xfrm>
            <a:off x="2590800" y="3582988"/>
            <a:ext cx="64008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1200"/>
              </a:spcBef>
            </a:pPr>
            <a:r>
              <a:rPr lang="en-US" altLang="en-US" sz="2400" i="1" dirty="0" smtClean="0">
                <a:solidFill>
                  <a:srgbClr val="898989"/>
                </a:solidFill>
                <a:latin typeface="Arial" charset="0"/>
              </a:rPr>
              <a:t>Alternative Fuel Readiness Plan </a:t>
            </a:r>
            <a:r>
              <a:rPr lang="en-US" altLang="en-US" sz="2400" i="1" dirty="0">
                <a:solidFill>
                  <a:srgbClr val="898989"/>
                </a:solidFill>
                <a:latin typeface="Arial" charset="0"/>
              </a:rPr>
              <a:t/>
            </a:r>
            <a:br>
              <a:rPr lang="en-US" altLang="en-US" sz="2400" i="1" dirty="0">
                <a:solidFill>
                  <a:srgbClr val="898989"/>
                </a:solidFill>
                <a:latin typeface="Arial" charset="0"/>
              </a:rPr>
            </a:br>
            <a:r>
              <a:rPr lang="en-US" altLang="en-US" sz="2400" i="1" dirty="0">
                <a:solidFill>
                  <a:srgbClr val="898989"/>
                </a:solidFill>
                <a:latin typeface="Arial" charset="0"/>
              </a:rPr>
              <a:t>f</a:t>
            </a:r>
            <a:r>
              <a:rPr lang="en-US" altLang="en-US" sz="2400" i="1" dirty="0" smtClean="0">
                <a:solidFill>
                  <a:srgbClr val="898989"/>
                </a:solidFill>
                <a:latin typeface="Arial" charset="0"/>
              </a:rPr>
              <a:t>or San Mateo County</a:t>
            </a:r>
            <a:endParaRPr lang="en-US" altLang="en-US" sz="2400" i="1" dirty="0">
              <a:solidFill>
                <a:srgbClr val="898989"/>
              </a:solidFill>
              <a:latin typeface="Arial" charset="0"/>
            </a:endParaRPr>
          </a:p>
          <a:p>
            <a:pPr algn="r">
              <a:spcBef>
                <a:spcPts val="1200"/>
              </a:spcBef>
              <a:buFont typeface="Wingdings 2" pitchFamily="18" charset="2"/>
              <a:buNone/>
            </a:pPr>
            <a:endParaRPr lang="en-US" altLang="en-US" sz="3000" dirty="0">
              <a:solidFill>
                <a:srgbClr val="898989"/>
              </a:solidFill>
              <a:latin typeface="Arial" charset="0"/>
            </a:endParaRPr>
          </a:p>
          <a:p>
            <a:pPr algn="r">
              <a:spcBef>
                <a:spcPts val="1200"/>
              </a:spcBef>
              <a:buFont typeface="Wingdings 2" pitchFamily="18" charset="2"/>
              <a:buNone/>
            </a:pPr>
            <a:r>
              <a:rPr lang="en-US" altLang="en-US" sz="3000" b="1" dirty="0" smtClean="0">
                <a:solidFill>
                  <a:srgbClr val="898989"/>
                </a:solidFill>
                <a:latin typeface="Arial" charset="0"/>
              </a:rPr>
              <a:t>Overview of AFRP</a:t>
            </a:r>
          </a:p>
          <a:p>
            <a:pPr algn="r">
              <a:spcBef>
                <a:spcPts val="1200"/>
              </a:spcBef>
              <a:buFont typeface="Wingdings 2" pitchFamily="18" charset="2"/>
              <a:buNone/>
            </a:pPr>
            <a:r>
              <a:rPr lang="en-US" altLang="en-US" sz="3000" b="1" dirty="0" smtClean="0">
                <a:solidFill>
                  <a:srgbClr val="898989"/>
                </a:solidFill>
                <a:latin typeface="Arial" charset="0"/>
              </a:rPr>
              <a:t> Presented to RMCP Meeting</a:t>
            </a:r>
          </a:p>
          <a:p>
            <a:pPr algn="r">
              <a:spcBef>
                <a:spcPts val="1200"/>
              </a:spcBef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latin typeface="Arial" charset="0"/>
              </a:rPr>
              <a:t>January 21, 2015</a:t>
            </a:r>
            <a:endParaRPr lang="en-US" altLang="en-US" sz="2000" dirty="0">
              <a:solidFill>
                <a:srgbClr val="898989"/>
              </a:solidFill>
              <a:latin typeface="Arial" charset="0"/>
            </a:endParaRPr>
          </a:p>
          <a:p>
            <a:pPr algn="r">
              <a:buFont typeface="Wingdings 2" pitchFamily="18" charset="2"/>
              <a:buNone/>
            </a:pPr>
            <a:endParaRPr lang="en-US" altLang="en-US" sz="3300" i="1" dirty="0">
              <a:solidFill>
                <a:srgbClr val="898989"/>
              </a:solidFill>
              <a:latin typeface="Arial" charset="0"/>
            </a:endParaRPr>
          </a:p>
          <a:p>
            <a:pPr algn="r">
              <a:buFont typeface="Wingdings 2" pitchFamily="18" charset="2"/>
              <a:buNone/>
            </a:pPr>
            <a:r>
              <a:rPr lang="en-US" altLang="en-US" sz="3300" i="1" dirty="0">
                <a:solidFill>
                  <a:srgbClr val="898989"/>
                </a:solidFill>
                <a:latin typeface="Arial" charset="0"/>
              </a:rPr>
              <a:t/>
            </a:r>
            <a:br>
              <a:rPr lang="en-US" altLang="en-US" sz="3300" i="1" dirty="0">
                <a:solidFill>
                  <a:srgbClr val="898989"/>
                </a:solidFill>
                <a:latin typeface="Arial" charset="0"/>
              </a:rPr>
            </a:br>
            <a:endParaRPr lang="en-US" altLang="en-US" sz="1800" i="1" dirty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76" y="241385"/>
            <a:ext cx="3201924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218" y="768240"/>
            <a:ext cx="8229600" cy="698500"/>
          </a:xfrm>
        </p:spPr>
        <p:txBody>
          <a:bodyPr/>
          <a:lstStyle/>
          <a:p>
            <a:r>
              <a:rPr lang="en-US" dirty="0" smtClean="0"/>
              <a:t>Fuel Production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6823" y="3940824"/>
            <a:ext cx="211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Anaerobic Digester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7678" y="5894132"/>
            <a:ext cx="215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Powered EV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8667" y="4934918"/>
            <a:ext cx="225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Fuel Processing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1880870"/>
            <a:ext cx="3295721" cy="1855369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800" y="3940824"/>
            <a:ext cx="2438400" cy="187642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051" y="2488815"/>
            <a:ext cx="3160433" cy="237032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9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8218" y="768240"/>
            <a:ext cx="8229600" cy="698500"/>
          </a:xfrm>
        </p:spPr>
        <p:txBody>
          <a:bodyPr/>
          <a:lstStyle/>
          <a:p>
            <a:r>
              <a:rPr lang="en-US" dirty="0" smtClean="0"/>
              <a:t>Fuel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554" y="5894011"/>
            <a:ext cx="211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LNG Truck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420" y="3639398"/>
            <a:ext cx="215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Hydrogen Tube Trailer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2685" y="5548366"/>
            <a:ext cx="225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Liquid Fuel Delivery Truck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750" y="3701068"/>
            <a:ext cx="2688645" cy="2027569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829" y="1630289"/>
            <a:ext cx="2582190" cy="184785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463" y="3803578"/>
            <a:ext cx="3315597" cy="1554186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9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528" y="1086295"/>
            <a:ext cx="8229600" cy="698500"/>
          </a:xfrm>
        </p:spPr>
        <p:txBody>
          <a:bodyPr/>
          <a:lstStyle/>
          <a:p>
            <a:r>
              <a:rPr lang="en-US" dirty="0" smtClean="0"/>
              <a:t>Alternative Fuel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2899" t="-6803" r="-3856" b="-6332"/>
          <a:stretch/>
        </p:blipFill>
        <p:spPr>
          <a:xfrm>
            <a:off x="841068" y="1815990"/>
            <a:ext cx="3401567" cy="195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9145" y="3704926"/>
            <a:ext cx="4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Fuel Cell Vehicle – 2015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Hyundai Tucson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8" y="4273910"/>
            <a:ext cx="3266442" cy="183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210" y="6201251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/>
                </a:solidFill>
                <a:latin typeface="+mn-lt"/>
              </a:rPr>
              <a:t>Electric Vehicle - 2015 Tesla Model 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0847" y="6201251"/>
            <a:ext cx="244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CNG fueled UPS Truck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6705" y="4279976"/>
            <a:ext cx="2932321" cy="183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0628" t="12011" r="9182" b="19655"/>
          <a:stretch/>
        </p:blipFill>
        <p:spPr>
          <a:xfrm>
            <a:off x="4454007" y="1942050"/>
            <a:ext cx="3476646" cy="171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454007" y="3704926"/>
            <a:ext cx="338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E85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FFV - 2014 Chevy Impala </a:t>
            </a:r>
          </a:p>
        </p:txBody>
      </p:sp>
    </p:spTree>
    <p:extLst>
      <p:ext uri="{BB962C8B-B14F-4D97-AF65-F5344CB8AC3E}">
        <p14:creationId xmlns:p14="http://schemas.microsoft.com/office/powerpoint/2010/main" val="18645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36" b="16007"/>
          <a:stretch/>
        </p:blipFill>
        <p:spPr>
          <a:xfrm>
            <a:off x="846715" y="2369317"/>
            <a:ext cx="2112275" cy="314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r="-96" b="15445"/>
          <a:stretch/>
        </p:blipFill>
        <p:spPr>
          <a:xfrm>
            <a:off x="3343040" y="2330912"/>
            <a:ext cx="2148643" cy="318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46715" y="5652255"/>
            <a:ext cx="211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EV Charging Station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641" y="5658453"/>
            <a:ext cx="235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CNG Charging Station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770" y="2330913"/>
            <a:ext cx="1809743" cy="318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85745" y="5652255"/>
            <a:ext cx="275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FCEV Charging Station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545" y="1085850"/>
            <a:ext cx="8229600" cy="698500"/>
          </a:xfrm>
        </p:spPr>
        <p:txBody>
          <a:bodyPr/>
          <a:lstStyle/>
          <a:p>
            <a:r>
              <a:rPr lang="en-US" dirty="0" smtClean="0"/>
              <a:t>Alternative </a:t>
            </a:r>
            <a:r>
              <a:rPr lang="en-US" dirty="0"/>
              <a:t>Fuel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042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45478"/>
              </p:ext>
            </p:extLst>
          </p:nvPr>
        </p:nvGraphicFramePr>
        <p:xfrm>
          <a:off x="309045" y="2161635"/>
          <a:ext cx="8487505" cy="4055936"/>
        </p:xfrm>
        <a:graphic>
          <a:graphicData uri="http://schemas.openxmlformats.org/drawingml/2006/table">
            <a:tbl>
              <a:tblPr/>
              <a:tblGrid>
                <a:gridCol w="2073870"/>
                <a:gridCol w="806505"/>
                <a:gridCol w="691290"/>
                <a:gridCol w="986440"/>
                <a:gridCol w="746586"/>
                <a:gridCol w="982350"/>
                <a:gridCol w="628705"/>
                <a:gridCol w="589409"/>
                <a:gridCol w="982350"/>
              </a:tblGrid>
              <a:tr h="640577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n-lt"/>
                        </a:rPr>
                        <a:t>Incentive</a:t>
                      </a:r>
                      <a:r>
                        <a:rPr lang="en-US" sz="1800" b="0" baseline="0" dirty="0" smtClean="0">
                          <a:latin typeface="+mn-lt"/>
                        </a:rPr>
                        <a:t> Type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CNG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LNG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BEV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LPG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H2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E85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BD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PHEV</a:t>
                      </a:r>
                      <a:endParaRPr lang="en-US" sz="1800" b="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</a:tr>
              <a:tr h="320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HOV Lane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X*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Federal Tax Credit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+mn-cs"/>
                        </a:rPr>
                        <a:t>X</a:t>
                      </a:r>
                      <a:endParaRPr lang="en-US" sz="1600" kern="1200" dirty="0">
                        <a:solidFill>
                          <a:srgbClr val="222222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83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State </a:t>
                      </a:r>
                      <a:r>
                        <a:rPr lang="en-US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Rebate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 ($2,500)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 ($5,000)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 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X ($900-$1,500)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 LCFS Credit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 RFS2 RIN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latin typeface="+mn-lt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222222"/>
                          </a:solidFill>
                          <a:latin typeface="+mn-lt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4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Discounted Fueling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Insurance </a:t>
                      </a:r>
                      <a:r>
                        <a:rPr lang="en-US" sz="1600" dirty="0" smtClean="0">
                          <a:solidFill>
                            <a:srgbClr val="222222"/>
                          </a:solidFill>
                          <a:latin typeface="+mn-lt"/>
                          <a:ea typeface="Times New Roman"/>
                        </a:rPr>
                        <a:t>Discount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22222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3025" marR="73025" marT="18415" marB="1841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63870"/>
            <a:ext cx="8229600" cy="698500"/>
          </a:xfrm>
        </p:spPr>
        <p:txBody>
          <a:bodyPr/>
          <a:lstStyle/>
          <a:p>
            <a:r>
              <a:rPr lang="en-US" dirty="0" smtClean="0"/>
              <a:t>Potential AFV Incentives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level of awareness do city employees have about AFVs?</a:t>
            </a:r>
          </a:p>
          <a:p>
            <a:r>
              <a:rPr lang="en-US" dirty="0" smtClean="0"/>
              <a:t>Which San Mateo county cities have AFV fueling infrastructure? Which fuels?</a:t>
            </a:r>
          </a:p>
          <a:p>
            <a:r>
              <a:rPr lang="en-US" dirty="0" smtClean="0"/>
              <a:t>Where are there potential biofuel sources in San Mateo county? (E.g. landfill gas or waste water treatment)</a:t>
            </a:r>
          </a:p>
          <a:p>
            <a:r>
              <a:rPr lang="en-US" dirty="0" smtClean="0"/>
              <a:t>What are the key obstacles retailers and installers encounter when trying to build a new fueling station?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7825" y="2392065"/>
            <a:ext cx="2924175" cy="698500"/>
          </a:xfrm>
        </p:spPr>
        <p:txBody>
          <a:bodyPr/>
          <a:lstStyle/>
          <a:p>
            <a:pPr algn="ctr"/>
            <a:r>
              <a:rPr lang="en-US" altLang="en-US" dirty="0" smtClean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081885"/>
            <a:ext cx="9143999" cy="2265895"/>
          </a:xfrm>
          <a:prstGeom prst="rect">
            <a:avLst/>
          </a:prstGeom>
          <a:solidFill>
            <a:srgbClr val="EEECE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+mn-lt"/>
              </a:rPr>
              <a:t>Contact Info: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jhoang@co.sanmateo.ca.us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kspringer@smcgov.org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Henderson@lifecycleassociates.com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Why do we need </a:t>
            </a:r>
            <a:r>
              <a:rPr lang="en-US" altLang="en-US" dirty="0"/>
              <a:t>to be Alternative Fuel Ready</a:t>
            </a:r>
            <a:r>
              <a:rPr lang="en-US" altLang="en-US" dirty="0" smtClean="0"/>
              <a:t>?</a:t>
            </a:r>
          </a:p>
          <a:p>
            <a:pPr eaLnBrk="1" hangingPunct="1">
              <a:defRPr/>
            </a:pPr>
            <a:r>
              <a:rPr lang="en-US" altLang="en-US" dirty="0"/>
              <a:t>What does it mean to </a:t>
            </a:r>
            <a:r>
              <a:rPr lang="en-US" altLang="en-US" dirty="0" smtClean="0"/>
              <a:t>be ready?</a:t>
            </a:r>
          </a:p>
          <a:p>
            <a:pPr eaLnBrk="1" hangingPunct="1">
              <a:defRPr/>
            </a:pPr>
            <a:r>
              <a:rPr lang="en-US" altLang="en-US" dirty="0" smtClean="0"/>
              <a:t>Which Alternative Fuels?</a:t>
            </a:r>
          </a:p>
          <a:p>
            <a:pPr eaLnBrk="1" hangingPunct="1">
              <a:defRPr/>
            </a:pPr>
            <a:r>
              <a:rPr lang="en-US" altLang="en-US" dirty="0" smtClean="0"/>
              <a:t>How can the plan best serve you?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1963" y="1854395"/>
            <a:ext cx="8229600" cy="4686300"/>
          </a:xfrm>
        </p:spPr>
        <p:txBody>
          <a:bodyPr/>
          <a:lstStyle/>
          <a:p>
            <a:r>
              <a:rPr lang="en-US" dirty="0" smtClean="0"/>
              <a:t>AB32: CA Global Warming Solutions Act</a:t>
            </a:r>
          </a:p>
          <a:p>
            <a:pPr lvl="1"/>
            <a:r>
              <a:rPr lang="en-US" dirty="0" smtClean="0"/>
              <a:t>Cap and trade will expand to include fuels in 2015</a:t>
            </a:r>
            <a:endParaRPr lang="en-US" dirty="0"/>
          </a:p>
          <a:p>
            <a:r>
              <a:rPr lang="en-US" dirty="0"/>
              <a:t>EO </a:t>
            </a:r>
            <a:r>
              <a:rPr lang="en-US" dirty="0" smtClean="0"/>
              <a:t>S-01-07: Low Carbon Fuel Standard</a:t>
            </a:r>
          </a:p>
          <a:p>
            <a:pPr lvl="1"/>
            <a:r>
              <a:rPr lang="en-US" dirty="0" smtClean="0"/>
              <a:t>Producers of gasoline and diesel must meet annual fleet Carbon Intensity target using alternative fuels and other measures</a:t>
            </a:r>
            <a:endParaRPr lang="en-US" dirty="0"/>
          </a:p>
          <a:p>
            <a:r>
              <a:rPr lang="en-US" dirty="0" smtClean="0"/>
              <a:t>SB 375: Sustainable Communities Strategies</a:t>
            </a:r>
          </a:p>
          <a:p>
            <a:pPr lvl="1"/>
            <a:r>
              <a:rPr lang="en-US" dirty="0" smtClean="0"/>
              <a:t>Bay area plans to reduce GHGs from cars and light-duty trucks 10% per capita by 2020 and 16% by 2035</a:t>
            </a:r>
          </a:p>
          <a:p>
            <a:r>
              <a:rPr lang="en-US" dirty="0" smtClean="0"/>
              <a:t>EO B-16-12: Zero Emission Vehicles Goals</a:t>
            </a:r>
          </a:p>
          <a:p>
            <a:pPr lvl="1"/>
            <a:r>
              <a:rPr lang="en-US" dirty="0" smtClean="0"/>
              <a:t>1 million ZEVs in CA by 2020</a:t>
            </a:r>
          </a:p>
          <a:p>
            <a:pPr lvl="1"/>
            <a:r>
              <a:rPr lang="en-US" dirty="0" smtClean="0"/>
              <a:t>1.5 million ZEVs in CA by 2025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GHG </a:t>
            </a:r>
            <a:r>
              <a:rPr lang="en-US" dirty="0" smtClean="0"/>
              <a:t>emissions from </a:t>
            </a:r>
            <a:r>
              <a:rPr lang="en-US" dirty="0"/>
              <a:t>transportation sector to 80% below 1980 levels by 2050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85405"/>
            <a:ext cx="8229600" cy="698500"/>
          </a:xfrm>
        </p:spPr>
        <p:txBody>
          <a:bodyPr/>
          <a:lstStyle/>
          <a:p>
            <a:r>
              <a:rPr lang="en-US" dirty="0" smtClean="0"/>
              <a:t>Relevant Legislation &amp;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5" y="1854200"/>
            <a:ext cx="8229600" cy="3917505"/>
          </a:xfrm>
        </p:spPr>
        <p:txBody>
          <a:bodyPr/>
          <a:lstStyle/>
          <a:p>
            <a:r>
              <a:rPr lang="en-US" dirty="0" smtClean="0"/>
              <a:t>Prepare </a:t>
            </a:r>
            <a:r>
              <a:rPr lang="en-US" dirty="0" smtClean="0"/>
              <a:t>local agencies for the increased use of AFVs.</a:t>
            </a:r>
          </a:p>
          <a:p>
            <a:r>
              <a:rPr lang="en-US" dirty="0" smtClean="0"/>
              <a:t>Prepare </a:t>
            </a:r>
            <a:r>
              <a:rPr lang="en-US" dirty="0"/>
              <a:t>cities for handling safety, zoning, and permitting issues related to AFVs.</a:t>
            </a:r>
          </a:p>
          <a:p>
            <a:r>
              <a:rPr lang="en-US" dirty="0" smtClean="0"/>
              <a:t>Contribute </a:t>
            </a:r>
            <a:r>
              <a:rPr lang="en-US" dirty="0" smtClean="0"/>
              <a:t>towards climate change mitigation, climate action plans, and air quality goals. </a:t>
            </a:r>
          </a:p>
          <a:p>
            <a:r>
              <a:rPr lang="en-US" dirty="0" smtClean="0"/>
              <a:t>Help </a:t>
            </a:r>
            <a:r>
              <a:rPr lang="en-US" dirty="0" smtClean="0"/>
              <a:t>to identify potential cost savings for city fleets or individuals.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attractive location for environmentally conscious businesses and individuals using AFVs.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2665" y="848655"/>
            <a:ext cx="8229600" cy="698500"/>
          </a:xfrm>
        </p:spPr>
        <p:txBody>
          <a:bodyPr/>
          <a:lstStyle/>
          <a:p>
            <a:r>
              <a:rPr lang="en-US" dirty="0" smtClean="0"/>
              <a:t>Why do we need an Alternative Fuel Readiness Plan?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1079085"/>
            <a:ext cx="8377755" cy="698500"/>
          </a:xfrm>
        </p:spPr>
        <p:txBody>
          <a:bodyPr/>
          <a:lstStyle/>
          <a:p>
            <a:r>
              <a:rPr lang="en-US" dirty="0" smtClean="0"/>
              <a:t>Impact of AFs on the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9045" y="1739181"/>
            <a:ext cx="8333884" cy="5069459"/>
            <a:chOff x="99142" y="-99291"/>
            <a:chExt cx="9929585" cy="6986953"/>
          </a:xfrm>
        </p:grpSpPr>
        <p:sp>
          <p:nvSpPr>
            <p:cNvPr id="5" name="Chevron 4"/>
            <p:cNvSpPr/>
            <p:nvPr/>
          </p:nvSpPr>
          <p:spPr>
            <a:xfrm rot="5400000">
              <a:off x="738163" y="-227855"/>
              <a:ext cx="2790871" cy="3048000"/>
            </a:xfrm>
            <a:prstGeom prst="chevron">
              <a:avLst>
                <a:gd name="adj" fmla="val 2179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Pathway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 rot="5400000">
              <a:off x="817306" y="1874275"/>
              <a:ext cx="2632589" cy="3048000"/>
            </a:xfrm>
            <a:prstGeom prst="chevron">
              <a:avLst>
                <a:gd name="adj" fmla="val 21790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 in San Mateo County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 rot="5400000">
              <a:off x="764374" y="3994437"/>
              <a:ext cx="2738451" cy="3048000"/>
            </a:xfrm>
            <a:prstGeom prst="chevron">
              <a:avLst>
                <a:gd name="adj" fmla="val 17801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Scope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-99291"/>
              <a:ext cx="6371127" cy="2181271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4163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Feedstock</a:t>
              </a:r>
            </a:p>
            <a:p>
              <a:pPr marL="284163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</a:p>
            <a:p>
              <a:pPr marL="284163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</a:p>
            <a:p>
              <a:pPr marL="284163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</a:t>
              </a:r>
            </a:p>
            <a:p>
              <a:pPr marL="284163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Vehicle Use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57600" y="2081980"/>
              <a:ext cx="6371127" cy="207460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Facility Construction and Operation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Truck Transport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Charging Station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Fuels Station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57599" y="4149212"/>
              <a:ext cx="6371128" cy="226206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and Fleet Development for Government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Permitting of Private and Government </a:t>
              </a: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acilities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Fire/Safety Training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Financing and Outreach</a:t>
              </a:r>
            </a:p>
            <a:p>
              <a:pPr marL="285750" indent="-174625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Administer regulations on delivery trucks in tunnels AFV parking, etc.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142" y="-99291"/>
              <a:ext cx="510459" cy="42485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 or  Private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4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65353"/>
              </p:ext>
            </p:extLst>
          </p:nvPr>
        </p:nvGraphicFramePr>
        <p:xfrm>
          <a:off x="539475" y="2123230"/>
          <a:ext cx="8180265" cy="3681981"/>
        </p:xfrm>
        <a:graphic>
          <a:graphicData uri="http://schemas.openxmlformats.org/drawingml/2006/table">
            <a:tbl>
              <a:tblPr/>
              <a:tblGrid>
                <a:gridCol w="1843440"/>
                <a:gridCol w="6336825"/>
              </a:tblGrid>
              <a:tr h="475262">
                <a:tc>
                  <a:txBody>
                    <a:bodyPr/>
                    <a:lstStyle>
                      <a:lvl1pPr eaLnBrk="0" hangingPunct="0">
                        <a:buClr>
                          <a:srgbClr val="258B45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buClr>
                          <a:srgbClr val="258B45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buClr>
                          <a:srgbClr val="258B45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Content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258B45"/>
                        </a:buClr>
                        <a:buSzPct val="11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buClr>
                          <a:srgbClr val="258B45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buClr>
                          <a:srgbClr val="258B45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Definition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737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Challenges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Zoning,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regulation, and permitting- need for clarity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Vehicle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and infrastructure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growth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- rate is difficult to predict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Economics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Life cycle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cost- vehicle costs more, maintenance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costs less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Incentives- rebates, tax credits,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insurance discounts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Policy- how best to encourage AFVs in SM County?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Training and outreach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Safety training-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fire officials, first responders, consumers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Consumer awareness- benefits,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costs, availability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Permitting and construction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Building &amp; fire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safety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codes- need for training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Burdensome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e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xpectations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for new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facilities- disincentive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37160" marR="13716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085"/>
            <a:ext cx="8229600" cy="698500"/>
          </a:xfrm>
        </p:spPr>
        <p:txBody>
          <a:bodyPr/>
          <a:lstStyle/>
          <a:p>
            <a:r>
              <a:rPr lang="en-US" dirty="0"/>
              <a:t>AFV Readiness Report Topics</a:t>
            </a:r>
          </a:p>
        </p:txBody>
      </p:sp>
    </p:spTree>
    <p:extLst>
      <p:ext uri="{BB962C8B-B14F-4D97-AF65-F5344CB8AC3E}">
        <p14:creationId xmlns:p14="http://schemas.microsoft.com/office/powerpoint/2010/main" val="23415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665" y="1853700"/>
            <a:ext cx="8113683" cy="4302055"/>
          </a:xfrm>
        </p:spPr>
        <p:txBody>
          <a:bodyPr/>
          <a:lstStyle/>
          <a:p>
            <a:pPr lvl="0"/>
            <a:r>
              <a:rPr lang="en-US" dirty="0" smtClean="0"/>
              <a:t>Battery Electric Vehicles (BEVs)</a:t>
            </a:r>
          </a:p>
          <a:p>
            <a:pPr lvl="0"/>
            <a:r>
              <a:rPr lang="en-US" dirty="0" smtClean="0"/>
              <a:t>Plug-in Hybrid Electric Vehicles (PHEVs)</a:t>
            </a:r>
          </a:p>
          <a:p>
            <a:pPr lvl="0"/>
            <a:r>
              <a:rPr lang="en-US" dirty="0" smtClean="0"/>
              <a:t>Compressed Natural Gas Vehicles (CNG)</a:t>
            </a:r>
          </a:p>
          <a:p>
            <a:pPr lvl="0"/>
            <a:r>
              <a:rPr lang="en-US" dirty="0" smtClean="0"/>
              <a:t>Liquid Natural Gas Vehicles (LNG)</a:t>
            </a:r>
          </a:p>
          <a:p>
            <a:pPr lvl="0"/>
            <a:r>
              <a:rPr lang="en-US" dirty="0" smtClean="0"/>
              <a:t>Hydrogen Fuel Cell Electric Vehicles (FCEV)</a:t>
            </a:r>
          </a:p>
          <a:p>
            <a:pPr lvl="0"/>
            <a:r>
              <a:rPr lang="en-US" dirty="0" smtClean="0"/>
              <a:t>Flexible Fuel Vehicles running on 85% Ethanol (E85)</a:t>
            </a:r>
          </a:p>
          <a:p>
            <a:pPr lvl="0"/>
            <a:r>
              <a:rPr lang="en-US" dirty="0" smtClean="0"/>
              <a:t>Biodiesel Vehicles (BD)</a:t>
            </a:r>
          </a:p>
          <a:p>
            <a:r>
              <a:rPr lang="en-US" dirty="0"/>
              <a:t>Liquefied Petroleum Gas Vehicles (LPG)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Alternative Fuel Vehicles?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 LCF Volume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9610"/>
            <a:ext cx="7724870" cy="43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676" t="25094" r="26724" b="20124"/>
          <a:stretch/>
        </p:blipFill>
        <p:spPr>
          <a:xfrm>
            <a:off x="1073526" y="1662370"/>
            <a:ext cx="7003674" cy="45317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 ZEV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ED1CD-836A-4218-85C4-46B2C2F8A0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2360" y="6194162"/>
            <a:ext cx="6797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Source:  Advanced Clean Cars: Initial Statement of Reasons, ARB December 2011</a:t>
            </a:r>
          </a:p>
        </p:txBody>
      </p:sp>
    </p:spTree>
    <p:extLst>
      <p:ext uri="{BB962C8B-B14F-4D97-AF65-F5344CB8AC3E}">
        <p14:creationId xmlns:p14="http://schemas.microsoft.com/office/powerpoint/2010/main" val="1477943808"/>
      </p:ext>
    </p:extLst>
  </p:cSld>
  <p:clrMapOvr>
    <a:masterClrMapping/>
  </p:clrMapOvr>
</p:sld>
</file>

<file path=ppt/theme/theme1.xml><?xml version="1.0" encoding="utf-8"?>
<a:theme xmlns:a="http://schemas.openxmlformats.org/drawingml/2006/main" name="6_Pixel">
  <a:themeElements>
    <a:clrScheme name="Custom 1">
      <a:dk1>
        <a:srgbClr val="191F0D"/>
      </a:dk1>
      <a:lt1>
        <a:srgbClr val="FFFFFF"/>
      </a:lt1>
      <a:dk2>
        <a:srgbClr val="445423"/>
      </a:dk2>
      <a:lt2>
        <a:srgbClr val="7B9A40"/>
      </a:lt2>
      <a:accent1>
        <a:srgbClr val="CCDCAC"/>
      </a:accent1>
      <a:accent2>
        <a:srgbClr val="405121"/>
      </a:accent2>
      <a:accent3>
        <a:srgbClr val="96BA56"/>
      </a:accent3>
      <a:accent4>
        <a:srgbClr val="4C6027"/>
      </a:accent4>
      <a:accent5>
        <a:srgbClr val="D2E8BE"/>
      </a:accent5>
      <a:accent6>
        <a:srgbClr val="333F1A"/>
      </a:accent6>
      <a:hlink>
        <a:srgbClr val="9DC349"/>
      </a:hlink>
      <a:folHlink>
        <a:srgbClr val="90B63C"/>
      </a:folHlink>
    </a:clrScheme>
    <a:fontScheme name="6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27304</TotalTime>
  <Words>1142</Words>
  <Application>Microsoft Office PowerPoint</Application>
  <PresentationFormat>On-screen Show (4:3)</PresentationFormat>
  <Paragraphs>227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Times New Roman</vt:lpstr>
      <vt:lpstr>Trebuchet MS</vt:lpstr>
      <vt:lpstr>Wingdings</vt:lpstr>
      <vt:lpstr>Wingdings 2</vt:lpstr>
      <vt:lpstr>6_Pixel</vt:lpstr>
      <vt:lpstr>PowerPoint Presentation</vt:lpstr>
      <vt:lpstr>Outline</vt:lpstr>
      <vt:lpstr>Relevant Legislation &amp; Goals</vt:lpstr>
      <vt:lpstr>Why do we need an Alternative Fuel Readiness Plan?</vt:lpstr>
      <vt:lpstr>Impact of AFs on the County</vt:lpstr>
      <vt:lpstr>AFV Readiness Report Topics</vt:lpstr>
      <vt:lpstr>Which Alternative Fuel Vehicles?</vt:lpstr>
      <vt:lpstr>ARB LCF Volume Projections</vt:lpstr>
      <vt:lpstr>ARB ZEV Projections</vt:lpstr>
      <vt:lpstr>Fuel Production Infrastructure</vt:lpstr>
      <vt:lpstr>Fuel Transport</vt:lpstr>
      <vt:lpstr>Alternative Fuel Vehicles</vt:lpstr>
      <vt:lpstr>Alternative Fuel Infrastructure</vt:lpstr>
      <vt:lpstr>Potential AFV Incentives</vt:lpstr>
      <vt:lpstr>Data Collection Topics</vt:lpstr>
      <vt:lpstr>Questions?</vt:lpstr>
    </vt:vector>
  </TitlesOfParts>
  <Company>Life Cycle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LCA Intro</dc:title>
  <dc:creator>Stefan Unnasch</dc:creator>
  <cp:lastModifiedBy>Ashley Henderson</cp:lastModifiedBy>
  <cp:revision>520</cp:revision>
  <dcterms:created xsi:type="dcterms:W3CDTF">2005-02-01T21:27:53Z</dcterms:created>
  <dcterms:modified xsi:type="dcterms:W3CDTF">2015-01-20T22:50:26Z</dcterms:modified>
</cp:coreProperties>
</file>