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9" r:id="rId3"/>
    <p:sldMasterId id="2147483721" r:id="rId4"/>
    <p:sldMasterId id="2147483734" r:id="rId5"/>
  </p:sldMasterIdLst>
  <p:notesMasterIdLst>
    <p:notesMasterId r:id="rId34"/>
  </p:notesMasterIdLst>
  <p:sldIdLst>
    <p:sldId id="257" r:id="rId6"/>
    <p:sldId id="338" r:id="rId7"/>
    <p:sldId id="339" r:id="rId8"/>
    <p:sldId id="270" r:id="rId9"/>
    <p:sldId id="271" r:id="rId10"/>
    <p:sldId id="272" r:id="rId11"/>
    <p:sldId id="340" r:id="rId12"/>
    <p:sldId id="347" r:id="rId13"/>
    <p:sldId id="348" r:id="rId14"/>
    <p:sldId id="359" r:id="rId15"/>
    <p:sldId id="357" r:id="rId16"/>
    <p:sldId id="358" r:id="rId17"/>
    <p:sldId id="326" r:id="rId18"/>
    <p:sldId id="327" r:id="rId19"/>
    <p:sldId id="328" r:id="rId20"/>
    <p:sldId id="329" r:id="rId21"/>
    <p:sldId id="355" r:id="rId22"/>
    <p:sldId id="356" r:id="rId23"/>
    <p:sldId id="332" r:id="rId24"/>
    <p:sldId id="307" r:id="rId25"/>
    <p:sldId id="308" r:id="rId26"/>
    <p:sldId id="309" r:id="rId27"/>
    <p:sldId id="310" r:id="rId28"/>
    <p:sldId id="301" r:id="rId29"/>
    <p:sldId id="302" r:id="rId30"/>
    <p:sldId id="333" r:id="rId31"/>
    <p:sldId id="334" r:id="rId32"/>
    <p:sldId id="277" r:id="rId33"/>
  </p:sldIdLst>
  <p:sldSz cx="17373600" cy="7315200"/>
  <p:notesSz cx="6858000" cy="9144000"/>
  <p:defaultTextStyle>
    <a:defPPr>
      <a:defRPr lang="en-US"/>
    </a:defPPr>
    <a:lvl1pPr marL="0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05132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10264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15396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20532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525665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230794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4935929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641062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1932D3-B2A0-45C7-B020-D9225E2CBF73}">
          <p14:sldIdLst>
            <p14:sldId id="257"/>
            <p14:sldId id="338"/>
            <p14:sldId id="339"/>
          </p14:sldIdLst>
        </p14:section>
        <p14:section name="Untitled Section" id="{DB22F181-9BC2-42A2-BE46-8EF7685859E3}">
          <p14:sldIdLst>
            <p14:sldId id="270"/>
            <p14:sldId id="271"/>
            <p14:sldId id="272"/>
            <p14:sldId id="340"/>
            <p14:sldId id="347"/>
            <p14:sldId id="348"/>
            <p14:sldId id="359"/>
            <p14:sldId id="357"/>
            <p14:sldId id="358"/>
            <p14:sldId id="326"/>
            <p14:sldId id="327"/>
            <p14:sldId id="328"/>
            <p14:sldId id="329"/>
            <p14:sldId id="355"/>
            <p14:sldId id="356"/>
            <p14:sldId id="332"/>
            <p14:sldId id="307"/>
            <p14:sldId id="308"/>
            <p14:sldId id="309"/>
            <p14:sldId id="310"/>
            <p14:sldId id="301"/>
            <p14:sldId id="302"/>
            <p14:sldId id="333"/>
            <p14:sldId id="334"/>
          </p14:sldIdLst>
        </p14:section>
        <p14:section name="Untitled Section" id="{28170F95-359D-4BD9-8583-34DC28F0062D}">
          <p14:sldIdLst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6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6" y="-900"/>
      </p:cViewPr>
      <p:guideLst>
        <p:guide orient="horz" pos="2304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4B07B-A9DF-499B-B291-687CB46092C7}" type="datetimeFigureOut">
              <a:rPr lang="en-US" smtClean="0"/>
              <a:t>4/15/2015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42938" y="685800"/>
            <a:ext cx="8143876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A9624-ABC8-4984-9B36-4F780D8B88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8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05132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10264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15396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20532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525665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230794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4935929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641062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42938" y="685800"/>
            <a:ext cx="8143876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02738" indent="-270283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081135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513590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1946044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378498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810952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243406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675860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368B66-D476-4E89-90FD-41599A19C20A}" type="slidenum">
              <a:rPr lang="en-US" u="none" smtClean="0">
                <a:solidFill>
                  <a:prstClr val="black"/>
                </a:solidFill>
              </a:rPr>
              <a:pPr eaLnBrk="1" hangingPunct="1"/>
              <a:t>11</a:t>
            </a:fld>
            <a:endParaRPr lang="en-US" u="non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4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02738" indent="-270283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081135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513590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1946044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378498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810952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243406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675860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368B66-D476-4E89-90FD-41599A19C20A}" type="slidenum">
              <a:rPr lang="en-US" u="none" smtClean="0">
                <a:solidFill>
                  <a:prstClr val="black"/>
                </a:solidFill>
              </a:rPr>
              <a:pPr eaLnBrk="1" hangingPunct="1"/>
              <a:t>12</a:t>
            </a:fld>
            <a:endParaRPr lang="en-US" u="non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48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02738" indent="-270283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081135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513590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1946044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378498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810952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243406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675860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368B66-D476-4E89-90FD-41599A19C20A}" type="slidenum">
              <a:rPr lang="en-US" u="none" smtClean="0">
                <a:solidFill>
                  <a:prstClr val="black"/>
                </a:solidFill>
              </a:rPr>
              <a:pPr eaLnBrk="1" hangingPunct="1"/>
              <a:t>17</a:t>
            </a:fld>
            <a:endParaRPr lang="en-US" u="non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48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02738" indent="-270283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081135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513590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1946044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378498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810952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243406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675860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368B66-D476-4E89-90FD-41599A19C20A}" type="slidenum">
              <a:rPr lang="en-US" u="none" smtClean="0">
                <a:solidFill>
                  <a:prstClr val="black"/>
                </a:solidFill>
              </a:rPr>
              <a:pPr eaLnBrk="1" hangingPunct="1"/>
              <a:t>18</a:t>
            </a:fld>
            <a:endParaRPr lang="en-US" u="non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48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02738" indent="-270283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081135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513590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1946044" indent="-216227" defTabSz="914461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378498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810952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243406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675860" indent="-216227" defTabSz="914461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368B66-D476-4E89-90FD-41599A19C20A}" type="slidenum">
              <a:rPr lang="en-US" u="none" smtClean="0">
                <a:solidFill>
                  <a:prstClr val="black"/>
                </a:solidFill>
              </a:rPr>
              <a:pPr eaLnBrk="1" hangingPunct="1"/>
              <a:t>19</a:t>
            </a:fld>
            <a:endParaRPr lang="en-US" u="non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4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4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2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2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48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48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4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2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2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70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4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5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36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73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61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14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84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22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757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29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4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7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48" y="1637454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48" y="2319867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3800" y="5741554"/>
            <a:ext cx="2171700" cy="154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4426AF8E-0C86-43EA-8A1A-49AD8B8FB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3BBC236-FA97-4F04-A253-1C71380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1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4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1" y="1530774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0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368" indent="0">
              <a:buNone/>
              <a:defRPr sz="4300"/>
            </a:lvl2pPr>
            <a:lvl3pPr marL="1410736" indent="0">
              <a:buNone/>
              <a:defRPr sz="3700"/>
            </a:lvl3pPr>
            <a:lvl4pPr marL="2116104" indent="0">
              <a:buNone/>
              <a:defRPr sz="3100"/>
            </a:lvl4pPr>
            <a:lvl5pPr marL="2821473" indent="0">
              <a:buNone/>
              <a:defRPr sz="3100"/>
            </a:lvl5pPr>
            <a:lvl6pPr marL="3526841" indent="0">
              <a:buNone/>
              <a:defRPr sz="3100"/>
            </a:lvl6pPr>
            <a:lvl7pPr marL="4232209" indent="0">
              <a:buNone/>
              <a:defRPr sz="3100"/>
            </a:lvl7pPr>
            <a:lvl8pPr marL="4937577" indent="0">
              <a:buNone/>
              <a:defRPr sz="3100"/>
            </a:lvl8pPr>
            <a:lvl9pPr marL="5642945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1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48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48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6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3646CEB-FDCA-46CC-A014-8CC20DF6EBE6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300D9-FFE3-432B-A8A2-5E1C1DAC94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3E8FD25-59D8-47EC-B028-ECF7DEC992CB}" type="datetimeFigureOut">
              <a:rPr lang="en-US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8A294-2D48-4B33-8EED-5BA4A838C6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6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7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21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42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563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08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05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126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647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168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D668CA12-71B5-49E7-A223-5BBA214F0A48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12B7B35-2AF1-43D9-8A4D-F1B5625DF4A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A225EC6-1153-4103-8B3C-B4A959B2FE9F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EFF22C-739C-44DF-BCA3-1E9C4C5D27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6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211" indent="0">
              <a:buNone/>
              <a:defRPr sz="3100" b="1"/>
            </a:lvl2pPr>
            <a:lvl3pPr marL="1410422" indent="0">
              <a:buNone/>
              <a:defRPr sz="2800" b="1"/>
            </a:lvl3pPr>
            <a:lvl4pPr marL="2115632" indent="0">
              <a:buNone/>
              <a:defRPr sz="2500" b="1"/>
            </a:lvl4pPr>
            <a:lvl5pPr marL="2820845" indent="0">
              <a:buNone/>
              <a:defRPr sz="2500" b="1"/>
            </a:lvl5pPr>
            <a:lvl6pPr marL="3526057" indent="0">
              <a:buNone/>
              <a:defRPr sz="2500" b="1"/>
            </a:lvl6pPr>
            <a:lvl7pPr marL="4231266" indent="0">
              <a:buNone/>
              <a:defRPr sz="2500" b="1"/>
            </a:lvl7pPr>
            <a:lvl8pPr marL="4936479" indent="0">
              <a:buNone/>
              <a:defRPr sz="2500" b="1"/>
            </a:lvl8pPr>
            <a:lvl9pPr marL="564168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9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52" y="1637456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211" indent="0">
              <a:buNone/>
              <a:defRPr sz="3100" b="1"/>
            </a:lvl2pPr>
            <a:lvl3pPr marL="1410422" indent="0">
              <a:buNone/>
              <a:defRPr sz="2800" b="1"/>
            </a:lvl3pPr>
            <a:lvl4pPr marL="2115632" indent="0">
              <a:buNone/>
              <a:defRPr sz="2500" b="1"/>
            </a:lvl4pPr>
            <a:lvl5pPr marL="2820845" indent="0">
              <a:buNone/>
              <a:defRPr sz="2500" b="1"/>
            </a:lvl5pPr>
            <a:lvl6pPr marL="3526057" indent="0">
              <a:buNone/>
              <a:defRPr sz="2500" b="1"/>
            </a:lvl6pPr>
            <a:lvl7pPr marL="4231266" indent="0">
              <a:buNone/>
              <a:defRPr sz="2500" b="1"/>
            </a:lvl7pPr>
            <a:lvl8pPr marL="4936479" indent="0">
              <a:buNone/>
              <a:defRPr sz="2500" b="1"/>
            </a:lvl8pPr>
            <a:lvl9pPr marL="564168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52" y="2319869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94D254E-F376-48F8-8773-C53A6F295F23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D9EDF5F-22D1-4CDC-AA85-EAA0911BD2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44A987B-5146-4EBA-B3D6-C71DD351FE8E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9FF21CB-508D-47E3-ADD9-1AB2BA3408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4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5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36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73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61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14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84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22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757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29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787C60BA-565B-4543-83F8-F7291985EAE9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BD6D08A-DF4C-4E0F-837E-FA7AB5E27E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5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6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5" y="1530776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211" indent="0">
              <a:buNone/>
              <a:defRPr sz="1900"/>
            </a:lvl2pPr>
            <a:lvl3pPr marL="1410422" indent="0">
              <a:buNone/>
              <a:defRPr sz="1500"/>
            </a:lvl3pPr>
            <a:lvl4pPr marL="2115632" indent="0">
              <a:buNone/>
              <a:defRPr sz="1400"/>
            </a:lvl4pPr>
            <a:lvl5pPr marL="2820845" indent="0">
              <a:buNone/>
              <a:defRPr sz="1400"/>
            </a:lvl5pPr>
            <a:lvl6pPr marL="3526057" indent="0">
              <a:buNone/>
              <a:defRPr sz="1400"/>
            </a:lvl6pPr>
            <a:lvl7pPr marL="4231266" indent="0">
              <a:buNone/>
              <a:defRPr sz="1400"/>
            </a:lvl7pPr>
            <a:lvl8pPr marL="4936479" indent="0">
              <a:buNone/>
              <a:defRPr sz="1400"/>
            </a:lvl8pPr>
            <a:lvl9pPr marL="56416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38EB5E0-2815-498D-84F9-5CAA54C4AEA6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AA9228DF-E350-480F-AF14-3CDA36285A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2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211" indent="0">
              <a:buNone/>
              <a:defRPr sz="4300"/>
            </a:lvl2pPr>
            <a:lvl3pPr marL="1410422" indent="0">
              <a:buNone/>
              <a:defRPr sz="3700"/>
            </a:lvl3pPr>
            <a:lvl4pPr marL="2115632" indent="0">
              <a:buNone/>
              <a:defRPr sz="3100"/>
            </a:lvl4pPr>
            <a:lvl5pPr marL="2820845" indent="0">
              <a:buNone/>
              <a:defRPr sz="3100"/>
            </a:lvl5pPr>
            <a:lvl6pPr marL="3526057" indent="0">
              <a:buNone/>
              <a:defRPr sz="3100"/>
            </a:lvl6pPr>
            <a:lvl7pPr marL="4231266" indent="0">
              <a:buNone/>
              <a:defRPr sz="3100"/>
            </a:lvl7pPr>
            <a:lvl8pPr marL="4936479" indent="0">
              <a:buNone/>
              <a:defRPr sz="3100"/>
            </a:lvl8pPr>
            <a:lvl9pPr marL="5641689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3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211" indent="0">
              <a:buNone/>
              <a:defRPr sz="1900"/>
            </a:lvl2pPr>
            <a:lvl3pPr marL="1410422" indent="0">
              <a:buNone/>
              <a:defRPr sz="1500"/>
            </a:lvl3pPr>
            <a:lvl4pPr marL="2115632" indent="0">
              <a:buNone/>
              <a:defRPr sz="1400"/>
            </a:lvl4pPr>
            <a:lvl5pPr marL="2820845" indent="0">
              <a:buNone/>
              <a:defRPr sz="1400"/>
            </a:lvl5pPr>
            <a:lvl6pPr marL="3526057" indent="0">
              <a:buNone/>
              <a:defRPr sz="1400"/>
            </a:lvl6pPr>
            <a:lvl7pPr marL="4231266" indent="0">
              <a:buNone/>
              <a:defRPr sz="1400"/>
            </a:lvl7pPr>
            <a:lvl8pPr marL="4936479" indent="0">
              <a:buNone/>
              <a:defRPr sz="1400"/>
            </a:lvl8pPr>
            <a:lvl9pPr marL="56416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901554F-D902-4086-B2AC-89E12F98FDB9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4938B8E-9D17-4D30-BA10-44E0096332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121913F-0CBB-4685-BF94-2801D09837D4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9E5DF8C-422D-451D-9073-59F64E910D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50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50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246986C-3EDE-41BB-ADED-EA145317A7D5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0B45E327-7470-4A2B-B394-494E04F57B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4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2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2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70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4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5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36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73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61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14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84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22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757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29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4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7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48" y="1637454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48" y="2319867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3800" y="5741554"/>
            <a:ext cx="2171700" cy="154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1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4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1" y="1530774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0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368" indent="0">
              <a:buNone/>
              <a:defRPr sz="4300"/>
            </a:lvl2pPr>
            <a:lvl3pPr marL="1410736" indent="0">
              <a:buNone/>
              <a:defRPr sz="3700"/>
            </a:lvl3pPr>
            <a:lvl4pPr marL="2116104" indent="0">
              <a:buNone/>
              <a:defRPr sz="3100"/>
            </a:lvl4pPr>
            <a:lvl5pPr marL="2821473" indent="0">
              <a:buNone/>
              <a:defRPr sz="3100"/>
            </a:lvl5pPr>
            <a:lvl6pPr marL="3526841" indent="0">
              <a:buNone/>
              <a:defRPr sz="3100"/>
            </a:lvl6pPr>
            <a:lvl7pPr marL="4232209" indent="0">
              <a:buNone/>
              <a:defRPr sz="3100"/>
            </a:lvl7pPr>
            <a:lvl8pPr marL="4937577" indent="0">
              <a:buNone/>
              <a:defRPr sz="3100"/>
            </a:lvl8pPr>
            <a:lvl9pPr marL="5642945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1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48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48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6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3646CEB-FDCA-46CC-A014-8CC20DF6EBE6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300D9-FFE3-432B-A8A2-5E1C1DAC94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3E8FD25-59D8-47EC-B028-ECF7DEC992CB}" type="datetimeFigureOut">
              <a:rPr lang="en-US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8A294-2D48-4B33-8EED-5BA4A838C6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6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7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21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42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563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08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05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126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647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168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D668CA12-71B5-49E7-A223-5BBA214F0A48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12B7B35-2AF1-43D9-8A4D-F1B5625DF4A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4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7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48" y="1637454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48" y="2319867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A225EC6-1153-4103-8B3C-B4A959B2FE9F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EFF22C-739C-44DF-BCA3-1E9C4C5D27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6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211" indent="0">
              <a:buNone/>
              <a:defRPr sz="3100" b="1"/>
            </a:lvl2pPr>
            <a:lvl3pPr marL="1410422" indent="0">
              <a:buNone/>
              <a:defRPr sz="2800" b="1"/>
            </a:lvl3pPr>
            <a:lvl4pPr marL="2115632" indent="0">
              <a:buNone/>
              <a:defRPr sz="2500" b="1"/>
            </a:lvl4pPr>
            <a:lvl5pPr marL="2820845" indent="0">
              <a:buNone/>
              <a:defRPr sz="2500" b="1"/>
            </a:lvl5pPr>
            <a:lvl6pPr marL="3526057" indent="0">
              <a:buNone/>
              <a:defRPr sz="2500" b="1"/>
            </a:lvl6pPr>
            <a:lvl7pPr marL="4231266" indent="0">
              <a:buNone/>
              <a:defRPr sz="2500" b="1"/>
            </a:lvl7pPr>
            <a:lvl8pPr marL="4936479" indent="0">
              <a:buNone/>
              <a:defRPr sz="2500" b="1"/>
            </a:lvl8pPr>
            <a:lvl9pPr marL="564168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9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52" y="1637456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211" indent="0">
              <a:buNone/>
              <a:defRPr sz="3100" b="1"/>
            </a:lvl2pPr>
            <a:lvl3pPr marL="1410422" indent="0">
              <a:buNone/>
              <a:defRPr sz="2800" b="1"/>
            </a:lvl3pPr>
            <a:lvl4pPr marL="2115632" indent="0">
              <a:buNone/>
              <a:defRPr sz="2500" b="1"/>
            </a:lvl4pPr>
            <a:lvl5pPr marL="2820845" indent="0">
              <a:buNone/>
              <a:defRPr sz="2500" b="1"/>
            </a:lvl5pPr>
            <a:lvl6pPr marL="3526057" indent="0">
              <a:buNone/>
              <a:defRPr sz="2500" b="1"/>
            </a:lvl6pPr>
            <a:lvl7pPr marL="4231266" indent="0">
              <a:buNone/>
              <a:defRPr sz="2500" b="1"/>
            </a:lvl7pPr>
            <a:lvl8pPr marL="4936479" indent="0">
              <a:buNone/>
              <a:defRPr sz="2500" b="1"/>
            </a:lvl8pPr>
            <a:lvl9pPr marL="564168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52" y="2319869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94D254E-F376-48F8-8773-C53A6F295F23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D9EDF5F-22D1-4CDC-AA85-EAA0911BD2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44A987B-5146-4EBA-B3D6-C71DD351FE8E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9FF21CB-508D-47E3-ADD9-1AB2BA3408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787C60BA-565B-4543-83F8-F7291985EAE9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BD6D08A-DF4C-4E0F-837E-FA7AB5E27E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5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6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5" y="1530776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211" indent="0">
              <a:buNone/>
              <a:defRPr sz="1900"/>
            </a:lvl2pPr>
            <a:lvl3pPr marL="1410422" indent="0">
              <a:buNone/>
              <a:defRPr sz="1500"/>
            </a:lvl3pPr>
            <a:lvl4pPr marL="2115632" indent="0">
              <a:buNone/>
              <a:defRPr sz="1400"/>
            </a:lvl4pPr>
            <a:lvl5pPr marL="2820845" indent="0">
              <a:buNone/>
              <a:defRPr sz="1400"/>
            </a:lvl5pPr>
            <a:lvl6pPr marL="3526057" indent="0">
              <a:buNone/>
              <a:defRPr sz="1400"/>
            </a:lvl6pPr>
            <a:lvl7pPr marL="4231266" indent="0">
              <a:buNone/>
              <a:defRPr sz="1400"/>
            </a:lvl7pPr>
            <a:lvl8pPr marL="4936479" indent="0">
              <a:buNone/>
              <a:defRPr sz="1400"/>
            </a:lvl8pPr>
            <a:lvl9pPr marL="56416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38EB5E0-2815-498D-84F9-5CAA54C4AEA6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AA9228DF-E350-480F-AF14-3CDA36285A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2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211" indent="0">
              <a:buNone/>
              <a:defRPr sz="4300"/>
            </a:lvl2pPr>
            <a:lvl3pPr marL="1410422" indent="0">
              <a:buNone/>
              <a:defRPr sz="3700"/>
            </a:lvl3pPr>
            <a:lvl4pPr marL="2115632" indent="0">
              <a:buNone/>
              <a:defRPr sz="3100"/>
            </a:lvl4pPr>
            <a:lvl5pPr marL="2820845" indent="0">
              <a:buNone/>
              <a:defRPr sz="3100"/>
            </a:lvl5pPr>
            <a:lvl6pPr marL="3526057" indent="0">
              <a:buNone/>
              <a:defRPr sz="3100"/>
            </a:lvl6pPr>
            <a:lvl7pPr marL="4231266" indent="0">
              <a:buNone/>
              <a:defRPr sz="3100"/>
            </a:lvl7pPr>
            <a:lvl8pPr marL="4936479" indent="0">
              <a:buNone/>
              <a:defRPr sz="3100"/>
            </a:lvl8pPr>
            <a:lvl9pPr marL="5641689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3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211" indent="0">
              <a:buNone/>
              <a:defRPr sz="1900"/>
            </a:lvl2pPr>
            <a:lvl3pPr marL="1410422" indent="0">
              <a:buNone/>
              <a:defRPr sz="1500"/>
            </a:lvl3pPr>
            <a:lvl4pPr marL="2115632" indent="0">
              <a:buNone/>
              <a:defRPr sz="1400"/>
            </a:lvl4pPr>
            <a:lvl5pPr marL="2820845" indent="0">
              <a:buNone/>
              <a:defRPr sz="1400"/>
            </a:lvl5pPr>
            <a:lvl6pPr marL="3526057" indent="0">
              <a:buNone/>
              <a:defRPr sz="1400"/>
            </a:lvl6pPr>
            <a:lvl7pPr marL="4231266" indent="0">
              <a:buNone/>
              <a:defRPr sz="1400"/>
            </a:lvl7pPr>
            <a:lvl8pPr marL="4936479" indent="0">
              <a:buNone/>
              <a:defRPr sz="1400"/>
            </a:lvl8pPr>
            <a:lvl9pPr marL="56416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901554F-D902-4086-B2AC-89E12F98FDB9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4938B8E-9D17-4D30-BA10-44E0096332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121913F-0CBB-4685-BF94-2801D09837D4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9E5DF8C-422D-451D-9073-59F64E910D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50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50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246986C-3EDE-41BB-ADED-EA145317A7D5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0B45E327-7470-4A2B-B394-494E04F57B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1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4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1" y="1530774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0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368" indent="0">
              <a:buNone/>
              <a:defRPr sz="4300"/>
            </a:lvl2pPr>
            <a:lvl3pPr marL="1410736" indent="0">
              <a:buNone/>
              <a:defRPr sz="3700"/>
            </a:lvl3pPr>
            <a:lvl4pPr marL="2116104" indent="0">
              <a:buNone/>
              <a:defRPr sz="3100"/>
            </a:lvl4pPr>
            <a:lvl5pPr marL="2821473" indent="0">
              <a:buNone/>
              <a:defRPr sz="3100"/>
            </a:lvl5pPr>
            <a:lvl6pPr marL="3526841" indent="0">
              <a:buNone/>
              <a:defRPr sz="3100"/>
            </a:lvl6pPr>
            <a:lvl7pPr marL="4232209" indent="0">
              <a:buNone/>
              <a:defRPr sz="3100"/>
            </a:lvl7pPr>
            <a:lvl8pPr marL="4937577" indent="0">
              <a:buNone/>
              <a:defRPr sz="3100"/>
            </a:lvl8pPr>
            <a:lvl9pPr marL="5642945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1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899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7"/>
            <a:ext cx="55016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7" name="Picture 4" descr="SMCWPPP we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4730" y="6421121"/>
            <a:ext cx="2244090" cy="8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3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736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6104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473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9026" indent="-529026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223" indent="-44085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420" indent="-352684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789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4157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525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893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90261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5629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368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736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104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473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841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2209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577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945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899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7"/>
            <a:ext cx="55016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400" y="5925597"/>
            <a:ext cx="1828928" cy="130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3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736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6104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473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9026" indent="-529026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223" indent="-44085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420" indent="-352684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789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4157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525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893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90261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5629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368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736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104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473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841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2209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577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945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900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58" tIns="70529" rIns="141058" bIns="705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58" tIns="70529" rIns="141058" bIns="705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8"/>
            <a:ext cx="40538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EBCD259-E9BF-4FB2-AB3E-3A9874507888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8"/>
            <a:ext cx="55016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8"/>
            <a:ext cx="40538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A8C1926-D43A-4D09-B29F-40DB054F68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7" name="Picture 4" descr="SMCWPPP we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4730" y="6421122"/>
            <a:ext cx="2244090" cy="8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 flipV="1">
            <a:off x="-3739038" y="1485900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28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57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58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15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8967" indent="-528967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095" indent="-44080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224" indent="-352646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514" indent="-3526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3803" indent="-3526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093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382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89672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4961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28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57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586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15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44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173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02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317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899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4/15/2015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7"/>
            <a:ext cx="55016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400" y="5925597"/>
            <a:ext cx="1828928" cy="130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3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736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6104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473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9026" indent="-529026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223" indent="-44085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420" indent="-352684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789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4157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525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893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90261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5629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368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736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104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473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841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2209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577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945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900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58" tIns="70529" rIns="141058" bIns="705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58" tIns="70529" rIns="141058" bIns="705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8"/>
            <a:ext cx="40538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EBCD259-E9BF-4FB2-AB3E-3A9874507888}" type="datetimeFigureOut">
              <a:rPr lang="en-US" smtClean="0"/>
              <a:pPr>
                <a:defRPr/>
              </a:pPr>
              <a:t>4/15/2015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8"/>
            <a:ext cx="55016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8"/>
            <a:ext cx="40538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A8C1926-D43A-4D09-B29F-40DB054F68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7" name="Picture 4" descr="SMCWPPP we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4730" y="6421122"/>
            <a:ext cx="2244090" cy="8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 flipV="1">
            <a:off x="-3739038" y="1485900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28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57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58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15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8967" indent="-528967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095" indent="-44080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224" indent="-352646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514" indent="-3526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3803" indent="-3526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093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382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89672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4961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28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57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586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15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44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173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02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317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stainablestreetssanmateo.com/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wstobay.org/" TargetMode="External"/><Relationship Id="rId7" Type="http://schemas.openxmlformats.org/officeDocument/2006/relationships/image" Target="../media/image6.png"/><Relationship Id="rId2" Type="http://schemas.openxmlformats.org/officeDocument/2006/relationships/hyperlink" Target="mailto:mfabry@smcgov.org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8"/>
          <p:cNvSpPr>
            <a:spLocks noChangeArrowheads="1"/>
          </p:cNvSpPr>
          <p:nvPr/>
        </p:nvSpPr>
        <p:spPr bwMode="auto">
          <a:xfrm>
            <a:off x="0" y="4144963"/>
            <a:ext cx="17373600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12" tIns="70506" rIns="141012" bIns="70506" anchor="ctr"/>
          <a:lstStyle/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318" name="Picture 4" descr="rain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"/>
            <a:ext cx="514389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DSCN217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45613" y="3"/>
            <a:ext cx="47529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F:\Users\mattf\SMCWPPP\CoordinatorInfo\Logo\From Tim\Logo Web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356" y="4350666"/>
            <a:ext cx="3653444" cy="28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0" y="5134439"/>
            <a:ext cx="11811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2060"/>
                </a:solidFill>
              </a:rPr>
              <a:t>Resource Management &amp; Climate Protection Committee</a:t>
            </a:r>
            <a:endParaRPr lang="en-US" sz="4000" dirty="0">
              <a:solidFill>
                <a:srgbClr val="002060"/>
              </a:solidFill>
            </a:endParaRPr>
          </a:p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2060"/>
                </a:solidFill>
              </a:rPr>
              <a:t>April 15, 2015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3315" name="Rectangle 21"/>
          <p:cNvSpPr>
            <a:spLocks noChangeArrowheads="1"/>
          </p:cNvSpPr>
          <p:nvPr/>
        </p:nvSpPr>
        <p:spPr bwMode="auto">
          <a:xfrm>
            <a:off x="5143894" y="4"/>
            <a:ext cx="7501719" cy="414495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lIns="141012" tIns="70506" rIns="141012" bIns="70506">
            <a:normAutofit fontScale="92500" lnSpcReduction="10000"/>
          </a:bodyPr>
          <a:lstStyle/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dirty="0" smtClean="0">
                <a:solidFill>
                  <a:srgbClr val="002060"/>
                </a:solidFill>
              </a:rPr>
              <a:t>Green Infrastructure: </a:t>
            </a:r>
          </a:p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dirty="0" smtClean="0">
                <a:solidFill>
                  <a:srgbClr val="002060"/>
                </a:solidFill>
              </a:rPr>
              <a:t>Planning for the Future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2060"/>
                </a:solidFill>
              </a:rPr>
              <a:t>	</a:t>
            </a:r>
            <a:endParaRPr lang="en-US" sz="3600" dirty="0" smtClean="0">
              <a:solidFill>
                <a:srgbClr val="002060"/>
              </a:solidFill>
            </a:endParaRPr>
          </a:p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2060"/>
                </a:solidFill>
              </a:rPr>
              <a:t>Matthew </a:t>
            </a:r>
            <a:r>
              <a:rPr lang="en-US" sz="4800" dirty="0">
                <a:solidFill>
                  <a:srgbClr val="002060"/>
                </a:solidFill>
              </a:rPr>
              <a:t>Fabry, </a:t>
            </a:r>
            <a:r>
              <a:rPr lang="en-US" sz="4800" dirty="0" smtClean="0">
                <a:solidFill>
                  <a:srgbClr val="002060"/>
                </a:solidFill>
              </a:rPr>
              <a:t>P.E.</a:t>
            </a:r>
          </a:p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</a:rPr>
              <a:t>Program Manager</a:t>
            </a:r>
          </a:p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endParaRPr lang="en-US" sz="3900" dirty="0" smtClean="0">
              <a:solidFill>
                <a:srgbClr val="002060"/>
              </a:solidFill>
            </a:endParaRPr>
          </a:p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smtClean="0">
                <a:solidFill>
                  <a:srgbClr val="002060"/>
                </a:solidFill>
              </a:rPr>
              <a:t>San Mateo Countywide Water </a:t>
            </a:r>
          </a:p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smtClean="0">
                <a:solidFill>
                  <a:srgbClr val="002060"/>
                </a:solidFill>
              </a:rPr>
              <a:t>Pollution Prevention Program</a:t>
            </a:r>
          </a:p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2060"/>
              </a:solidFill>
            </a:endParaRPr>
          </a:p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13314" name="Rectangle 17"/>
          <p:cNvSpPr>
            <a:spLocks noChangeArrowheads="1"/>
          </p:cNvSpPr>
          <p:nvPr/>
        </p:nvSpPr>
        <p:spPr bwMode="auto">
          <a:xfrm rot="10800000">
            <a:off x="0" y="4114803"/>
            <a:ext cx="17373600" cy="193673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12" tIns="70506" rIns="141012" bIns="70506" anchor="ctr"/>
          <a:lstStyle/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0" y="152400"/>
            <a:ext cx="14912340" cy="1524000"/>
          </a:xfrm>
        </p:spPr>
        <p:txBody>
          <a:bodyPr>
            <a:noAutofit/>
          </a:bodyPr>
          <a:lstStyle/>
          <a:p>
            <a:pPr lvl="0"/>
            <a:r>
              <a:rPr lang="en-US" sz="6200" dirty="0"/>
              <a:t>Climate Change &amp; </a:t>
            </a:r>
            <a:r>
              <a:rPr lang="en-US" sz="6200" dirty="0" smtClean="0"/>
              <a:t/>
            </a:r>
            <a:br>
              <a:rPr lang="en-US" sz="6200" dirty="0" smtClean="0"/>
            </a:br>
            <a:r>
              <a:rPr lang="en-US" sz="6200" dirty="0" smtClean="0"/>
              <a:t>Sustainable </a:t>
            </a:r>
            <a:r>
              <a:rPr lang="en-US" sz="6200" dirty="0"/>
              <a:t>Communities Strategies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0820" y="1828800"/>
            <a:ext cx="13098780" cy="5323840"/>
          </a:xfrm>
        </p:spPr>
        <p:txBody>
          <a:bodyPr>
            <a:normAutofit/>
          </a:bodyPr>
          <a:lstStyle/>
          <a:p>
            <a:r>
              <a:rPr lang="en-US" dirty="0"/>
              <a:t>Metropolitan Transportation Commission</a:t>
            </a:r>
          </a:p>
          <a:p>
            <a:pPr lvl="1"/>
            <a:r>
              <a:rPr lang="en-US" dirty="0"/>
              <a:t>$14 billion for active transportation in Priority Development Areas by </a:t>
            </a:r>
            <a:r>
              <a:rPr lang="en-US" dirty="0" smtClean="0"/>
              <a:t>2040</a:t>
            </a:r>
          </a:p>
          <a:p>
            <a:r>
              <a:rPr lang="en-US" dirty="0" smtClean="0"/>
              <a:t>Opportunity:</a:t>
            </a:r>
            <a:endParaRPr lang="en-US" dirty="0"/>
          </a:p>
          <a:p>
            <a:pPr lvl="1"/>
            <a:r>
              <a:rPr lang="en-US" dirty="0"/>
              <a:t>A large amount of money will be spent on </a:t>
            </a:r>
            <a:r>
              <a:rPr lang="en-US" dirty="0" smtClean="0"/>
              <a:t>projects </a:t>
            </a:r>
            <a:r>
              <a:rPr lang="en-US" dirty="0"/>
              <a:t>that impact the surface drainage system (curb and gutter</a:t>
            </a:r>
            <a:r>
              <a:rPr lang="en-US" dirty="0" smtClean="0"/>
              <a:t>).  </a:t>
            </a:r>
          </a:p>
        </p:txBody>
      </p:sp>
    </p:spTree>
    <p:extLst>
      <p:ext uri="{BB962C8B-B14F-4D97-AF65-F5344CB8AC3E}">
        <p14:creationId xmlns:p14="http://schemas.microsoft.com/office/powerpoint/2010/main" val="11181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2573000" y="2661053"/>
            <a:ext cx="3975341" cy="1758547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s-ES_tradnl" dirty="0" smtClean="0">
                <a:latin typeface="+mj-lt"/>
                <a:cs typeface="Arial" charset="0"/>
              </a:rPr>
              <a:t>EXISTING STREETS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90800" y="0"/>
            <a:ext cx="9753600" cy="7315200"/>
          </a:xfrm>
        </p:spPr>
      </p:pic>
    </p:spTree>
    <p:extLst>
      <p:ext uri="{BB962C8B-B14F-4D97-AF65-F5344CB8AC3E}">
        <p14:creationId xmlns:p14="http://schemas.microsoft.com/office/powerpoint/2010/main" val="33026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"/>
            <a:ext cx="9753600" cy="7315200"/>
          </a:xfr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588814" y="2661053"/>
            <a:ext cx="3975341" cy="1758547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s-ES_tradnl" dirty="0" smtClean="0">
                <a:latin typeface="+mj-lt"/>
                <a:cs typeface="Arial" charset="0"/>
              </a:rPr>
              <a:t>COMPLETE STREETS</a:t>
            </a:r>
          </a:p>
        </p:txBody>
      </p:sp>
    </p:spTree>
    <p:extLst>
      <p:ext uri="{BB962C8B-B14F-4D97-AF65-F5344CB8AC3E}">
        <p14:creationId xmlns:p14="http://schemas.microsoft.com/office/powerpoint/2010/main" val="23134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San Mateo\Project MXDs\Priority Development Areas with PCBs\San Mateo County\San Mateo Detailed Maps\San Mateo Map Serie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224" y="0"/>
            <a:ext cx="10370334" cy="734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San Mateo\Project MXDs\Priority Development Areas with PCBs\San Mateo County\San Mateo Detailed Maps\San Mateo Map Series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0358" y="7189"/>
            <a:ext cx="10363200" cy="73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San Mateo\Project MXDs\Priority Development Areas with PCBs\San Mateo County\San Mateo Detailed Maps\San Mateo Map Series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971" y="0"/>
            <a:ext cx="10374394" cy="73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06040" y="1981200"/>
            <a:ext cx="13898880" cy="51104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Complete Streets </a:t>
            </a:r>
          </a:p>
          <a:p>
            <a:pPr lvl="1"/>
            <a:r>
              <a:rPr lang="en-US" dirty="0" smtClean="0"/>
              <a:t>Accommodate all modes, all ages, safely</a:t>
            </a:r>
          </a:p>
          <a:p>
            <a:r>
              <a:rPr lang="en-US" dirty="0" smtClean="0"/>
              <a:t>Green Streets</a:t>
            </a:r>
          </a:p>
          <a:p>
            <a:pPr lvl="1"/>
            <a:r>
              <a:rPr lang="en-US" dirty="0" smtClean="0"/>
              <a:t>Manage stormwater runoff</a:t>
            </a:r>
          </a:p>
          <a:p>
            <a:r>
              <a:rPr lang="en-US" dirty="0" smtClean="0"/>
              <a:t>Put them together: Sustainable Streets</a:t>
            </a:r>
          </a:p>
          <a:p>
            <a:r>
              <a:rPr lang="en-US" dirty="0" smtClean="0"/>
              <a:t>San Mateo’s Sustainable Streets Plan</a:t>
            </a:r>
          </a:p>
          <a:p>
            <a:pPr lvl="1"/>
            <a:r>
              <a:rPr lang="en-US" dirty="0" smtClean="0">
                <a:hlinkClick r:id="rId2"/>
              </a:rPr>
              <a:t>www.sustainablestreetssanmateo.com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San Mateo </a:t>
            </a:r>
            <a:br>
              <a:rPr lang="en-US" dirty="0" smtClean="0"/>
            </a:br>
            <a:r>
              <a:rPr lang="en-US" dirty="0" smtClean="0"/>
              <a:t>Sustainable Streets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2573000" y="2661053"/>
            <a:ext cx="3975341" cy="1758547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s-ES_tradnl" dirty="0" smtClean="0">
                <a:latin typeface="+mj-lt"/>
                <a:cs typeface="Arial" charset="0"/>
              </a:rPr>
              <a:t>EXISTING STREETS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90800" y="0"/>
            <a:ext cx="9753600" cy="7315200"/>
          </a:xfrm>
        </p:spPr>
      </p:pic>
    </p:spTree>
    <p:extLst>
      <p:ext uri="{BB962C8B-B14F-4D97-AF65-F5344CB8AC3E}">
        <p14:creationId xmlns:p14="http://schemas.microsoft.com/office/powerpoint/2010/main" val="5061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"/>
            <a:ext cx="9753600" cy="7315200"/>
          </a:xfr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588814" y="2661053"/>
            <a:ext cx="3975341" cy="1758547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s-ES_tradnl" dirty="0" smtClean="0">
                <a:latin typeface="+mj-lt"/>
                <a:cs typeface="Arial" charset="0"/>
              </a:rPr>
              <a:t>COMPLETE STREETS</a:t>
            </a:r>
          </a:p>
        </p:txBody>
      </p:sp>
    </p:spTree>
    <p:extLst>
      <p:ext uri="{BB962C8B-B14F-4D97-AF65-F5344CB8AC3E}">
        <p14:creationId xmlns:p14="http://schemas.microsoft.com/office/powerpoint/2010/main" val="26198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-1"/>
            <a:ext cx="9753600" cy="7315200"/>
          </a:xfr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2588814" y="2362200"/>
            <a:ext cx="554678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800" b="1" kern="1200">
                <a:solidFill>
                  <a:srgbClr val="18719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6800" b="1">
                <a:solidFill>
                  <a:srgbClr val="18719F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6800" b="1">
                <a:solidFill>
                  <a:srgbClr val="18719F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6800" b="1">
                <a:solidFill>
                  <a:srgbClr val="18719F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6800" b="1">
                <a:solidFill>
                  <a:srgbClr val="18719F"/>
                </a:solidFill>
                <a:latin typeface="Arial" charset="0"/>
                <a:cs typeface="Arial" charset="0"/>
              </a:defRPr>
            </a:lvl5pPr>
            <a:lvl6pPr marL="705368" algn="ctr" rtl="0" eaLnBrk="1" fontAlgn="base" hangingPunct="1">
              <a:spcBef>
                <a:spcPct val="0"/>
              </a:spcBef>
              <a:spcAft>
                <a:spcPct val="0"/>
              </a:spcAft>
              <a:defRPr sz="6800" b="1">
                <a:solidFill>
                  <a:srgbClr val="18719F"/>
                </a:solidFill>
                <a:latin typeface="Arial" charset="0"/>
                <a:cs typeface="Arial" charset="0"/>
              </a:defRPr>
            </a:lvl6pPr>
            <a:lvl7pPr marL="1410736" algn="ctr" rtl="0" eaLnBrk="1" fontAlgn="base" hangingPunct="1">
              <a:spcBef>
                <a:spcPct val="0"/>
              </a:spcBef>
              <a:spcAft>
                <a:spcPct val="0"/>
              </a:spcAft>
              <a:defRPr sz="6800" b="1">
                <a:solidFill>
                  <a:srgbClr val="18719F"/>
                </a:solidFill>
                <a:latin typeface="Arial" charset="0"/>
                <a:cs typeface="Arial" charset="0"/>
              </a:defRPr>
            </a:lvl7pPr>
            <a:lvl8pPr marL="2116104" algn="ctr" rtl="0" eaLnBrk="1" fontAlgn="base" hangingPunct="1">
              <a:spcBef>
                <a:spcPct val="0"/>
              </a:spcBef>
              <a:spcAft>
                <a:spcPct val="0"/>
              </a:spcAft>
              <a:defRPr sz="6800" b="1">
                <a:solidFill>
                  <a:srgbClr val="18719F"/>
                </a:solidFill>
                <a:latin typeface="Arial" charset="0"/>
                <a:cs typeface="Arial" charset="0"/>
              </a:defRPr>
            </a:lvl8pPr>
            <a:lvl9pPr marL="2821473" algn="ctr" rtl="0" eaLnBrk="1" fontAlgn="base" hangingPunct="1">
              <a:spcBef>
                <a:spcPct val="0"/>
              </a:spcBef>
              <a:spcAft>
                <a:spcPct val="0"/>
              </a:spcAft>
              <a:defRPr sz="6800" b="1">
                <a:solidFill>
                  <a:srgbClr val="18719F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>
              <a:defRPr/>
            </a:pPr>
            <a:r>
              <a:rPr lang="es-ES_tradnl" sz="6100" dirty="0" smtClean="0">
                <a:latin typeface="+mj-lt"/>
                <a:cs typeface="Arial" charset="0"/>
              </a:rPr>
              <a:t>SUSTAINABLE STREETS</a:t>
            </a:r>
          </a:p>
        </p:txBody>
      </p:sp>
    </p:spTree>
    <p:extLst>
      <p:ext uri="{BB962C8B-B14F-4D97-AF65-F5344CB8AC3E}">
        <p14:creationId xmlns:p14="http://schemas.microsoft.com/office/powerpoint/2010/main" val="18035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0" y="36127"/>
            <a:ext cx="14912340" cy="1589475"/>
          </a:xfrm>
        </p:spPr>
        <p:txBody>
          <a:bodyPr>
            <a:noAutofit/>
          </a:bodyPr>
          <a:lstStyle/>
          <a:p>
            <a:pPr lvl="0"/>
            <a:r>
              <a:rPr lang="en-US" sz="6200" dirty="0"/>
              <a:t>The Municipal Regional Permit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0820" y="1544320"/>
            <a:ext cx="13754100" cy="56083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Mercury/PCB TMDLs</a:t>
            </a:r>
          </a:p>
          <a:p>
            <a:r>
              <a:rPr lang="en-US" dirty="0" smtClean="0"/>
              <a:t>New &amp; Redevelopment</a:t>
            </a:r>
          </a:p>
          <a:p>
            <a:pPr lvl="1"/>
            <a:r>
              <a:rPr lang="en-US" dirty="0" smtClean="0"/>
              <a:t>Low Impact Development Treatment</a:t>
            </a:r>
          </a:p>
          <a:p>
            <a:pPr lvl="1"/>
            <a:r>
              <a:rPr lang="en-US" dirty="0" err="1" smtClean="0"/>
              <a:t>Hydromodification</a:t>
            </a:r>
            <a:r>
              <a:rPr lang="en-US" dirty="0" smtClean="0"/>
              <a:t> Management</a:t>
            </a:r>
          </a:p>
          <a:p>
            <a:r>
              <a:rPr lang="en-US" dirty="0" smtClean="0"/>
              <a:t>Trash</a:t>
            </a:r>
          </a:p>
          <a:p>
            <a:r>
              <a:rPr lang="en-US" dirty="0" smtClean="0"/>
              <a:t>Pesticides</a:t>
            </a:r>
          </a:p>
          <a:p>
            <a:r>
              <a:rPr lang="en-US" dirty="0" smtClean="0"/>
              <a:t>Future Concerns?</a:t>
            </a:r>
          </a:p>
          <a:p>
            <a:pPr lvl="1"/>
            <a:r>
              <a:rPr lang="en-US" dirty="0" smtClean="0"/>
              <a:t>Nutrients, Pathogens, PAHs, Others?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589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San Mateo Guidebook ASLA Presentation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an Mateo Guidebook ASLA Presentation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11125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50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San Mateo Guidebook ASLA Presentation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an Mateo Guidebook ASLA Presentation1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1127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552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San Mateo Guidebook ASLA Presentation 20106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an Mateo Guidebook ASLA Presentation7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34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09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San Mateo Guidebook ASLA Presentation 2010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an Mateo Guidebook ASLA Presentation4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1257300"/>
            <a:ext cx="88773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59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06040" y="1625600"/>
            <a:ext cx="13898880" cy="5384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Multi-benefit</a:t>
            </a:r>
          </a:p>
          <a:p>
            <a:pPr lvl="1"/>
            <a:r>
              <a:rPr lang="en-US" dirty="0" smtClean="0"/>
              <a:t>Water quality and quantity benefits</a:t>
            </a:r>
          </a:p>
          <a:p>
            <a:pPr lvl="1"/>
            <a:r>
              <a:rPr lang="en-US" dirty="0" smtClean="0"/>
              <a:t>Air quality/greenhouse gas reduction</a:t>
            </a:r>
          </a:p>
          <a:p>
            <a:pPr lvl="1"/>
            <a:r>
              <a:rPr lang="en-US" dirty="0" smtClean="0"/>
              <a:t>Heat island mitigation</a:t>
            </a:r>
          </a:p>
          <a:p>
            <a:pPr lvl="1"/>
            <a:r>
              <a:rPr lang="en-US" dirty="0" smtClean="0"/>
              <a:t>Traffic calming</a:t>
            </a:r>
          </a:p>
          <a:p>
            <a:pPr lvl="1"/>
            <a:r>
              <a:rPr lang="en-US" dirty="0" smtClean="0"/>
              <a:t>Increase property values</a:t>
            </a:r>
          </a:p>
          <a:p>
            <a:pPr lvl="1"/>
            <a:r>
              <a:rPr lang="en-US" dirty="0" smtClean="0"/>
              <a:t>Improve bike/pedestrian environment</a:t>
            </a:r>
          </a:p>
          <a:p>
            <a:pPr lvl="1"/>
            <a:r>
              <a:rPr lang="en-US" dirty="0" smtClean="0"/>
              <a:t>Additional green space</a:t>
            </a:r>
          </a:p>
          <a:p>
            <a:pPr lvl="1"/>
            <a:r>
              <a:rPr lang="en-US" dirty="0" smtClean="0"/>
              <a:t>Public education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Sustainable Streets?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06040" y="1625600"/>
            <a:ext cx="13898880" cy="5384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Multi-benefit</a:t>
            </a:r>
          </a:p>
          <a:p>
            <a:pPr lvl="1"/>
            <a:r>
              <a:rPr lang="en-US" dirty="0" smtClean="0"/>
              <a:t>Water quality and quantity benefits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Air quality/greenhouse gas reduction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Heat island mitigation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Traffic calming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Increase property values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Improve bike/pedestrian environment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Additional green space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Public education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Sustainable Streets?</a:t>
            </a:r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11658599" y="3064624"/>
            <a:ext cx="1190721" cy="3429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82600" y="4302070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Not stormwater issues</a:t>
            </a:r>
          </a:p>
        </p:txBody>
      </p:sp>
    </p:spTree>
    <p:extLst>
      <p:ext uri="{BB962C8B-B14F-4D97-AF65-F5344CB8AC3E}">
        <p14:creationId xmlns:p14="http://schemas.microsoft.com/office/powerpoint/2010/main" val="26850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Sustainable Streets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0820" y="1706880"/>
            <a:ext cx="14478000" cy="5445760"/>
          </a:xfrm>
        </p:spPr>
        <p:txBody>
          <a:bodyPr>
            <a:normAutofit/>
          </a:bodyPr>
          <a:lstStyle/>
          <a:p>
            <a:r>
              <a:rPr lang="en-US" dirty="0" smtClean="0"/>
              <a:t>Integrates GI and active transportation goals</a:t>
            </a:r>
          </a:p>
          <a:p>
            <a:r>
              <a:rPr lang="en-US" dirty="0" smtClean="0"/>
              <a:t>Sets up local funding mechanism</a:t>
            </a:r>
          </a:p>
          <a:p>
            <a:r>
              <a:rPr lang="en-US" dirty="0" smtClean="0"/>
              <a:t>Sets up City to compete for regional/state $</a:t>
            </a:r>
          </a:p>
          <a:p>
            <a:r>
              <a:rPr lang="en-US" b="1" dirty="0" smtClean="0"/>
              <a:t>Enables cost sharing based on multiple benefits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pPr marL="705211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0820" y="1706880"/>
            <a:ext cx="14188440" cy="5201920"/>
          </a:xfrm>
        </p:spPr>
        <p:txBody>
          <a:bodyPr/>
          <a:lstStyle/>
          <a:p>
            <a:r>
              <a:rPr lang="en-US" dirty="0" smtClean="0"/>
              <a:t>MRP 2.0 will require GI master planning</a:t>
            </a:r>
          </a:p>
          <a:p>
            <a:r>
              <a:rPr lang="en-US" dirty="0" smtClean="0"/>
              <a:t>Replicate San Mateo’s effort, but also address:</a:t>
            </a:r>
          </a:p>
          <a:p>
            <a:pPr lvl="1"/>
            <a:r>
              <a:rPr lang="en-US" dirty="0" smtClean="0"/>
              <a:t>Private development information</a:t>
            </a:r>
          </a:p>
          <a:p>
            <a:pPr lvl="1"/>
            <a:r>
              <a:rPr lang="en-US" dirty="0" smtClean="0"/>
              <a:t>Water quality prioritization</a:t>
            </a:r>
          </a:p>
          <a:p>
            <a:pPr lvl="1"/>
            <a:r>
              <a:rPr lang="en-US" dirty="0" smtClean="0"/>
              <a:t>Pollutant load reduction estimates</a:t>
            </a:r>
          </a:p>
          <a:p>
            <a:r>
              <a:rPr lang="en-US" dirty="0" smtClean="0"/>
              <a:t>Countywide, regional templates &amp; tools</a:t>
            </a:r>
          </a:p>
        </p:txBody>
      </p:sp>
    </p:spTree>
    <p:extLst>
      <p:ext uri="{BB962C8B-B14F-4D97-AF65-F5344CB8AC3E}">
        <p14:creationId xmlns:p14="http://schemas.microsoft.com/office/powerpoint/2010/main" val="2629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8"/>
          <p:cNvSpPr>
            <a:spLocks noChangeArrowheads="1"/>
          </p:cNvSpPr>
          <p:nvPr/>
        </p:nvSpPr>
        <p:spPr bwMode="auto">
          <a:xfrm>
            <a:off x="0" y="4144963"/>
            <a:ext cx="17373600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610" name="Rectangle 17"/>
          <p:cNvSpPr>
            <a:spLocks noChangeArrowheads="1"/>
          </p:cNvSpPr>
          <p:nvPr/>
        </p:nvSpPr>
        <p:spPr bwMode="auto">
          <a:xfrm rot="10800000">
            <a:off x="0" y="4225925"/>
            <a:ext cx="17373600" cy="82550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612" name="Rectangle 10"/>
          <p:cNvSpPr>
            <a:spLocks noChangeArrowheads="1"/>
          </p:cNvSpPr>
          <p:nvPr/>
        </p:nvSpPr>
        <p:spPr bwMode="auto">
          <a:xfrm>
            <a:off x="7086600" y="4371156"/>
            <a:ext cx="7543800" cy="291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1074" tIns="70537" rIns="141074" bIns="70537">
            <a:spAutoFit/>
          </a:bodyPr>
          <a:lstStyle/>
          <a:p>
            <a:pPr marL="211138" indent="-211138" algn="ctr" defTabSz="420688"/>
            <a:r>
              <a:rPr lang="en-US" sz="3600" i="1" dirty="0">
                <a:solidFill>
                  <a:srgbClr val="002060"/>
                </a:solidFill>
                <a:latin typeface="Calibri" pitchFamily="34" charset="0"/>
              </a:rPr>
              <a:t>Matthew Fabry, Program </a:t>
            </a:r>
            <a:r>
              <a:rPr lang="en-US" sz="3600" i="1" dirty="0" smtClean="0">
                <a:solidFill>
                  <a:srgbClr val="002060"/>
                </a:solidFill>
                <a:latin typeface="Calibri" pitchFamily="34" charset="0"/>
              </a:rPr>
              <a:t>Manager</a:t>
            </a:r>
            <a:endParaRPr lang="en-US" sz="3600" i="1" dirty="0">
              <a:solidFill>
                <a:srgbClr val="002060"/>
              </a:solidFill>
              <a:latin typeface="Calibri" pitchFamily="34" charset="0"/>
            </a:endParaRPr>
          </a:p>
          <a:p>
            <a:pPr marL="211138" indent="-211138" algn="ctr" defTabSz="420688"/>
            <a:r>
              <a:rPr lang="en-US" sz="3600" i="1" dirty="0" smtClean="0">
                <a:solidFill>
                  <a:srgbClr val="002060"/>
                </a:solidFill>
                <a:latin typeface="Calibri" pitchFamily="34" charset="0"/>
              </a:rPr>
              <a:t>(650) 599-1419</a:t>
            </a:r>
            <a:endParaRPr lang="en-US" sz="3600" i="1" dirty="0">
              <a:solidFill>
                <a:srgbClr val="002060"/>
              </a:solidFill>
              <a:latin typeface="Calibri" pitchFamily="34" charset="0"/>
            </a:endParaRPr>
          </a:p>
          <a:p>
            <a:pPr marL="211138" indent="-211138" algn="ctr" defTabSz="420688"/>
            <a:r>
              <a:rPr lang="en-US" sz="3600" i="1" dirty="0" smtClean="0">
                <a:solidFill>
                  <a:srgbClr val="002060"/>
                </a:solidFill>
                <a:latin typeface="Calibri" pitchFamily="34" charset="0"/>
                <a:hlinkClick r:id="rId2"/>
              </a:rPr>
              <a:t>mfabry@smcgov.org</a:t>
            </a:r>
            <a:r>
              <a:rPr lang="en-US" sz="3600" i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en-US" sz="3600" i="1" dirty="0">
              <a:solidFill>
                <a:srgbClr val="002060"/>
              </a:solidFill>
              <a:latin typeface="Calibri" pitchFamily="34" charset="0"/>
            </a:endParaRPr>
          </a:p>
          <a:p>
            <a:pPr marL="211138" indent="-211138" algn="ctr" defTabSz="420688"/>
            <a:r>
              <a:rPr lang="en-US" sz="3600" i="1" dirty="0" smtClean="0">
                <a:solidFill>
                  <a:srgbClr val="002060"/>
                </a:solidFill>
                <a:latin typeface="Calibri" pitchFamily="34" charset="0"/>
                <a:hlinkClick r:id="rId3"/>
              </a:rPr>
              <a:t>www.flowstobay.org</a:t>
            </a:r>
            <a:endParaRPr lang="en-US" sz="36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211138" indent="-211138" algn="ctr" defTabSz="420688"/>
            <a:r>
              <a:rPr lang="en-US" sz="3600" i="1" dirty="0" smtClean="0">
                <a:solidFill>
                  <a:srgbClr val="002060"/>
                </a:solidFill>
                <a:latin typeface="Calibri" pitchFamily="34" charset="0"/>
              </a:rPr>
              <a:t>@</a:t>
            </a:r>
            <a:r>
              <a:rPr lang="en-US" sz="3600" i="1" dirty="0" err="1" smtClean="0">
                <a:solidFill>
                  <a:srgbClr val="002060"/>
                </a:solidFill>
                <a:latin typeface="Calibri" pitchFamily="34" charset="0"/>
              </a:rPr>
              <a:t>mattfabry</a:t>
            </a:r>
            <a:endParaRPr lang="en-US" sz="36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8613" name="Picture 5" descr="DSCN216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6" t="33064" r="11732" b="5469"/>
          <a:stretch>
            <a:fillRect/>
          </a:stretch>
        </p:blipFill>
        <p:spPr bwMode="auto">
          <a:xfrm>
            <a:off x="5181600" y="0"/>
            <a:ext cx="73914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4" descr="rain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6" descr="DSCN2178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0" y="0"/>
            <a:ext cx="48006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:\Users\mattf\SMCWPPP\CoordinatorInfo\Logo\From Tim\Logo Web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371156"/>
            <a:ext cx="3657600" cy="28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4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0" y="36127"/>
            <a:ext cx="14912340" cy="1589475"/>
          </a:xfrm>
        </p:spPr>
        <p:txBody>
          <a:bodyPr>
            <a:noAutofit/>
          </a:bodyPr>
          <a:lstStyle/>
          <a:p>
            <a:pPr lvl="0"/>
            <a:r>
              <a:rPr lang="en-US" sz="6200" dirty="0"/>
              <a:t>MRP 1.0 </a:t>
            </a:r>
            <a:r>
              <a:rPr lang="en-US" sz="6200" dirty="0">
                <a:sym typeface="Wingdings" panose="05000000000000000000" pitchFamily="2" charset="2"/>
              </a:rPr>
              <a:t></a:t>
            </a:r>
            <a:r>
              <a:rPr lang="en-US" sz="6200" dirty="0"/>
              <a:t> MRP 2.0, 3.0, 4.0…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61260" y="1544320"/>
            <a:ext cx="14767560" cy="560832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Conclusion?</a:t>
            </a:r>
          </a:p>
          <a:p>
            <a:pPr lvl="1"/>
            <a:r>
              <a:rPr lang="en-US" dirty="0" smtClean="0"/>
              <a:t>Solution is long-term (</a:t>
            </a:r>
            <a:r>
              <a:rPr lang="en-US" u="sng" dirty="0" smtClean="0"/>
              <a:t>multi-decadal</a:t>
            </a:r>
            <a:r>
              <a:rPr lang="en-US" dirty="0" smtClean="0"/>
              <a:t>) disconnection of impervious surfaces in urbanized areas using green infrastructure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82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San Mateo Guidebook ASLA Presentation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7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an Mateo Guidebook ASLA Presentation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17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San Mateo Guidebook ASLA Presentation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66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0" y="325120"/>
            <a:ext cx="14912340" cy="975360"/>
          </a:xfrm>
        </p:spPr>
        <p:txBody>
          <a:bodyPr>
            <a:noAutofit/>
          </a:bodyPr>
          <a:lstStyle/>
          <a:p>
            <a:pPr lvl="0"/>
            <a:r>
              <a:rPr lang="en-US" sz="6200" dirty="0"/>
              <a:t>Big Questions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95600" y="1706880"/>
            <a:ext cx="14333220" cy="56083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How </a:t>
            </a:r>
            <a:r>
              <a:rPr lang="en-US" dirty="0"/>
              <a:t>much through </a:t>
            </a:r>
            <a:r>
              <a:rPr lang="en-US" dirty="0" smtClean="0"/>
              <a:t>new/redevelopment</a:t>
            </a:r>
            <a:r>
              <a:rPr lang="en-US" dirty="0"/>
              <a:t>?</a:t>
            </a:r>
          </a:p>
          <a:p>
            <a:r>
              <a:rPr lang="en-US" dirty="0"/>
              <a:t>What about </a:t>
            </a:r>
            <a:r>
              <a:rPr lang="en-US" dirty="0" smtClean="0"/>
              <a:t>streets and </a:t>
            </a:r>
            <a:r>
              <a:rPr lang="en-US" dirty="0"/>
              <a:t>other </a:t>
            </a:r>
            <a:r>
              <a:rPr lang="en-US" dirty="0" smtClean="0"/>
              <a:t>land uses?</a:t>
            </a:r>
            <a:endParaRPr lang="en-US" dirty="0"/>
          </a:p>
          <a:p>
            <a:r>
              <a:rPr lang="en-US" dirty="0"/>
              <a:t>What will </a:t>
            </a:r>
            <a:r>
              <a:rPr lang="en-US" dirty="0" smtClean="0"/>
              <a:t>it do for </a:t>
            </a:r>
            <a:r>
              <a:rPr lang="en-US" dirty="0"/>
              <a:t>water quality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will it do for other issues?</a:t>
            </a:r>
            <a:endParaRPr lang="en-US" dirty="0"/>
          </a:p>
          <a:p>
            <a:r>
              <a:rPr lang="en-US" dirty="0"/>
              <a:t>How </a:t>
            </a:r>
            <a:r>
              <a:rPr lang="en-US" dirty="0" smtClean="0"/>
              <a:t>long will it take? </a:t>
            </a:r>
            <a:endParaRPr lang="en-US" dirty="0"/>
          </a:p>
          <a:p>
            <a:r>
              <a:rPr lang="en-US" dirty="0" smtClean="0"/>
              <a:t>How much will it cost?</a:t>
            </a:r>
          </a:p>
          <a:p>
            <a:r>
              <a:rPr lang="en-US" dirty="0" smtClean="0"/>
              <a:t>How will we </a:t>
            </a:r>
            <a:r>
              <a:rPr lang="en-US" dirty="0"/>
              <a:t>pay for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0" y="228599"/>
            <a:ext cx="14912340" cy="1524001"/>
          </a:xfrm>
        </p:spPr>
        <p:txBody>
          <a:bodyPr>
            <a:noAutofit/>
          </a:bodyPr>
          <a:lstStyle/>
          <a:p>
            <a:pPr lvl="0"/>
            <a:r>
              <a:rPr lang="en-US" sz="6000" dirty="0"/>
              <a:t>Stormwater Permit Compliance Needs</a:t>
            </a:r>
            <a:endParaRPr lang="en-US" sz="6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0820" y="1676400"/>
            <a:ext cx="13754100" cy="5345854"/>
          </a:xfrm>
        </p:spPr>
        <p:txBody>
          <a:bodyPr>
            <a:noAutofit/>
          </a:bodyPr>
          <a:lstStyle/>
          <a:p>
            <a:r>
              <a:rPr lang="en-US" sz="3200" dirty="0"/>
              <a:t>Estimated mercury/PCBs cost: 	</a:t>
            </a:r>
            <a:r>
              <a:rPr lang="en-US" sz="3200" dirty="0" smtClean="0">
                <a:solidFill>
                  <a:srgbClr val="C00000"/>
                </a:solidFill>
              </a:rPr>
              <a:t>$</a:t>
            </a:r>
            <a:r>
              <a:rPr lang="en-US" sz="3200" dirty="0">
                <a:solidFill>
                  <a:srgbClr val="C00000"/>
                </a:solidFill>
              </a:rPr>
              <a:t>23M/year</a:t>
            </a:r>
            <a:endParaRPr lang="en-US" sz="3200" dirty="0"/>
          </a:p>
          <a:p>
            <a:pPr lvl="0"/>
            <a:r>
              <a:rPr lang="en-US" sz="3200" dirty="0"/>
              <a:t>Estimated trash cost:			</a:t>
            </a:r>
            <a:r>
              <a:rPr lang="en-US" sz="3200" dirty="0">
                <a:solidFill>
                  <a:srgbClr val="C00000"/>
                </a:solidFill>
              </a:rPr>
              <a:t>$  7M/year</a:t>
            </a:r>
            <a:endParaRPr lang="en-US" sz="3200" dirty="0"/>
          </a:p>
          <a:p>
            <a:pPr lvl="0"/>
            <a:r>
              <a:rPr lang="en-US" sz="3200" dirty="0"/>
              <a:t>Estimated other cost: 			</a:t>
            </a:r>
            <a:r>
              <a:rPr lang="en-US" sz="3200" dirty="0">
                <a:solidFill>
                  <a:srgbClr val="C00000"/>
                </a:solidFill>
              </a:rPr>
              <a:t>$16M/year</a:t>
            </a:r>
          </a:p>
          <a:p>
            <a:pPr lvl="0"/>
            <a:r>
              <a:rPr lang="en-US" sz="3200" dirty="0"/>
              <a:t>Estimated existing revenue:		</a:t>
            </a:r>
            <a:r>
              <a:rPr lang="en-US" sz="3200" u="sng" dirty="0"/>
              <a:t>$  9M/year</a:t>
            </a:r>
          </a:p>
          <a:p>
            <a:pPr lvl="0"/>
            <a:r>
              <a:rPr lang="en-US" sz="3200" dirty="0"/>
              <a:t>Shortfall: 					</a:t>
            </a:r>
            <a:r>
              <a:rPr lang="en-US" sz="3200" dirty="0">
                <a:solidFill>
                  <a:srgbClr val="C00000"/>
                </a:solidFill>
              </a:rPr>
              <a:t>$37M/year</a:t>
            </a:r>
          </a:p>
          <a:p>
            <a:pPr lvl="0"/>
            <a:endParaRPr lang="en-US" sz="1400" dirty="0"/>
          </a:p>
          <a:p>
            <a:r>
              <a:rPr lang="en-US" sz="3200" dirty="0"/>
              <a:t>Public support for parcel tax limited: 	$8-12M/year </a:t>
            </a:r>
            <a:r>
              <a:rPr lang="en-US" sz="3200" dirty="0">
                <a:solidFill>
                  <a:srgbClr val="C00000"/>
                </a:solidFill>
              </a:rPr>
              <a:t/>
            </a:r>
            <a:br>
              <a:rPr lang="en-US" sz="3200" dirty="0">
                <a:solidFill>
                  <a:srgbClr val="C00000"/>
                </a:solidFill>
              </a:rPr>
            </a:br>
            <a:endParaRPr lang="en-US" sz="3200" dirty="0"/>
          </a:p>
          <a:p>
            <a:pPr marL="0" indent="0">
              <a:buNone/>
            </a:pPr>
            <a:r>
              <a:rPr lang="en-US" sz="3200" dirty="0"/>
              <a:t>Conclusion?</a:t>
            </a:r>
          </a:p>
          <a:p>
            <a:r>
              <a:rPr lang="en-US" sz="3200" dirty="0"/>
              <a:t>Need other revenue or drive down </a:t>
            </a:r>
            <a:r>
              <a:rPr lang="en-US" sz="3200" dirty="0" smtClean="0"/>
              <a:t>costs of compliance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23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14912340" cy="1508195"/>
          </a:xfrm>
        </p:spPr>
        <p:txBody>
          <a:bodyPr>
            <a:noAutofit/>
          </a:bodyPr>
          <a:lstStyle/>
          <a:p>
            <a:pPr lvl="0"/>
            <a:r>
              <a:rPr lang="en-US" sz="6200" dirty="0"/>
              <a:t>Climate Change &amp; </a:t>
            </a:r>
            <a:r>
              <a:rPr lang="en-US" sz="6200" dirty="0" smtClean="0"/>
              <a:t/>
            </a:r>
            <a:br>
              <a:rPr lang="en-US" sz="6200" dirty="0" smtClean="0"/>
            </a:br>
            <a:r>
              <a:rPr lang="en-US" sz="6200" dirty="0" smtClean="0"/>
              <a:t>Sustainable </a:t>
            </a:r>
            <a:r>
              <a:rPr lang="en-US" sz="6200" dirty="0"/>
              <a:t>Communities Strategies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43200" y="1828800"/>
            <a:ext cx="14630400" cy="532384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AB 32/SB 375 </a:t>
            </a:r>
          </a:p>
          <a:p>
            <a:pPr lvl="1"/>
            <a:r>
              <a:rPr lang="en-US" dirty="0" smtClean="0"/>
              <a:t>Greenhouse gas emission reduction targets</a:t>
            </a:r>
          </a:p>
          <a:p>
            <a:pPr lvl="1"/>
            <a:r>
              <a:rPr lang="en-US" dirty="0" smtClean="0"/>
              <a:t>Sustainable Communities Strategies</a:t>
            </a:r>
          </a:p>
          <a:p>
            <a:r>
              <a:rPr lang="en-US" dirty="0" smtClean="0"/>
              <a:t>Bay Area SCS – long-term integrated land use/housing strategy</a:t>
            </a:r>
          </a:p>
          <a:p>
            <a:pPr lvl="1"/>
            <a:r>
              <a:rPr lang="en-US" dirty="0" smtClean="0"/>
              <a:t>Priority Development Areas</a:t>
            </a:r>
          </a:p>
          <a:p>
            <a:pPr lvl="1"/>
            <a:r>
              <a:rPr lang="en-US" dirty="0" smtClean="0"/>
              <a:t>Dense housing around transit </a:t>
            </a:r>
          </a:p>
          <a:p>
            <a:pPr lvl="1"/>
            <a:r>
              <a:rPr lang="en-US" dirty="0" smtClean="0"/>
              <a:t>Support with bike/</a:t>
            </a:r>
            <a:r>
              <a:rPr lang="en-US" dirty="0" err="1" smtClean="0"/>
              <a:t>ped</a:t>
            </a:r>
            <a:r>
              <a:rPr lang="en-US" dirty="0" smtClean="0"/>
              <a:t> infrastructure</a:t>
            </a:r>
          </a:p>
          <a:p>
            <a:pPr lvl="1"/>
            <a:r>
              <a:rPr lang="en-US" dirty="0" smtClean="0"/>
              <a:t>Primary goal: Get people out of their cars</a:t>
            </a:r>
          </a:p>
        </p:txBody>
      </p:sp>
    </p:spTree>
    <p:extLst>
      <p:ext uri="{BB962C8B-B14F-4D97-AF65-F5344CB8AC3E}">
        <p14:creationId xmlns:p14="http://schemas.microsoft.com/office/powerpoint/2010/main" val="19403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CWPPP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MCWPPPBanner&amp;Logo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MCWPPP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MCWPPPBannerOnly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MCWPPP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SMCWPPPTheme</Template>
  <TotalTime>1019</TotalTime>
  <Words>400</Words>
  <Application>Microsoft Office PowerPoint</Application>
  <PresentationFormat>Custom</PresentationFormat>
  <Paragraphs>112</Paragraphs>
  <Slides>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SMCWPPPTheme</vt:lpstr>
      <vt:lpstr>SMCWPPPBanner&amp;LogoTheme</vt:lpstr>
      <vt:lpstr>1_SMCWPPPTheme</vt:lpstr>
      <vt:lpstr>SMCWPPPBannerOnlyTheme</vt:lpstr>
      <vt:lpstr>2_SMCWPPPTheme</vt:lpstr>
      <vt:lpstr>PowerPoint Presentation</vt:lpstr>
      <vt:lpstr>The Municipal Regional Permit</vt:lpstr>
      <vt:lpstr>MRP 1.0  MRP 2.0, 3.0, 4.0…</vt:lpstr>
      <vt:lpstr>PowerPoint Presentation</vt:lpstr>
      <vt:lpstr>PowerPoint Presentation</vt:lpstr>
      <vt:lpstr>PowerPoint Presentation</vt:lpstr>
      <vt:lpstr>Big Questions</vt:lpstr>
      <vt:lpstr>Stormwater Permit Compliance Needs</vt:lpstr>
      <vt:lpstr>Climate Change &amp;  Sustainable Communities Strategies</vt:lpstr>
      <vt:lpstr>Climate Change &amp;  Sustainable Communities Strategies</vt:lpstr>
      <vt:lpstr>EXISTING STREETS</vt:lpstr>
      <vt:lpstr>COMPLETE STREETS</vt:lpstr>
      <vt:lpstr>PowerPoint Presentation</vt:lpstr>
      <vt:lpstr>PowerPoint Presentation</vt:lpstr>
      <vt:lpstr>PowerPoint Presentation</vt:lpstr>
      <vt:lpstr>City of San Mateo  Sustainable Streets Plan</vt:lpstr>
      <vt:lpstr>EXISTING STREETS</vt:lpstr>
      <vt:lpstr>COMPLETE STREETS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Sustainable Streets?</vt:lpstr>
      <vt:lpstr>Why Sustainable Streets?</vt:lpstr>
      <vt:lpstr>Sustainable Streets Plan</vt:lpstr>
      <vt:lpstr>Next Steps</vt:lpstr>
      <vt:lpstr>PowerPoint Presentation</vt:lpstr>
    </vt:vector>
  </TitlesOfParts>
  <Company>Public Works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Fabry</dc:creator>
  <cp:lastModifiedBy>Matt Fabry</cp:lastModifiedBy>
  <cp:revision>75</cp:revision>
  <dcterms:created xsi:type="dcterms:W3CDTF">2014-07-21T18:00:15Z</dcterms:created>
  <dcterms:modified xsi:type="dcterms:W3CDTF">2015-04-15T20:08:37Z</dcterms:modified>
</cp:coreProperties>
</file>