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7" r:id="rId3"/>
  </p:sldMasterIdLst>
  <p:notesMasterIdLst>
    <p:notesMasterId r:id="rId16"/>
  </p:notesMasterIdLst>
  <p:handoutMasterIdLst>
    <p:handoutMasterId r:id="rId17"/>
  </p:handoutMasterIdLst>
  <p:sldIdLst>
    <p:sldId id="268" r:id="rId4"/>
    <p:sldId id="272" r:id="rId5"/>
    <p:sldId id="270" r:id="rId6"/>
    <p:sldId id="273" r:id="rId7"/>
    <p:sldId id="258" r:id="rId8"/>
    <p:sldId id="259" r:id="rId9"/>
    <p:sldId id="265" r:id="rId10"/>
    <p:sldId id="275" r:id="rId11"/>
    <p:sldId id="267" r:id="rId12"/>
    <p:sldId id="260" r:id="rId13"/>
    <p:sldId id="263" r:id="rId14"/>
    <p:sldId id="274"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71" autoAdjust="0"/>
  </p:normalViewPr>
  <p:slideViewPr>
    <p:cSldViewPr>
      <p:cViewPr>
        <p:scale>
          <a:sx n="81" d="100"/>
          <a:sy n="81" d="100"/>
        </p:scale>
        <p:origin x="-1044" y="3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855AE9-6582-4876-9E7F-8B24946F2BF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A3D6EFE-0E38-43C6-8D40-BE4172031D0D}">
      <dgm:prSet phldrT="[Text]" custT="1"/>
      <dgm:spPr>
        <a:solidFill>
          <a:schemeClr val="accent4">
            <a:lumMod val="75000"/>
          </a:schemeClr>
        </a:solidFill>
      </dgm:spPr>
      <dgm:t>
        <a:bodyPr/>
        <a:lstStyle/>
        <a:p>
          <a:r>
            <a:rPr lang="en-US" sz="2000" b="1" smtClean="0"/>
            <a:t>April </a:t>
          </a:r>
        </a:p>
        <a:p>
          <a:r>
            <a:rPr lang="en-US" sz="2000" b="1" smtClean="0"/>
            <a:t>2012</a:t>
          </a:r>
          <a:endParaRPr lang="en-US" sz="2000" b="1" dirty="0"/>
        </a:p>
      </dgm:t>
    </dgm:pt>
    <dgm:pt modelId="{4C245C7D-6B9C-473A-80DE-72E29D97354B}" type="parTrans" cxnId="{0616383A-BBFC-42F8-B0BE-C02E203EEDC3}">
      <dgm:prSet/>
      <dgm:spPr/>
      <dgm:t>
        <a:bodyPr/>
        <a:lstStyle/>
        <a:p>
          <a:endParaRPr lang="en-US"/>
        </a:p>
      </dgm:t>
    </dgm:pt>
    <dgm:pt modelId="{03D3D57F-DE23-4137-943B-8B9D51185B1D}" type="sibTrans" cxnId="{0616383A-BBFC-42F8-B0BE-C02E203EEDC3}">
      <dgm:prSet/>
      <dgm:spPr/>
      <dgm:t>
        <a:bodyPr/>
        <a:lstStyle/>
        <a:p>
          <a:endParaRPr lang="en-US"/>
        </a:p>
      </dgm:t>
    </dgm:pt>
    <dgm:pt modelId="{62DA9EF3-22B1-49E7-8EC4-350241E64A92}">
      <dgm:prSet phldrT="[Text]"/>
      <dgm:spPr>
        <a:noFill/>
      </dgm:spPr>
      <dgm:t>
        <a:bodyPr/>
        <a:lstStyle/>
        <a:p>
          <a:r>
            <a:rPr lang="en-US" b="0" dirty="0" smtClean="0">
              <a:solidFill>
                <a:schemeClr val="tx1">
                  <a:lumMod val="50000"/>
                </a:schemeClr>
              </a:solidFill>
            </a:rPr>
            <a:t>PG&amp;E files a Green Tariff application </a:t>
          </a:r>
          <a:endParaRPr lang="en-US" b="0" dirty="0">
            <a:solidFill>
              <a:schemeClr val="tx1">
                <a:lumMod val="50000"/>
              </a:schemeClr>
            </a:solidFill>
          </a:endParaRPr>
        </a:p>
      </dgm:t>
    </dgm:pt>
    <dgm:pt modelId="{7046444B-A191-45C4-95C2-15389BE6B911}" type="parTrans" cxnId="{9A19FB67-0E7D-45E1-8BAE-373E7641CFA4}">
      <dgm:prSet/>
      <dgm:spPr/>
      <dgm:t>
        <a:bodyPr/>
        <a:lstStyle/>
        <a:p>
          <a:endParaRPr lang="en-US"/>
        </a:p>
      </dgm:t>
    </dgm:pt>
    <dgm:pt modelId="{165A6610-4E4D-4430-A383-D58507220316}" type="sibTrans" cxnId="{9A19FB67-0E7D-45E1-8BAE-373E7641CFA4}">
      <dgm:prSet/>
      <dgm:spPr/>
      <dgm:t>
        <a:bodyPr/>
        <a:lstStyle/>
        <a:p>
          <a:endParaRPr lang="en-US"/>
        </a:p>
      </dgm:t>
    </dgm:pt>
    <dgm:pt modelId="{83010E6E-21CD-4793-81F8-496C75245C5A}">
      <dgm:prSet phldrT="[Text]" custT="1"/>
      <dgm:spPr>
        <a:solidFill>
          <a:schemeClr val="bg2">
            <a:lumMod val="75000"/>
          </a:schemeClr>
        </a:solidFill>
      </dgm:spPr>
      <dgm:t>
        <a:bodyPr/>
        <a:lstStyle/>
        <a:p>
          <a:r>
            <a:rPr lang="en-US" sz="2000" b="1" dirty="0" smtClean="0"/>
            <a:t>September 2013</a:t>
          </a:r>
          <a:endParaRPr lang="en-US" sz="2000" b="1" dirty="0"/>
        </a:p>
      </dgm:t>
    </dgm:pt>
    <dgm:pt modelId="{FB1EEF85-89F0-4EDC-8A66-30FAE08845CC}" type="parTrans" cxnId="{D80192AB-084E-4242-8E06-EA72459B6985}">
      <dgm:prSet/>
      <dgm:spPr/>
      <dgm:t>
        <a:bodyPr/>
        <a:lstStyle/>
        <a:p>
          <a:endParaRPr lang="en-US"/>
        </a:p>
      </dgm:t>
    </dgm:pt>
    <dgm:pt modelId="{9EC7A65B-E124-4D00-9D4A-8B07FBC0322E}" type="sibTrans" cxnId="{D80192AB-084E-4242-8E06-EA72459B6985}">
      <dgm:prSet/>
      <dgm:spPr/>
      <dgm:t>
        <a:bodyPr/>
        <a:lstStyle/>
        <a:p>
          <a:endParaRPr lang="en-US"/>
        </a:p>
      </dgm:t>
    </dgm:pt>
    <dgm:pt modelId="{355D869D-C81D-4301-ABC6-4409C35C378D}">
      <dgm:prSet phldrT="[Text]" custT="1"/>
      <dgm:spPr>
        <a:solidFill>
          <a:schemeClr val="bg2">
            <a:lumMod val="75000"/>
          </a:schemeClr>
        </a:solidFill>
      </dgm:spPr>
      <dgm:t>
        <a:bodyPr/>
        <a:lstStyle/>
        <a:p>
          <a:r>
            <a:rPr lang="en-US" sz="2000" b="1" dirty="0" smtClean="0"/>
            <a:t>December 2013</a:t>
          </a:r>
          <a:endParaRPr lang="en-US" sz="2000" b="1" dirty="0"/>
        </a:p>
      </dgm:t>
    </dgm:pt>
    <dgm:pt modelId="{DE71668B-6C72-41FE-A7CA-72356F398085}" type="parTrans" cxnId="{B112AEB3-BFA9-4DB8-8153-50CE87609E38}">
      <dgm:prSet/>
      <dgm:spPr/>
      <dgm:t>
        <a:bodyPr/>
        <a:lstStyle/>
        <a:p>
          <a:endParaRPr lang="en-US"/>
        </a:p>
      </dgm:t>
    </dgm:pt>
    <dgm:pt modelId="{C4C7397D-C9B8-4CF2-AA8E-E264DDC41E26}" type="sibTrans" cxnId="{B112AEB3-BFA9-4DB8-8153-50CE87609E38}">
      <dgm:prSet/>
      <dgm:spPr/>
      <dgm:t>
        <a:bodyPr/>
        <a:lstStyle/>
        <a:p>
          <a:endParaRPr lang="en-US"/>
        </a:p>
      </dgm:t>
    </dgm:pt>
    <dgm:pt modelId="{44D28F1D-2CF4-49C1-B650-C503D4021D72}">
      <dgm:prSet phldrT="[Text]"/>
      <dgm:spPr>
        <a:noFill/>
      </dgm:spPr>
      <dgm:t>
        <a:bodyPr/>
        <a:lstStyle/>
        <a:p>
          <a:r>
            <a:rPr lang="en-US" b="0" dirty="0" smtClean="0">
              <a:solidFill>
                <a:schemeClr val="tx1">
                  <a:lumMod val="50000"/>
                </a:schemeClr>
              </a:solidFill>
            </a:rPr>
            <a:t>PG&amp;E files testimony, showing conformance with SB 43 </a:t>
          </a:r>
          <a:endParaRPr lang="en-US" b="0" dirty="0">
            <a:solidFill>
              <a:schemeClr val="tx1">
                <a:lumMod val="50000"/>
              </a:schemeClr>
            </a:solidFill>
          </a:endParaRPr>
        </a:p>
      </dgm:t>
    </dgm:pt>
    <dgm:pt modelId="{8273AFD0-5928-4DAD-8C11-9D0E98EE821B}" type="parTrans" cxnId="{B26FB8AE-85E0-42FB-BB97-909DD2076248}">
      <dgm:prSet/>
      <dgm:spPr/>
      <dgm:t>
        <a:bodyPr/>
        <a:lstStyle/>
        <a:p>
          <a:endParaRPr lang="en-US"/>
        </a:p>
      </dgm:t>
    </dgm:pt>
    <dgm:pt modelId="{8474D842-0060-43D5-8350-9EC4C1A6C985}" type="sibTrans" cxnId="{B26FB8AE-85E0-42FB-BB97-909DD2076248}">
      <dgm:prSet/>
      <dgm:spPr/>
      <dgm:t>
        <a:bodyPr/>
        <a:lstStyle/>
        <a:p>
          <a:endParaRPr lang="en-US"/>
        </a:p>
      </dgm:t>
    </dgm:pt>
    <dgm:pt modelId="{9B207CE0-E2E0-42C5-A069-303552064B29}">
      <dgm:prSet phldrT="[Text]"/>
      <dgm:spPr>
        <a:noFill/>
      </dgm:spPr>
      <dgm:t>
        <a:bodyPr/>
        <a:lstStyle/>
        <a:p>
          <a:r>
            <a:rPr lang="en-US" b="0" dirty="0" smtClean="0">
              <a:solidFill>
                <a:schemeClr val="tx1">
                  <a:lumMod val="50000"/>
                </a:schemeClr>
              </a:solidFill>
            </a:rPr>
            <a:t>Decision issued by the CPUC on January 29, 2015</a:t>
          </a:r>
          <a:endParaRPr lang="en-US" b="0" dirty="0">
            <a:solidFill>
              <a:schemeClr val="tx1">
                <a:lumMod val="50000"/>
              </a:schemeClr>
            </a:solidFill>
          </a:endParaRPr>
        </a:p>
      </dgm:t>
    </dgm:pt>
    <dgm:pt modelId="{729F0148-4A43-42FF-9D44-14F19C6C95FD}" type="parTrans" cxnId="{CCE9DA6F-0528-4E06-ABC6-CDBECCB8C14E}">
      <dgm:prSet/>
      <dgm:spPr/>
      <dgm:t>
        <a:bodyPr/>
        <a:lstStyle/>
        <a:p>
          <a:endParaRPr lang="en-US"/>
        </a:p>
      </dgm:t>
    </dgm:pt>
    <dgm:pt modelId="{2483D3BB-B37A-49C4-ACD4-2419A6C1E7FE}" type="sibTrans" cxnId="{CCE9DA6F-0528-4E06-ABC6-CDBECCB8C14E}">
      <dgm:prSet/>
      <dgm:spPr/>
      <dgm:t>
        <a:bodyPr/>
        <a:lstStyle/>
        <a:p>
          <a:endParaRPr lang="en-US"/>
        </a:p>
      </dgm:t>
    </dgm:pt>
    <dgm:pt modelId="{52865EDF-5A3F-42B2-B390-B2DCF491E90E}">
      <dgm:prSet phldrT="[Text]"/>
      <dgm:spPr>
        <a:noFill/>
      </dgm:spPr>
      <dgm:t>
        <a:bodyPr/>
        <a:lstStyle/>
        <a:p>
          <a:r>
            <a:rPr lang="en-US" b="0" dirty="0" smtClean="0">
              <a:solidFill>
                <a:schemeClr val="tx1">
                  <a:lumMod val="50000"/>
                </a:schemeClr>
              </a:solidFill>
            </a:rPr>
            <a:t>Governor Brown signs SB 43, the Green Tariff Shared Renewables Program bill, into law</a:t>
          </a:r>
          <a:endParaRPr lang="en-US" b="0" dirty="0">
            <a:solidFill>
              <a:schemeClr val="tx1">
                <a:lumMod val="50000"/>
              </a:schemeClr>
            </a:solidFill>
          </a:endParaRPr>
        </a:p>
      </dgm:t>
    </dgm:pt>
    <dgm:pt modelId="{C836791D-84E7-4F42-BE92-721CC1DCD244}" type="parTrans" cxnId="{36A5678D-8F85-4BFD-A3FC-4BD7E18D5FA8}">
      <dgm:prSet/>
      <dgm:spPr/>
      <dgm:t>
        <a:bodyPr/>
        <a:lstStyle/>
        <a:p>
          <a:endParaRPr lang="en-US"/>
        </a:p>
      </dgm:t>
    </dgm:pt>
    <dgm:pt modelId="{97FC4C45-9F89-41E0-97F9-FDDA58F74BC5}" type="sibTrans" cxnId="{36A5678D-8F85-4BFD-A3FC-4BD7E18D5FA8}">
      <dgm:prSet/>
      <dgm:spPr/>
      <dgm:t>
        <a:bodyPr/>
        <a:lstStyle/>
        <a:p>
          <a:endParaRPr lang="en-US"/>
        </a:p>
      </dgm:t>
    </dgm:pt>
    <dgm:pt modelId="{FC09022F-8329-4B62-B0D2-D1D4A7729826}">
      <dgm:prSet phldrT="[Text]" custT="1"/>
      <dgm:spPr>
        <a:solidFill>
          <a:schemeClr val="bg2">
            <a:lumMod val="75000"/>
          </a:schemeClr>
        </a:solidFill>
      </dgm:spPr>
      <dgm:t>
        <a:bodyPr/>
        <a:lstStyle/>
        <a:p>
          <a:r>
            <a:rPr lang="en-US" sz="2000" b="1" smtClean="0"/>
            <a:t>April </a:t>
          </a:r>
        </a:p>
        <a:p>
          <a:r>
            <a:rPr lang="en-US" sz="2000" b="1" smtClean="0"/>
            <a:t>2013</a:t>
          </a:r>
          <a:endParaRPr lang="en-US" sz="2000" b="1" dirty="0"/>
        </a:p>
      </dgm:t>
    </dgm:pt>
    <dgm:pt modelId="{6AADE2CF-2507-4DBF-9324-C5007C9A96C5}" type="parTrans" cxnId="{DEF3942B-069A-443A-A83A-00E3E664244A}">
      <dgm:prSet/>
      <dgm:spPr/>
      <dgm:t>
        <a:bodyPr/>
        <a:lstStyle/>
        <a:p>
          <a:endParaRPr lang="en-US"/>
        </a:p>
      </dgm:t>
    </dgm:pt>
    <dgm:pt modelId="{C240362C-66F2-47C1-88BB-FC681FF7B319}" type="sibTrans" cxnId="{DEF3942B-069A-443A-A83A-00E3E664244A}">
      <dgm:prSet/>
      <dgm:spPr/>
      <dgm:t>
        <a:bodyPr/>
        <a:lstStyle/>
        <a:p>
          <a:endParaRPr lang="en-US"/>
        </a:p>
      </dgm:t>
    </dgm:pt>
    <dgm:pt modelId="{0741A4E9-850B-4C96-9421-3654BBBA43F1}">
      <dgm:prSet phldrT="[Text]"/>
      <dgm:spPr>
        <a:noFill/>
      </dgm:spPr>
      <dgm:t>
        <a:bodyPr/>
        <a:lstStyle/>
        <a:p>
          <a:r>
            <a:rPr lang="en-US" b="0" dirty="0" smtClean="0">
              <a:solidFill>
                <a:schemeClr val="tx1">
                  <a:lumMod val="50000"/>
                </a:schemeClr>
              </a:solidFill>
            </a:rPr>
            <a:t>PG&amp;E files a Settlement Agreement with several parties for a “steel in the ground” renewables option</a:t>
          </a:r>
          <a:endParaRPr lang="en-US" b="0" dirty="0">
            <a:solidFill>
              <a:schemeClr val="tx1">
                <a:lumMod val="50000"/>
              </a:schemeClr>
            </a:solidFill>
          </a:endParaRPr>
        </a:p>
      </dgm:t>
    </dgm:pt>
    <dgm:pt modelId="{57A1AFB8-D8BE-481D-80A0-6BB9D9ECDF3B}" type="parTrans" cxnId="{5DC6D92C-21DE-4508-8298-E339D256D6A9}">
      <dgm:prSet/>
      <dgm:spPr/>
      <dgm:t>
        <a:bodyPr/>
        <a:lstStyle/>
        <a:p>
          <a:endParaRPr lang="en-US"/>
        </a:p>
      </dgm:t>
    </dgm:pt>
    <dgm:pt modelId="{2A165305-F21F-4FBF-963B-09449B39BAE0}" type="sibTrans" cxnId="{5DC6D92C-21DE-4508-8298-E339D256D6A9}">
      <dgm:prSet/>
      <dgm:spPr/>
      <dgm:t>
        <a:bodyPr/>
        <a:lstStyle/>
        <a:p>
          <a:endParaRPr lang="en-US"/>
        </a:p>
      </dgm:t>
    </dgm:pt>
    <dgm:pt modelId="{3AEF4EFC-73F3-41D2-93D8-A75415852D6E}">
      <dgm:prSet phldrT="[Text]" custT="1"/>
      <dgm:spPr>
        <a:solidFill>
          <a:schemeClr val="tx1"/>
        </a:solidFill>
      </dgm:spPr>
      <dgm:t>
        <a:bodyPr/>
        <a:lstStyle/>
        <a:p>
          <a:r>
            <a:rPr lang="en-US" sz="2000" b="1" dirty="0" smtClean="0"/>
            <a:t>January </a:t>
          </a:r>
        </a:p>
        <a:p>
          <a:r>
            <a:rPr lang="en-US" sz="2000" b="1" dirty="0" smtClean="0"/>
            <a:t>2015</a:t>
          </a:r>
          <a:endParaRPr lang="en-US" sz="2000" b="1" dirty="0"/>
        </a:p>
      </dgm:t>
    </dgm:pt>
    <dgm:pt modelId="{173DB3A6-71E2-4514-87A2-08FC24C9050A}" type="sibTrans" cxnId="{AB1FCC96-E480-4A8E-81D6-E154429C202F}">
      <dgm:prSet/>
      <dgm:spPr/>
      <dgm:t>
        <a:bodyPr/>
        <a:lstStyle/>
        <a:p>
          <a:endParaRPr lang="en-US"/>
        </a:p>
      </dgm:t>
    </dgm:pt>
    <dgm:pt modelId="{8DB44755-D07E-4ADA-A194-1F04BE86D641}" type="parTrans" cxnId="{AB1FCC96-E480-4A8E-81D6-E154429C202F}">
      <dgm:prSet/>
      <dgm:spPr/>
      <dgm:t>
        <a:bodyPr/>
        <a:lstStyle/>
        <a:p>
          <a:endParaRPr lang="en-US"/>
        </a:p>
      </dgm:t>
    </dgm:pt>
    <dgm:pt modelId="{DA3DCF22-610D-4976-9FDA-BE7E1295BB9D}" type="pres">
      <dgm:prSet presAssocID="{AA855AE9-6582-4876-9E7F-8B24946F2BFE}" presName="Name0" presStyleCnt="0">
        <dgm:presLayoutVars>
          <dgm:dir/>
          <dgm:animLvl val="lvl"/>
          <dgm:resizeHandles val="exact"/>
        </dgm:presLayoutVars>
      </dgm:prSet>
      <dgm:spPr/>
      <dgm:t>
        <a:bodyPr/>
        <a:lstStyle/>
        <a:p>
          <a:endParaRPr lang="en-US"/>
        </a:p>
      </dgm:t>
    </dgm:pt>
    <dgm:pt modelId="{06B4D271-503B-407B-8383-E09308B941E4}" type="pres">
      <dgm:prSet presAssocID="{8A3D6EFE-0E38-43C6-8D40-BE4172031D0D}" presName="linNode" presStyleCnt="0"/>
      <dgm:spPr/>
    </dgm:pt>
    <dgm:pt modelId="{5123CF3F-37DE-4D62-BEDE-17C126622B57}" type="pres">
      <dgm:prSet presAssocID="{8A3D6EFE-0E38-43C6-8D40-BE4172031D0D}" presName="parentText" presStyleLbl="node1" presStyleIdx="0" presStyleCnt="5" custScaleX="65995" custLinFactNeighborX="372" custLinFactNeighborY="-229">
        <dgm:presLayoutVars>
          <dgm:chMax val="1"/>
          <dgm:bulletEnabled val="1"/>
        </dgm:presLayoutVars>
      </dgm:prSet>
      <dgm:spPr/>
      <dgm:t>
        <a:bodyPr/>
        <a:lstStyle/>
        <a:p>
          <a:endParaRPr lang="en-US"/>
        </a:p>
      </dgm:t>
    </dgm:pt>
    <dgm:pt modelId="{3EF2493E-7CCA-4684-976F-3BDEAEE2EC19}" type="pres">
      <dgm:prSet presAssocID="{8A3D6EFE-0E38-43C6-8D40-BE4172031D0D}" presName="descendantText" presStyleLbl="alignAccFollowNode1" presStyleIdx="0" presStyleCnt="5" custScaleX="116779">
        <dgm:presLayoutVars>
          <dgm:bulletEnabled val="1"/>
        </dgm:presLayoutVars>
      </dgm:prSet>
      <dgm:spPr/>
      <dgm:t>
        <a:bodyPr/>
        <a:lstStyle/>
        <a:p>
          <a:endParaRPr lang="en-US"/>
        </a:p>
      </dgm:t>
    </dgm:pt>
    <dgm:pt modelId="{3C6CDF70-23AD-4EAB-AEA9-DA1DDCC4D528}" type="pres">
      <dgm:prSet presAssocID="{03D3D57F-DE23-4137-943B-8B9D51185B1D}" presName="sp" presStyleCnt="0"/>
      <dgm:spPr/>
    </dgm:pt>
    <dgm:pt modelId="{C8032254-91D4-486F-AB47-E457A4F00E98}" type="pres">
      <dgm:prSet presAssocID="{FC09022F-8329-4B62-B0D2-D1D4A7729826}" presName="linNode" presStyleCnt="0"/>
      <dgm:spPr/>
    </dgm:pt>
    <dgm:pt modelId="{FBC3CE20-348E-4D90-8B1E-7A08808F3BD2}" type="pres">
      <dgm:prSet presAssocID="{FC09022F-8329-4B62-B0D2-D1D4A7729826}" presName="parentText" presStyleLbl="node1" presStyleIdx="1" presStyleCnt="5" custScaleX="65995">
        <dgm:presLayoutVars>
          <dgm:chMax val="1"/>
          <dgm:bulletEnabled val="1"/>
        </dgm:presLayoutVars>
      </dgm:prSet>
      <dgm:spPr/>
      <dgm:t>
        <a:bodyPr/>
        <a:lstStyle/>
        <a:p>
          <a:endParaRPr lang="en-US"/>
        </a:p>
      </dgm:t>
    </dgm:pt>
    <dgm:pt modelId="{CC42DC2B-2032-402B-B3D1-CDD6C4305070}" type="pres">
      <dgm:prSet presAssocID="{FC09022F-8329-4B62-B0D2-D1D4A7729826}" presName="descendantText" presStyleLbl="alignAccFollowNode1" presStyleIdx="1" presStyleCnt="5" custScaleX="116779">
        <dgm:presLayoutVars>
          <dgm:bulletEnabled val="1"/>
        </dgm:presLayoutVars>
      </dgm:prSet>
      <dgm:spPr/>
      <dgm:t>
        <a:bodyPr/>
        <a:lstStyle/>
        <a:p>
          <a:endParaRPr lang="en-US"/>
        </a:p>
      </dgm:t>
    </dgm:pt>
    <dgm:pt modelId="{CB418963-B267-44F7-8BB8-39CA5A33ED28}" type="pres">
      <dgm:prSet presAssocID="{C240362C-66F2-47C1-88BB-FC681FF7B319}" presName="sp" presStyleCnt="0"/>
      <dgm:spPr/>
    </dgm:pt>
    <dgm:pt modelId="{8A8FDCFF-35CE-4A73-9597-F441BFD9EF26}" type="pres">
      <dgm:prSet presAssocID="{83010E6E-21CD-4793-81F8-496C75245C5A}" presName="linNode" presStyleCnt="0"/>
      <dgm:spPr/>
    </dgm:pt>
    <dgm:pt modelId="{C9AB34C7-D086-4A4D-B1F7-AA76D8752919}" type="pres">
      <dgm:prSet presAssocID="{83010E6E-21CD-4793-81F8-496C75245C5A}" presName="parentText" presStyleLbl="node1" presStyleIdx="2" presStyleCnt="5" custScaleX="65995">
        <dgm:presLayoutVars>
          <dgm:chMax val="1"/>
          <dgm:bulletEnabled val="1"/>
        </dgm:presLayoutVars>
      </dgm:prSet>
      <dgm:spPr/>
      <dgm:t>
        <a:bodyPr/>
        <a:lstStyle/>
        <a:p>
          <a:endParaRPr lang="en-US"/>
        </a:p>
      </dgm:t>
    </dgm:pt>
    <dgm:pt modelId="{23FF041C-4DF6-467E-86E0-AC0BC5A98DEB}" type="pres">
      <dgm:prSet presAssocID="{83010E6E-21CD-4793-81F8-496C75245C5A}" presName="descendantText" presStyleLbl="alignAccFollowNode1" presStyleIdx="2" presStyleCnt="5" custScaleX="116779">
        <dgm:presLayoutVars>
          <dgm:bulletEnabled val="1"/>
        </dgm:presLayoutVars>
      </dgm:prSet>
      <dgm:spPr/>
      <dgm:t>
        <a:bodyPr/>
        <a:lstStyle/>
        <a:p>
          <a:endParaRPr lang="en-US"/>
        </a:p>
      </dgm:t>
    </dgm:pt>
    <dgm:pt modelId="{ADE61DD6-8160-4287-BFDD-066B6E25FA6C}" type="pres">
      <dgm:prSet presAssocID="{9EC7A65B-E124-4D00-9D4A-8B07FBC0322E}" presName="sp" presStyleCnt="0"/>
      <dgm:spPr/>
    </dgm:pt>
    <dgm:pt modelId="{2EF7B332-5898-4E2D-B913-7ACA4EB5FDE5}" type="pres">
      <dgm:prSet presAssocID="{355D869D-C81D-4301-ABC6-4409C35C378D}" presName="linNode" presStyleCnt="0"/>
      <dgm:spPr/>
    </dgm:pt>
    <dgm:pt modelId="{9A8672FC-6BD5-4D14-A5B2-BE9170D5943D}" type="pres">
      <dgm:prSet presAssocID="{355D869D-C81D-4301-ABC6-4409C35C378D}" presName="parentText" presStyleLbl="node1" presStyleIdx="3" presStyleCnt="5" custScaleX="65995">
        <dgm:presLayoutVars>
          <dgm:chMax val="1"/>
          <dgm:bulletEnabled val="1"/>
        </dgm:presLayoutVars>
      </dgm:prSet>
      <dgm:spPr/>
      <dgm:t>
        <a:bodyPr/>
        <a:lstStyle/>
        <a:p>
          <a:endParaRPr lang="en-US"/>
        </a:p>
      </dgm:t>
    </dgm:pt>
    <dgm:pt modelId="{F349B4D3-C24B-4F69-BF8B-1F4838239978}" type="pres">
      <dgm:prSet presAssocID="{355D869D-C81D-4301-ABC6-4409C35C378D}" presName="descendantText" presStyleLbl="alignAccFollowNode1" presStyleIdx="3" presStyleCnt="5" custScaleX="116779">
        <dgm:presLayoutVars>
          <dgm:bulletEnabled val="1"/>
        </dgm:presLayoutVars>
      </dgm:prSet>
      <dgm:spPr/>
      <dgm:t>
        <a:bodyPr/>
        <a:lstStyle/>
        <a:p>
          <a:endParaRPr lang="en-US"/>
        </a:p>
      </dgm:t>
    </dgm:pt>
    <dgm:pt modelId="{E62D5CFB-03E3-48EE-91E7-5CFC0AB961EE}" type="pres">
      <dgm:prSet presAssocID="{C4C7397D-C9B8-4CF2-AA8E-E264DDC41E26}" presName="sp" presStyleCnt="0"/>
      <dgm:spPr/>
    </dgm:pt>
    <dgm:pt modelId="{C746AC68-819E-4A67-9380-1C09746B1A81}" type="pres">
      <dgm:prSet presAssocID="{3AEF4EFC-73F3-41D2-93D8-A75415852D6E}" presName="linNode" presStyleCnt="0"/>
      <dgm:spPr/>
    </dgm:pt>
    <dgm:pt modelId="{D3706474-62A7-4716-AF86-E05DABA0F60F}" type="pres">
      <dgm:prSet presAssocID="{3AEF4EFC-73F3-41D2-93D8-A75415852D6E}" presName="parentText" presStyleLbl="node1" presStyleIdx="4" presStyleCnt="5" custScaleX="65995" custLinFactNeighborX="-661" custLinFactNeighborY="-505">
        <dgm:presLayoutVars>
          <dgm:chMax val="1"/>
          <dgm:bulletEnabled val="1"/>
        </dgm:presLayoutVars>
      </dgm:prSet>
      <dgm:spPr/>
      <dgm:t>
        <a:bodyPr/>
        <a:lstStyle/>
        <a:p>
          <a:endParaRPr lang="en-US"/>
        </a:p>
      </dgm:t>
    </dgm:pt>
    <dgm:pt modelId="{DC9B74EE-3730-49B7-BF71-FB5F2660B651}" type="pres">
      <dgm:prSet presAssocID="{3AEF4EFC-73F3-41D2-93D8-A75415852D6E}" presName="descendantText" presStyleLbl="alignAccFollowNode1" presStyleIdx="4" presStyleCnt="5" custScaleX="117440">
        <dgm:presLayoutVars>
          <dgm:bulletEnabled val="1"/>
        </dgm:presLayoutVars>
      </dgm:prSet>
      <dgm:spPr/>
      <dgm:t>
        <a:bodyPr/>
        <a:lstStyle/>
        <a:p>
          <a:endParaRPr lang="en-US"/>
        </a:p>
      </dgm:t>
    </dgm:pt>
  </dgm:ptLst>
  <dgm:cxnLst>
    <dgm:cxn modelId="{CCE9DA6F-0528-4E06-ABC6-CDBECCB8C14E}" srcId="{3AEF4EFC-73F3-41D2-93D8-A75415852D6E}" destId="{9B207CE0-E2E0-42C5-A069-303552064B29}" srcOrd="0" destOrd="0" parTransId="{729F0148-4A43-42FF-9D44-14F19C6C95FD}" sibTransId="{2483D3BB-B37A-49C4-ACD4-2419A6C1E7FE}"/>
    <dgm:cxn modelId="{F4D2D65B-4693-4EDB-9639-B69977358F6D}" type="presOf" srcId="{355D869D-C81D-4301-ABC6-4409C35C378D}" destId="{9A8672FC-6BD5-4D14-A5B2-BE9170D5943D}" srcOrd="0" destOrd="0" presId="urn:microsoft.com/office/officeart/2005/8/layout/vList5"/>
    <dgm:cxn modelId="{9E999824-1102-4F84-8514-F1BC63D2FBE0}" type="presOf" srcId="{AA855AE9-6582-4876-9E7F-8B24946F2BFE}" destId="{DA3DCF22-610D-4976-9FDA-BE7E1295BB9D}" srcOrd="0" destOrd="0" presId="urn:microsoft.com/office/officeart/2005/8/layout/vList5"/>
    <dgm:cxn modelId="{8C2B4EC0-102C-4F33-A6D5-F581A6CEC0A1}" type="presOf" srcId="{44D28F1D-2CF4-49C1-B650-C503D4021D72}" destId="{F349B4D3-C24B-4F69-BF8B-1F4838239978}" srcOrd="0" destOrd="0" presId="urn:microsoft.com/office/officeart/2005/8/layout/vList5"/>
    <dgm:cxn modelId="{6597F923-E4BF-4553-969B-14839E4831FF}" type="presOf" srcId="{3AEF4EFC-73F3-41D2-93D8-A75415852D6E}" destId="{D3706474-62A7-4716-AF86-E05DABA0F60F}" srcOrd="0" destOrd="0" presId="urn:microsoft.com/office/officeart/2005/8/layout/vList5"/>
    <dgm:cxn modelId="{B142091E-C546-42D9-AA6C-52D7348D4885}" type="presOf" srcId="{62DA9EF3-22B1-49E7-8EC4-350241E64A92}" destId="{3EF2493E-7CCA-4684-976F-3BDEAEE2EC19}" srcOrd="0" destOrd="0" presId="urn:microsoft.com/office/officeart/2005/8/layout/vList5"/>
    <dgm:cxn modelId="{B112AEB3-BFA9-4DB8-8153-50CE87609E38}" srcId="{AA855AE9-6582-4876-9E7F-8B24946F2BFE}" destId="{355D869D-C81D-4301-ABC6-4409C35C378D}" srcOrd="3" destOrd="0" parTransId="{DE71668B-6C72-41FE-A7CA-72356F398085}" sibTransId="{C4C7397D-C9B8-4CF2-AA8E-E264DDC41E26}"/>
    <dgm:cxn modelId="{86202B1E-99D2-42B0-AB75-679D7F029D44}" type="presOf" srcId="{52865EDF-5A3F-42B2-B390-B2DCF491E90E}" destId="{23FF041C-4DF6-467E-86E0-AC0BC5A98DEB}" srcOrd="0" destOrd="0" presId="urn:microsoft.com/office/officeart/2005/8/layout/vList5"/>
    <dgm:cxn modelId="{D80192AB-084E-4242-8E06-EA72459B6985}" srcId="{AA855AE9-6582-4876-9E7F-8B24946F2BFE}" destId="{83010E6E-21CD-4793-81F8-496C75245C5A}" srcOrd="2" destOrd="0" parTransId="{FB1EEF85-89F0-4EDC-8A66-30FAE08845CC}" sibTransId="{9EC7A65B-E124-4D00-9D4A-8B07FBC0322E}"/>
    <dgm:cxn modelId="{9A19FB67-0E7D-45E1-8BAE-373E7641CFA4}" srcId="{8A3D6EFE-0E38-43C6-8D40-BE4172031D0D}" destId="{62DA9EF3-22B1-49E7-8EC4-350241E64A92}" srcOrd="0" destOrd="0" parTransId="{7046444B-A191-45C4-95C2-15389BE6B911}" sibTransId="{165A6610-4E4D-4430-A383-D58507220316}"/>
    <dgm:cxn modelId="{5DC6D92C-21DE-4508-8298-E339D256D6A9}" srcId="{FC09022F-8329-4B62-B0D2-D1D4A7729826}" destId="{0741A4E9-850B-4C96-9421-3654BBBA43F1}" srcOrd="0" destOrd="0" parTransId="{57A1AFB8-D8BE-481D-80A0-6BB9D9ECDF3B}" sibTransId="{2A165305-F21F-4FBF-963B-09449B39BAE0}"/>
    <dgm:cxn modelId="{53188168-C060-4367-9290-3C47CD2CC697}" type="presOf" srcId="{83010E6E-21CD-4793-81F8-496C75245C5A}" destId="{C9AB34C7-D086-4A4D-B1F7-AA76D8752919}" srcOrd="0" destOrd="0" presId="urn:microsoft.com/office/officeart/2005/8/layout/vList5"/>
    <dgm:cxn modelId="{36A5678D-8F85-4BFD-A3FC-4BD7E18D5FA8}" srcId="{83010E6E-21CD-4793-81F8-496C75245C5A}" destId="{52865EDF-5A3F-42B2-B390-B2DCF491E90E}" srcOrd="0" destOrd="0" parTransId="{C836791D-84E7-4F42-BE92-721CC1DCD244}" sibTransId="{97FC4C45-9F89-41E0-97F9-FDDA58F74BC5}"/>
    <dgm:cxn modelId="{83B8E239-460E-40A8-B0F5-6985D016C60C}" type="presOf" srcId="{8A3D6EFE-0E38-43C6-8D40-BE4172031D0D}" destId="{5123CF3F-37DE-4D62-BEDE-17C126622B57}" srcOrd="0" destOrd="0" presId="urn:microsoft.com/office/officeart/2005/8/layout/vList5"/>
    <dgm:cxn modelId="{0616383A-BBFC-42F8-B0BE-C02E203EEDC3}" srcId="{AA855AE9-6582-4876-9E7F-8B24946F2BFE}" destId="{8A3D6EFE-0E38-43C6-8D40-BE4172031D0D}" srcOrd="0" destOrd="0" parTransId="{4C245C7D-6B9C-473A-80DE-72E29D97354B}" sibTransId="{03D3D57F-DE23-4137-943B-8B9D51185B1D}"/>
    <dgm:cxn modelId="{AB1FCC96-E480-4A8E-81D6-E154429C202F}" srcId="{AA855AE9-6582-4876-9E7F-8B24946F2BFE}" destId="{3AEF4EFC-73F3-41D2-93D8-A75415852D6E}" srcOrd="4" destOrd="0" parTransId="{8DB44755-D07E-4ADA-A194-1F04BE86D641}" sibTransId="{173DB3A6-71E2-4514-87A2-08FC24C9050A}"/>
    <dgm:cxn modelId="{E51E527C-63A4-412E-ACD9-4098B05E860F}" type="presOf" srcId="{FC09022F-8329-4B62-B0D2-D1D4A7729826}" destId="{FBC3CE20-348E-4D90-8B1E-7A08808F3BD2}" srcOrd="0" destOrd="0" presId="urn:microsoft.com/office/officeart/2005/8/layout/vList5"/>
    <dgm:cxn modelId="{E8F68F5C-86E0-4D35-827A-6A128EEEC523}" type="presOf" srcId="{0741A4E9-850B-4C96-9421-3654BBBA43F1}" destId="{CC42DC2B-2032-402B-B3D1-CDD6C4305070}" srcOrd="0" destOrd="0" presId="urn:microsoft.com/office/officeart/2005/8/layout/vList5"/>
    <dgm:cxn modelId="{DEF3942B-069A-443A-A83A-00E3E664244A}" srcId="{AA855AE9-6582-4876-9E7F-8B24946F2BFE}" destId="{FC09022F-8329-4B62-B0D2-D1D4A7729826}" srcOrd="1" destOrd="0" parTransId="{6AADE2CF-2507-4DBF-9324-C5007C9A96C5}" sibTransId="{C240362C-66F2-47C1-88BB-FC681FF7B319}"/>
    <dgm:cxn modelId="{F8C321DA-60F0-49B9-8DFD-E5E1F7D4CAA4}" type="presOf" srcId="{9B207CE0-E2E0-42C5-A069-303552064B29}" destId="{DC9B74EE-3730-49B7-BF71-FB5F2660B651}" srcOrd="0" destOrd="0" presId="urn:microsoft.com/office/officeart/2005/8/layout/vList5"/>
    <dgm:cxn modelId="{B26FB8AE-85E0-42FB-BB97-909DD2076248}" srcId="{355D869D-C81D-4301-ABC6-4409C35C378D}" destId="{44D28F1D-2CF4-49C1-B650-C503D4021D72}" srcOrd="0" destOrd="0" parTransId="{8273AFD0-5928-4DAD-8C11-9D0E98EE821B}" sibTransId="{8474D842-0060-43D5-8350-9EC4C1A6C985}"/>
    <dgm:cxn modelId="{65DDD4F3-4956-4327-9E6A-E71B736AAED9}" type="presParOf" srcId="{DA3DCF22-610D-4976-9FDA-BE7E1295BB9D}" destId="{06B4D271-503B-407B-8383-E09308B941E4}" srcOrd="0" destOrd="0" presId="urn:microsoft.com/office/officeart/2005/8/layout/vList5"/>
    <dgm:cxn modelId="{EDE2F754-82BF-46BA-8E38-943F212726B1}" type="presParOf" srcId="{06B4D271-503B-407B-8383-E09308B941E4}" destId="{5123CF3F-37DE-4D62-BEDE-17C126622B57}" srcOrd="0" destOrd="0" presId="urn:microsoft.com/office/officeart/2005/8/layout/vList5"/>
    <dgm:cxn modelId="{89656610-E051-41A8-9514-0E61CDF78261}" type="presParOf" srcId="{06B4D271-503B-407B-8383-E09308B941E4}" destId="{3EF2493E-7CCA-4684-976F-3BDEAEE2EC19}" srcOrd="1" destOrd="0" presId="urn:microsoft.com/office/officeart/2005/8/layout/vList5"/>
    <dgm:cxn modelId="{D7A6E296-4B15-4512-82D2-757C4871A3F0}" type="presParOf" srcId="{DA3DCF22-610D-4976-9FDA-BE7E1295BB9D}" destId="{3C6CDF70-23AD-4EAB-AEA9-DA1DDCC4D528}" srcOrd="1" destOrd="0" presId="urn:microsoft.com/office/officeart/2005/8/layout/vList5"/>
    <dgm:cxn modelId="{884A9F09-E710-4EDF-A46D-E6552840D4F3}" type="presParOf" srcId="{DA3DCF22-610D-4976-9FDA-BE7E1295BB9D}" destId="{C8032254-91D4-486F-AB47-E457A4F00E98}" srcOrd="2" destOrd="0" presId="urn:microsoft.com/office/officeart/2005/8/layout/vList5"/>
    <dgm:cxn modelId="{1FFFAEBF-3759-4F6D-8D8F-D6AB70809D95}" type="presParOf" srcId="{C8032254-91D4-486F-AB47-E457A4F00E98}" destId="{FBC3CE20-348E-4D90-8B1E-7A08808F3BD2}" srcOrd="0" destOrd="0" presId="urn:microsoft.com/office/officeart/2005/8/layout/vList5"/>
    <dgm:cxn modelId="{5DC755DE-472D-43F5-9DB6-DF5C2594C6A3}" type="presParOf" srcId="{C8032254-91D4-486F-AB47-E457A4F00E98}" destId="{CC42DC2B-2032-402B-B3D1-CDD6C4305070}" srcOrd="1" destOrd="0" presId="urn:microsoft.com/office/officeart/2005/8/layout/vList5"/>
    <dgm:cxn modelId="{D222C66E-0EE7-4F50-B6EF-1D423C41CA58}" type="presParOf" srcId="{DA3DCF22-610D-4976-9FDA-BE7E1295BB9D}" destId="{CB418963-B267-44F7-8BB8-39CA5A33ED28}" srcOrd="3" destOrd="0" presId="urn:microsoft.com/office/officeart/2005/8/layout/vList5"/>
    <dgm:cxn modelId="{40513360-AC28-487D-8D2D-B7704B3A7F7F}" type="presParOf" srcId="{DA3DCF22-610D-4976-9FDA-BE7E1295BB9D}" destId="{8A8FDCFF-35CE-4A73-9597-F441BFD9EF26}" srcOrd="4" destOrd="0" presId="urn:microsoft.com/office/officeart/2005/8/layout/vList5"/>
    <dgm:cxn modelId="{11251A6B-C0F0-4003-8416-E50D5DAECF37}" type="presParOf" srcId="{8A8FDCFF-35CE-4A73-9597-F441BFD9EF26}" destId="{C9AB34C7-D086-4A4D-B1F7-AA76D8752919}" srcOrd="0" destOrd="0" presId="urn:microsoft.com/office/officeart/2005/8/layout/vList5"/>
    <dgm:cxn modelId="{BDFD8C93-E3B9-4065-8AC1-5672B27EDA7E}" type="presParOf" srcId="{8A8FDCFF-35CE-4A73-9597-F441BFD9EF26}" destId="{23FF041C-4DF6-467E-86E0-AC0BC5A98DEB}" srcOrd="1" destOrd="0" presId="urn:microsoft.com/office/officeart/2005/8/layout/vList5"/>
    <dgm:cxn modelId="{15DDCC52-5E01-4ED8-A178-443F5D83B1FA}" type="presParOf" srcId="{DA3DCF22-610D-4976-9FDA-BE7E1295BB9D}" destId="{ADE61DD6-8160-4287-BFDD-066B6E25FA6C}" srcOrd="5" destOrd="0" presId="urn:microsoft.com/office/officeart/2005/8/layout/vList5"/>
    <dgm:cxn modelId="{D894DE93-BF7F-4D10-8E9E-B4410D5786E2}" type="presParOf" srcId="{DA3DCF22-610D-4976-9FDA-BE7E1295BB9D}" destId="{2EF7B332-5898-4E2D-B913-7ACA4EB5FDE5}" srcOrd="6" destOrd="0" presId="urn:microsoft.com/office/officeart/2005/8/layout/vList5"/>
    <dgm:cxn modelId="{3EADBD78-40CC-4E27-AE40-283191A10235}" type="presParOf" srcId="{2EF7B332-5898-4E2D-B913-7ACA4EB5FDE5}" destId="{9A8672FC-6BD5-4D14-A5B2-BE9170D5943D}" srcOrd="0" destOrd="0" presId="urn:microsoft.com/office/officeart/2005/8/layout/vList5"/>
    <dgm:cxn modelId="{FE766FAD-070F-48B4-83C1-F0A95B46CBC6}" type="presParOf" srcId="{2EF7B332-5898-4E2D-B913-7ACA4EB5FDE5}" destId="{F349B4D3-C24B-4F69-BF8B-1F4838239978}" srcOrd="1" destOrd="0" presId="urn:microsoft.com/office/officeart/2005/8/layout/vList5"/>
    <dgm:cxn modelId="{98264067-DD51-413A-A6BD-158A45B7705C}" type="presParOf" srcId="{DA3DCF22-610D-4976-9FDA-BE7E1295BB9D}" destId="{E62D5CFB-03E3-48EE-91E7-5CFC0AB961EE}" srcOrd="7" destOrd="0" presId="urn:microsoft.com/office/officeart/2005/8/layout/vList5"/>
    <dgm:cxn modelId="{2430444F-9F57-4EC3-A26B-00F4934452B8}" type="presParOf" srcId="{DA3DCF22-610D-4976-9FDA-BE7E1295BB9D}" destId="{C746AC68-819E-4A67-9380-1C09746B1A81}" srcOrd="8" destOrd="0" presId="urn:microsoft.com/office/officeart/2005/8/layout/vList5"/>
    <dgm:cxn modelId="{A995FE87-5FBF-4486-9F44-5C804A0EE27D}" type="presParOf" srcId="{C746AC68-819E-4A67-9380-1C09746B1A81}" destId="{D3706474-62A7-4716-AF86-E05DABA0F60F}" srcOrd="0" destOrd="0" presId="urn:microsoft.com/office/officeart/2005/8/layout/vList5"/>
    <dgm:cxn modelId="{8ECA6E35-B421-4C60-A516-E1EC8276FA39}" type="presParOf" srcId="{C746AC68-819E-4A67-9380-1C09746B1A81}" destId="{DC9B74EE-3730-49B7-BF71-FB5F2660B65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F2493E-7CCA-4684-976F-3BDEAEE2EC19}">
      <dsp:nvSpPr>
        <dsp:cNvPr id="0" name=""/>
        <dsp:cNvSpPr/>
      </dsp:nvSpPr>
      <dsp:spPr>
        <a:xfrm rot="5400000">
          <a:off x="4835302" y="-2682760"/>
          <a:ext cx="761330" cy="6321536"/>
        </a:xfrm>
        <a:prstGeom prst="round2SameRect">
          <a:avLst/>
        </a:prstGeom>
        <a:no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b="0" kern="1200" dirty="0" smtClean="0">
              <a:solidFill>
                <a:schemeClr val="tx1">
                  <a:lumMod val="50000"/>
                </a:schemeClr>
              </a:solidFill>
            </a:rPr>
            <a:t>PG&amp;E files a Green Tariff application </a:t>
          </a:r>
          <a:endParaRPr lang="en-US" sz="1900" b="0" kern="1200" dirty="0">
            <a:solidFill>
              <a:schemeClr val="tx1">
                <a:lumMod val="50000"/>
              </a:schemeClr>
            </a:solidFill>
          </a:endParaRPr>
        </a:p>
      </dsp:txBody>
      <dsp:txXfrm rot="-5400000">
        <a:off x="2055200" y="134507"/>
        <a:ext cx="6284371" cy="687000"/>
      </dsp:txXfrm>
    </dsp:sp>
    <dsp:sp modelId="{5123CF3F-37DE-4D62-BEDE-17C126622B57}">
      <dsp:nvSpPr>
        <dsp:cNvPr id="0" name=""/>
        <dsp:cNvSpPr/>
      </dsp:nvSpPr>
      <dsp:spPr>
        <a:xfrm>
          <a:off x="65820" y="0"/>
          <a:ext cx="2009516" cy="951662"/>
        </a:xfrm>
        <a:prstGeom prst="round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smtClean="0"/>
            <a:t>April </a:t>
          </a:r>
        </a:p>
        <a:p>
          <a:pPr lvl="0" algn="ctr" defTabSz="889000">
            <a:lnSpc>
              <a:spcPct val="90000"/>
            </a:lnSpc>
            <a:spcBef>
              <a:spcPct val="0"/>
            </a:spcBef>
            <a:spcAft>
              <a:spcPct val="35000"/>
            </a:spcAft>
          </a:pPr>
          <a:r>
            <a:rPr lang="en-US" sz="2000" b="1" kern="1200" smtClean="0"/>
            <a:t>2012</a:t>
          </a:r>
          <a:endParaRPr lang="en-US" sz="2000" b="1" kern="1200" dirty="0"/>
        </a:p>
      </dsp:txBody>
      <dsp:txXfrm>
        <a:off x="112276" y="46456"/>
        <a:ext cx="1916604" cy="858750"/>
      </dsp:txXfrm>
    </dsp:sp>
    <dsp:sp modelId="{CC42DC2B-2032-402B-B3D1-CDD6C4305070}">
      <dsp:nvSpPr>
        <dsp:cNvPr id="0" name=""/>
        <dsp:cNvSpPr/>
      </dsp:nvSpPr>
      <dsp:spPr>
        <a:xfrm rot="5400000">
          <a:off x="4835302" y="-1683514"/>
          <a:ext cx="761330" cy="6321536"/>
        </a:xfrm>
        <a:prstGeom prst="round2SameRect">
          <a:avLst/>
        </a:prstGeom>
        <a:no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b="0" kern="1200" dirty="0" smtClean="0">
              <a:solidFill>
                <a:schemeClr val="tx1">
                  <a:lumMod val="50000"/>
                </a:schemeClr>
              </a:solidFill>
            </a:rPr>
            <a:t>PG&amp;E files a Settlement Agreement with several parties for a “steel in the ground” renewables option</a:t>
          </a:r>
          <a:endParaRPr lang="en-US" sz="1800" b="0" kern="1200" dirty="0">
            <a:solidFill>
              <a:schemeClr val="tx1">
                <a:lumMod val="50000"/>
              </a:schemeClr>
            </a:solidFill>
          </a:endParaRPr>
        </a:p>
      </dsp:txBody>
      <dsp:txXfrm rot="-5400000">
        <a:off x="2055200" y="1133753"/>
        <a:ext cx="6284371" cy="687000"/>
      </dsp:txXfrm>
    </dsp:sp>
    <dsp:sp modelId="{FBC3CE20-348E-4D90-8B1E-7A08808F3BD2}">
      <dsp:nvSpPr>
        <dsp:cNvPr id="0" name=""/>
        <dsp:cNvSpPr/>
      </dsp:nvSpPr>
      <dsp:spPr>
        <a:xfrm>
          <a:off x="45682" y="1001422"/>
          <a:ext cx="2009516" cy="951662"/>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smtClean="0"/>
            <a:t>April </a:t>
          </a:r>
        </a:p>
        <a:p>
          <a:pPr lvl="0" algn="ctr" defTabSz="889000">
            <a:lnSpc>
              <a:spcPct val="90000"/>
            </a:lnSpc>
            <a:spcBef>
              <a:spcPct val="0"/>
            </a:spcBef>
            <a:spcAft>
              <a:spcPct val="35000"/>
            </a:spcAft>
          </a:pPr>
          <a:r>
            <a:rPr lang="en-US" sz="2000" b="1" kern="1200" smtClean="0"/>
            <a:t>2013</a:t>
          </a:r>
          <a:endParaRPr lang="en-US" sz="2000" b="1" kern="1200" dirty="0"/>
        </a:p>
      </dsp:txBody>
      <dsp:txXfrm>
        <a:off x="92138" y="1047878"/>
        <a:ext cx="1916604" cy="858750"/>
      </dsp:txXfrm>
    </dsp:sp>
    <dsp:sp modelId="{23FF041C-4DF6-467E-86E0-AC0BC5A98DEB}">
      <dsp:nvSpPr>
        <dsp:cNvPr id="0" name=""/>
        <dsp:cNvSpPr/>
      </dsp:nvSpPr>
      <dsp:spPr>
        <a:xfrm rot="5400000">
          <a:off x="4835302" y="-684268"/>
          <a:ext cx="761330" cy="6321536"/>
        </a:xfrm>
        <a:prstGeom prst="round2SameRect">
          <a:avLst/>
        </a:prstGeom>
        <a:no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b="0" kern="1200" dirty="0" smtClean="0">
              <a:solidFill>
                <a:schemeClr val="tx1">
                  <a:lumMod val="50000"/>
                </a:schemeClr>
              </a:solidFill>
            </a:rPr>
            <a:t>Governor Brown signs SB 43, the Green Tariff Shared Renewables Program bill, into law</a:t>
          </a:r>
          <a:endParaRPr lang="en-US" sz="1800" b="0" kern="1200" dirty="0">
            <a:solidFill>
              <a:schemeClr val="tx1">
                <a:lumMod val="50000"/>
              </a:schemeClr>
            </a:solidFill>
          </a:endParaRPr>
        </a:p>
      </dsp:txBody>
      <dsp:txXfrm rot="-5400000">
        <a:off x="2055200" y="2132999"/>
        <a:ext cx="6284371" cy="687000"/>
      </dsp:txXfrm>
    </dsp:sp>
    <dsp:sp modelId="{C9AB34C7-D086-4A4D-B1F7-AA76D8752919}">
      <dsp:nvSpPr>
        <dsp:cNvPr id="0" name=""/>
        <dsp:cNvSpPr/>
      </dsp:nvSpPr>
      <dsp:spPr>
        <a:xfrm>
          <a:off x="45682" y="2000668"/>
          <a:ext cx="2009516" cy="951662"/>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smtClean="0"/>
            <a:t>September 2013</a:t>
          </a:r>
          <a:endParaRPr lang="en-US" sz="2000" b="1" kern="1200" dirty="0"/>
        </a:p>
      </dsp:txBody>
      <dsp:txXfrm>
        <a:off x="92138" y="2047124"/>
        <a:ext cx="1916604" cy="858750"/>
      </dsp:txXfrm>
    </dsp:sp>
    <dsp:sp modelId="{F349B4D3-C24B-4F69-BF8B-1F4838239978}">
      <dsp:nvSpPr>
        <dsp:cNvPr id="0" name=""/>
        <dsp:cNvSpPr/>
      </dsp:nvSpPr>
      <dsp:spPr>
        <a:xfrm rot="5400000">
          <a:off x="4835302" y="314977"/>
          <a:ext cx="761330" cy="6321536"/>
        </a:xfrm>
        <a:prstGeom prst="round2SameRect">
          <a:avLst/>
        </a:prstGeom>
        <a:no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b="0" kern="1200" dirty="0" smtClean="0">
              <a:solidFill>
                <a:schemeClr val="tx1">
                  <a:lumMod val="50000"/>
                </a:schemeClr>
              </a:solidFill>
            </a:rPr>
            <a:t>PG&amp;E files testimony, showing conformance with SB 43 </a:t>
          </a:r>
          <a:endParaRPr lang="en-US" sz="1800" b="0" kern="1200" dirty="0">
            <a:solidFill>
              <a:schemeClr val="tx1">
                <a:lumMod val="50000"/>
              </a:schemeClr>
            </a:solidFill>
          </a:endParaRPr>
        </a:p>
      </dsp:txBody>
      <dsp:txXfrm rot="-5400000">
        <a:off x="2055200" y="3132245"/>
        <a:ext cx="6284371" cy="687000"/>
      </dsp:txXfrm>
    </dsp:sp>
    <dsp:sp modelId="{9A8672FC-6BD5-4D14-A5B2-BE9170D5943D}">
      <dsp:nvSpPr>
        <dsp:cNvPr id="0" name=""/>
        <dsp:cNvSpPr/>
      </dsp:nvSpPr>
      <dsp:spPr>
        <a:xfrm>
          <a:off x="45682" y="2999914"/>
          <a:ext cx="2009516" cy="951662"/>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smtClean="0"/>
            <a:t>December 2013</a:t>
          </a:r>
          <a:endParaRPr lang="en-US" sz="2000" b="1" kern="1200" dirty="0"/>
        </a:p>
      </dsp:txBody>
      <dsp:txXfrm>
        <a:off x="92138" y="3046370"/>
        <a:ext cx="1916604" cy="858750"/>
      </dsp:txXfrm>
    </dsp:sp>
    <dsp:sp modelId="{DC9B74EE-3730-49B7-BF71-FB5F2660B651}">
      <dsp:nvSpPr>
        <dsp:cNvPr id="0" name=""/>
        <dsp:cNvSpPr/>
      </dsp:nvSpPr>
      <dsp:spPr>
        <a:xfrm rot="5400000">
          <a:off x="4853192" y="1296332"/>
          <a:ext cx="761330" cy="6357318"/>
        </a:xfrm>
        <a:prstGeom prst="round2SameRect">
          <a:avLst/>
        </a:prstGeom>
        <a:no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b="0" kern="1200" dirty="0" smtClean="0">
              <a:solidFill>
                <a:schemeClr val="tx1">
                  <a:lumMod val="50000"/>
                </a:schemeClr>
              </a:solidFill>
            </a:rPr>
            <a:t>Decision issued by the CPUC on January 29, 2015</a:t>
          </a:r>
          <a:endParaRPr lang="en-US" sz="1800" b="0" kern="1200" dirty="0">
            <a:solidFill>
              <a:schemeClr val="tx1">
                <a:lumMod val="50000"/>
              </a:schemeClr>
            </a:solidFill>
          </a:endParaRPr>
        </a:p>
      </dsp:txBody>
      <dsp:txXfrm rot="-5400000">
        <a:off x="2055199" y="4131491"/>
        <a:ext cx="6320153" cy="687000"/>
      </dsp:txXfrm>
    </dsp:sp>
    <dsp:sp modelId="{D3706474-62A7-4716-AF86-E05DABA0F60F}">
      <dsp:nvSpPr>
        <dsp:cNvPr id="0" name=""/>
        <dsp:cNvSpPr/>
      </dsp:nvSpPr>
      <dsp:spPr>
        <a:xfrm>
          <a:off x="9901" y="3994354"/>
          <a:ext cx="2009516" cy="951662"/>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smtClean="0"/>
            <a:t>January </a:t>
          </a:r>
        </a:p>
        <a:p>
          <a:pPr lvl="0" algn="ctr" defTabSz="889000">
            <a:lnSpc>
              <a:spcPct val="90000"/>
            </a:lnSpc>
            <a:spcBef>
              <a:spcPct val="0"/>
            </a:spcBef>
            <a:spcAft>
              <a:spcPct val="35000"/>
            </a:spcAft>
          </a:pPr>
          <a:r>
            <a:rPr lang="en-US" sz="2000" b="1" kern="1200" dirty="0" smtClean="0"/>
            <a:t>2015</a:t>
          </a:r>
          <a:endParaRPr lang="en-US" sz="2000" b="1" kern="1200" dirty="0"/>
        </a:p>
      </dsp:txBody>
      <dsp:txXfrm>
        <a:off x="56357" y="4040810"/>
        <a:ext cx="1916604" cy="85875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21A94DF-E89A-454F-B858-8E9402AF6636}" type="datetimeFigureOut">
              <a:rPr lang="en-US" smtClean="0"/>
              <a:t>3/18/2015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170AB73-1FD7-4A7B-944E-D3E9E79512CB}" type="slidenum">
              <a:rPr lang="en-US" smtClean="0"/>
              <a:t>‹#›</a:t>
            </a:fld>
            <a:endParaRPr lang="en-US"/>
          </a:p>
        </p:txBody>
      </p:sp>
    </p:spTree>
    <p:extLst>
      <p:ext uri="{BB962C8B-B14F-4D97-AF65-F5344CB8AC3E}">
        <p14:creationId xmlns:p14="http://schemas.microsoft.com/office/powerpoint/2010/main" val="14994796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DB0FE58-6758-4786-8053-F9831B5043AC}" type="datetimeFigureOut">
              <a:rPr lang="en-US" smtClean="0"/>
              <a:t>3/18/2015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899A20E-14CB-461F-9253-B37F222773C5}" type="slidenum">
              <a:rPr lang="en-US" smtClean="0"/>
              <a:t>‹#›</a:t>
            </a:fld>
            <a:endParaRPr lang="en-US"/>
          </a:p>
        </p:txBody>
      </p:sp>
    </p:spTree>
    <p:extLst>
      <p:ext uri="{BB962C8B-B14F-4D97-AF65-F5344CB8AC3E}">
        <p14:creationId xmlns:p14="http://schemas.microsoft.com/office/powerpoint/2010/main" val="2670013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53864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99A20E-14CB-461F-9253-B37F222773C5}" type="slidenum">
              <a:rPr lang="en-US" smtClean="0"/>
              <a:t>3</a:t>
            </a:fld>
            <a:endParaRPr lang="en-US"/>
          </a:p>
        </p:txBody>
      </p:sp>
    </p:spTree>
    <p:extLst>
      <p:ext uri="{BB962C8B-B14F-4D97-AF65-F5344CB8AC3E}">
        <p14:creationId xmlns:p14="http://schemas.microsoft.com/office/powerpoint/2010/main" val="3749689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99A20E-14CB-461F-9253-B37F222773C5}" type="slidenum">
              <a:rPr lang="en-US" smtClean="0"/>
              <a:t>4</a:t>
            </a:fld>
            <a:endParaRPr lang="en-US"/>
          </a:p>
        </p:txBody>
      </p:sp>
    </p:spTree>
    <p:extLst>
      <p:ext uri="{BB962C8B-B14F-4D97-AF65-F5344CB8AC3E}">
        <p14:creationId xmlns:p14="http://schemas.microsoft.com/office/powerpoint/2010/main" val="647040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Solar power charge (RPS resources that we will use to service these customers initially, adjust realistically down as we sign long term PPA for additional resources).  Filed in testimony, weighted average for the pool of resources that will be the interim resources.  Interim pool – don’t know how many projects it is until we file advice letter.  Program charge – includes admin, marketing, indifference fee, nuanced charges capture the value and cost of moving from standard generation portfolio to a new resource.  Generation rate credit – class average, so all residential rates, all Ag, E19, </a:t>
            </a:r>
            <a:r>
              <a:rPr lang="en-US" sz="1200" kern="1200" dirty="0" err="1" smtClean="0">
                <a:solidFill>
                  <a:schemeClr val="tx1"/>
                </a:solidFill>
                <a:effectLst/>
                <a:latin typeface="+mn-lt"/>
                <a:ea typeface="+mn-ea"/>
                <a:cs typeface="+mn-cs"/>
              </a:rPr>
              <a:t>etc</a:t>
            </a:r>
            <a:r>
              <a:rPr lang="en-US" sz="1200" kern="1200" dirty="0" smtClean="0">
                <a:solidFill>
                  <a:schemeClr val="tx1"/>
                </a:solidFill>
                <a:effectLst/>
                <a:latin typeface="+mn-lt"/>
                <a:ea typeface="+mn-ea"/>
                <a:cs typeface="+mn-cs"/>
              </a:rPr>
              <a:t> all classes (8 classes).  Net 2015 cost – no cap on solar power charge, but will most likely decline</a:t>
            </a:r>
          </a:p>
          <a:p>
            <a:endParaRPr lang="en-US" dirty="0" smtClean="0"/>
          </a:p>
          <a:p>
            <a:r>
              <a:rPr lang="en-US" sz="1200" b="1" i="0" u="none" strike="noStrike" kern="1200" baseline="0" dirty="0" smtClean="0">
                <a:solidFill>
                  <a:schemeClr val="tx1"/>
                </a:solidFill>
                <a:latin typeface="+mn-lt"/>
                <a:ea typeface="+mn-ea"/>
                <a:cs typeface="+mn-cs"/>
              </a:rPr>
              <a:t>Q: What program-related costs are embedded in the price differential for program customers? </a:t>
            </a:r>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 </a:t>
            </a:r>
            <a:r>
              <a:rPr lang="en-US" sz="1200" b="0" i="0" u="none" strike="noStrike" kern="1200" baseline="0" dirty="0" smtClean="0">
                <a:solidFill>
                  <a:schemeClr val="tx1"/>
                </a:solidFill>
                <a:latin typeface="+mn-lt"/>
                <a:ea typeface="+mn-ea"/>
                <a:cs typeface="+mn-cs"/>
              </a:rPr>
              <a:t>Besides closely tracked and reported program administrative and marketing costs, there are a variety of CPUC-mandated charges to prevent the shifting of shared system costs from customers who participate in the program to non-participating customers. These include: </a:t>
            </a:r>
          </a:p>
          <a:p>
            <a:r>
              <a:rPr lang="en-US" sz="1200" b="0" i="0" u="none" strike="noStrike" kern="1200" baseline="0" dirty="0" smtClean="0">
                <a:solidFill>
                  <a:schemeClr val="tx1"/>
                </a:solidFill>
                <a:latin typeface="+mn-lt"/>
                <a:ea typeface="+mn-ea"/>
                <a:cs typeface="+mn-cs"/>
              </a:rPr>
              <a:t> charges associated with integrating new renewables with the grid (Renewables Integration Charge) </a:t>
            </a:r>
          </a:p>
          <a:p>
            <a:r>
              <a:rPr lang="en-US" sz="1200" b="0" i="0" u="none" strike="noStrike" kern="1200" baseline="0" dirty="0" smtClean="0">
                <a:solidFill>
                  <a:schemeClr val="tx1"/>
                </a:solidFill>
                <a:latin typeface="+mn-lt"/>
                <a:ea typeface="+mn-ea"/>
                <a:cs typeface="+mn-cs"/>
              </a:rPr>
              <a:t> state-level grid management charges (California Independent System Operator charges)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charges for registering, tracking and retiring renewable energy certificates (Western Renewable Energy Generation Information System charges) </a:t>
            </a:r>
          </a:p>
          <a:p>
            <a:r>
              <a:rPr lang="en-US" sz="1200" b="0" i="0" u="none" strike="noStrike" kern="1200" baseline="0" dirty="0" smtClean="0">
                <a:solidFill>
                  <a:schemeClr val="tx1"/>
                </a:solidFill>
                <a:latin typeface="+mn-lt"/>
                <a:ea typeface="+mn-ea"/>
                <a:cs typeface="+mn-cs"/>
              </a:rPr>
              <a:t> departing-load charges for switching from the standard energy mix (Power Charge Indifference Adjustment charges) </a:t>
            </a:r>
          </a:p>
          <a:p>
            <a:r>
              <a:rPr lang="en-US" sz="1200" b="0" i="0" u="none" strike="noStrike" kern="1200" baseline="0" dirty="0" smtClean="0">
                <a:solidFill>
                  <a:schemeClr val="tx1"/>
                </a:solidFill>
                <a:latin typeface="+mn-lt"/>
                <a:ea typeface="+mn-ea"/>
                <a:cs typeface="+mn-cs"/>
              </a:rPr>
              <a:t> resource adequacy charges (RA) – procure on behalf of customer to meet their load</a:t>
            </a:r>
          </a:p>
          <a:p>
            <a:r>
              <a:rPr lang="en-US" sz="1200" b="0" i="0" u="none" strike="noStrike" kern="1200" baseline="0" dirty="0" smtClean="0">
                <a:solidFill>
                  <a:schemeClr val="tx1"/>
                </a:solidFill>
                <a:latin typeface="+mn-lt"/>
                <a:ea typeface="+mn-ea"/>
                <a:cs typeface="+mn-cs"/>
              </a:rPr>
              <a:t> a credit for the positive value that solar provides in delivering energy to the grid during peak hours (Solar Value Adjustment) </a:t>
            </a:r>
          </a:p>
          <a:p>
            <a:r>
              <a:rPr lang="en-US" sz="1200" b="0" i="0" u="none" strike="noStrike" kern="1200" baseline="0" dirty="0" smtClean="0">
                <a:solidFill>
                  <a:schemeClr val="tx1"/>
                </a:solidFill>
                <a:latin typeface="+mn-lt"/>
                <a:ea typeface="+mn-ea"/>
                <a:cs typeface="+mn-cs"/>
              </a:rPr>
              <a:t>CAISO – charges, REGIS – REC retiring for the new solar energy – incremental costs of purchasing the solar energy</a:t>
            </a:r>
          </a:p>
          <a:p>
            <a:r>
              <a:rPr lang="en-US" sz="1200" b="0" i="0" u="none" strike="noStrike" kern="1200" baseline="0" dirty="0" smtClean="0">
                <a:solidFill>
                  <a:schemeClr val="tx1"/>
                </a:solidFill>
                <a:latin typeface="+mn-lt"/>
                <a:ea typeface="+mn-ea"/>
                <a:cs typeface="+mn-cs"/>
              </a:rPr>
              <a:t>Departing load factor</a:t>
            </a:r>
          </a:p>
          <a:p>
            <a:r>
              <a:rPr lang="en-US" sz="1200" b="0" i="0" u="none" strike="noStrike" kern="1200" baseline="0" dirty="0" smtClean="0">
                <a:solidFill>
                  <a:schemeClr val="tx1"/>
                </a:solidFill>
                <a:latin typeface="+mn-lt"/>
                <a:ea typeface="+mn-ea"/>
                <a:cs typeface="+mn-cs"/>
              </a:rPr>
              <a:t>These are all outlined in the decision in order to ensure the true cost of participating in the program are captured in the cost of participation </a:t>
            </a:r>
          </a:p>
          <a:p>
            <a:r>
              <a:rPr lang="en-US" sz="1200" b="0" i="0" u="none" strike="noStrike" kern="1200" baseline="0" dirty="0" smtClean="0">
                <a:solidFill>
                  <a:schemeClr val="tx1"/>
                </a:solidFill>
                <a:latin typeface="+mn-lt"/>
                <a:ea typeface="+mn-ea"/>
                <a:cs typeface="+mn-cs"/>
              </a:rPr>
              <a:t>It should be noted that PG&amp;E is indifferent from a revenue and earnings perspective to this program – it does not make money from the customer charges on this program </a:t>
            </a:r>
            <a:endParaRPr lang="en-US" dirty="0"/>
          </a:p>
        </p:txBody>
      </p:sp>
      <p:sp>
        <p:nvSpPr>
          <p:cNvPr id="4" name="Slide Number Placeholder 3"/>
          <p:cNvSpPr>
            <a:spLocks noGrp="1"/>
          </p:cNvSpPr>
          <p:nvPr>
            <p:ph type="sldNum" sz="quarter" idx="10"/>
          </p:nvPr>
        </p:nvSpPr>
        <p:spPr/>
        <p:txBody>
          <a:bodyPr/>
          <a:lstStyle/>
          <a:p>
            <a:fld id="{7899A20E-14CB-461F-9253-B37F222773C5}" type="slidenum">
              <a:rPr lang="en-US" smtClean="0"/>
              <a:t>8</a:t>
            </a:fld>
            <a:endParaRPr lang="en-US"/>
          </a:p>
        </p:txBody>
      </p:sp>
    </p:spTree>
    <p:extLst>
      <p:ext uri="{BB962C8B-B14F-4D97-AF65-F5344CB8AC3E}">
        <p14:creationId xmlns:p14="http://schemas.microsoft.com/office/powerpoint/2010/main" val="2586452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indent="0">
              <a:spcBef>
                <a:spcPct val="50000"/>
              </a:spcBef>
              <a:spcAft>
                <a:spcPct val="0"/>
              </a:spcAft>
              <a:buSzPct val="100000"/>
              <a:buNone/>
            </a:pPr>
            <a:endParaRPr lang="en-US" sz="1200" dirty="0"/>
          </a:p>
        </p:txBody>
      </p:sp>
      <p:sp>
        <p:nvSpPr>
          <p:cNvPr id="4" name="Slide Number Placeholder 3"/>
          <p:cNvSpPr>
            <a:spLocks noGrp="1"/>
          </p:cNvSpPr>
          <p:nvPr>
            <p:ph type="sldNum" sz="quarter" idx="10"/>
          </p:nvPr>
        </p:nvSpPr>
        <p:spPr/>
        <p:txBody>
          <a:bodyPr/>
          <a:lstStyle/>
          <a:p>
            <a:fld id="{7899A20E-14CB-461F-9253-B37F222773C5}" type="slidenum">
              <a:rPr lang="en-US" smtClean="0"/>
              <a:t>9</a:t>
            </a:fld>
            <a:endParaRPr lang="en-US"/>
          </a:p>
        </p:txBody>
      </p:sp>
    </p:spTree>
    <p:extLst>
      <p:ext uri="{BB962C8B-B14F-4D97-AF65-F5344CB8AC3E}">
        <p14:creationId xmlns:p14="http://schemas.microsoft.com/office/powerpoint/2010/main" val="4047717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99A20E-14CB-461F-9253-B37F222773C5}" type="slidenum">
              <a:rPr lang="en-US" smtClean="0"/>
              <a:t>10</a:t>
            </a:fld>
            <a:endParaRPr lang="en-US"/>
          </a:p>
        </p:txBody>
      </p:sp>
    </p:spTree>
    <p:extLst>
      <p:ext uri="{BB962C8B-B14F-4D97-AF65-F5344CB8AC3E}">
        <p14:creationId xmlns:p14="http://schemas.microsoft.com/office/powerpoint/2010/main" val="3205562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538648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bwMode="white">
          <a:xfrm>
            <a:off x="1524000" y="2530475"/>
            <a:ext cx="7239000" cy="492125"/>
          </a:xfrm>
        </p:spPr>
        <p:txBody>
          <a:bodyPr/>
          <a:lstStyle>
            <a:lvl1pPr>
              <a:defRPr sz="3800">
                <a:solidFill>
                  <a:schemeClr val="bg1"/>
                </a:solidFill>
              </a:defRPr>
            </a:lvl1pPr>
          </a:lstStyle>
          <a:p>
            <a:r>
              <a:rPr lang="en-US" smtClean="0"/>
              <a:t>Click to edit Master title style</a:t>
            </a:r>
            <a:endParaRPr lang="en-US"/>
          </a:p>
        </p:txBody>
      </p:sp>
      <p:sp>
        <p:nvSpPr>
          <p:cNvPr id="63491" name="Rectangle 3"/>
          <p:cNvSpPr>
            <a:spLocks noGrp="1" noChangeArrowheads="1"/>
          </p:cNvSpPr>
          <p:nvPr>
            <p:ph type="subTitle" idx="1"/>
          </p:nvPr>
        </p:nvSpPr>
        <p:spPr bwMode="white">
          <a:xfrm>
            <a:off x="1524000" y="3200400"/>
            <a:ext cx="7239000" cy="301625"/>
          </a:xfrm>
        </p:spPr>
        <p:txBody>
          <a:bodyPr/>
          <a:lstStyle>
            <a:lvl1pPr>
              <a:spcBef>
                <a:spcPct val="0"/>
              </a:spcBef>
              <a:defRPr>
                <a:solidFill>
                  <a:schemeClr val="tx2"/>
                </a:solidFill>
              </a:defRPr>
            </a:lvl1pPr>
          </a:lstStyle>
          <a:p>
            <a:r>
              <a:rPr lang="en-US" smtClean="0"/>
              <a:t>Click to edit Master subtitle style</a:t>
            </a:r>
            <a:endParaRPr lang="en-US"/>
          </a:p>
        </p:txBody>
      </p:sp>
    </p:spTree>
    <p:extLst>
      <p:ext uri="{BB962C8B-B14F-4D97-AF65-F5344CB8AC3E}">
        <p14:creationId xmlns:p14="http://schemas.microsoft.com/office/powerpoint/2010/main" val="2885447447"/>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8614133"/>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7175" y="373063"/>
            <a:ext cx="2079625" cy="2379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8300" y="373063"/>
            <a:ext cx="6086475" cy="2379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3017270"/>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895600" y="373063"/>
            <a:ext cx="5715000" cy="38893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68300" y="1358900"/>
            <a:ext cx="8318500" cy="1393825"/>
          </a:xfrm>
        </p:spPr>
        <p:txBody>
          <a:bodyPr/>
          <a:lstStyle/>
          <a:p>
            <a:pPr lvl="0"/>
            <a:r>
              <a:rPr lang="en-US" noProof="0" dirty="0" smtClean="0"/>
              <a:t>Click icon to add table</a:t>
            </a:r>
          </a:p>
        </p:txBody>
      </p:sp>
    </p:spTree>
    <p:extLst>
      <p:ext uri="{BB962C8B-B14F-4D97-AF65-F5344CB8AC3E}">
        <p14:creationId xmlns:p14="http://schemas.microsoft.com/office/powerpoint/2010/main" val="4277727270"/>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150790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bwMode="white">
          <a:xfrm>
            <a:off x="1524000" y="2530475"/>
            <a:ext cx="7239000" cy="492125"/>
          </a:xfrm>
        </p:spPr>
        <p:txBody>
          <a:bodyPr/>
          <a:lstStyle>
            <a:lvl1pPr>
              <a:defRPr sz="3800">
                <a:solidFill>
                  <a:schemeClr val="bg1"/>
                </a:solidFill>
              </a:defRPr>
            </a:lvl1pPr>
          </a:lstStyle>
          <a:p>
            <a:r>
              <a:rPr lang="en-US" smtClean="0"/>
              <a:t>Click to edit Master title style</a:t>
            </a:r>
            <a:endParaRPr lang="en-US"/>
          </a:p>
        </p:txBody>
      </p:sp>
      <p:sp>
        <p:nvSpPr>
          <p:cNvPr id="63491" name="Rectangle 3"/>
          <p:cNvSpPr>
            <a:spLocks noGrp="1" noChangeArrowheads="1"/>
          </p:cNvSpPr>
          <p:nvPr>
            <p:ph type="subTitle" idx="1"/>
          </p:nvPr>
        </p:nvSpPr>
        <p:spPr bwMode="white">
          <a:xfrm>
            <a:off x="1524000" y="3200400"/>
            <a:ext cx="7239000" cy="301625"/>
          </a:xfrm>
        </p:spPr>
        <p:txBody>
          <a:bodyPr/>
          <a:lstStyle>
            <a:lvl1pPr>
              <a:spcBef>
                <a:spcPct val="0"/>
              </a:spcBef>
              <a:defRPr>
                <a:solidFill>
                  <a:schemeClr val="tx2"/>
                </a:solidFill>
              </a:defRPr>
            </a:lvl1pPr>
          </a:lstStyle>
          <a:p>
            <a:r>
              <a:rPr lang="en-US" smtClean="0"/>
              <a:t>Click to edit Master subtitle style</a:t>
            </a:r>
            <a:endParaRPr lang="en-US"/>
          </a:p>
        </p:txBody>
      </p:sp>
    </p:spTree>
    <p:extLst>
      <p:ext uri="{BB962C8B-B14F-4D97-AF65-F5344CB8AC3E}">
        <p14:creationId xmlns:p14="http://schemas.microsoft.com/office/powerpoint/2010/main" val="918464642"/>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1265" y="507197"/>
            <a:ext cx="5715000" cy="418576"/>
          </a:xfrm>
        </p:spPr>
        <p:txBody>
          <a:bodyPr/>
          <a:lstStyle>
            <a:lvl1pPr algn="l">
              <a:defRPr sz="3200"/>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8893887"/>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22985265"/>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8300" y="1358900"/>
            <a:ext cx="4083050" cy="1393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3750" y="1358900"/>
            <a:ext cx="4083050" cy="1393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36794399"/>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32931460"/>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2778541"/>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1265" y="507197"/>
            <a:ext cx="5715000" cy="418576"/>
          </a:xfrm>
        </p:spPr>
        <p:txBody>
          <a:bodyPr/>
          <a:lstStyle>
            <a:lvl1pPr algn="l">
              <a:defRPr sz="3200"/>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88881393"/>
      </p:ext>
    </p:extLst>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67475898"/>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19980323"/>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7427094"/>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5877604"/>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7175" y="373063"/>
            <a:ext cx="2079625" cy="2379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8300" y="373063"/>
            <a:ext cx="6086475" cy="2379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3458029"/>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895600" y="373063"/>
            <a:ext cx="5715000" cy="38893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68300" y="1358900"/>
            <a:ext cx="8318500" cy="1393825"/>
          </a:xfrm>
        </p:spPr>
        <p:txBody>
          <a:bodyPr/>
          <a:lstStyle/>
          <a:p>
            <a:pPr lvl="0"/>
            <a:r>
              <a:rPr lang="en-US" noProof="0" dirty="0" smtClean="0"/>
              <a:t>Click icon to add table</a:t>
            </a:r>
          </a:p>
        </p:txBody>
      </p:sp>
    </p:spTree>
    <p:extLst>
      <p:ext uri="{BB962C8B-B14F-4D97-AF65-F5344CB8AC3E}">
        <p14:creationId xmlns:p14="http://schemas.microsoft.com/office/powerpoint/2010/main" val="3127295005"/>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bwMode="white">
          <a:xfrm>
            <a:off x="1524000" y="2530475"/>
            <a:ext cx="7239000" cy="492125"/>
          </a:xfrm>
        </p:spPr>
        <p:txBody>
          <a:bodyPr/>
          <a:lstStyle>
            <a:lvl1pPr>
              <a:defRPr sz="3800">
                <a:solidFill>
                  <a:schemeClr val="bg1"/>
                </a:solidFill>
              </a:defRPr>
            </a:lvl1pPr>
          </a:lstStyle>
          <a:p>
            <a:r>
              <a:rPr lang="en-US" smtClean="0"/>
              <a:t>Click to edit Master title style</a:t>
            </a:r>
            <a:endParaRPr lang="en-US"/>
          </a:p>
        </p:txBody>
      </p:sp>
      <p:sp>
        <p:nvSpPr>
          <p:cNvPr id="63491" name="Rectangle 3"/>
          <p:cNvSpPr>
            <a:spLocks noGrp="1" noChangeArrowheads="1"/>
          </p:cNvSpPr>
          <p:nvPr>
            <p:ph type="subTitle" idx="1"/>
          </p:nvPr>
        </p:nvSpPr>
        <p:spPr bwMode="white">
          <a:xfrm>
            <a:off x="1524000" y="3200400"/>
            <a:ext cx="7239000" cy="301625"/>
          </a:xfrm>
        </p:spPr>
        <p:txBody>
          <a:bodyPr/>
          <a:lstStyle>
            <a:lvl1pPr>
              <a:spcBef>
                <a:spcPct val="0"/>
              </a:spcBef>
              <a:defRPr>
                <a:solidFill>
                  <a:schemeClr val="tx2"/>
                </a:solidFill>
              </a:defRPr>
            </a:lvl1pPr>
          </a:lstStyle>
          <a:p>
            <a:r>
              <a:rPr lang="en-US" smtClean="0"/>
              <a:t>Click to edit Master subtitle style</a:t>
            </a:r>
            <a:endParaRPr lang="en-US"/>
          </a:p>
        </p:txBody>
      </p:sp>
    </p:spTree>
    <p:extLst>
      <p:ext uri="{BB962C8B-B14F-4D97-AF65-F5344CB8AC3E}">
        <p14:creationId xmlns:p14="http://schemas.microsoft.com/office/powerpoint/2010/main" val="597815752"/>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1265" y="507197"/>
            <a:ext cx="5715000" cy="418576"/>
          </a:xfrm>
        </p:spPr>
        <p:txBody>
          <a:bodyPr/>
          <a:lstStyle>
            <a:lvl1pPr algn="l">
              <a:defRPr sz="3200"/>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60484349"/>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21129038"/>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8300" y="1358900"/>
            <a:ext cx="4083050" cy="1393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3750" y="1358900"/>
            <a:ext cx="4083050" cy="1393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8541553"/>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16802440"/>
      </p:ext>
    </p:extLst>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7565956"/>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62567831"/>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0469998"/>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90755727"/>
      </p:ext>
    </p:extLst>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34292880"/>
      </p:ext>
    </p:extLst>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81865"/>
      </p:ext>
    </p:extLst>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7175" y="373063"/>
            <a:ext cx="2079625" cy="2379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8300" y="373063"/>
            <a:ext cx="6086475" cy="2379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16831652"/>
      </p:ext>
    </p:extLst>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895600" y="373063"/>
            <a:ext cx="5715000" cy="38893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68300" y="1358900"/>
            <a:ext cx="8318500" cy="1393825"/>
          </a:xfrm>
        </p:spPr>
        <p:txBody>
          <a:bodyPr/>
          <a:lstStyle/>
          <a:p>
            <a:pPr lvl="0"/>
            <a:r>
              <a:rPr lang="en-US" noProof="0" dirty="0" smtClean="0"/>
              <a:t>Click icon to add table</a:t>
            </a:r>
          </a:p>
        </p:txBody>
      </p:sp>
    </p:spTree>
    <p:extLst>
      <p:ext uri="{BB962C8B-B14F-4D97-AF65-F5344CB8AC3E}">
        <p14:creationId xmlns:p14="http://schemas.microsoft.com/office/powerpoint/2010/main" val="869888414"/>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8300" y="1358900"/>
            <a:ext cx="4083050" cy="1393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3750" y="1358900"/>
            <a:ext cx="4083050" cy="1393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6076673"/>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4881498"/>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1663351"/>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171282"/>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1271814"/>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80108766"/>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black">
          <a:xfrm>
            <a:off x="368300" y="1358900"/>
            <a:ext cx="831850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7" name="Text Box 12"/>
          <p:cNvSpPr txBox="1">
            <a:spLocks noChangeArrowheads="1"/>
          </p:cNvSpPr>
          <p:nvPr/>
        </p:nvSpPr>
        <p:spPr bwMode="black">
          <a:xfrm>
            <a:off x="6985000" y="6608763"/>
            <a:ext cx="19812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000" b="1">
                <a:solidFill>
                  <a:schemeClr val="tx1"/>
                </a:solidFill>
                <a:latin typeface="Arial" charset="0"/>
                <a:ea typeface="Arial Unicode MS" pitchFamily="34" charset="-128"/>
                <a:cs typeface="Arial Unicode MS" pitchFamily="34" charset="-128"/>
              </a:defRPr>
            </a:lvl1pPr>
            <a:lvl2pPr marL="742950" indent="-285750" eaLnBrk="0" hangingPunct="0">
              <a:defRPr sz="2000" b="1">
                <a:solidFill>
                  <a:schemeClr val="tx1"/>
                </a:solidFill>
                <a:latin typeface="Arial" charset="0"/>
                <a:ea typeface="Arial Unicode MS" pitchFamily="34" charset="-128"/>
                <a:cs typeface="Arial Unicode MS" pitchFamily="34" charset="-128"/>
              </a:defRPr>
            </a:lvl2pPr>
            <a:lvl3pPr marL="1143000" indent="-228600" eaLnBrk="0" hangingPunct="0">
              <a:defRPr sz="2000" b="1">
                <a:solidFill>
                  <a:schemeClr val="tx1"/>
                </a:solidFill>
                <a:latin typeface="Arial" charset="0"/>
                <a:ea typeface="Arial Unicode MS" pitchFamily="34" charset="-128"/>
                <a:cs typeface="Arial Unicode MS" pitchFamily="34" charset="-128"/>
              </a:defRPr>
            </a:lvl3pPr>
            <a:lvl4pPr marL="1600200" indent="-228600" eaLnBrk="0" hangingPunct="0">
              <a:defRPr sz="2000" b="1">
                <a:solidFill>
                  <a:schemeClr val="tx1"/>
                </a:solidFill>
                <a:latin typeface="Arial" charset="0"/>
                <a:ea typeface="Arial Unicode MS" pitchFamily="34" charset="-128"/>
                <a:cs typeface="Arial Unicode MS" pitchFamily="34" charset="-128"/>
              </a:defRPr>
            </a:lvl4pPr>
            <a:lvl5pPr marL="2057400" indent="-228600" eaLnBrk="0" hangingPunct="0">
              <a:defRPr sz="2000" b="1">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30000"/>
              </a:spcBef>
              <a:spcAft>
                <a:spcPct val="0"/>
              </a:spcAft>
              <a:defRPr sz="2000" b="1">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30000"/>
              </a:spcBef>
              <a:spcAft>
                <a:spcPct val="0"/>
              </a:spcAft>
              <a:defRPr sz="2000" b="1">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30000"/>
              </a:spcBef>
              <a:spcAft>
                <a:spcPct val="0"/>
              </a:spcAft>
              <a:defRPr sz="2000" b="1">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30000"/>
              </a:spcBef>
              <a:spcAft>
                <a:spcPct val="0"/>
              </a:spcAft>
              <a:defRPr sz="2000" b="1">
                <a:solidFill>
                  <a:schemeClr val="tx1"/>
                </a:solidFill>
                <a:latin typeface="Arial" charset="0"/>
                <a:ea typeface="Arial Unicode MS" pitchFamily="34" charset="-128"/>
                <a:cs typeface="Arial Unicode MS" pitchFamily="34" charset="-128"/>
              </a:defRPr>
            </a:lvl9pPr>
          </a:lstStyle>
          <a:p>
            <a:pPr algn="r" eaLnBrk="1" fontAlgn="base" hangingPunct="1">
              <a:lnSpc>
                <a:spcPct val="90000"/>
              </a:lnSpc>
              <a:spcBef>
                <a:spcPct val="0"/>
              </a:spcBef>
              <a:spcAft>
                <a:spcPct val="0"/>
              </a:spcAft>
              <a:defRPr/>
            </a:pPr>
            <a:fld id="{9C8C64B0-532F-4686-8652-9AFC0370C99A}" type="slidenum">
              <a:rPr lang="en-US" sz="900" smtClean="0">
                <a:solidFill>
                  <a:srgbClr val="0082AA"/>
                </a:solidFill>
              </a:rPr>
              <a:pPr algn="r" eaLnBrk="1" fontAlgn="base" hangingPunct="1">
                <a:lnSpc>
                  <a:spcPct val="90000"/>
                </a:lnSpc>
                <a:spcBef>
                  <a:spcPct val="0"/>
                </a:spcBef>
                <a:spcAft>
                  <a:spcPct val="0"/>
                </a:spcAft>
                <a:defRPr/>
              </a:pPr>
              <a:t>‹#›</a:t>
            </a:fld>
            <a:endParaRPr lang="en-US" sz="900" dirty="0" smtClean="0">
              <a:solidFill>
                <a:srgbClr val="0082AA"/>
              </a:solidFill>
            </a:endParaRPr>
          </a:p>
        </p:txBody>
      </p:sp>
      <p:sp>
        <p:nvSpPr>
          <p:cNvPr id="1028" name="Rectangle 8"/>
          <p:cNvSpPr>
            <a:spLocks noGrp="1" noChangeArrowheads="1"/>
          </p:cNvSpPr>
          <p:nvPr>
            <p:ph type="title"/>
          </p:nvPr>
        </p:nvSpPr>
        <p:spPr bwMode="black">
          <a:xfrm>
            <a:off x="2895600" y="373063"/>
            <a:ext cx="57150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endParaRPr lang="en-US" smtClean="0"/>
          </a:p>
        </p:txBody>
      </p:sp>
    </p:spTree>
    <p:extLst>
      <p:ext uri="{BB962C8B-B14F-4D97-AF65-F5344CB8AC3E}">
        <p14:creationId xmlns:p14="http://schemas.microsoft.com/office/powerpoint/2010/main" val="8640924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wipe dir="r"/>
  </p:transition>
  <p:timing>
    <p:tnLst>
      <p:par>
        <p:cTn id="1" dur="indefinite" restart="never" nodeType="tmRoot"/>
      </p:par>
    </p:tnLst>
  </p:timing>
  <p:hf sldNum="0" hdr="0" ftr="0" dt="0"/>
  <p:txStyles>
    <p:titleStyle>
      <a:lvl1pPr algn="r" rtl="0" eaLnBrk="1" fontAlgn="base" hangingPunct="1">
        <a:lnSpc>
          <a:spcPct val="85000"/>
        </a:lnSpc>
        <a:spcBef>
          <a:spcPct val="0"/>
        </a:spcBef>
        <a:spcAft>
          <a:spcPct val="0"/>
        </a:spcAft>
        <a:defRPr sz="3000" b="1">
          <a:solidFill>
            <a:schemeClr val="tx2"/>
          </a:solidFill>
          <a:latin typeface="+mj-lt"/>
          <a:ea typeface="+mj-ea"/>
          <a:cs typeface="+mj-cs"/>
        </a:defRPr>
      </a:lvl1pPr>
      <a:lvl2pPr algn="r" rtl="0" eaLnBrk="1" fontAlgn="base" hangingPunct="1">
        <a:lnSpc>
          <a:spcPct val="85000"/>
        </a:lnSpc>
        <a:spcBef>
          <a:spcPct val="0"/>
        </a:spcBef>
        <a:spcAft>
          <a:spcPct val="0"/>
        </a:spcAft>
        <a:defRPr sz="3000" b="1">
          <a:solidFill>
            <a:schemeClr val="tx2"/>
          </a:solidFill>
          <a:latin typeface="Arial" charset="0"/>
          <a:ea typeface="Arial Unicode MS" pitchFamily="34" charset="-128"/>
          <a:cs typeface="Arial Unicode MS" pitchFamily="34" charset="-128"/>
        </a:defRPr>
      </a:lvl2pPr>
      <a:lvl3pPr algn="r" rtl="0" eaLnBrk="1" fontAlgn="base" hangingPunct="1">
        <a:lnSpc>
          <a:spcPct val="85000"/>
        </a:lnSpc>
        <a:spcBef>
          <a:spcPct val="0"/>
        </a:spcBef>
        <a:spcAft>
          <a:spcPct val="0"/>
        </a:spcAft>
        <a:defRPr sz="3000" b="1">
          <a:solidFill>
            <a:schemeClr val="tx2"/>
          </a:solidFill>
          <a:latin typeface="Arial" charset="0"/>
          <a:ea typeface="Arial Unicode MS" pitchFamily="34" charset="-128"/>
          <a:cs typeface="Arial Unicode MS" pitchFamily="34" charset="-128"/>
        </a:defRPr>
      </a:lvl3pPr>
      <a:lvl4pPr algn="r" rtl="0" eaLnBrk="1" fontAlgn="base" hangingPunct="1">
        <a:lnSpc>
          <a:spcPct val="85000"/>
        </a:lnSpc>
        <a:spcBef>
          <a:spcPct val="0"/>
        </a:spcBef>
        <a:spcAft>
          <a:spcPct val="0"/>
        </a:spcAft>
        <a:defRPr sz="3000" b="1">
          <a:solidFill>
            <a:schemeClr val="tx2"/>
          </a:solidFill>
          <a:latin typeface="Arial" charset="0"/>
          <a:ea typeface="Arial Unicode MS" pitchFamily="34" charset="-128"/>
          <a:cs typeface="Arial Unicode MS" pitchFamily="34" charset="-128"/>
        </a:defRPr>
      </a:lvl4pPr>
      <a:lvl5pPr algn="r" rtl="0" eaLnBrk="1" fontAlgn="base" hangingPunct="1">
        <a:lnSpc>
          <a:spcPct val="85000"/>
        </a:lnSpc>
        <a:spcBef>
          <a:spcPct val="0"/>
        </a:spcBef>
        <a:spcAft>
          <a:spcPct val="0"/>
        </a:spcAft>
        <a:defRPr sz="3000" b="1">
          <a:solidFill>
            <a:schemeClr val="tx2"/>
          </a:solidFill>
          <a:latin typeface="Arial" charset="0"/>
          <a:ea typeface="Arial Unicode MS" pitchFamily="34" charset="-128"/>
          <a:cs typeface="Arial Unicode MS" pitchFamily="34" charset="-128"/>
        </a:defRPr>
      </a:lvl5pPr>
      <a:lvl6pPr marL="457200" algn="r" rtl="0" eaLnBrk="1" fontAlgn="base" hangingPunct="1">
        <a:lnSpc>
          <a:spcPct val="85000"/>
        </a:lnSpc>
        <a:spcBef>
          <a:spcPct val="0"/>
        </a:spcBef>
        <a:spcAft>
          <a:spcPct val="0"/>
        </a:spcAft>
        <a:defRPr sz="3000" b="1">
          <a:solidFill>
            <a:schemeClr val="tx2"/>
          </a:solidFill>
          <a:latin typeface="Arial" charset="0"/>
          <a:ea typeface="Arial Unicode MS" pitchFamily="34" charset="-128"/>
          <a:cs typeface="Arial Unicode MS" pitchFamily="34" charset="-128"/>
        </a:defRPr>
      </a:lvl6pPr>
      <a:lvl7pPr marL="914400" algn="r" rtl="0" eaLnBrk="1" fontAlgn="base" hangingPunct="1">
        <a:lnSpc>
          <a:spcPct val="85000"/>
        </a:lnSpc>
        <a:spcBef>
          <a:spcPct val="0"/>
        </a:spcBef>
        <a:spcAft>
          <a:spcPct val="0"/>
        </a:spcAft>
        <a:defRPr sz="3000" b="1">
          <a:solidFill>
            <a:schemeClr val="tx2"/>
          </a:solidFill>
          <a:latin typeface="Arial" charset="0"/>
          <a:ea typeface="Arial Unicode MS" pitchFamily="34" charset="-128"/>
          <a:cs typeface="Arial Unicode MS" pitchFamily="34" charset="-128"/>
        </a:defRPr>
      </a:lvl7pPr>
      <a:lvl8pPr marL="1371600" algn="r" rtl="0" eaLnBrk="1" fontAlgn="base" hangingPunct="1">
        <a:lnSpc>
          <a:spcPct val="85000"/>
        </a:lnSpc>
        <a:spcBef>
          <a:spcPct val="0"/>
        </a:spcBef>
        <a:spcAft>
          <a:spcPct val="0"/>
        </a:spcAft>
        <a:defRPr sz="3000" b="1">
          <a:solidFill>
            <a:schemeClr val="tx2"/>
          </a:solidFill>
          <a:latin typeface="Arial" charset="0"/>
          <a:ea typeface="Arial Unicode MS" pitchFamily="34" charset="-128"/>
          <a:cs typeface="Arial Unicode MS" pitchFamily="34" charset="-128"/>
        </a:defRPr>
      </a:lvl8pPr>
      <a:lvl9pPr marL="1828800" algn="r" rtl="0" eaLnBrk="1" fontAlgn="base" hangingPunct="1">
        <a:lnSpc>
          <a:spcPct val="85000"/>
        </a:lnSpc>
        <a:spcBef>
          <a:spcPct val="0"/>
        </a:spcBef>
        <a:spcAft>
          <a:spcPct val="0"/>
        </a:spcAft>
        <a:defRPr sz="3000" b="1">
          <a:solidFill>
            <a:schemeClr val="tx2"/>
          </a:solidFill>
          <a:latin typeface="Arial" charset="0"/>
          <a:ea typeface="Arial Unicode MS" pitchFamily="34" charset="-128"/>
          <a:cs typeface="Arial Unicode MS" pitchFamily="34" charset="-128"/>
        </a:defRPr>
      </a:lvl9pPr>
    </p:titleStyle>
    <p:bodyStyle>
      <a:lvl1pPr marL="342900" indent="-342900" algn="l" rtl="0" eaLnBrk="1" fontAlgn="base" hangingPunct="1">
        <a:lnSpc>
          <a:spcPct val="90000"/>
        </a:lnSpc>
        <a:spcBef>
          <a:spcPct val="50000"/>
        </a:spcBef>
        <a:spcAft>
          <a:spcPct val="0"/>
        </a:spcAft>
        <a:buSzPct val="25000"/>
        <a:buFont typeface="Arial" pitchFamily="34" charset="0"/>
        <a:defRPr sz="2200" b="1">
          <a:solidFill>
            <a:srgbClr val="0082AA"/>
          </a:solidFill>
          <a:latin typeface="+mn-lt"/>
          <a:ea typeface="+mn-ea"/>
          <a:cs typeface="+mn-cs"/>
        </a:defRPr>
      </a:lvl1pPr>
      <a:lvl2pPr marL="177800" indent="-176213" algn="l" rtl="0" eaLnBrk="1" fontAlgn="base" hangingPunct="1">
        <a:lnSpc>
          <a:spcPct val="90000"/>
        </a:lnSpc>
        <a:spcBef>
          <a:spcPct val="25000"/>
        </a:spcBef>
        <a:spcAft>
          <a:spcPct val="15000"/>
        </a:spcAft>
        <a:buChar char="•"/>
        <a:defRPr sz="2200">
          <a:solidFill>
            <a:srgbClr val="0082AA"/>
          </a:solidFill>
          <a:latin typeface="+mn-lt"/>
          <a:ea typeface="+mn-ea"/>
          <a:cs typeface="+mn-cs"/>
        </a:defRPr>
      </a:lvl2pPr>
      <a:lvl3pPr marL="514350" indent="-222250" algn="l" rtl="0" eaLnBrk="1" fontAlgn="base" hangingPunct="1">
        <a:lnSpc>
          <a:spcPct val="90000"/>
        </a:lnSpc>
        <a:spcBef>
          <a:spcPct val="15000"/>
        </a:spcBef>
        <a:spcAft>
          <a:spcPct val="15000"/>
        </a:spcAft>
        <a:buFont typeface="Arial" pitchFamily="34" charset="0"/>
        <a:buChar char="–"/>
        <a:defRPr sz="2000">
          <a:solidFill>
            <a:srgbClr val="0082AA"/>
          </a:solidFill>
          <a:latin typeface="+mn-lt"/>
          <a:ea typeface="+mn-ea"/>
          <a:cs typeface="+mn-cs"/>
        </a:defRPr>
      </a:lvl3pPr>
      <a:lvl4pPr marL="804863" indent="-176213" algn="l" rtl="0" eaLnBrk="1" fontAlgn="base" hangingPunct="1">
        <a:lnSpc>
          <a:spcPct val="90000"/>
        </a:lnSpc>
        <a:spcBef>
          <a:spcPct val="15000"/>
        </a:spcBef>
        <a:spcAft>
          <a:spcPct val="15000"/>
        </a:spcAft>
        <a:buChar char="•"/>
        <a:defRPr>
          <a:solidFill>
            <a:srgbClr val="0082AA"/>
          </a:solidFill>
          <a:latin typeface="+mn-lt"/>
          <a:ea typeface="+mn-ea"/>
          <a:cs typeface="+mn-cs"/>
        </a:defRPr>
      </a:lvl4pPr>
      <a:lvl5pPr marL="1433513" indent="-176213" algn="l" rtl="0" eaLnBrk="1" fontAlgn="base" hangingPunct="1">
        <a:lnSpc>
          <a:spcPct val="90000"/>
        </a:lnSpc>
        <a:spcBef>
          <a:spcPct val="0"/>
        </a:spcBef>
        <a:spcAft>
          <a:spcPct val="0"/>
        </a:spcAft>
        <a:buChar char="•"/>
        <a:defRPr sz="2200" b="1">
          <a:solidFill>
            <a:srgbClr val="0082AA"/>
          </a:solidFill>
          <a:latin typeface="+mn-lt"/>
          <a:ea typeface="+mn-ea"/>
          <a:cs typeface="+mn-cs"/>
        </a:defRPr>
      </a:lvl5pPr>
      <a:lvl6pPr marL="1890713" indent="-176213" algn="l" rtl="0" eaLnBrk="1" fontAlgn="base" hangingPunct="1">
        <a:lnSpc>
          <a:spcPct val="90000"/>
        </a:lnSpc>
        <a:spcBef>
          <a:spcPct val="0"/>
        </a:spcBef>
        <a:spcAft>
          <a:spcPct val="0"/>
        </a:spcAft>
        <a:buChar char="•"/>
        <a:defRPr sz="2200" b="1">
          <a:solidFill>
            <a:srgbClr val="0082AA"/>
          </a:solidFill>
          <a:latin typeface="+mn-lt"/>
          <a:ea typeface="+mn-ea"/>
          <a:cs typeface="+mn-cs"/>
        </a:defRPr>
      </a:lvl6pPr>
      <a:lvl7pPr marL="2347913" indent="-176213" algn="l" rtl="0" eaLnBrk="1" fontAlgn="base" hangingPunct="1">
        <a:lnSpc>
          <a:spcPct val="90000"/>
        </a:lnSpc>
        <a:spcBef>
          <a:spcPct val="0"/>
        </a:spcBef>
        <a:spcAft>
          <a:spcPct val="0"/>
        </a:spcAft>
        <a:buChar char="•"/>
        <a:defRPr sz="2200" b="1">
          <a:solidFill>
            <a:srgbClr val="0082AA"/>
          </a:solidFill>
          <a:latin typeface="+mn-lt"/>
          <a:ea typeface="+mn-ea"/>
          <a:cs typeface="+mn-cs"/>
        </a:defRPr>
      </a:lvl7pPr>
      <a:lvl8pPr marL="2805113" indent="-176213" algn="l" rtl="0" eaLnBrk="1" fontAlgn="base" hangingPunct="1">
        <a:lnSpc>
          <a:spcPct val="90000"/>
        </a:lnSpc>
        <a:spcBef>
          <a:spcPct val="0"/>
        </a:spcBef>
        <a:spcAft>
          <a:spcPct val="0"/>
        </a:spcAft>
        <a:buChar char="•"/>
        <a:defRPr sz="2200" b="1">
          <a:solidFill>
            <a:srgbClr val="0082AA"/>
          </a:solidFill>
          <a:latin typeface="+mn-lt"/>
          <a:ea typeface="+mn-ea"/>
          <a:cs typeface="+mn-cs"/>
        </a:defRPr>
      </a:lvl8pPr>
      <a:lvl9pPr marL="3262313" indent="-176213" algn="l" rtl="0" eaLnBrk="1" fontAlgn="base" hangingPunct="1">
        <a:lnSpc>
          <a:spcPct val="90000"/>
        </a:lnSpc>
        <a:spcBef>
          <a:spcPct val="0"/>
        </a:spcBef>
        <a:spcAft>
          <a:spcPct val="0"/>
        </a:spcAft>
        <a:buChar char="•"/>
        <a:defRPr sz="2200" b="1">
          <a:solidFill>
            <a:srgbClr val="0082AA"/>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black">
          <a:xfrm>
            <a:off x="368300" y="1358900"/>
            <a:ext cx="831850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7" name="Text Box 12"/>
          <p:cNvSpPr txBox="1">
            <a:spLocks noChangeArrowheads="1"/>
          </p:cNvSpPr>
          <p:nvPr/>
        </p:nvSpPr>
        <p:spPr bwMode="black">
          <a:xfrm>
            <a:off x="6985000" y="6608763"/>
            <a:ext cx="19812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000" b="1">
                <a:solidFill>
                  <a:schemeClr val="tx1"/>
                </a:solidFill>
                <a:latin typeface="Arial" charset="0"/>
                <a:ea typeface="Arial Unicode MS" pitchFamily="34" charset="-128"/>
                <a:cs typeface="Arial Unicode MS" pitchFamily="34" charset="-128"/>
              </a:defRPr>
            </a:lvl1pPr>
            <a:lvl2pPr marL="742950" indent="-285750" eaLnBrk="0" hangingPunct="0">
              <a:defRPr sz="2000" b="1">
                <a:solidFill>
                  <a:schemeClr val="tx1"/>
                </a:solidFill>
                <a:latin typeface="Arial" charset="0"/>
                <a:ea typeface="Arial Unicode MS" pitchFamily="34" charset="-128"/>
                <a:cs typeface="Arial Unicode MS" pitchFamily="34" charset="-128"/>
              </a:defRPr>
            </a:lvl2pPr>
            <a:lvl3pPr marL="1143000" indent="-228600" eaLnBrk="0" hangingPunct="0">
              <a:defRPr sz="2000" b="1">
                <a:solidFill>
                  <a:schemeClr val="tx1"/>
                </a:solidFill>
                <a:latin typeface="Arial" charset="0"/>
                <a:ea typeface="Arial Unicode MS" pitchFamily="34" charset="-128"/>
                <a:cs typeface="Arial Unicode MS" pitchFamily="34" charset="-128"/>
              </a:defRPr>
            </a:lvl3pPr>
            <a:lvl4pPr marL="1600200" indent="-228600" eaLnBrk="0" hangingPunct="0">
              <a:defRPr sz="2000" b="1">
                <a:solidFill>
                  <a:schemeClr val="tx1"/>
                </a:solidFill>
                <a:latin typeface="Arial" charset="0"/>
                <a:ea typeface="Arial Unicode MS" pitchFamily="34" charset="-128"/>
                <a:cs typeface="Arial Unicode MS" pitchFamily="34" charset="-128"/>
              </a:defRPr>
            </a:lvl4pPr>
            <a:lvl5pPr marL="2057400" indent="-228600" eaLnBrk="0" hangingPunct="0">
              <a:defRPr sz="2000" b="1">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30000"/>
              </a:spcBef>
              <a:spcAft>
                <a:spcPct val="0"/>
              </a:spcAft>
              <a:defRPr sz="2000" b="1">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30000"/>
              </a:spcBef>
              <a:spcAft>
                <a:spcPct val="0"/>
              </a:spcAft>
              <a:defRPr sz="2000" b="1">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30000"/>
              </a:spcBef>
              <a:spcAft>
                <a:spcPct val="0"/>
              </a:spcAft>
              <a:defRPr sz="2000" b="1">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30000"/>
              </a:spcBef>
              <a:spcAft>
                <a:spcPct val="0"/>
              </a:spcAft>
              <a:defRPr sz="2000" b="1">
                <a:solidFill>
                  <a:schemeClr val="tx1"/>
                </a:solidFill>
                <a:latin typeface="Arial" charset="0"/>
                <a:ea typeface="Arial Unicode MS" pitchFamily="34" charset="-128"/>
                <a:cs typeface="Arial Unicode MS" pitchFamily="34" charset="-128"/>
              </a:defRPr>
            </a:lvl9pPr>
          </a:lstStyle>
          <a:p>
            <a:pPr algn="r" eaLnBrk="1" fontAlgn="base" hangingPunct="1">
              <a:lnSpc>
                <a:spcPct val="90000"/>
              </a:lnSpc>
              <a:spcBef>
                <a:spcPct val="0"/>
              </a:spcBef>
              <a:spcAft>
                <a:spcPct val="0"/>
              </a:spcAft>
              <a:defRPr/>
            </a:pPr>
            <a:fld id="{9C8C64B0-532F-4686-8652-9AFC0370C99A}" type="slidenum">
              <a:rPr lang="en-US" sz="900" smtClean="0">
                <a:solidFill>
                  <a:srgbClr val="0082AA"/>
                </a:solidFill>
              </a:rPr>
              <a:pPr algn="r" eaLnBrk="1" fontAlgn="base" hangingPunct="1">
                <a:lnSpc>
                  <a:spcPct val="90000"/>
                </a:lnSpc>
                <a:spcBef>
                  <a:spcPct val="0"/>
                </a:spcBef>
                <a:spcAft>
                  <a:spcPct val="0"/>
                </a:spcAft>
                <a:defRPr/>
              </a:pPr>
              <a:t>‹#›</a:t>
            </a:fld>
            <a:endParaRPr lang="en-US" sz="900" dirty="0" smtClean="0">
              <a:solidFill>
                <a:srgbClr val="0082AA"/>
              </a:solidFill>
            </a:endParaRPr>
          </a:p>
        </p:txBody>
      </p:sp>
      <p:sp>
        <p:nvSpPr>
          <p:cNvPr id="1028" name="Rectangle 8"/>
          <p:cNvSpPr>
            <a:spLocks noGrp="1" noChangeArrowheads="1"/>
          </p:cNvSpPr>
          <p:nvPr>
            <p:ph type="title"/>
          </p:nvPr>
        </p:nvSpPr>
        <p:spPr bwMode="black">
          <a:xfrm>
            <a:off x="2895600" y="373063"/>
            <a:ext cx="57150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endParaRPr lang="en-US" smtClean="0"/>
          </a:p>
        </p:txBody>
      </p:sp>
    </p:spTree>
    <p:extLst>
      <p:ext uri="{BB962C8B-B14F-4D97-AF65-F5344CB8AC3E}">
        <p14:creationId xmlns:p14="http://schemas.microsoft.com/office/powerpoint/2010/main" val="70028891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ransition>
    <p:wipe dir="r"/>
  </p:transition>
  <p:timing>
    <p:tnLst>
      <p:par>
        <p:cTn id="1" dur="indefinite" restart="never" nodeType="tmRoot"/>
      </p:par>
    </p:tnLst>
  </p:timing>
  <p:hf sldNum="0" hdr="0" dt="0"/>
  <p:txStyles>
    <p:titleStyle>
      <a:lvl1pPr algn="r" rtl="0" eaLnBrk="1" fontAlgn="base" hangingPunct="1">
        <a:lnSpc>
          <a:spcPct val="85000"/>
        </a:lnSpc>
        <a:spcBef>
          <a:spcPct val="0"/>
        </a:spcBef>
        <a:spcAft>
          <a:spcPct val="0"/>
        </a:spcAft>
        <a:defRPr sz="3000" b="1">
          <a:solidFill>
            <a:schemeClr val="tx2"/>
          </a:solidFill>
          <a:latin typeface="+mj-lt"/>
          <a:ea typeface="+mj-ea"/>
          <a:cs typeface="+mj-cs"/>
        </a:defRPr>
      </a:lvl1pPr>
      <a:lvl2pPr algn="r" rtl="0" eaLnBrk="1" fontAlgn="base" hangingPunct="1">
        <a:lnSpc>
          <a:spcPct val="85000"/>
        </a:lnSpc>
        <a:spcBef>
          <a:spcPct val="0"/>
        </a:spcBef>
        <a:spcAft>
          <a:spcPct val="0"/>
        </a:spcAft>
        <a:defRPr sz="3000" b="1">
          <a:solidFill>
            <a:schemeClr val="tx2"/>
          </a:solidFill>
          <a:latin typeface="Arial" charset="0"/>
          <a:ea typeface="Arial Unicode MS" pitchFamily="34" charset="-128"/>
          <a:cs typeface="Arial Unicode MS" pitchFamily="34" charset="-128"/>
        </a:defRPr>
      </a:lvl2pPr>
      <a:lvl3pPr algn="r" rtl="0" eaLnBrk="1" fontAlgn="base" hangingPunct="1">
        <a:lnSpc>
          <a:spcPct val="85000"/>
        </a:lnSpc>
        <a:spcBef>
          <a:spcPct val="0"/>
        </a:spcBef>
        <a:spcAft>
          <a:spcPct val="0"/>
        </a:spcAft>
        <a:defRPr sz="3000" b="1">
          <a:solidFill>
            <a:schemeClr val="tx2"/>
          </a:solidFill>
          <a:latin typeface="Arial" charset="0"/>
          <a:ea typeface="Arial Unicode MS" pitchFamily="34" charset="-128"/>
          <a:cs typeface="Arial Unicode MS" pitchFamily="34" charset="-128"/>
        </a:defRPr>
      </a:lvl3pPr>
      <a:lvl4pPr algn="r" rtl="0" eaLnBrk="1" fontAlgn="base" hangingPunct="1">
        <a:lnSpc>
          <a:spcPct val="85000"/>
        </a:lnSpc>
        <a:spcBef>
          <a:spcPct val="0"/>
        </a:spcBef>
        <a:spcAft>
          <a:spcPct val="0"/>
        </a:spcAft>
        <a:defRPr sz="3000" b="1">
          <a:solidFill>
            <a:schemeClr val="tx2"/>
          </a:solidFill>
          <a:latin typeface="Arial" charset="0"/>
          <a:ea typeface="Arial Unicode MS" pitchFamily="34" charset="-128"/>
          <a:cs typeface="Arial Unicode MS" pitchFamily="34" charset="-128"/>
        </a:defRPr>
      </a:lvl4pPr>
      <a:lvl5pPr algn="r" rtl="0" eaLnBrk="1" fontAlgn="base" hangingPunct="1">
        <a:lnSpc>
          <a:spcPct val="85000"/>
        </a:lnSpc>
        <a:spcBef>
          <a:spcPct val="0"/>
        </a:spcBef>
        <a:spcAft>
          <a:spcPct val="0"/>
        </a:spcAft>
        <a:defRPr sz="3000" b="1">
          <a:solidFill>
            <a:schemeClr val="tx2"/>
          </a:solidFill>
          <a:latin typeface="Arial" charset="0"/>
          <a:ea typeface="Arial Unicode MS" pitchFamily="34" charset="-128"/>
          <a:cs typeface="Arial Unicode MS" pitchFamily="34" charset="-128"/>
        </a:defRPr>
      </a:lvl5pPr>
      <a:lvl6pPr marL="457200" algn="r" rtl="0" eaLnBrk="1" fontAlgn="base" hangingPunct="1">
        <a:lnSpc>
          <a:spcPct val="85000"/>
        </a:lnSpc>
        <a:spcBef>
          <a:spcPct val="0"/>
        </a:spcBef>
        <a:spcAft>
          <a:spcPct val="0"/>
        </a:spcAft>
        <a:defRPr sz="3000" b="1">
          <a:solidFill>
            <a:schemeClr val="tx2"/>
          </a:solidFill>
          <a:latin typeface="Arial" charset="0"/>
          <a:ea typeface="Arial Unicode MS" pitchFamily="34" charset="-128"/>
          <a:cs typeface="Arial Unicode MS" pitchFamily="34" charset="-128"/>
        </a:defRPr>
      </a:lvl6pPr>
      <a:lvl7pPr marL="914400" algn="r" rtl="0" eaLnBrk="1" fontAlgn="base" hangingPunct="1">
        <a:lnSpc>
          <a:spcPct val="85000"/>
        </a:lnSpc>
        <a:spcBef>
          <a:spcPct val="0"/>
        </a:spcBef>
        <a:spcAft>
          <a:spcPct val="0"/>
        </a:spcAft>
        <a:defRPr sz="3000" b="1">
          <a:solidFill>
            <a:schemeClr val="tx2"/>
          </a:solidFill>
          <a:latin typeface="Arial" charset="0"/>
          <a:ea typeface="Arial Unicode MS" pitchFamily="34" charset="-128"/>
          <a:cs typeface="Arial Unicode MS" pitchFamily="34" charset="-128"/>
        </a:defRPr>
      </a:lvl7pPr>
      <a:lvl8pPr marL="1371600" algn="r" rtl="0" eaLnBrk="1" fontAlgn="base" hangingPunct="1">
        <a:lnSpc>
          <a:spcPct val="85000"/>
        </a:lnSpc>
        <a:spcBef>
          <a:spcPct val="0"/>
        </a:spcBef>
        <a:spcAft>
          <a:spcPct val="0"/>
        </a:spcAft>
        <a:defRPr sz="3000" b="1">
          <a:solidFill>
            <a:schemeClr val="tx2"/>
          </a:solidFill>
          <a:latin typeface="Arial" charset="0"/>
          <a:ea typeface="Arial Unicode MS" pitchFamily="34" charset="-128"/>
          <a:cs typeface="Arial Unicode MS" pitchFamily="34" charset="-128"/>
        </a:defRPr>
      </a:lvl8pPr>
      <a:lvl9pPr marL="1828800" algn="r" rtl="0" eaLnBrk="1" fontAlgn="base" hangingPunct="1">
        <a:lnSpc>
          <a:spcPct val="85000"/>
        </a:lnSpc>
        <a:spcBef>
          <a:spcPct val="0"/>
        </a:spcBef>
        <a:spcAft>
          <a:spcPct val="0"/>
        </a:spcAft>
        <a:defRPr sz="3000" b="1">
          <a:solidFill>
            <a:schemeClr val="tx2"/>
          </a:solidFill>
          <a:latin typeface="Arial" charset="0"/>
          <a:ea typeface="Arial Unicode MS" pitchFamily="34" charset="-128"/>
          <a:cs typeface="Arial Unicode MS" pitchFamily="34" charset="-128"/>
        </a:defRPr>
      </a:lvl9pPr>
    </p:titleStyle>
    <p:bodyStyle>
      <a:lvl1pPr marL="342900" indent="-342900" algn="l" rtl="0" eaLnBrk="1" fontAlgn="base" hangingPunct="1">
        <a:lnSpc>
          <a:spcPct val="90000"/>
        </a:lnSpc>
        <a:spcBef>
          <a:spcPct val="50000"/>
        </a:spcBef>
        <a:spcAft>
          <a:spcPct val="0"/>
        </a:spcAft>
        <a:buSzPct val="25000"/>
        <a:buFont typeface="Arial" pitchFamily="34" charset="0"/>
        <a:defRPr sz="2200" b="1">
          <a:solidFill>
            <a:srgbClr val="0082AA"/>
          </a:solidFill>
          <a:latin typeface="+mn-lt"/>
          <a:ea typeface="+mn-ea"/>
          <a:cs typeface="+mn-cs"/>
        </a:defRPr>
      </a:lvl1pPr>
      <a:lvl2pPr marL="177800" indent="-176213" algn="l" rtl="0" eaLnBrk="1" fontAlgn="base" hangingPunct="1">
        <a:lnSpc>
          <a:spcPct val="90000"/>
        </a:lnSpc>
        <a:spcBef>
          <a:spcPct val="25000"/>
        </a:spcBef>
        <a:spcAft>
          <a:spcPct val="15000"/>
        </a:spcAft>
        <a:buChar char="•"/>
        <a:defRPr sz="2200">
          <a:solidFill>
            <a:srgbClr val="0082AA"/>
          </a:solidFill>
          <a:latin typeface="+mn-lt"/>
          <a:ea typeface="+mn-ea"/>
          <a:cs typeface="+mn-cs"/>
        </a:defRPr>
      </a:lvl2pPr>
      <a:lvl3pPr marL="514350" indent="-222250" algn="l" rtl="0" eaLnBrk="1" fontAlgn="base" hangingPunct="1">
        <a:lnSpc>
          <a:spcPct val="90000"/>
        </a:lnSpc>
        <a:spcBef>
          <a:spcPct val="15000"/>
        </a:spcBef>
        <a:spcAft>
          <a:spcPct val="15000"/>
        </a:spcAft>
        <a:buFont typeface="Arial" pitchFamily="34" charset="0"/>
        <a:buChar char="–"/>
        <a:defRPr sz="2000">
          <a:solidFill>
            <a:srgbClr val="0082AA"/>
          </a:solidFill>
          <a:latin typeface="+mn-lt"/>
          <a:ea typeface="+mn-ea"/>
          <a:cs typeface="+mn-cs"/>
        </a:defRPr>
      </a:lvl3pPr>
      <a:lvl4pPr marL="804863" indent="-176213" algn="l" rtl="0" eaLnBrk="1" fontAlgn="base" hangingPunct="1">
        <a:lnSpc>
          <a:spcPct val="90000"/>
        </a:lnSpc>
        <a:spcBef>
          <a:spcPct val="15000"/>
        </a:spcBef>
        <a:spcAft>
          <a:spcPct val="15000"/>
        </a:spcAft>
        <a:buChar char="•"/>
        <a:defRPr>
          <a:solidFill>
            <a:srgbClr val="0082AA"/>
          </a:solidFill>
          <a:latin typeface="+mn-lt"/>
          <a:ea typeface="+mn-ea"/>
          <a:cs typeface="+mn-cs"/>
        </a:defRPr>
      </a:lvl4pPr>
      <a:lvl5pPr marL="1433513" indent="-176213" algn="l" rtl="0" eaLnBrk="1" fontAlgn="base" hangingPunct="1">
        <a:lnSpc>
          <a:spcPct val="90000"/>
        </a:lnSpc>
        <a:spcBef>
          <a:spcPct val="0"/>
        </a:spcBef>
        <a:spcAft>
          <a:spcPct val="0"/>
        </a:spcAft>
        <a:buChar char="•"/>
        <a:defRPr sz="2200" b="1">
          <a:solidFill>
            <a:srgbClr val="0082AA"/>
          </a:solidFill>
          <a:latin typeface="+mn-lt"/>
          <a:ea typeface="+mn-ea"/>
          <a:cs typeface="+mn-cs"/>
        </a:defRPr>
      </a:lvl5pPr>
      <a:lvl6pPr marL="1890713" indent="-176213" algn="l" rtl="0" eaLnBrk="1" fontAlgn="base" hangingPunct="1">
        <a:lnSpc>
          <a:spcPct val="90000"/>
        </a:lnSpc>
        <a:spcBef>
          <a:spcPct val="0"/>
        </a:spcBef>
        <a:spcAft>
          <a:spcPct val="0"/>
        </a:spcAft>
        <a:buChar char="•"/>
        <a:defRPr sz="2200" b="1">
          <a:solidFill>
            <a:srgbClr val="0082AA"/>
          </a:solidFill>
          <a:latin typeface="+mn-lt"/>
          <a:ea typeface="+mn-ea"/>
          <a:cs typeface="+mn-cs"/>
        </a:defRPr>
      </a:lvl6pPr>
      <a:lvl7pPr marL="2347913" indent="-176213" algn="l" rtl="0" eaLnBrk="1" fontAlgn="base" hangingPunct="1">
        <a:lnSpc>
          <a:spcPct val="90000"/>
        </a:lnSpc>
        <a:spcBef>
          <a:spcPct val="0"/>
        </a:spcBef>
        <a:spcAft>
          <a:spcPct val="0"/>
        </a:spcAft>
        <a:buChar char="•"/>
        <a:defRPr sz="2200" b="1">
          <a:solidFill>
            <a:srgbClr val="0082AA"/>
          </a:solidFill>
          <a:latin typeface="+mn-lt"/>
          <a:ea typeface="+mn-ea"/>
          <a:cs typeface="+mn-cs"/>
        </a:defRPr>
      </a:lvl7pPr>
      <a:lvl8pPr marL="2805113" indent="-176213" algn="l" rtl="0" eaLnBrk="1" fontAlgn="base" hangingPunct="1">
        <a:lnSpc>
          <a:spcPct val="90000"/>
        </a:lnSpc>
        <a:spcBef>
          <a:spcPct val="0"/>
        </a:spcBef>
        <a:spcAft>
          <a:spcPct val="0"/>
        </a:spcAft>
        <a:buChar char="•"/>
        <a:defRPr sz="2200" b="1">
          <a:solidFill>
            <a:srgbClr val="0082AA"/>
          </a:solidFill>
          <a:latin typeface="+mn-lt"/>
          <a:ea typeface="+mn-ea"/>
          <a:cs typeface="+mn-cs"/>
        </a:defRPr>
      </a:lvl8pPr>
      <a:lvl9pPr marL="3262313" indent="-176213" algn="l" rtl="0" eaLnBrk="1" fontAlgn="base" hangingPunct="1">
        <a:lnSpc>
          <a:spcPct val="90000"/>
        </a:lnSpc>
        <a:spcBef>
          <a:spcPct val="0"/>
        </a:spcBef>
        <a:spcAft>
          <a:spcPct val="0"/>
        </a:spcAft>
        <a:buChar char="•"/>
        <a:defRPr sz="2200" b="1">
          <a:solidFill>
            <a:srgbClr val="0082AA"/>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black">
          <a:xfrm>
            <a:off x="368300" y="1358900"/>
            <a:ext cx="831850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7" name="Text Box 12"/>
          <p:cNvSpPr txBox="1">
            <a:spLocks noChangeArrowheads="1"/>
          </p:cNvSpPr>
          <p:nvPr/>
        </p:nvSpPr>
        <p:spPr bwMode="black">
          <a:xfrm>
            <a:off x="6985000" y="6608763"/>
            <a:ext cx="19812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000" b="1">
                <a:solidFill>
                  <a:schemeClr val="tx1"/>
                </a:solidFill>
                <a:latin typeface="Arial" charset="0"/>
                <a:ea typeface="Arial Unicode MS" pitchFamily="34" charset="-128"/>
                <a:cs typeface="Arial Unicode MS" pitchFamily="34" charset="-128"/>
              </a:defRPr>
            </a:lvl1pPr>
            <a:lvl2pPr marL="742950" indent="-285750" eaLnBrk="0" hangingPunct="0">
              <a:defRPr sz="2000" b="1">
                <a:solidFill>
                  <a:schemeClr val="tx1"/>
                </a:solidFill>
                <a:latin typeface="Arial" charset="0"/>
                <a:ea typeface="Arial Unicode MS" pitchFamily="34" charset="-128"/>
                <a:cs typeface="Arial Unicode MS" pitchFamily="34" charset="-128"/>
              </a:defRPr>
            </a:lvl2pPr>
            <a:lvl3pPr marL="1143000" indent="-228600" eaLnBrk="0" hangingPunct="0">
              <a:defRPr sz="2000" b="1">
                <a:solidFill>
                  <a:schemeClr val="tx1"/>
                </a:solidFill>
                <a:latin typeface="Arial" charset="0"/>
                <a:ea typeface="Arial Unicode MS" pitchFamily="34" charset="-128"/>
                <a:cs typeface="Arial Unicode MS" pitchFamily="34" charset="-128"/>
              </a:defRPr>
            </a:lvl3pPr>
            <a:lvl4pPr marL="1600200" indent="-228600" eaLnBrk="0" hangingPunct="0">
              <a:defRPr sz="2000" b="1">
                <a:solidFill>
                  <a:schemeClr val="tx1"/>
                </a:solidFill>
                <a:latin typeface="Arial" charset="0"/>
                <a:ea typeface="Arial Unicode MS" pitchFamily="34" charset="-128"/>
                <a:cs typeface="Arial Unicode MS" pitchFamily="34" charset="-128"/>
              </a:defRPr>
            </a:lvl4pPr>
            <a:lvl5pPr marL="2057400" indent="-228600" eaLnBrk="0" hangingPunct="0">
              <a:defRPr sz="2000" b="1">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30000"/>
              </a:spcBef>
              <a:spcAft>
                <a:spcPct val="0"/>
              </a:spcAft>
              <a:defRPr sz="2000" b="1">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30000"/>
              </a:spcBef>
              <a:spcAft>
                <a:spcPct val="0"/>
              </a:spcAft>
              <a:defRPr sz="2000" b="1">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30000"/>
              </a:spcBef>
              <a:spcAft>
                <a:spcPct val="0"/>
              </a:spcAft>
              <a:defRPr sz="2000" b="1">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30000"/>
              </a:spcBef>
              <a:spcAft>
                <a:spcPct val="0"/>
              </a:spcAft>
              <a:defRPr sz="2000" b="1">
                <a:solidFill>
                  <a:schemeClr val="tx1"/>
                </a:solidFill>
                <a:latin typeface="Arial" charset="0"/>
                <a:ea typeface="Arial Unicode MS" pitchFamily="34" charset="-128"/>
                <a:cs typeface="Arial Unicode MS" pitchFamily="34" charset="-128"/>
              </a:defRPr>
            </a:lvl9pPr>
          </a:lstStyle>
          <a:p>
            <a:pPr algn="r" eaLnBrk="1" fontAlgn="base" hangingPunct="1">
              <a:lnSpc>
                <a:spcPct val="90000"/>
              </a:lnSpc>
              <a:spcBef>
                <a:spcPct val="0"/>
              </a:spcBef>
              <a:spcAft>
                <a:spcPct val="0"/>
              </a:spcAft>
              <a:defRPr/>
            </a:pPr>
            <a:fld id="{9C8C64B0-532F-4686-8652-9AFC0370C99A}" type="slidenum">
              <a:rPr lang="en-US" sz="900" smtClean="0">
                <a:solidFill>
                  <a:srgbClr val="0082AA"/>
                </a:solidFill>
              </a:rPr>
              <a:pPr algn="r" eaLnBrk="1" fontAlgn="base" hangingPunct="1">
                <a:lnSpc>
                  <a:spcPct val="90000"/>
                </a:lnSpc>
                <a:spcBef>
                  <a:spcPct val="0"/>
                </a:spcBef>
                <a:spcAft>
                  <a:spcPct val="0"/>
                </a:spcAft>
                <a:defRPr/>
              </a:pPr>
              <a:t>‹#›</a:t>
            </a:fld>
            <a:endParaRPr lang="en-US" sz="900" dirty="0" smtClean="0">
              <a:solidFill>
                <a:srgbClr val="0082AA"/>
              </a:solidFill>
            </a:endParaRPr>
          </a:p>
        </p:txBody>
      </p:sp>
      <p:sp>
        <p:nvSpPr>
          <p:cNvPr id="1028" name="Rectangle 8"/>
          <p:cNvSpPr>
            <a:spLocks noGrp="1" noChangeArrowheads="1"/>
          </p:cNvSpPr>
          <p:nvPr>
            <p:ph type="title"/>
          </p:nvPr>
        </p:nvSpPr>
        <p:spPr bwMode="black">
          <a:xfrm>
            <a:off x="2895600" y="373063"/>
            <a:ext cx="57150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endParaRPr lang="en-US" smtClean="0"/>
          </a:p>
        </p:txBody>
      </p:sp>
    </p:spTree>
    <p:extLst>
      <p:ext uri="{BB962C8B-B14F-4D97-AF65-F5344CB8AC3E}">
        <p14:creationId xmlns:p14="http://schemas.microsoft.com/office/powerpoint/2010/main" val="277852881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ransition>
    <p:wipe dir="r"/>
  </p:transition>
  <p:timing>
    <p:tnLst>
      <p:par>
        <p:cTn id="1" dur="indefinite" restart="never" nodeType="tmRoot"/>
      </p:par>
    </p:tnLst>
  </p:timing>
  <p:hf sldNum="0" hdr="0" ftr="0" dt="0"/>
  <p:txStyles>
    <p:titleStyle>
      <a:lvl1pPr algn="r" rtl="0" eaLnBrk="1" fontAlgn="base" hangingPunct="1">
        <a:lnSpc>
          <a:spcPct val="85000"/>
        </a:lnSpc>
        <a:spcBef>
          <a:spcPct val="0"/>
        </a:spcBef>
        <a:spcAft>
          <a:spcPct val="0"/>
        </a:spcAft>
        <a:defRPr sz="3000" b="1">
          <a:solidFill>
            <a:schemeClr val="tx2"/>
          </a:solidFill>
          <a:latin typeface="+mj-lt"/>
          <a:ea typeface="+mj-ea"/>
          <a:cs typeface="+mj-cs"/>
        </a:defRPr>
      </a:lvl1pPr>
      <a:lvl2pPr algn="r" rtl="0" eaLnBrk="1" fontAlgn="base" hangingPunct="1">
        <a:lnSpc>
          <a:spcPct val="85000"/>
        </a:lnSpc>
        <a:spcBef>
          <a:spcPct val="0"/>
        </a:spcBef>
        <a:spcAft>
          <a:spcPct val="0"/>
        </a:spcAft>
        <a:defRPr sz="3000" b="1">
          <a:solidFill>
            <a:schemeClr val="tx2"/>
          </a:solidFill>
          <a:latin typeface="Arial" charset="0"/>
          <a:ea typeface="Arial Unicode MS" pitchFamily="34" charset="-128"/>
          <a:cs typeface="Arial Unicode MS" pitchFamily="34" charset="-128"/>
        </a:defRPr>
      </a:lvl2pPr>
      <a:lvl3pPr algn="r" rtl="0" eaLnBrk="1" fontAlgn="base" hangingPunct="1">
        <a:lnSpc>
          <a:spcPct val="85000"/>
        </a:lnSpc>
        <a:spcBef>
          <a:spcPct val="0"/>
        </a:spcBef>
        <a:spcAft>
          <a:spcPct val="0"/>
        </a:spcAft>
        <a:defRPr sz="3000" b="1">
          <a:solidFill>
            <a:schemeClr val="tx2"/>
          </a:solidFill>
          <a:latin typeface="Arial" charset="0"/>
          <a:ea typeface="Arial Unicode MS" pitchFamily="34" charset="-128"/>
          <a:cs typeface="Arial Unicode MS" pitchFamily="34" charset="-128"/>
        </a:defRPr>
      </a:lvl3pPr>
      <a:lvl4pPr algn="r" rtl="0" eaLnBrk="1" fontAlgn="base" hangingPunct="1">
        <a:lnSpc>
          <a:spcPct val="85000"/>
        </a:lnSpc>
        <a:spcBef>
          <a:spcPct val="0"/>
        </a:spcBef>
        <a:spcAft>
          <a:spcPct val="0"/>
        </a:spcAft>
        <a:defRPr sz="3000" b="1">
          <a:solidFill>
            <a:schemeClr val="tx2"/>
          </a:solidFill>
          <a:latin typeface="Arial" charset="0"/>
          <a:ea typeface="Arial Unicode MS" pitchFamily="34" charset="-128"/>
          <a:cs typeface="Arial Unicode MS" pitchFamily="34" charset="-128"/>
        </a:defRPr>
      </a:lvl4pPr>
      <a:lvl5pPr algn="r" rtl="0" eaLnBrk="1" fontAlgn="base" hangingPunct="1">
        <a:lnSpc>
          <a:spcPct val="85000"/>
        </a:lnSpc>
        <a:spcBef>
          <a:spcPct val="0"/>
        </a:spcBef>
        <a:spcAft>
          <a:spcPct val="0"/>
        </a:spcAft>
        <a:defRPr sz="3000" b="1">
          <a:solidFill>
            <a:schemeClr val="tx2"/>
          </a:solidFill>
          <a:latin typeface="Arial" charset="0"/>
          <a:ea typeface="Arial Unicode MS" pitchFamily="34" charset="-128"/>
          <a:cs typeface="Arial Unicode MS" pitchFamily="34" charset="-128"/>
        </a:defRPr>
      </a:lvl5pPr>
      <a:lvl6pPr marL="457200" algn="r" rtl="0" eaLnBrk="1" fontAlgn="base" hangingPunct="1">
        <a:lnSpc>
          <a:spcPct val="85000"/>
        </a:lnSpc>
        <a:spcBef>
          <a:spcPct val="0"/>
        </a:spcBef>
        <a:spcAft>
          <a:spcPct val="0"/>
        </a:spcAft>
        <a:defRPr sz="3000" b="1">
          <a:solidFill>
            <a:schemeClr val="tx2"/>
          </a:solidFill>
          <a:latin typeface="Arial" charset="0"/>
          <a:ea typeface="Arial Unicode MS" pitchFamily="34" charset="-128"/>
          <a:cs typeface="Arial Unicode MS" pitchFamily="34" charset="-128"/>
        </a:defRPr>
      </a:lvl6pPr>
      <a:lvl7pPr marL="914400" algn="r" rtl="0" eaLnBrk="1" fontAlgn="base" hangingPunct="1">
        <a:lnSpc>
          <a:spcPct val="85000"/>
        </a:lnSpc>
        <a:spcBef>
          <a:spcPct val="0"/>
        </a:spcBef>
        <a:spcAft>
          <a:spcPct val="0"/>
        </a:spcAft>
        <a:defRPr sz="3000" b="1">
          <a:solidFill>
            <a:schemeClr val="tx2"/>
          </a:solidFill>
          <a:latin typeface="Arial" charset="0"/>
          <a:ea typeface="Arial Unicode MS" pitchFamily="34" charset="-128"/>
          <a:cs typeface="Arial Unicode MS" pitchFamily="34" charset="-128"/>
        </a:defRPr>
      </a:lvl7pPr>
      <a:lvl8pPr marL="1371600" algn="r" rtl="0" eaLnBrk="1" fontAlgn="base" hangingPunct="1">
        <a:lnSpc>
          <a:spcPct val="85000"/>
        </a:lnSpc>
        <a:spcBef>
          <a:spcPct val="0"/>
        </a:spcBef>
        <a:spcAft>
          <a:spcPct val="0"/>
        </a:spcAft>
        <a:defRPr sz="3000" b="1">
          <a:solidFill>
            <a:schemeClr val="tx2"/>
          </a:solidFill>
          <a:latin typeface="Arial" charset="0"/>
          <a:ea typeface="Arial Unicode MS" pitchFamily="34" charset="-128"/>
          <a:cs typeface="Arial Unicode MS" pitchFamily="34" charset="-128"/>
        </a:defRPr>
      </a:lvl8pPr>
      <a:lvl9pPr marL="1828800" algn="r" rtl="0" eaLnBrk="1" fontAlgn="base" hangingPunct="1">
        <a:lnSpc>
          <a:spcPct val="85000"/>
        </a:lnSpc>
        <a:spcBef>
          <a:spcPct val="0"/>
        </a:spcBef>
        <a:spcAft>
          <a:spcPct val="0"/>
        </a:spcAft>
        <a:defRPr sz="3000" b="1">
          <a:solidFill>
            <a:schemeClr val="tx2"/>
          </a:solidFill>
          <a:latin typeface="Arial" charset="0"/>
          <a:ea typeface="Arial Unicode MS" pitchFamily="34" charset="-128"/>
          <a:cs typeface="Arial Unicode MS" pitchFamily="34" charset="-128"/>
        </a:defRPr>
      </a:lvl9pPr>
    </p:titleStyle>
    <p:bodyStyle>
      <a:lvl1pPr marL="342900" indent="-342900" algn="l" rtl="0" eaLnBrk="1" fontAlgn="base" hangingPunct="1">
        <a:lnSpc>
          <a:spcPct val="90000"/>
        </a:lnSpc>
        <a:spcBef>
          <a:spcPct val="50000"/>
        </a:spcBef>
        <a:spcAft>
          <a:spcPct val="0"/>
        </a:spcAft>
        <a:buSzPct val="25000"/>
        <a:buFont typeface="Arial" pitchFamily="34" charset="0"/>
        <a:defRPr sz="2200" b="1">
          <a:solidFill>
            <a:srgbClr val="0082AA"/>
          </a:solidFill>
          <a:latin typeface="+mn-lt"/>
          <a:ea typeface="+mn-ea"/>
          <a:cs typeface="+mn-cs"/>
        </a:defRPr>
      </a:lvl1pPr>
      <a:lvl2pPr marL="177800" indent="-176213" algn="l" rtl="0" eaLnBrk="1" fontAlgn="base" hangingPunct="1">
        <a:lnSpc>
          <a:spcPct val="90000"/>
        </a:lnSpc>
        <a:spcBef>
          <a:spcPct val="25000"/>
        </a:spcBef>
        <a:spcAft>
          <a:spcPct val="15000"/>
        </a:spcAft>
        <a:buChar char="•"/>
        <a:defRPr sz="2200">
          <a:solidFill>
            <a:srgbClr val="0082AA"/>
          </a:solidFill>
          <a:latin typeface="+mn-lt"/>
          <a:ea typeface="+mn-ea"/>
          <a:cs typeface="+mn-cs"/>
        </a:defRPr>
      </a:lvl2pPr>
      <a:lvl3pPr marL="514350" indent="-222250" algn="l" rtl="0" eaLnBrk="1" fontAlgn="base" hangingPunct="1">
        <a:lnSpc>
          <a:spcPct val="90000"/>
        </a:lnSpc>
        <a:spcBef>
          <a:spcPct val="15000"/>
        </a:spcBef>
        <a:spcAft>
          <a:spcPct val="15000"/>
        </a:spcAft>
        <a:buFont typeface="Arial" pitchFamily="34" charset="0"/>
        <a:buChar char="–"/>
        <a:defRPr sz="2000">
          <a:solidFill>
            <a:srgbClr val="0082AA"/>
          </a:solidFill>
          <a:latin typeface="+mn-lt"/>
          <a:ea typeface="+mn-ea"/>
          <a:cs typeface="+mn-cs"/>
        </a:defRPr>
      </a:lvl3pPr>
      <a:lvl4pPr marL="804863" indent="-176213" algn="l" rtl="0" eaLnBrk="1" fontAlgn="base" hangingPunct="1">
        <a:lnSpc>
          <a:spcPct val="90000"/>
        </a:lnSpc>
        <a:spcBef>
          <a:spcPct val="15000"/>
        </a:spcBef>
        <a:spcAft>
          <a:spcPct val="15000"/>
        </a:spcAft>
        <a:buChar char="•"/>
        <a:defRPr>
          <a:solidFill>
            <a:srgbClr val="0082AA"/>
          </a:solidFill>
          <a:latin typeface="+mn-lt"/>
          <a:ea typeface="+mn-ea"/>
          <a:cs typeface="+mn-cs"/>
        </a:defRPr>
      </a:lvl4pPr>
      <a:lvl5pPr marL="1433513" indent="-176213" algn="l" rtl="0" eaLnBrk="1" fontAlgn="base" hangingPunct="1">
        <a:lnSpc>
          <a:spcPct val="90000"/>
        </a:lnSpc>
        <a:spcBef>
          <a:spcPct val="0"/>
        </a:spcBef>
        <a:spcAft>
          <a:spcPct val="0"/>
        </a:spcAft>
        <a:buChar char="•"/>
        <a:defRPr sz="2200" b="1">
          <a:solidFill>
            <a:srgbClr val="0082AA"/>
          </a:solidFill>
          <a:latin typeface="+mn-lt"/>
          <a:ea typeface="+mn-ea"/>
          <a:cs typeface="+mn-cs"/>
        </a:defRPr>
      </a:lvl5pPr>
      <a:lvl6pPr marL="1890713" indent="-176213" algn="l" rtl="0" eaLnBrk="1" fontAlgn="base" hangingPunct="1">
        <a:lnSpc>
          <a:spcPct val="90000"/>
        </a:lnSpc>
        <a:spcBef>
          <a:spcPct val="0"/>
        </a:spcBef>
        <a:spcAft>
          <a:spcPct val="0"/>
        </a:spcAft>
        <a:buChar char="•"/>
        <a:defRPr sz="2200" b="1">
          <a:solidFill>
            <a:srgbClr val="0082AA"/>
          </a:solidFill>
          <a:latin typeface="+mn-lt"/>
          <a:ea typeface="+mn-ea"/>
          <a:cs typeface="+mn-cs"/>
        </a:defRPr>
      </a:lvl6pPr>
      <a:lvl7pPr marL="2347913" indent="-176213" algn="l" rtl="0" eaLnBrk="1" fontAlgn="base" hangingPunct="1">
        <a:lnSpc>
          <a:spcPct val="90000"/>
        </a:lnSpc>
        <a:spcBef>
          <a:spcPct val="0"/>
        </a:spcBef>
        <a:spcAft>
          <a:spcPct val="0"/>
        </a:spcAft>
        <a:buChar char="•"/>
        <a:defRPr sz="2200" b="1">
          <a:solidFill>
            <a:srgbClr val="0082AA"/>
          </a:solidFill>
          <a:latin typeface="+mn-lt"/>
          <a:ea typeface="+mn-ea"/>
          <a:cs typeface="+mn-cs"/>
        </a:defRPr>
      </a:lvl7pPr>
      <a:lvl8pPr marL="2805113" indent="-176213" algn="l" rtl="0" eaLnBrk="1" fontAlgn="base" hangingPunct="1">
        <a:lnSpc>
          <a:spcPct val="90000"/>
        </a:lnSpc>
        <a:spcBef>
          <a:spcPct val="0"/>
        </a:spcBef>
        <a:spcAft>
          <a:spcPct val="0"/>
        </a:spcAft>
        <a:buChar char="•"/>
        <a:defRPr sz="2200" b="1">
          <a:solidFill>
            <a:srgbClr val="0082AA"/>
          </a:solidFill>
          <a:latin typeface="+mn-lt"/>
          <a:ea typeface="+mn-ea"/>
          <a:cs typeface="+mn-cs"/>
        </a:defRPr>
      </a:lvl8pPr>
      <a:lvl9pPr marL="3262313" indent="-176213" algn="l" rtl="0" eaLnBrk="1" fontAlgn="base" hangingPunct="1">
        <a:lnSpc>
          <a:spcPct val="90000"/>
        </a:lnSpc>
        <a:spcBef>
          <a:spcPct val="0"/>
        </a:spcBef>
        <a:spcAft>
          <a:spcPct val="0"/>
        </a:spcAft>
        <a:buChar char="•"/>
        <a:defRPr sz="2200" b="1">
          <a:solidFill>
            <a:srgbClr val="0082AA"/>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6.wdp"/></Relationships>
</file>

<file path=ppt/slides/_rels/slide11.xml.rels><?xml version="1.0" encoding="UTF-8" standalone="yes"?>
<Relationships xmlns="http://schemas.openxmlformats.org/package/2006/relationships"><Relationship Id="rId8" Type="http://schemas.openxmlformats.org/officeDocument/2006/relationships/image" Target="../media/image18.jpg"/><Relationship Id="rId3" Type="http://schemas.microsoft.com/office/2007/relationships/hdphoto" Target="../media/hdphoto2.wdp"/><Relationship Id="rId7" Type="http://schemas.openxmlformats.org/officeDocument/2006/relationships/image" Target="../media/image17.jp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6.jpeg"/><Relationship Id="rId5" Type="http://schemas.microsoft.com/office/2007/relationships/hdphoto" Target="../media/hdphoto7.wdp"/><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hyperlink" Target="mailto:sapna.dixit@pge.com"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image" Target="../media/image5.png"/><Relationship Id="rId11" Type="http://schemas.openxmlformats.org/officeDocument/2006/relationships/image" Target="../media/image8.gif"/><Relationship Id="rId5" Type="http://schemas.openxmlformats.org/officeDocument/2006/relationships/image" Target="../media/image4.png"/><Relationship Id="rId10" Type="http://schemas.microsoft.com/office/2007/relationships/hdphoto" Target="../media/hdphoto3.wdp"/><Relationship Id="rId4" Type="http://schemas.microsoft.com/office/2007/relationships/hdphoto" Target="../media/hdphoto1.wdp"/><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7" Type="http://schemas.microsoft.com/office/2007/relationships/hdphoto" Target="../media/hdphoto5.wdp"/><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3.png"/><Relationship Id="rId5" Type="http://schemas.microsoft.com/office/2007/relationships/hdphoto" Target="../media/hdphoto4.wdp"/><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772879" y="2662030"/>
            <a:ext cx="7381875" cy="1778949"/>
          </a:xfrm>
        </p:spPr>
        <p:txBody>
          <a:bodyPr/>
          <a:lstStyle/>
          <a:p>
            <a:pPr algn="ctr"/>
            <a:r>
              <a:rPr lang="en-US" sz="3200" dirty="0" smtClean="0">
                <a:solidFill>
                  <a:srgbClr val="FFC000"/>
                </a:solidFill>
              </a:rPr>
              <a:t/>
            </a:r>
            <a:br>
              <a:rPr lang="en-US" sz="3200" dirty="0" smtClean="0">
                <a:solidFill>
                  <a:srgbClr val="FFC000"/>
                </a:solidFill>
              </a:rPr>
            </a:br>
            <a:r>
              <a:rPr lang="en-US" sz="4000" dirty="0" smtClean="0">
                <a:solidFill>
                  <a:srgbClr val="FFC000"/>
                </a:solidFill>
              </a:rPr>
              <a:t>PG&amp;E’s</a:t>
            </a:r>
            <a:r>
              <a:rPr lang="en-US" sz="4000" dirty="0">
                <a:solidFill>
                  <a:srgbClr val="FFC000"/>
                </a:solidFill>
              </a:rPr>
              <a:t> </a:t>
            </a:r>
            <a:r>
              <a:rPr lang="en-US" sz="4000" dirty="0" smtClean="0">
                <a:solidFill>
                  <a:srgbClr val="FFC000"/>
                </a:solidFill>
              </a:rPr>
              <a:t>Green Option</a:t>
            </a:r>
            <a:br>
              <a:rPr lang="en-US" sz="4000" dirty="0" smtClean="0">
                <a:solidFill>
                  <a:srgbClr val="FFC000"/>
                </a:solidFill>
              </a:rPr>
            </a:br>
            <a:r>
              <a:rPr lang="en-US" sz="3200" dirty="0" smtClean="0">
                <a:solidFill>
                  <a:srgbClr val="FFC000"/>
                </a:solidFill>
              </a:rPr>
              <a:t/>
            </a:r>
            <a:br>
              <a:rPr lang="en-US" sz="3200" dirty="0" smtClean="0">
                <a:solidFill>
                  <a:srgbClr val="FFC000"/>
                </a:solidFill>
              </a:rPr>
            </a:br>
            <a:endParaRPr lang="en-US" sz="3200" dirty="0" smtClean="0">
              <a:solidFill>
                <a:srgbClr val="FFC000"/>
              </a:solidFill>
            </a:endParaRPr>
          </a:p>
        </p:txBody>
      </p:sp>
      <p:sp>
        <p:nvSpPr>
          <p:cNvPr id="2" name="TextBox 1"/>
          <p:cNvSpPr txBox="1"/>
          <p:nvPr/>
        </p:nvSpPr>
        <p:spPr>
          <a:xfrm>
            <a:off x="5360662" y="5791200"/>
            <a:ext cx="3370090" cy="1015663"/>
          </a:xfrm>
          <a:prstGeom prst="rect">
            <a:avLst/>
          </a:prstGeom>
          <a:noFill/>
        </p:spPr>
        <p:txBody>
          <a:bodyPr wrap="none" rtlCol="0">
            <a:spAutoFit/>
          </a:bodyPr>
          <a:lstStyle/>
          <a:p>
            <a:pPr algn="r" fontAlgn="base">
              <a:spcBef>
                <a:spcPct val="0"/>
              </a:spcBef>
              <a:spcAft>
                <a:spcPct val="0"/>
              </a:spcAft>
            </a:pPr>
            <a:r>
              <a:rPr lang="en-US" sz="2000" b="1" dirty="0" smtClean="0">
                <a:solidFill>
                  <a:srgbClr val="FFFFFF"/>
                </a:solidFill>
              </a:rPr>
              <a:t>RMCP Committee Meeting</a:t>
            </a:r>
          </a:p>
          <a:p>
            <a:pPr algn="r" fontAlgn="base">
              <a:spcBef>
                <a:spcPct val="0"/>
              </a:spcBef>
              <a:spcAft>
                <a:spcPct val="0"/>
              </a:spcAft>
            </a:pPr>
            <a:r>
              <a:rPr lang="en-US" sz="2000" b="1" dirty="0" smtClean="0">
                <a:solidFill>
                  <a:srgbClr val="FFFFFF"/>
                </a:solidFill>
              </a:rPr>
              <a:t>Sapna Dixit</a:t>
            </a:r>
          </a:p>
          <a:p>
            <a:pPr algn="r" fontAlgn="base">
              <a:spcBef>
                <a:spcPct val="0"/>
              </a:spcBef>
              <a:spcAft>
                <a:spcPct val="0"/>
              </a:spcAft>
            </a:pPr>
            <a:r>
              <a:rPr lang="en-US" sz="2000" b="1" dirty="0" smtClean="0">
                <a:solidFill>
                  <a:srgbClr val="FFFFFF"/>
                </a:solidFill>
              </a:rPr>
              <a:t>March 2015</a:t>
            </a:r>
          </a:p>
        </p:txBody>
      </p:sp>
    </p:spTree>
    <p:extLst>
      <p:ext uri="{BB962C8B-B14F-4D97-AF65-F5344CB8AC3E}">
        <p14:creationId xmlns:p14="http://schemas.microsoft.com/office/powerpoint/2010/main" val="4082642040"/>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265" y="559519"/>
            <a:ext cx="5715000" cy="366254"/>
          </a:xfrm>
        </p:spPr>
        <p:txBody>
          <a:bodyPr/>
          <a:lstStyle/>
          <a:p>
            <a:r>
              <a:rPr lang="en-US" sz="2800" dirty="0" smtClean="0"/>
              <a:t>GTSR Program Features</a:t>
            </a:r>
            <a:endParaRPr lang="en-US" sz="2800" dirty="0"/>
          </a:p>
        </p:txBody>
      </p:sp>
      <p:sp>
        <p:nvSpPr>
          <p:cNvPr id="3" name="Content Placeholder 2"/>
          <p:cNvSpPr>
            <a:spLocks noGrp="1"/>
          </p:cNvSpPr>
          <p:nvPr>
            <p:ph idx="1"/>
          </p:nvPr>
        </p:nvSpPr>
        <p:spPr>
          <a:xfrm>
            <a:off x="356424" y="1204520"/>
            <a:ext cx="8318500" cy="4610493"/>
          </a:xfrm>
        </p:spPr>
        <p:txBody>
          <a:bodyPr/>
          <a:lstStyle/>
          <a:p>
            <a:pPr marL="0" indent="0">
              <a:buSzPct val="100000"/>
            </a:pPr>
            <a:endParaRPr lang="en-US" sz="2400" dirty="0" smtClean="0"/>
          </a:p>
          <a:p>
            <a:pPr marL="0" indent="0">
              <a:buSzPct val="100000"/>
            </a:pPr>
            <a:endParaRPr lang="en-US" sz="2400" dirty="0" smtClean="0"/>
          </a:p>
          <a:p>
            <a:pPr marL="0" indent="0">
              <a:buSzPct val="100000"/>
            </a:pPr>
            <a:r>
              <a:rPr lang="en-US" sz="2400" dirty="0" smtClean="0"/>
              <a:t>Local </a:t>
            </a:r>
            <a:r>
              <a:rPr lang="en-US" sz="2400" dirty="0" smtClean="0"/>
              <a:t>Project Development</a:t>
            </a:r>
          </a:p>
          <a:p>
            <a:pPr lvl="2">
              <a:buSzPct val="100000"/>
              <a:buFont typeface="Arial" panose="020B0604020202020204" pitchFamily="34" charset="0"/>
              <a:buChar char="•"/>
            </a:pPr>
            <a:r>
              <a:rPr lang="en-US" sz="1800" b="0" dirty="0" smtClean="0"/>
              <a:t>Projects will be solicited in the communities with the </a:t>
            </a:r>
            <a:r>
              <a:rPr lang="en-US" sz="1800" b="1" dirty="0" smtClean="0"/>
              <a:t>highest level of enrollment</a:t>
            </a:r>
            <a:r>
              <a:rPr lang="en-US" sz="1800" b="0" dirty="0" smtClean="0"/>
              <a:t>, and elsewhere as demand warrants.</a:t>
            </a:r>
          </a:p>
          <a:p>
            <a:pPr marL="292100" lvl="2" indent="0">
              <a:buSzPct val="100000"/>
              <a:buNone/>
            </a:pPr>
            <a:endParaRPr lang="en-US" sz="2000" b="0" dirty="0" smtClean="0"/>
          </a:p>
          <a:p>
            <a:pPr marL="0" indent="0">
              <a:buSzPct val="100000"/>
            </a:pPr>
            <a:r>
              <a:rPr lang="en-US" sz="2400" dirty="0" smtClean="0"/>
              <a:t>Deliveries from Day 1</a:t>
            </a:r>
          </a:p>
          <a:p>
            <a:pPr lvl="2">
              <a:buSzPct val="100000"/>
              <a:buFont typeface="Arial" panose="020B0604020202020204" pitchFamily="34" charset="0"/>
              <a:buChar char="•"/>
            </a:pPr>
            <a:r>
              <a:rPr lang="en-US" sz="1800" b="0" dirty="0" smtClean="0"/>
              <a:t>Prior to new projects coming online, participants to be served by solar resources from PG&amp;E’s Renewables Portfolio Standard (RPS) program.</a:t>
            </a:r>
          </a:p>
          <a:p>
            <a:pPr lvl="2">
              <a:buSzPct val="100000"/>
              <a:buFont typeface="Arial" panose="020B0604020202020204" pitchFamily="34" charset="0"/>
              <a:buChar char="•"/>
            </a:pPr>
            <a:r>
              <a:rPr lang="en-US" sz="1800" b="0" dirty="0" smtClean="0"/>
              <a:t>These deliveries </a:t>
            </a:r>
            <a:r>
              <a:rPr lang="en-US" sz="1800" b="1" dirty="0" smtClean="0"/>
              <a:t>will not be counted </a:t>
            </a:r>
            <a:r>
              <a:rPr lang="en-US" sz="1800" b="0" dirty="0" smtClean="0"/>
              <a:t>towards PG&amp;E’s RPS.</a:t>
            </a:r>
          </a:p>
          <a:p>
            <a:pPr>
              <a:buSzPct val="100000"/>
              <a:buFont typeface="Arial" panose="020B0604020202020204" pitchFamily="34" charset="0"/>
              <a:buChar char="•"/>
            </a:pPr>
            <a:endParaRPr lang="en-US" sz="2000" b="0" dirty="0"/>
          </a:p>
          <a:p>
            <a:pPr marL="0" indent="0">
              <a:buSzPct val="100000"/>
            </a:pPr>
            <a:endParaRPr lang="en-US" sz="2000" b="0" dirty="0"/>
          </a:p>
        </p:txBody>
      </p:sp>
      <p:pic>
        <p:nvPicPr>
          <p:cNvPr id="2050" name="Picture 2" descr="C:\Users\K5SG\AppData\Local\Microsoft\Windows\Temporary Internet Files\Content.IE5\913UDTEC\hands-raised-up[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858000" y="609600"/>
            <a:ext cx="1322211" cy="1322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878504"/>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659166" cy="366254"/>
          </a:xfrm>
        </p:spPr>
        <p:txBody>
          <a:bodyPr/>
          <a:lstStyle/>
          <a:p>
            <a:r>
              <a:rPr lang="en-US" sz="2800" dirty="0" smtClean="0"/>
              <a:t>ECR Program Features</a:t>
            </a:r>
            <a:endParaRPr lang="en-US" sz="2800" dirty="0"/>
          </a:p>
        </p:txBody>
      </p:sp>
      <p:sp>
        <p:nvSpPr>
          <p:cNvPr id="4" name="Content Placeholder 2"/>
          <p:cNvSpPr>
            <a:spLocks noGrp="1"/>
          </p:cNvSpPr>
          <p:nvPr>
            <p:ph idx="1"/>
          </p:nvPr>
        </p:nvSpPr>
        <p:spPr>
          <a:xfrm>
            <a:off x="380007" y="3080443"/>
            <a:ext cx="3331138" cy="3317831"/>
          </a:xfrm>
        </p:spPr>
        <p:txBody>
          <a:bodyPr/>
          <a:lstStyle/>
          <a:p>
            <a:pPr>
              <a:buSzPct val="100000"/>
              <a:buFont typeface="Arial" panose="020B0604020202020204" pitchFamily="34" charset="0"/>
              <a:buChar char="•"/>
            </a:pPr>
            <a:r>
              <a:rPr lang="en-US" sz="2000" b="0" dirty="0" smtClean="0"/>
              <a:t>Customers will enter into a “Customer-Developer Agreement” with a solar developer.</a:t>
            </a:r>
          </a:p>
          <a:p>
            <a:pPr marL="0" indent="0">
              <a:buSzPct val="100000"/>
            </a:pPr>
            <a:r>
              <a:rPr lang="en-US" sz="2400" dirty="0" smtClean="0"/>
              <a:t>Under Development</a:t>
            </a:r>
            <a:endParaRPr lang="en-US" sz="2400" b="0" dirty="0"/>
          </a:p>
          <a:p>
            <a:pPr>
              <a:buSzPct val="100000"/>
              <a:buFont typeface="Arial" panose="020B0604020202020204" pitchFamily="34" charset="0"/>
              <a:buChar char="•"/>
            </a:pPr>
            <a:r>
              <a:rPr lang="en-US" sz="2000" b="0" dirty="0" smtClean="0"/>
              <a:t>Several aspects of this program option are still under consideration at the CPUC.</a:t>
            </a:r>
            <a:endParaRPr lang="en-US" sz="2000" b="0" dirty="0"/>
          </a:p>
          <a:p>
            <a:pPr>
              <a:buSzPct val="100000"/>
              <a:buFont typeface="Arial" panose="020B0604020202020204" pitchFamily="34" charset="0"/>
              <a:buChar char="•"/>
            </a:pPr>
            <a:endParaRPr lang="en-US" sz="2000" b="0" dirty="0"/>
          </a:p>
        </p:txBody>
      </p:sp>
      <p:sp>
        <p:nvSpPr>
          <p:cNvPr id="10" name="Content Placeholder 2"/>
          <p:cNvSpPr txBox="1">
            <a:spLocks/>
          </p:cNvSpPr>
          <p:nvPr/>
        </p:nvSpPr>
        <p:spPr bwMode="black">
          <a:xfrm>
            <a:off x="380007" y="1213334"/>
            <a:ext cx="8051557" cy="1748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rtl="0" eaLnBrk="1" fontAlgn="base" hangingPunct="1">
              <a:lnSpc>
                <a:spcPct val="90000"/>
              </a:lnSpc>
              <a:spcBef>
                <a:spcPct val="50000"/>
              </a:spcBef>
              <a:spcAft>
                <a:spcPct val="0"/>
              </a:spcAft>
              <a:buSzPct val="25000"/>
              <a:buFont typeface="Arial" pitchFamily="34" charset="0"/>
              <a:defRPr sz="2200" b="1">
                <a:solidFill>
                  <a:srgbClr val="0082AA"/>
                </a:solidFill>
                <a:latin typeface="+mn-lt"/>
                <a:ea typeface="+mn-ea"/>
                <a:cs typeface="+mn-cs"/>
              </a:defRPr>
            </a:lvl1pPr>
            <a:lvl2pPr marL="177800" indent="-176213" algn="l" rtl="0" eaLnBrk="1" fontAlgn="base" hangingPunct="1">
              <a:lnSpc>
                <a:spcPct val="90000"/>
              </a:lnSpc>
              <a:spcBef>
                <a:spcPct val="25000"/>
              </a:spcBef>
              <a:spcAft>
                <a:spcPct val="15000"/>
              </a:spcAft>
              <a:buChar char="•"/>
              <a:defRPr sz="2200">
                <a:solidFill>
                  <a:srgbClr val="0082AA"/>
                </a:solidFill>
                <a:latin typeface="+mn-lt"/>
                <a:ea typeface="+mn-ea"/>
                <a:cs typeface="+mn-cs"/>
              </a:defRPr>
            </a:lvl2pPr>
            <a:lvl3pPr marL="514350" indent="-222250" algn="l" rtl="0" eaLnBrk="1" fontAlgn="base" hangingPunct="1">
              <a:lnSpc>
                <a:spcPct val="90000"/>
              </a:lnSpc>
              <a:spcBef>
                <a:spcPct val="15000"/>
              </a:spcBef>
              <a:spcAft>
                <a:spcPct val="15000"/>
              </a:spcAft>
              <a:buFont typeface="Arial" pitchFamily="34" charset="0"/>
              <a:buChar char="–"/>
              <a:defRPr sz="2000">
                <a:solidFill>
                  <a:srgbClr val="0082AA"/>
                </a:solidFill>
                <a:latin typeface="+mn-lt"/>
                <a:ea typeface="+mn-ea"/>
                <a:cs typeface="+mn-cs"/>
              </a:defRPr>
            </a:lvl3pPr>
            <a:lvl4pPr marL="804863" indent="-176213" algn="l" rtl="0" eaLnBrk="1" fontAlgn="base" hangingPunct="1">
              <a:lnSpc>
                <a:spcPct val="90000"/>
              </a:lnSpc>
              <a:spcBef>
                <a:spcPct val="15000"/>
              </a:spcBef>
              <a:spcAft>
                <a:spcPct val="15000"/>
              </a:spcAft>
              <a:buChar char="•"/>
              <a:defRPr>
                <a:solidFill>
                  <a:srgbClr val="0082AA"/>
                </a:solidFill>
                <a:latin typeface="+mn-lt"/>
                <a:ea typeface="+mn-ea"/>
                <a:cs typeface="+mn-cs"/>
              </a:defRPr>
            </a:lvl4pPr>
            <a:lvl5pPr marL="1433513" indent="-176213" algn="l" rtl="0" eaLnBrk="1" fontAlgn="base" hangingPunct="1">
              <a:lnSpc>
                <a:spcPct val="90000"/>
              </a:lnSpc>
              <a:spcBef>
                <a:spcPct val="0"/>
              </a:spcBef>
              <a:spcAft>
                <a:spcPct val="0"/>
              </a:spcAft>
              <a:buChar char="•"/>
              <a:defRPr sz="2200" b="1">
                <a:solidFill>
                  <a:srgbClr val="0082AA"/>
                </a:solidFill>
                <a:latin typeface="+mn-lt"/>
                <a:ea typeface="+mn-ea"/>
                <a:cs typeface="+mn-cs"/>
              </a:defRPr>
            </a:lvl5pPr>
            <a:lvl6pPr marL="1890713" indent="-176213" algn="l" rtl="0" eaLnBrk="1" fontAlgn="base" hangingPunct="1">
              <a:lnSpc>
                <a:spcPct val="90000"/>
              </a:lnSpc>
              <a:spcBef>
                <a:spcPct val="0"/>
              </a:spcBef>
              <a:spcAft>
                <a:spcPct val="0"/>
              </a:spcAft>
              <a:buChar char="•"/>
              <a:defRPr sz="2200" b="1">
                <a:solidFill>
                  <a:srgbClr val="0082AA"/>
                </a:solidFill>
                <a:latin typeface="+mn-lt"/>
                <a:ea typeface="+mn-ea"/>
                <a:cs typeface="+mn-cs"/>
              </a:defRPr>
            </a:lvl6pPr>
            <a:lvl7pPr marL="2347913" indent="-176213" algn="l" rtl="0" eaLnBrk="1" fontAlgn="base" hangingPunct="1">
              <a:lnSpc>
                <a:spcPct val="90000"/>
              </a:lnSpc>
              <a:spcBef>
                <a:spcPct val="0"/>
              </a:spcBef>
              <a:spcAft>
                <a:spcPct val="0"/>
              </a:spcAft>
              <a:buChar char="•"/>
              <a:defRPr sz="2200" b="1">
                <a:solidFill>
                  <a:srgbClr val="0082AA"/>
                </a:solidFill>
                <a:latin typeface="+mn-lt"/>
                <a:ea typeface="+mn-ea"/>
                <a:cs typeface="+mn-cs"/>
              </a:defRPr>
            </a:lvl7pPr>
            <a:lvl8pPr marL="2805113" indent="-176213" algn="l" rtl="0" eaLnBrk="1" fontAlgn="base" hangingPunct="1">
              <a:lnSpc>
                <a:spcPct val="90000"/>
              </a:lnSpc>
              <a:spcBef>
                <a:spcPct val="0"/>
              </a:spcBef>
              <a:spcAft>
                <a:spcPct val="0"/>
              </a:spcAft>
              <a:buChar char="•"/>
              <a:defRPr sz="2200" b="1">
                <a:solidFill>
                  <a:srgbClr val="0082AA"/>
                </a:solidFill>
                <a:latin typeface="+mn-lt"/>
                <a:ea typeface="+mn-ea"/>
                <a:cs typeface="+mn-cs"/>
              </a:defRPr>
            </a:lvl8pPr>
            <a:lvl9pPr marL="3262313" indent="-176213" algn="l" rtl="0" eaLnBrk="1" fontAlgn="base" hangingPunct="1">
              <a:lnSpc>
                <a:spcPct val="90000"/>
              </a:lnSpc>
              <a:spcBef>
                <a:spcPct val="0"/>
              </a:spcBef>
              <a:spcAft>
                <a:spcPct val="0"/>
              </a:spcAft>
              <a:buChar char="•"/>
              <a:defRPr sz="2200" b="1">
                <a:solidFill>
                  <a:srgbClr val="0082AA"/>
                </a:solidFill>
                <a:latin typeface="+mn-lt"/>
                <a:ea typeface="+mn-ea"/>
                <a:cs typeface="+mn-cs"/>
              </a:defRPr>
            </a:lvl9pPr>
          </a:lstStyle>
          <a:p>
            <a:pPr marL="0" indent="0">
              <a:buSzPct val="100000"/>
            </a:pPr>
            <a:r>
              <a:rPr lang="en-US" sz="2400" dirty="0" smtClean="0"/>
              <a:t>Supporting Local Projects</a:t>
            </a:r>
            <a:endParaRPr lang="en-US" sz="2000" b="0" dirty="0"/>
          </a:p>
          <a:p>
            <a:pPr>
              <a:buSzPct val="100000"/>
              <a:buFont typeface="Arial" pitchFamily="34" charset="0"/>
              <a:buChar char="•"/>
            </a:pPr>
            <a:r>
              <a:rPr lang="en-US" sz="2000" b="0" dirty="0" smtClean="0"/>
              <a:t>A separate option that allows customers to contract </a:t>
            </a:r>
            <a:r>
              <a:rPr lang="en-US" sz="2000" b="0" dirty="0"/>
              <a:t>for a share of the output of local solar projects built by third-party developers</a:t>
            </a:r>
            <a:r>
              <a:rPr lang="en-US" sz="2000" b="0" dirty="0" smtClean="0"/>
              <a:t>.</a:t>
            </a:r>
          </a:p>
          <a:p>
            <a:pPr>
              <a:buSzPct val="100000"/>
              <a:buFont typeface="Arial" pitchFamily="34" charset="0"/>
              <a:buChar char="•"/>
            </a:pPr>
            <a:r>
              <a:rPr lang="en-US" sz="2000" b="0" dirty="0" smtClean="0"/>
              <a:t>Customers will be able to purchase power from a </a:t>
            </a:r>
            <a:r>
              <a:rPr lang="en-US" sz="2000" dirty="0" smtClean="0"/>
              <a:t>particular solar project, </a:t>
            </a:r>
            <a:r>
              <a:rPr lang="en-US" sz="2000" b="0" dirty="0" smtClean="0"/>
              <a:t>sized from .5 to 3 MW in their community.</a:t>
            </a:r>
          </a:p>
        </p:txBody>
      </p:sp>
      <p:pic>
        <p:nvPicPr>
          <p:cNvPr id="11" name="Picture 5" descr="C:\Users\K5SG\AppData\Local\Microsoft\Windows\Temporary Internet Files\Content.IE5\8LB1C4R9\AW002i164[1].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522" b="99348" l="3500" r="97750">
                        <a14:foregroundMark x1="35250" y1="86087" x2="35250" y2="86087"/>
                        <a14:foregroundMark x1="35250" y1="95435" x2="35250" y2="95435"/>
                        <a14:foregroundMark x1="3750" y1="74348" x2="3750" y2="74348"/>
                        <a14:foregroundMark x1="94250" y1="60000" x2="94250" y2="60000"/>
                        <a14:foregroundMark x1="76500" y1="13261" x2="76500" y2="13261"/>
                        <a14:foregroundMark x1="72500" y1="5652" x2="72500" y2="5652"/>
                        <a14:foregroundMark x1="66750" y1="1739" x2="66750" y2="1739"/>
                        <a14:foregroundMark x1="97750" y1="24348" x2="97750" y2="24348"/>
                        <a14:foregroundMark x1="95500" y1="61522" x2="95500" y2="61522"/>
                        <a14:foregroundMark x1="35750" y1="99348" x2="35750" y2="99348"/>
                      </a14:backgroundRemoval>
                    </a14:imgEffect>
                  </a14:imgLayer>
                </a14:imgProps>
              </a:ext>
              <a:ext uri="{28A0092B-C50C-407E-A947-70E740481C1C}">
                <a14:useLocalDpi xmlns:a14="http://schemas.microsoft.com/office/drawing/2010/main" val="0"/>
              </a:ext>
            </a:extLst>
          </a:blip>
          <a:srcRect/>
          <a:stretch>
            <a:fillRect/>
          </a:stretch>
        </p:blipFill>
        <p:spPr bwMode="auto">
          <a:xfrm>
            <a:off x="4405785" y="3352800"/>
            <a:ext cx="1124782" cy="129349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cstate="print">
            <a:extLst>
              <a:ext uri="{BEBA8EAE-BF5A-486C-A8C5-ECC9F3942E4B}">
                <a14:imgProps xmlns:a14="http://schemas.microsoft.com/office/drawing/2010/main">
                  <a14:imgLayer r:embed="rId5">
                    <a14:imgEffect>
                      <a14:backgroundRemoval t="4286" b="93571" l="2667" r="92000">
                        <a14:foregroundMark x1="14000" y1="7857" x2="14000" y2="7857"/>
                        <a14:foregroundMark x1="8000" y1="66786" x2="8000" y2="66786"/>
                        <a14:foregroundMark x1="12000" y1="67143" x2="12000" y2="67143"/>
                        <a14:foregroundMark x1="83667" y1="68929" x2="83667" y2="68929"/>
                        <a14:foregroundMark x1="77667" y1="66429" x2="77667" y2="66429"/>
                        <a14:foregroundMark x1="92000" y1="62857" x2="92000" y2="62857"/>
                        <a14:foregroundMark x1="53667" y1="93571" x2="53667" y2="93571"/>
                      </a14:backgroundRemoval>
                    </a14:imgEffect>
                  </a14:imgLayer>
                </a14:imgProps>
              </a:ext>
              <a:ext uri="{28A0092B-C50C-407E-A947-70E740481C1C}">
                <a14:useLocalDpi xmlns:a14="http://schemas.microsoft.com/office/drawing/2010/main" val="0"/>
              </a:ext>
            </a:extLst>
          </a:blip>
          <a:stretch>
            <a:fillRect/>
          </a:stretch>
        </p:blipFill>
        <p:spPr>
          <a:xfrm>
            <a:off x="5943599" y="4462451"/>
            <a:ext cx="999443" cy="932813"/>
          </a:xfrm>
          <a:prstGeom prst="rect">
            <a:avLst/>
          </a:prstGeom>
        </p:spPr>
      </p:pic>
      <p:cxnSp>
        <p:nvCxnSpPr>
          <p:cNvPr id="7" name="Straight Arrow Connector 6"/>
          <p:cNvCxnSpPr/>
          <p:nvPr/>
        </p:nvCxnSpPr>
        <p:spPr bwMode="auto">
          <a:xfrm flipH="1">
            <a:off x="6195212" y="3465970"/>
            <a:ext cx="82678" cy="1014523"/>
          </a:xfrm>
          <a:prstGeom prst="straightConnector1">
            <a:avLst/>
          </a:prstGeom>
          <a:solidFill>
            <a:schemeClr val="tx1"/>
          </a:solidFill>
          <a:ln w="9525" cap="flat" cmpd="sng" algn="ctr">
            <a:solidFill>
              <a:schemeClr val="tx2"/>
            </a:solidFill>
            <a:prstDash val="solid"/>
            <a:round/>
            <a:headEnd type="none" w="med" len="med"/>
            <a:tailEnd type="arrow"/>
          </a:ln>
          <a:effectLst/>
        </p:spPr>
      </p:cxn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50919" y="3577635"/>
            <a:ext cx="667945" cy="667945"/>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89955" y="3949646"/>
            <a:ext cx="667945" cy="667945"/>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60109" y="4245580"/>
            <a:ext cx="667945" cy="667945"/>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43400" y="4913525"/>
            <a:ext cx="1568356" cy="1568356"/>
          </a:xfrm>
          <a:prstGeom prst="rect">
            <a:avLst/>
          </a:prstGeom>
        </p:spPr>
      </p:pic>
      <p:sp>
        <p:nvSpPr>
          <p:cNvPr id="22" name="TextBox 21"/>
          <p:cNvSpPr txBox="1"/>
          <p:nvPr/>
        </p:nvSpPr>
        <p:spPr>
          <a:xfrm>
            <a:off x="5930250" y="3048000"/>
            <a:ext cx="2664512" cy="369332"/>
          </a:xfrm>
          <a:prstGeom prst="rect">
            <a:avLst/>
          </a:prstGeom>
          <a:noFill/>
        </p:spPr>
        <p:txBody>
          <a:bodyPr wrap="none" rtlCol="0">
            <a:spAutoFit/>
          </a:bodyPr>
          <a:lstStyle/>
          <a:p>
            <a:r>
              <a:rPr lang="en-US" dirty="0" smtClean="0">
                <a:solidFill>
                  <a:schemeClr val="tx2"/>
                </a:solidFill>
              </a:rPr>
              <a:t>“My piece of the project”</a:t>
            </a:r>
            <a:endParaRPr lang="en-US" dirty="0">
              <a:solidFill>
                <a:schemeClr val="tx2"/>
              </a:solidFill>
            </a:endParaRPr>
          </a:p>
        </p:txBody>
      </p:sp>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60109" y="5395265"/>
            <a:ext cx="891670" cy="891670"/>
          </a:xfrm>
          <a:prstGeom prst="rect">
            <a:avLst/>
          </a:prstGeom>
        </p:spPr>
      </p:pic>
    </p:spTree>
    <p:extLst>
      <p:ext uri="{BB962C8B-B14F-4D97-AF65-F5344CB8AC3E}">
        <p14:creationId xmlns:p14="http://schemas.microsoft.com/office/powerpoint/2010/main" val="659379757"/>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820381" y="2460854"/>
            <a:ext cx="7381875" cy="1255728"/>
          </a:xfrm>
        </p:spPr>
        <p:txBody>
          <a:bodyPr/>
          <a:lstStyle/>
          <a:p>
            <a:pPr algn="ctr"/>
            <a:r>
              <a:rPr lang="en-US" sz="3200" dirty="0" smtClean="0">
                <a:solidFill>
                  <a:srgbClr val="FFC000"/>
                </a:solidFill>
              </a:rPr>
              <a:t/>
            </a:r>
            <a:br>
              <a:rPr lang="en-US" sz="3200" dirty="0" smtClean="0">
                <a:solidFill>
                  <a:srgbClr val="FFC000"/>
                </a:solidFill>
              </a:rPr>
            </a:br>
            <a:r>
              <a:rPr lang="en-US" sz="3200" dirty="0" smtClean="0">
                <a:solidFill>
                  <a:srgbClr val="FFC000"/>
                </a:solidFill>
              </a:rPr>
              <a:t>Thank You</a:t>
            </a:r>
            <a:br>
              <a:rPr lang="en-US" sz="3200" dirty="0" smtClean="0">
                <a:solidFill>
                  <a:srgbClr val="FFC000"/>
                </a:solidFill>
              </a:rPr>
            </a:br>
            <a:endParaRPr lang="en-US" sz="3200" dirty="0" smtClean="0">
              <a:solidFill>
                <a:srgbClr val="FFC000"/>
              </a:solidFill>
            </a:endParaRPr>
          </a:p>
        </p:txBody>
      </p:sp>
      <p:sp>
        <p:nvSpPr>
          <p:cNvPr id="2" name="TextBox 1"/>
          <p:cNvSpPr txBox="1"/>
          <p:nvPr/>
        </p:nvSpPr>
        <p:spPr>
          <a:xfrm>
            <a:off x="3124200" y="3686358"/>
            <a:ext cx="3714478" cy="923330"/>
          </a:xfrm>
          <a:prstGeom prst="rect">
            <a:avLst/>
          </a:prstGeom>
          <a:noFill/>
        </p:spPr>
        <p:txBody>
          <a:bodyPr wrap="none" rtlCol="0">
            <a:spAutoFit/>
          </a:bodyPr>
          <a:lstStyle/>
          <a:p>
            <a:r>
              <a:rPr lang="en-US" dirty="0" smtClean="0">
                <a:solidFill>
                  <a:schemeClr val="bg1"/>
                </a:solidFill>
              </a:rPr>
              <a:t>Sapna Dixit: </a:t>
            </a:r>
            <a:r>
              <a:rPr lang="en-US" dirty="0" smtClean="0">
                <a:solidFill>
                  <a:schemeClr val="bg1"/>
                </a:solidFill>
                <a:hlinkClick r:id="rId3"/>
              </a:rPr>
              <a:t>sapna.dixit@pge.com</a:t>
            </a:r>
            <a:endParaRPr lang="en-US" dirty="0" smtClean="0">
              <a:solidFill>
                <a:schemeClr val="bg1"/>
              </a:solidFill>
            </a:endParaRPr>
          </a:p>
          <a:p>
            <a:endParaRPr lang="en-US" dirty="0" smtClean="0">
              <a:solidFill>
                <a:schemeClr val="bg1"/>
              </a:solidFill>
            </a:endParaRPr>
          </a:p>
          <a:p>
            <a:r>
              <a:rPr lang="en-US" dirty="0" smtClean="0">
                <a:solidFill>
                  <a:schemeClr val="bg1"/>
                </a:solidFill>
              </a:rPr>
              <a:t>www.pge.com/greenoption</a:t>
            </a:r>
          </a:p>
        </p:txBody>
      </p:sp>
    </p:spTree>
    <p:extLst>
      <p:ext uri="{BB962C8B-B14F-4D97-AF65-F5344CB8AC3E}">
        <p14:creationId xmlns:p14="http://schemas.microsoft.com/office/powerpoint/2010/main" val="1591451268"/>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265" y="559519"/>
            <a:ext cx="5715000" cy="366254"/>
          </a:xfrm>
        </p:spPr>
        <p:txBody>
          <a:bodyPr/>
          <a:lstStyle/>
          <a:p>
            <a:r>
              <a:rPr lang="en-US" sz="2800" dirty="0" smtClean="0"/>
              <a:t>Agenda</a:t>
            </a:r>
            <a:endParaRPr lang="en-US" sz="2800" dirty="0"/>
          </a:p>
        </p:txBody>
      </p:sp>
      <p:sp>
        <p:nvSpPr>
          <p:cNvPr id="3" name="Content Placeholder 2"/>
          <p:cNvSpPr>
            <a:spLocks noGrp="1"/>
          </p:cNvSpPr>
          <p:nvPr>
            <p:ph idx="1"/>
          </p:nvPr>
        </p:nvSpPr>
        <p:spPr>
          <a:xfrm>
            <a:off x="381000" y="1752600"/>
            <a:ext cx="8318500" cy="4038029"/>
          </a:xfrm>
        </p:spPr>
        <p:txBody>
          <a:bodyPr/>
          <a:lstStyle/>
          <a:p>
            <a:pPr>
              <a:spcBef>
                <a:spcPts val="1200"/>
              </a:spcBef>
              <a:spcAft>
                <a:spcPts val="1200"/>
              </a:spcAft>
              <a:buSzPct val="100000"/>
              <a:buFont typeface="Arial" panose="020B0604020202020204" pitchFamily="34" charset="0"/>
              <a:buChar char="•"/>
            </a:pPr>
            <a:r>
              <a:rPr lang="en-US" sz="2400" dirty="0" smtClean="0"/>
              <a:t>Introduction and History</a:t>
            </a:r>
            <a:endParaRPr lang="en-US" sz="2400" dirty="0"/>
          </a:p>
          <a:p>
            <a:pPr>
              <a:spcBef>
                <a:spcPts val="1200"/>
              </a:spcBef>
              <a:spcAft>
                <a:spcPts val="1200"/>
              </a:spcAft>
              <a:buSzPct val="100000"/>
              <a:buFont typeface="Arial" panose="020B0604020202020204" pitchFamily="34" charset="0"/>
              <a:buChar char="•"/>
            </a:pPr>
            <a:r>
              <a:rPr lang="en-US" sz="2400" dirty="0" smtClean="0"/>
              <a:t>Program Overview</a:t>
            </a:r>
          </a:p>
          <a:p>
            <a:pPr>
              <a:spcBef>
                <a:spcPts val="1200"/>
              </a:spcBef>
              <a:spcAft>
                <a:spcPts val="1200"/>
              </a:spcAft>
              <a:buSzPct val="100000"/>
              <a:buFont typeface="Arial" panose="020B0604020202020204" pitchFamily="34" charset="0"/>
              <a:buChar char="•"/>
            </a:pPr>
            <a:r>
              <a:rPr lang="en-US" sz="2400" dirty="0" smtClean="0"/>
              <a:t>Green Tariff Shared Renewables Program</a:t>
            </a:r>
          </a:p>
          <a:p>
            <a:pPr>
              <a:spcBef>
                <a:spcPts val="1200"/>
              </a:spcBef>
              <a:spcAft>
                <a:spcPts val="1200"/>
              </a:spcAft>
              <a:buSzPct val="100000"/>
              <a:buFont typeface="Arial" panose="020B0604020202020204" pitchFamily="34" charset="0"/>
              <a:buChar char="•"/>
            </a:pPr>
            <a:r>
              <a:rPr lang="en-US" sz="2400" dirty="0" smtClean="0"/>
              <a:t>Enhanced Community Renewables Program</a:t>
            </a:r>
          </a:p>
          <a:p>
            <a:pPr>
              <a:spcBef>
                <a:spcPts val="1200"/>
              </a:spcBef>
              <a:spcAft>
                <a:spcPts val="1200"/>
              </a:spcAft>
              <a:buSzPct val="100000"/>
              <a:buFont typeface="Arial" panose="020B0604020202020204" pitchFamily="34" charset="0"/>
              <a:buChar char="•"/>
            </a:pPr>
            <a:r>
              <a:rPr lang="en-US" sz="2400" dirty="0" smtClean="0"/>
              <a:t>Questions?</a:t>
            </a:r>
          </a:p>
          <a:p>
            <a:pPr marL="0" indent="0">
              <a:buSzPct val="100000"/>
            </a:pPr>
            <a:endParaRPr lang="en-US" sz="2400" dirty="0" smtClean="0"/>
          </a:p>
          <a:p>
            <a:endParaRPr lang="en-US" dirty="0"/>
          </a:p>
        </p:txBody>
      </p:sp>
    </p:spTree>
    <p:extLst>
      <p:ext uri="{BB962C8B-B14F-4D97-AF65-F5344CB8AC3E}">
        <p14:creationId xmlns:p14="http://schemas.microsoft.com/office/powerpoint/2010/main" val="1510843757"/>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4" descr="C:\Users\K5SG\AppData\Local\Microsoft\Windows\Temporary Internet Files\Content.IE5\8LB1C4R9\rooftopsolar_sm[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8889" b="89931" l="26042" r="60833">
                        <a14:foregroundMark x1="34375" y1="79514" x2="34375" y2="79514"/>
                        <a14:foregroundMark x1="28750" y1="75347" x2="28750" y2="75347"/>
                        <a14:foregroundMark x1="60833" y1="79861" x2="60833" y2="79861"/>
                        <a14:foregroundMark x1="51667" y1="84028" x2="51667" y2="84028"/>
                        <a14:foregroundMark x1="48333" y1="85764" x2="48333" y2="85764"/>
                        <a14:foregroundMark x1="46875" y1="50000" x2="46875" y2="50000"/>
                        <a14:foregroundMark x1="57708" y1="81250" x2="57708" y2="81250"/>
                        <a14:foregroundMark x1="58542" y1="71528" x2="58542" y2="71528"/>
                        <a14:foregroundMark x1="59583" y1="68750" x2="59583" y2="68750"/>
                        <a14:foregroundMark x1="27708" y1="72917" x2="27708" y2="72917"/>
                        <a14:foregroundMark x1="41458" y1="48611" x2="41458" y2="48611"/>
                        <a14:foregroundMark x1="50833" y1="46528" x2="50833" y2="46528"/>
                        <a14:foregroundMark x1="53333" y1="52778" x2="53333" y2="52778"/>
                        <a14:foregroundMark x1="43542" y1="57292" x2="43542" y2="57292"/>
                        <a14:foregroundMark x1="54375" y1="84028" x2="54375" y2="84028"/>
                        <a14:foregroundMark x1="28958" y1="63889" x2="28958" y2="63889"/>
                        <a14:foregroundMark x1="29792" y1="78819" x2="29792" y2="78819"/>
                        <a14:foregroundMark x1="28333" y1="51736" x2="28333" y2="51736"/>
                        <a14:foregroundMark x1="30417" y1="45833" x2="30417" y2="45833"/>
                        <a14:foregroundMark x1="28958" y1="49306" x2="28958" y2="49306"/>
                        <a14:backgroundMark x1="22708" y1="43750" x2="22708" y2="43750"/>
                        <a14:backgroundMark x1="27708" y1="40972" x2="27708" y2="40972"/>
                        <a14:backgroundMark x1="19583" y1="53472" x2="19583" y2="53472"/>
                        <a14:backgroundMark x1="21667" y1="59028" x2="21667" y2="59028"/>
                        <a14:backgroundMark x1="23750" y1="53472" x2="23750" y2="53472"/>
                        <a14:backgroundMark x1="48958" y1="48611" x2="48958" y2="48611"/>
                        <a14:backgroundMark x1="38750" y1="47569" x2="38750" y2="47569"/>
                        <a14:backgroundMark x1="42083" y1="57292" x2="42083" y2="57292"/>
                        <a14:backgroundMark x1="53958" y1="56597" x2="53958" y2="56597"/>
                        <a14:backgroundMark x1="63958" y1="43056" x2="63958" y2="43056"/>
                        <a14:backgroundMark x1="74167" y1="52778" x2="74167" y2="52778"/>
                        <a14:backgroundMark x1="80208" y1="57292" x2="80208" y2="57292"/>
                        <a14:backgroundMark x1="70833" y1="65278" x2="70833" y2="65278"/>
                        <a14:backgroundMark x1="66667" y1="60069" x2="66667" y2="60069"/>
                        <a14:backgroundMark x1="23958" y1="59722" x2="23958" y2="59722"/>
                        <a14:backgroundMark x1="25833" y1="57292" x2="25833" y2="57292"/>
                        <a14:backgroundMark x1="26875" y1="60417" x2="26875" y2="60417"/>
                        <a14:backgroundMark x1="26250" y1="55208" x2="26250" y2="55208"/>
                      </a14:backgroundRemoval>
                    </a14:imgEffect>
                  </a14:imgLayer>
                </a14:imgProps>
              </a:ext>
              <a:ext uri="{28A0092B-C50C-407E-A947-70E740481C1C}">
                <a14:useLocalDpi xmlns:a14="http://schemas.microsoft.com/office/drawing/2010/main" val="0"/>
              </a:ext>
            </a:extLst>
          </a:blip>
          <a:srcRect/>
          <a:stretch>
            <a:fillRect/>
          </a:stretch>
        </p:blipFill>
        <p:spPr bwMode="auto">
          <a:xfrm>
            <a:off x="6548923" y="1790700"/>
            <a:ext cx="3660652" cy="21963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30640" y="75289"/>
            <a:ext cx="7911479" cy="732508"/>
          </a:xfrm>
        </p:spPr>
        <p:txBody>
          <a:bodyPr/>
          <a:lstStyle/>
          <a:p>
            <a:r>
              <a:rPr lang="en-US" sz="2800" dirty="0" smtClean="0"/>
              <a:t>Why Offer a Voluntary Green Power Program?</a:t>
            </a:r>
            <a:endParaRPr lang="en-US" sz="2800" dirty="0"/>
          </a:p>
        </p:txBody>
      </p:sp>
      <p:sp>
        <p:nvSpPr>
          <p:cNvPr id="13" name="Content Placeholder 2"/>
          <p:cNvSpPr txBox="1">
            <a:spLocks/>
          </p:cNvSpPr>
          <p:nvPr/>
        </p:nvSpPr>
        <p:spPr bwMode="black">
          <a:xfrm>
            <a:off x="333703" y="1185028"/>
            <a:ext cx="4800600" cy="274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rtl="0" eaLnBrk="1" fontAlgn="base" hangingPunct="1">
              <a:lnSpc>
                <a:spcPct val="90000"/>
              </a:lnSpc>
              <a:spcBef>
                <a:spcPct val="50000"/>
              </a:spcBef>
              <a:spcAft>
                <a:spcPct val="0"/>
              </a:spcAft>
              <a:buSzPct val="25000"/>
              <a:buFont typeface="Arial" pitchFamily="34" charset="0"/>
              <a:defRPr sz="2200" b="1">
                <a:solidFill>
                  <a:srgbClr val="0082AA"/>
                </a:solidFill>
                <a:latin typeface="+mn-lt"/>
                <a:ea typeface="+mn-ea"/>
                <a:cs typeface="+mn-cs"/>
              </a:defRPr>
            </a:lvl1pPr>
            <a:lvl2pPr marL="177800" indent="-176213" algn="l" rtl="0" eaLnBrk="1" fontAlgn="base" hangingPunct="1">
              <a:lnSpc>
                <a:spcPct val="90000"/>
              </a:lnSpc>
              <a:spcBef>
                <a:spcPct val="25000"/>
              </a:spcBef>
              <a:spcAft>
                <a:spcPct val="15000"/>
              </a:spcAft>
              <a:buChar char="•"/>
              <a:defRPr sz="2200">
                <a:solidFill>
                  <a:srgbClr val="0082AA"/>
                </a:solidFill>
                <a:latin typeface="+mn-lt"/>
                <a:ea typeface="+mn-ea"/>
                <a:cs typeface="+mn-cs"/>
              </a:defRPr>
            </a:lvl2pPr>
            <a:lvl3pPr marL="514350" indent="-222250" algn="l" rtl="0" eaLnBrk="1" fontAlgn="base" hangingPunct="1">
              <a:lnSpc>
                <a:spcPct val="90000"/>
              </a:lnSpc>
              <a:spcBef>
                <a:spcPct val="15000"/>
              </a:spcBef>
              <a:spcAft>
                <a:spcPct val="15000"/>
              </a:spcAft>
              <a:buFont typeface="Arial" pitchFamily="34" charset="0"/>
              <a:buChar char="–"/>
              <a:defRPr sz="2000">
                <a:solidFill>
                  <a:srgbClr val="0082AA"/>
                </a:solidFill>
                <a:latin typeface="+mn-lt"/>
                <a:ea typeface="+mn-ea"/>
                <a:cs typeface="+mn-cs"/>
              </a:defRPr>
            </a:lvl3pPr>
            <a:lvl4pPr marL="804863" indent="-176213" algn="l" rtl="0" eaLnBrk="1" fontAlgn="base" hangingPunct="1">
              <a:lnSpc>
                <a:spcPct val="90000"/>
              </a:lnSpc>
              <a:spcBef>
                <a:spcPct val="15000"/>
              </a:spcBef>
              <a:spcAft>
                <a:spcPct val="15000"/>
              </a:spcAft>
              <a:buChar char="•"/>
              <a:defRPr>
                <a:solidFill>
                  <a:srgbClr val="0082AA"/>
                </a:solidFill>
                <a:latin typeface="+mn-lt"/>
                <a:ea typeface="+mn-ea"/>
                <a:cs typeface="+mn-cs"/>
              </a:defRPr>
            </a:lvl4pPr>
            <a:lvl5pPr marL="1433513" indent="-176213" algn="l" rtl="0" eaLnBrk="1" fontAlgn="base" hangingPunct="1">
              <a:lnSpc>
                <a:spcPct val="90000"/>
              </a:lnSpc>
              <a:spcBef>
                <a:spcPct val="0"/>
              </a:spcBef>
              <a:spcAft>
                <a:spcPct val="0"/>
              </a:spcAft>
              <a:buChar char="•"/>
              <a:defRPr sz="2200" b="1">
                <a:solidFill>
                  <a:srgbClr val="0082AA"/>
                </a:solidFill>
                <a:latin typeface="+mn-lt"/>
                <a:ea typeface="+mn-ea"/>
                <a:cs typeface="+mn-cs"/>
              </a:defRPr>
            </a:lvl5pPr>
            <a:lvl6pPr marL="1890713" indent="-176213" algn="l" rtl="0" eaLnBrk="1" fontAlgn="base" hangingPunct="1">
              <a:lnSpc>
                <a:spcPct val="90000"/>
              </a:lnSpc>
              <a:spcBef>
                <a:spcPct val="0"/>
              </a:spcBef>
              <a:spcAft>
                <a:spcPct val="0"/>
              </a:spcAft>
              <a:buChar char="•"/>
              <a:defRPr sz="2200" b="1">
                <a:solidFill>
                  <a:srgbClr val="0082AA"/>
                </a:solidFill>
                <a:latin typeface="+mn-lt"/>
                <a:ea typeface="+mn-ea"/>
                <a:cs typeface="+mn-cs"/>
              </a:defRPr>
            </a:lvl6pPr>
            <a:lvl7pPr marL="2347913" indent="-176213" algn="l" rtl="0" eaLnBrk="1" fontAlgn="base" hangingPunct="1">
              <a:lnSpc>
                <a:spcPct val="90000"/>
              </a:lnSpc>
              <a:spcBef>
                <a:spcPct val="0"/>
              </a:spcBef>
              <a:spcAft>
                <a:spcPct val="0"/>
              </a:spcAft>
              <a:buChar char="•"/>
              <a:defRPr sz="2200" b="1">
                <a:solidFill>
                  <a:srgbClr val="0082AA"/>
                </a:solidFill>
                <a:latin typeface="+mn-lt"/>
                <a:ea typeface="+mn-ea"/>
                <a:cs typeface="+mn-cs"/>
              </a:defRPr>
            </a:lvl7pPr>
            <a:lvl8pPr marL="2805113" indent="-176213" algn="l" rtl="0" eaLnBrk="1" fontAlgn="base" hangingPunct="1">
              <a:lnSpc>
                <a:spcPct val="90000"/>
              </a:lnSpc>
              <a:spcBef>
                <a:spcPct val="0"/>
              </a:spcBef>
              <a:spcAft>
                <a:spcPct val="0"/>
              </a:spcAft>
              <a:buChar char="•"/>
              <a:defRPr sz="2200" b="1">
                <a:solidFill>
                  <a:srgbClr val="0082AA"/>
                </a:solidFill>
                <a:latin typeface="+mn-lt"/>
                <a:ea typeface="+mn-ea"/>
                <a:cs typeface="+mn-cs"/>
              </a:defRPr>
            </a:lvl8pPr>
            <a:lvl9pPr marL="3262313" indent="-176213" algn="l" rtl="0" eaLnBrk="1" fontAlgn="base" hangingPunct="1">
              <a:lnSpc>
                <a:spcPct val="90000"/>
              </a:lnSpc>
              <a:spcBef>
                <a:spcPct val="0"/>
              </a:spcBef>
              <a:spcAft>
                <a:spcPct val="0"/>
              </a:spcAft>
              <a:buChar char="•"/>
              <a:defRPr sz="2200" b="1">
                <a:solidFill>
                  <a:srgbClr val="0082AA"/>
                </a:solidFill>
                <a:latin typeface="+mn-lt"/>
                <a:ea typeface="+mn-ea"/>
                <a:cs typeface="+mn-cs"/>
              </a:defRPr>
            </a:lvl9pPr>
          </a:lstStyle>
          <a:p>
            <a:pPr marL="0" lvl="1" indent="-44450">
              <a:buSzPct val="100000"/>
              <a:buFont typeface="Arial" pitchFamily="34" charset="0"/>
              <a:buNone/>
            </a:pPr>
            <a:r>
              <a:rPr lang="en-US" sz="2400" b="1" dirty="0" smtClean="0"/>
              <a:t>Providing Choice for Customers</a:t>
            </a:r>
          </a:p>
          <a:p>
            <a:pPr lvl="2">
              <a:buSzPct val="100000"/>
              <a:buFont typeface="Arial" pitchFamily="34" charset="0"/>
              <a:buChar char="•"/>
            </a:pPr>
            <a:r>
              <a:rPr lang="en-US" dirty="0"/>
              <a:t>6 PG&amp;E studies over the past 7 years have consistently shown that customers want more renewable energy options.</a:t>
            </a:r>
            <a:endParaRPr lang="en-US" b="1" dirty="0" smtClean="0"/>
          </a:p>
          <a:p>
            <a:pPr lvl="2">
              <a:buSzPct val="100000"/>
              <a:buFont typeface="Arial" pitchFamily="34" charset="0"/>
              <a:buChar char="•"/>
            </a:pPr>
            <a:r>
              <a:rPr lang="en-US" dirty="0" smtClean="0"/>
              <a:t>Approximately </a:t>
            </a:r>
            <a:r>
              <a:rPr lang="en-US" b="1" dirty="0" smtClean="0"/>
              <a:t>75% of residential customers</a:t>
            </a:r>
            <a:r>
              <a:rPr lang="en-US" dirty="0" smtClean="0"/>
              <a:t>, including renters and those with unsuitable roof space, lack access to solar today. </a:t>
            </a:r>
            <a:endParaRPr lang="en-US" dirty="0"/>
          </a:p>
        </p:txBody>
      </p:sp>
      <p:sp>
        <p:nvSpPr>
          <p:cNvPr id="27" name="Content Placeholder 2"/>
          <p:cNvSpPr txBox="1">
            <a:spLocks/>
          </p:cNvSpPr>
          <p:nvPr/>
        </p:nvSpPr>
        <p:spPr bwMode="black">
          <a:xfrm>
            <a:off x="333703" y="3305503"/>
            <a:ext cx="8358352" cy="353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rtl="0" eaLnBrk="1" fontAlgn="base" hangingPunct="1">
              <a:lnSpc>
                <a:spcPct val="90000"/>
              </a:lnSpc>
              <a:spcBef>
                <a:spcPct val="50000"/>
              </a:spcBef>
              <a:spcAft>
                <a:spcPct val="0"/>
              </a:spcAft>
              <a:buSzPct val="25000"/>
              <a:buFont typeface="Arial" pitchFamily="34" charset="0"/>
              <a:defRPr sz="2200" b="1">
                <a:solidFill>
                  <a:srgbClr val="0082AA"/>
                </a:solidFill>
                <a:latin typeface="+mn-lt"/>
                <a:ea typeface="+mn-ea"/>
                <a:cs typeface="+mn-cs"/>
              </a:defRPr>
            </a:lvl1pPr>
            <a:lvl2pPr marL="177800" indent="-176213" algn="l" rtl="0" eaLnBrk="1" fontAlgn="base" hangingPunct="1">
              <a:lnSpc>
                <a:spcPct val="90000"/>
              </a:lnSpc>
              <a:spcBef>
                <a:spcPct val="25000"/>
              </a:spcBef>
              <a:spcAft>
                <a:spcPct val="15000"/>
              </a:spcAft>
              <a:buChar char="•"/>
              <a:defRPr sz="2200">
                <a:solidFill>
                  <a:srgbClr val="0082AA"/>
                </a:solidFill>
                <a:latin typeface="+mn-lt"/>
                <a:ea typeface="+mn-ea"/>
                <a:cs typeface="+mn-cs"/>
              </a:defRPr>
            </a:lvl2pPr>
            <a:lvl3pPr marL="514350" indent="-222250" algn="l" rtl="0" eaLnBrk="1" fontAlgn="base" hangingPunct="1">
              <a:lnSpc>
                <a:spcPct val="90000"/>
              </a:lnSpc>
              <a:spcBef>
                <a:spcPct val="15000"/>
              </a:spcBef>
              <a:spcAft>
                <a:spcPct val="15000"/>
              </a:spcAft>
              <a:buFont typeface="Arial" pitchFamily="34" charset="0"/>
              <a:buChar char="–"/>
              <a:defRPr sz="2000">
                <a:solidFill>
                  <a:srgbClr val="0082AA"/>
                </a:solidFill>
                <a:latin typeface="+mn-lt"/>
                <a:ea typeface="+mn-ea"/>
                <a:cs typeface="+mn-cs"/>
              </a:defRPr>
            </a:lvl3pPr>
            <a:lvl4pPr marL="804863" indent="-176213" algn="l" rtl="0" eaLnBrk="1" fontAlgn="base" hangingPunct="1">
              <a:lnSpc>
                <a:spcPct val="90000"/>
              </a:lnSpc>
              <a:spcBef>
                <a:spcPct val="15000"/>
              </a:spcBef>
              <a:spcAft>
                <a:spcPct val="15000"/>
              </a:spcAft>
              <a:buChar char="•"/>
              <a:defRPr>
                <a:solidFill>
                  <a:srgbClr val="0082AA"/>
                </a:solidFill>
                <a:latin typeface="+mn-lt"/>
                <a:ea typeface="+mn-ea"/>
                <a:cs typeface="+mn-cs"/>
              </a:defRPr>
            </a:lvl4pPr>
            <a:lvl5pPr marL="1433513" indent="-176213" algn="l" rtl="0" eaLnBrk="1" fontAlgn="base" hangingPunct="1">
              <a:lnSpc>
                <a:spcPct val="90000"/>
              </a:lnSpc>
              <a:spcBef>
                <a:spcPct val="0"/>
              </a:spcBef>
              <a:spcAft>
                <a:spcPct val="0"/>
              </a:spcAft>
              <a:buChar char="•"/>
              <a:defRPr sz="2200" b="1">
                <a:solidFill>
                  <a:srgbClr val="0082AA"/>
                </a:solidFill>
                <a:latin typeface="+mn-lt"/>
                <a:ea typeface="+mn-ea"/>
                <a:cs typeface="+mn-cs"/>
              </a:defRPr>
            </a:lvl5pPr>
            <a:lvl6pPr marL="1890713" indent="-176213" algn="l" rtl="0" eaLnBrk="1" fontAlgn="base" hangingPunct="1">
              <a:lnSpc>
                <a:spcPct val="90000"/>
              </a:lnSpc>
              <a:spcBef>
                <a:spcPct val="0"/>
              </a:spcBef>
              <a:spcAft>
                <a:spcPct val="0"/>
              </a:spcAft>
              <a:buChar char="•"/>
              <a:defRPr sz="2200" b="1">
                <a:solidFill>
                  <a:srgbClr val="0082AA"/>
                </a:solidFill>
                <a:latin typeface="+mn-lt"/>
                <a:ea typeface="+mn-ea"/>
                <a:cs typeface="+mn-cs"/>
              </a:defRPr>
            </a:lvl6pPr>
            <a:lvl7pPr marL="2347913" indent="-176213" algn="l" rtl="0" eaLnBrk="1" fontAlgn="base" hangingPunct="1">
              <a:lnSpc>
                <a:spcPct val="90000"/>
              </a:lnSpc>
              <a:spcBef>
                <a:spcPct val="0"/>
              </a:spcBef>
              <a:spcAft>
                <a:spcPct val="0"/>
              </a:spcAft>
              <a:buChar char="•"/>
              <a:defRPr sz="2200" b="1">
                <a:solidFill>
                  <a:srgbClr val="0082AA"/>
                </a:solidFill>
                <a:latin typeface="+mn-lt"/>
                <a:ea typeface="+mn-ea"/>
                <a:cs typeface="+mn-cs"/>
              </a:defRPr>
            </a:lvl7pPr>
            <a:lvl8pPr marL="2805113" indent="-176213" algn="l" rtl="0" eaLnBrk="1" fontAlgn="base" hangingPunct="1">
              <a:lnSpc>
                <a:spcPct val="90000"/>
              </a:lnSpc>
              <a:spcBef>
                <a:spcPct val="0"/>
              </a:spcBef>
              <a:spcAft>
                <a:spcPct val="0"/>
              </a:spcAft>
              <a:buChar char="•"/>
              <a:defRPr sz="2200" b="1">
                <a:solidFill>
                  <a:srgbClr val="0082AA"/>
                </a:solidFill>
                <a:latin typeface="+mn-lt"/>
                <a:ea typeface="+mn-ea"/>
                <a:cs typeface="+mn-cs"/>
              </a:defRPr>
            </a:lvl8pPr>
            <a:lvl9pPr marL="3262313" indent="-176213" algn="l" rtl="0" eaLnBrk="1" fontAlgn="base" hangingPunct="1">
              <a:lnSpc>
                <a:spcPct val="90000"/>
              </a:lnSpc>
              <a:spcBef>
                <a:spcPct val="0"/>
              </a:spcBef>
              <a:spcAft>
                <a:spcPct val="0"/>
              </a:spcAft>
              <a:buChar char="•"/>
              <a:defRPr sz="2200" b="1">
                <a:solidFill>
                  <a:srgbClr val="0082AA"/>
                </a:solidFill>
                <a:latin typeface="+mn-lt"/>
                <a:ea typeface="+mn-ea"/>
                <a:cs typeface="+mn-cs"/>
              </a:defRPr>
            </a:lvl9pPr>
          </a:lstStyle>
          <a:p>
            <a:pPr marL="0" lvl="1" indent="-44450">
              <a:buSzPct val="100000"/>
              <a:buNone/>
            </a:pPr>
            <a:endParaRPr lang="en-US" sz="2600" b="1" dirty="0" smtClean="0"/>
          </a:p>
          <a:p>
            <a:pPr marL="0" lvl="1" indent="-44450">
              <a:buSzPct val="100000"/>
              <a:buNone/>
            </a:pPr>
            <a:endParaRPr lang="en-US" sz="2600" b="1" dirty="0"/>
          </a:p>
          <a:p>
            <a:pPr marL="0" lvl="1" indent="-44450">
              <a:buSzPct val="100000"/>
              <a:buNone/>
            </a:pPr>
            <a:r>
              <a:rPr lang="en-US" sz="2600" b="1" dirty="0" smtClean="0"/>
              <a:t>Continuing </a:t>
            </a:r>
            <a:r>
              <a:rPr lang="en-US" sz="2600" b="1" dirty="0"/>
              <a:t>Voluntary Environmental </a:t>
            </a:r>
            <a:r>
              <a:rPr lang="en-US" sz="2600" b="1" dirty="0" smtClean="0"/>
              <a:t>Programs</a:t>
            </a:r>
          </a:p>
          <a:p>
            <a:pPr lvl="4">
              <a:buSzPct val="100000"/>
              <a:buFont typeface="Arial" pitchFamily="34" charset="0"/>
              <a:buChar char="•"/>
            </a:pPr>
            <a:r>
              <a:rPr lang="en-US" sz="2000" b="0" dirty="0"/>
              <a:t>PG&amp;E’s prior voluntary environmental program </a:t>
            </a:r>
            <a:r>
              <a:rPr lang="en-US" sz="2000" b="0" dirty="0" smtClean="0"/>
              <a:t>called </a:t>
            </a:r>
            <a:r>
              <a:rPr lang="en-US" sz="2000" b="0" dirty="0"/>
              <a:t>ClimateSmart ended in </a:t>
            </a:r>
            <a:r>
              <a:rPr lang="en-US" sz="2000" b="0" dirty="0" smtClean="0"/>
              <a:t>2011.</a:t>
            </a:r>
            <a:endParaRPr lang="en-US" sz="2000" b="0" dirty="0"/>
          </a:p>
          <a:p>
            <a:pPr lvl="4">
              <a:buSzPct val="100000"/>
              <a:buFont typeface="Arial" pitchFamily="34" charset="0"/>
              <a:buChar char="•"/>
            </a:pPr>
            <a:r>
              <a:rPr lang="en-US" sz="2000" b="0" dirty="0"/>
              <a:t>A comprehensive evaluation of the program </a:t>
            </a:r>
            <a:r>
              <a:rPr lang="en-US" sz="2000" b="0" dirty="0" smtClean="0"/>
              <a:t>was conducted and “lessons learned” were incorporated into the design of new voluntary program offering called the “Green Option”.</a:t>
            </a:r>
            <a:endParaRPr lang="en-US" sz="2000" b="0" dirty="0"/>
          </a:p>
          <a:p>
            <a:pPr lvl="2">
              <a:buSzPct val="100000"/>
              <a:buFont typeface="Arial" pitchFamily="34" charset="0"/>
              <a:buChar char="•"/>
            </a:pPr>
            <a:endParaRPr lang="en-US" dirty="0"/>
          </a:p>
          <a:p>
            <a:pPr lvl="2">
              <a:buSzPct val="100000"/>
              <a:buFont typeface="Arial" pitchFamily="34" charset="0"/>
              <a:buChar char="•"/>
            </a:pPr>
            <a:endParaRPr lang="en-US" dirty="0" smtClean="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07" y="5074449"/>
            <a:ext cx="1495425"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C:\Users\K5SG\AppData\Local\Microsoft\Windows\Temporary Internet Files\Content.IE5\8LB1C4R9\rooftopsolar_sm[1].jpg"/>
          <p:cNvPicPr>
            <a:picLocks noChangeAspect="1" noChangeArrowheads="1"/>
          </p:cNvPicPr>
          <p:nvPr/>
        </p:nvPicPr>
        <p:blipFill>
          <a:blip r:embed="rId6">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955001" y="1074405"/>
            <a:ext cx="2273830" cy="136429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K5SG\AppData\Local\Microsoft\Windows\Temporary Internet Files\Content.IE5\8LB1C4R9\AW002i164[1].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522" b="99348" l="3500" r="97750">
                        <a14:foregroundMark x1="35250" y1="86087" x2="35250" y2="86087"/>
                        <a14:foregroundMark x1="35250" y1="95435" x2="35250" y2="95435"/>
                        <a14:foregroundMark x1="3750" y1="74348" x2="3750" y2="74348"/>
                        <a14:foregroundMark x1="94250" y1="60000" x2="94250" y2="60000"/>
                        <a14:foregroundMark x1="76500" y1="13261" x2="76500" y2="13261"/>
                        <a14:foregroundMark x1="72500" y1="5652" x2="72500" y2="5652"/>
                        <a14:foregroundMark x1="66750" y1="1739" x2="66750" y2="1739"/>
                        <a14:foregroundMark x1="97750" y1="24348" x2="97750" y2="24348"/>
                        <a14:foregroundMark x1="95500" y1="61522" x2="95500" y2="61522"/>
                        <a14:foregroundMark x1="35750" y1="99348" x2="35750" y2="99348"/>
                      </a14:backgroundRemoval>
                    </a14:imgEffect>
                  </a14:imgLayer>
                </a14:imgProps>
              </a:ext>
              <a:ext uri="{28A0092B-C50C-407E-A947-70E740481C1C}">
                <a14:useLocalDpi xmlns:a14="http://schemas.microsoft.com/office/drawing/2010/main" val="0"/>
              </a:ext>
            </a:extLst>
          </a:blip>
          <a:srcRect/>
          <a:stretch>
            <a:fillRect/>
          </a:stretch>
        </p:blipFill>
        <p:spPr bwMode="auto">
          <a:xfrm>
            <a:off x="5791200" y="2556172"/>
            <a:ext cx="1124782" cy="12934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K5SG\AppData\Local\Microsoft\Windows\Temporary Internet Files\Content.IE5\7C29EKIA\Oak_Tree-icon[1].png"/>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99000" l="10000" r="90000">
                        <a14:foregroundMark x1="34000" y1="88000" x2="34000" y2="88000"/>
                      </a14:backgroundRemoval>
                    </a14:imgEffect>
                  </a14:imgLayer>
                </a14:imgProps>
              </a:ext>
              <a:ext uri="{28A0092B-C50C-407E-A947-70E740481C1C}">
                <a14:useLocalDpi xmlns:a14="http://schemas.microsoft.com/office/drawing/2010/main" val="0"/>
              </a:ext>
            </a:extLst>
          </a:blip>
          <a:srcRect/>
          <a:stretch>
            <a:fillRect/>
          </a:stretch>
        </p:blipFill>
        <p:spPr bwMode="auto">
          <a:xfrm>
            <a:off x="7303413" y="2438703"/>
            <a:ext cx="1488614" cy="148861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K5SG\AppData\Local\Microsoft\Windows\Temporary Internet Files\Content.IE5\7C29EKIA\blockpage[1].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681102"/>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640" y="441543"/>
            <a:ext cx="7911479" cy="366254"/>
          </a:xfrm>
        </p:spPr>
        <p:txBody>
          <a:bodyPr/>
          <a:lstStyle/>
          <a:p>
            <a:r>
              <a:rPr lang="en-US" sz="2800" dirty="0" smtClean="0"/>
              <a:t>Brief History</a:t>
            </a:r>
            <a:endParaRPr lang="en-US" sz="2800" dirty="0"/>
          </a:p>
        </p:txBody>
      </p:sp>
      <p:graphicFrame>
        <p:nvGraphicFramePr>
          <p:cNvPr id="14" name="Diagram 13"/>
          <p:cNvGraphicFramePr/>
          <p:nvPr>
            <p:extLst>
              <p:ext uri="{D42A27DB-BD31-4B8C-83A1-F6EECF244321}">
                <p14:modId xmlns:p14="http://schemas.microsoft.com/office/powerpoint/2010/main" val="3898546230"/>
              </p:ext>
            </p:extLst>
          </p:nvPr>
        </p:nvGraphicFramePr>
        <p:xfrm>
          <a:off x="228600" y="1219200"/>
          <a:ext cx="84582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1045292"/>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6998" y="476391"/>
            <a:ext cx="7467885" cy="366254"/>
          </a:xfrm>
        </p:spPr>
        <p:txBody>
          <a:bodyPr/>
          <a:lstStyle/>
          <a:p>
            <a:r>
              <a:rPr lang="en-US" sz="2800" dirty="0" smtClean="0"/>
              <a:t>PG&amp;E’s Green Option</a:t>
            </a:r>
            <a:endParaRPr lang="en-US" sz="2800" dirty="0"/>
          </a:p>
        </p:txBody>
      </p:sp>
      <p:sp>
        <p:nvSpPr>
          <p:cNvPr id="17" name="TextBox 16"/>
          <p:cNvSpPr txBox="1"/>
          <p:nvPr/>
        </p:nvSpPr>
        <p:spPr>
          <a:xfrm>
            <a:off x="426416" y="2819400"/>
            <a:ext cx="8308781" cy="3293209"/>
          </a:xfrm>
          <a:prstGeom prst="rect">
            <a:avLst/>
          </a:prstGeom>
          <a:noFill/>
        </p:spPr>
        <p:txBody>
          <a:bodyPr wrap="square" rtlCol="0">
            <a:spAutoFit/>
          </a:bodyPr>
          <a:lstStyle/>
          <a:p>
            <a:pPr fontAlgn="base">
              <a:spcBef>
                <a:spcPts val="600"/>
              </a:spcBef>
              <a:spcAft>
                <a:spcPts val="600"/>
              </a:spcAft>
            </a:pPr>
            <a:r>
              <a:rPr lang="en-US" sz="2400" b="1" dirty="0">
                <a:solidFill>
                  <a:srgbClr val="0082AA"/>
                </a:solidFill>
              </a:rPr>
              <a:t>Both options allow customers a way to buy 100% solar power </a:t>
            </a:r>
            <a:r>
              <a:rPr lang="en-US" sz="2400" b="1" dirty="0" smtClean="0">
                <a:solidFill>
                  <a:srgbClr val="0082AA"/>
                </a:solidFill>
              </a:rPr>
              <a:t>that:</a:t>
            </a:r>
            <a:endParaRPr lang="en-US" sz="2400" b="1" dirty="0">
              <a:solidFill>
                <a:srgbClr val="0082AA"/>
              </a:solidFill>
            </a:endParaRPr>
          </a:p>
          <a:p>
            <a:pPr marL="342900" indent="-342900" fontAlgn="base">
              <a:spcBef>
                <a:spcPts val="600"/>
              </a:spcBef>
              <a:spcAft>
                <a:spcPts val="600"/>
              </a:spcAft>
              <a:buFont typeface="Arial" panose="020B0604020202020204" pitchFamily="34" charset="0"/>
              <a:buChar char="•"/>
            </a:pPr>
            <a:r>
              <a:rPr lang="en-US" sz="2400" dirty="0" smtClean="0">
                <a:solidFill>
                  <a:srgbClr val="0082AA"/>
                </a:solidFill>
              </a:rPr>
              <a:t>Ensures </a:t>
            </a:r>
            <a:r>
              <a:rPr lang="en-US" sz="2400" dirty="0">
                <a:solidFill>
                  <a:srgbClr val="0082AA"/>
                </a:solidFill>
              </a:rPr>
              <a:t>new incremental solar will be developed </a:t>
            </a:r>
            <a:endParaRPr lang="en-US" sz="2400" dirty="0" smtClean="0">
              <a:solidFill>
                <a:srgbClr val="0082AA"/>
              </a:solidFill>
            </a:endParaRPr>
          </a:p>
          <a:p>
            <a:pPr marL="342900" indent="-342900" fontAlgn="base">
              <a:spcBef>
                <a:spcPts val="600"/>
              </a:spcBef>
              <a:spcAft>
                <a:spcPts val="600"/>
              </a:spcAft>
              <a:buFont typeface="Arial" panose="020B0604020202020204" pitchFamily="34" charset="0"/>
              <a:buChar char="•"/>
            </a:pPr>
            <a:r>
              <a:rPr lang="en-US" sz="2400" dirty="0" smtClean="0">
                <a:solidFill>
                  <a:srgbClr val="0082AA"/>
                </a:solidFill>
              </a:rPr>
              <a:t>Requires </a:t>
            </a:r>
            <a:r>
              <a:rPr lang="en-US" sz="2400" dirty="0">
                <a:solidFill>
                  <a:srgbClr val="0082AA"/>
                </a:solidFill>
              </a:rPr>
              <a:t>minimal effort on the part of the </a:t>
            </a:r>
            <a:r>
              <a:rPr lang="en-US" sz="2400" dirty="0" smtClean="0">
                <a:solidFill>
                  <a:srgbClr val="0082AA"/>
                </a:solidFill>
              </a:rPr>
              <a:t>customer</a:t>
            </a:r>
          </a:p>
          <a:p>
            <a:pPr marL="342900" indent="-342900" fontAlgn="base">
              <a:spcBef>
                <a:spcPts val="600"/>
              </a:spcBef>
              <a:spcAft>
                <a:spcPts val="600"/>
              </a:spcAft>
              <a:buFont typeface="Arial" panose="020B0604020202020204" pitchFamily="34" charset="0"/>
              <a:buChar char="•"/>
            </a:pPr>
            <a:r>
              <a:rPr lang="en-US" sz="2400" dirty="0" smtClean="0">
                <a:solidFill>
                  <a:srgbClr val="0082AA"/>
                </a:solidFill>
              </a:rPr>
              <a:t>Enables </a:t>
            </a:r>
            <a:r>
              <a:rPr lang="en-US" sz="2400" dirty="0">
                <a:solidFill>
                  <a:srgbClr val="0082AA"/>
                </a:solidFill>
              </a:rPr>
              <a:t>the customer to benefit from the generally declining costs of </a:t>
            </a:r>
            <a:r>
              <a:rPr lang="en-US" sz="2400" dirty="0" smtClean="0">
                <a:solidFill>
                  <a:srgbClr val="0082AA"/>
                </a:solidFill>
              </a:rPr>
              <a:t>solar</a:t>
            </a:r>
          </a:p>
          <a:p>
            <a:pPr marL="342900" indent="-342900" fontAlgn="base">
              <a:spcBef>
                <a:spcPts val="600"/>
              </a:spcBef>
              <a:spcAft>
                <a:spcPts val="600"/>
              </a:spcAft>
              <a:buFont typeface="Arial" panose="020B0604020202020204" pitchFamily="34" charset="0"/>
              <a:buChar char="•"/>
            </a:pPr>
            <a:r>
              <a:rPr lang="en-US" sz="2400" dirty="0" smtClean="0">
                <a:solidFill>
                  <a:srgbClr val="0082AA"/>
                </a:solidFill>
              </a:rPr>
              <a:t>Has </a:t>
            </a:r>
            <a:r>
              <a:rPr lang="en-US" sz="2400" dirty="0">
                <a:solidFill>
                  <a:srgbClr val="0082AA"/>
                </a:solidFill>
              </a:rPr>
              <a:t>n</a:t>
            </a:r>
            <a:r>
              <a:rPr lang="en-US" sz="2400" dirty="0" smtClean="0">
                <a:solidFill>
                  <a:srgbClr val="0082AA"/>
                </a:solidFill>
              </a:rPr>
              <a:t>o cost-shift to non-participants</a:t>
            </a:r>
            <a:endParaRPr lang="en-US" sz="2400" dirty="0">
              <a:solidFill>
                <a:srgbClr val="0082AA"/>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46453" y="1253241"/>
            <a:ext cx="1892040" cy="1261359"/>
          </a:xfrm>
          <a:prstGeom prst="rect">
            <a:avLst/>
          </a:prstGeom>
        </p:spPr>
      </p:pic>
      <p:sp>
        <p:nvSpPr>
          <p:cNvPr id="5" name="TextBox 4"/>
          <p:cNvSpPr txBox="1"/>
          <p:nvPr/>
        </p:nvSpPr>
        <p:spPr>
          <a:xfrm>
            <a:off x="482793" y="1255075"/>
            <a:ext cx="5918007" cy="1938992"/>
          </a:xfrm>
          <a:prstGeom prst="rect">
            <a:avLst/>
          </a:prstGeom>
          <a:noFill/>
        </p:spPr>
        <p:txBody>
          <a:bodyPr wrap="square" rtlCol="0">
            <a:spAutoFit/>
          </a:bodyPr>
          <a:lstStyle/>
          <a:p>
            <a:pPr fontAlgn="base">
              <a:spcBef>
                <a:spcPct val="0"/>
              </a:spcBef>
              <a:spcAft>
                <a:spcPct val="0"/>
              </a:spcAft>
            </a:pPr>
            <a:r>
              <a:rPr lang="en-US" sz="2400" b="1" dirty="0" smtClean="0">
                <a:solidFill>
                  <a:srgbClr val="0082AA"/>
                </a:solidFill>
              </a:rPr>
              <a:t>The Green Option is an umbrella term for a set of renewable power program options.</a:t>
            </a:r>
            <a:r>
              <a:rPr lang="en-US" sz="2400" b="1" dirty="0">
                <a:solidFill>
                  <a:srgbClr val="0082AA"/>
                </a:solidFill>
              </a:rPr>
              <a:t> </a:t>
            </a:r>
            <a:endParaRPr lang="en-US" sz="2400" b="1" dirty="0" smtClean="0">
              <a:solidFill>
                <a:srgbClr val="0082AA"/>
              </a:solidFill>
            </a:endParaRPr>
          </a:p>
          <a:p>
            <a:pPr fontAlgn="base">
              <a:spcBef>
                <a:spcPct val="0"/>
              </a:spcBef>
              <a:spcAft>
                <a:spcPct val="0"/>
              </a:spcAft>
            </a:pPr>
            <a:endParaRPr lang="en-US" sz="2400" dirty="0">
              <a:solidFill>
                <a:srgbClr val="0082AA"/>
              </a:solidFill>
            </a:endParaRPr>
          </a:p>
          <a:p>
            <a:pPr fontAlgn="base">
              <a:spcBef>
                <a:spcPct val="0"/>
              </a:spcBef>
              <a:spcAft>
                <a:spcPct val="0"/>
              </a:spcAft>
            </a:pPr>
            <a:endParaRPr lang="en-US" sz="2400" dirty="0" smtClean="0">
              <a:solidFill>
                <a:srgbClr val="0082AA"/>
              </a:solidFill>
            </a:endParaRPr>
          </a:p>
        </p:txBody>
      </p:sp>
    </p:spTree>
    <p:extLst>
      <p:ext uri="{BB962C8B-B14F-4D97-AF65-F5344CB8AC3E}">
        <p14:creationId xmlns:p14="http://schemas.microsoft.com/office/powerpoint/2010/main" val="3358178361"/>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643753" y="2570072"/>
            <a:ext cx="2277087" cy="2447903"/>
            <a:chOff x="307286" y="2540356"/>
            <a:chExt cx="2608620" cy="2818793"/>
          </a:xfrm>
        </p:grpSpPr>
        <p:pic>
          <p:nvPicPr>
            <p:cNvPr id="2050" name="Picture 2" descr="C:\Users\K5SG\AppData\Local\Microsoft\Windows\Temporary Internet Files\Content.IE5\8LB1C4R9\1294163807_california_map[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504" y="2540356"/>
              <a:ext cx="2438402" cy="2818793"/>
            </a:xfrm>
            <a:prstGeom prst="rect">
              <a:avLst/>
            </a:prstGeom>
            <a:noFill/>
            <a:extLst>
              <a:ext uri="{909E8E84-426E-40DD-AFC4-6F175D3DCCD1}">
                <a14:hiddenFill xmlns:a14="http://schemas.microsoft.com/office/drawing/2010/main">
                  <a:solidFill>
                    <a:srgbClr val="FFFFFF"/>
                  </a:solidFill>
                </a14:hiddenFill>
              </a:ext>
            </a:extLst>
          </p:spPr>
        </p:pic>
        <p:sp>
          <p:nvSpPr>
            <p:cNvPr id="10" name="Donut 9"/>
            <p:cNvSpPr/>
            <p:nvPr/>
          </p:nvSpPr>
          <p:spPr bwMode="auto">
            <a:xfrm>
              <a:off x="307286" y="2540356"/>
              <a:ext cx="1567043" cy="1853266"/>
            </a:xfrm>
            <a:prstGeom prst="donut">
              <a:avLst>
                <a:gd name="adj" fmla="val 512"/>
              </a:avLst>
            </a:prstGeom>
            <a:solidFill>
              <a:schemeClr val="tx1"/>
            </a:solidFill>
            <a:ln w="9525" cap="flat" cmpd="sng" algn="ctr">
              <a:solidFill>
                <a:schemeClr val="tx1"/>
              </a:solidFill>
              <a:prstDash val="solid"/>
              <a:round/>
              <a:headEnd type="none" w="med" len="med"/>
              <a:tailEnd type="none" w="med" len="med"/>
            </a:ln>
            <a:effectLst/>
          </p:spPr>
          <p:txBody>
            <a:bodyPr vert="horz" wrap="none" lIns="63679" tIns="31839" rIns="63679" bIns="31839" numCol="1" rtlCol="0" anchor="ctr" anchorCtr="0" compatLnSpc="1">
              <a:prstTxWarp prst="textNoShape">
                <a:avLst/>
              </a:prstTxWarp>
            </a:bodyPr>
            <a:lstStyle/>
            <a:p>
              <a:pPr marL="0" marR="0" indent="0" algn="ctr" defTabSz="914400" rtl="0" eaLnBrk="1" fontAlgn="base" latinLnBrk="0" hangingPunct="1">
                <a:lnSpc>
                  <a:spcPct val="90000"/>
                </a:lnSpc>
                <a:spcBef>
                  <a:spcPct val="3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grpSp>
      <p:pic>
        <p:nvPicPr>
          <p:cNvPr id="29" name="Picture 2" descr="C:\Users\K5SG\AppData\Local\Microsoft\Windows\Temporary Internet Files\Content.IE5\8LB1C4R9\1294163807_california_map[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0388" y="2500482"/>
            <a:ext cx="2077131" cy="24011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71264" y="559519"/>
            <a:ext cx="7467885" cy="366254"/>
          </a:xfrm>
        </p:spPr>
        <p:txBody>
          <a:bodyPr/>
          <a:lstStyle/>
          <a:p>
            <a:r>
              <a:rPr lang="en-US" sz="2800" dirty="0" smtClean="0"/>
              <a:t>Two Program Options</a:t>
            </a:r>
            <a:endParaRPr lang="en-US" sz="2800" dirty="0"/>
          </a:p>
        </p:txBody>
      </p:sp>
      <p:sp>
        <p:nvSpPr>
          <p:cNvPr id="17" name="TextBox 16"/>
          <p:cNvSpPr txBox="1"/>
          <p:nvPr/>
        </p:nvSpPr>
        <p:spPr>
          <a:xfrm>
            <a:off x="282892" y="1078925"/>
            <a:ext cx="8716553" cy="707886"/>
          </a:xfrm>
          <a:prstGeom prst="rect">
            <a:avLst/>
          </a:prstGeom>
          <a:noFill/>
        </p:spPr>
        <p:txBody>
          <a:bodyPr wrap="square" rtlCol="0">
            <a:spAutoFit/>
          </a:bodyPr>
          <a:lstStyle/>
          <a:p>
            <a:pPr fontAlgn="base">
              <a:spcBef>
                <a:spcPct val="0"/>
              </a:spcBef>
              <a:spcAft>
                <a:spcPct val="0"/>
              </a:spcAft>
            </a:pPr>
            <a:r>
              <a:rPr lang="en-US" sz="2000" b="1" dirty="0" smtClean="0">
                <a:solidFill>
                  <a:srgbClr val="0082AA"/>
                </a:solidFill>
              </a:rPr>
              <a:t>PG&amp;E </a:t>
            </a:r>
            <a:r>
              <a:rPr lang="en-US" sz="2000" b="1" dirty="0">
                <a:solidFill>
                  <a:srgbClr val="0082AA"/>
                </a:solidFill>
              </a:rPr>
              <a:t>bundled electric </a:t>
            </a:r>
            <a:r>
              <a:rPr lang="en-US" sz="2000" dirty="0" smtClean="0">
                <a:solidFill>
                  <a:srgbClr val="0082AA"/>
                </a:solidFill>
              </a:rPr>
              <a:t>customers will be able to purchase electricity </a:t>
            </a:r>
            <a:r>
              <a:rPr lang="en-US" sz="2000" dirty="0">
                <a:solidFill>
                  <a:srgbClr val="0082AA"/>
                </a:solidFill>
              </a:rPr>
              <a:t>from new solar projects within PG&amp;E’s service </a:t>
            </a:r>
            <a:r>
              <a:rPr lang="en-US" sz="2000" dirty="0" smtClean="0">
                <a:solidFill>
                  <a:srgbClr val="0082AA"/>
                </a:solidFill>
              </a:rPr>
              <a:t>area in one of two ways: </a:t>
            </a:r>
            <a:endParaRPr lang="en-US" sz="2000" dirty="0">
              <a:solidFill>
                <a:srgbClr val="0082AA"/>
              </a:solidFill>
            </a:endParaRPr>
          </a:p>
        </p:txBody>
      </p:sp>
      <p:sp>
        <p:nvSpPr>
          <p:cNvPr id="24" name="TextBox 23"/>
          <p:cNvSpPr txBox="1"/>
          <p:nvPr/>
        </p:nvSpPr>
        <p:spPr>
          <a:xfrm>
            <a:off x="146385" y="6389903"/>
            <a:ext cx="4043094" cy="307777"/>
          </a:xfrm>
          <a:prstGeom prst="rect">
            <a:avLst/>
          </a:prstGeom>
          <a:noFill/>
        </p:spPr>
        <p:txBody>
          <a:bodyPr wrap="none" rtlCol="0">
            <a:spAutoFit/>
          </a:bodyPr>
          <a:lstStyle/>
          <a:p>
            <a:pPr fontAlgn="base">
              <a:spcBef>
                <a:spcPct val="0"/>
              </a:spcBef>
              <a:spcAft>
                <a:spcPct val="0"/>
              </a:spcAft>
            </a:pPr>
            <a:r>
              <a:rPr lang="en-US" sz="1400" b="1" dirty="0"/>
              <a:t>* Customer-facing </a:t>
            </a:r>
            <a:r>
              <a:rPr lang="en-US" sz="1400" b="1" dirty="0" smtClean="0"/>
              <a:t>names not </a:t>
            </a:r>
            <a:r>
              <a:rPr lang="en-US" sz="1400" b="1" dirty="0"/>
              <a:t>yet determined</a:t>
            </a:r>
          </a:p>
        </p:txBody>
      </p:sp>
      <p:pic>
        <p:nvPicPr>
          <p:cNvPr id="42" name="Picture 41"/>
          <p:cNvPicPr>
            <a:picLocks noChangeAspect="1"/>
          </p:cNvPicPr>
          <p:nvPr/>
        </p:nvPicPr>
        <p:blipFill>
          <a:blip r:embed="rId4" cstate="print">
            <a:extLst>
              <a:ext uri="{BEBA8EAE-BF5A-486C-A8C5-ECC9F3942E4B}">
                <a14:imgProps xmlns:a14="http://schemas.microsoft.com/office/drawing/2010/main">
                  <a14:imgLayer r:embed="rId5">
                    <a14:imgEffect>
                      <a14:backgroundRemoval t="4286" b="93571" l="2667" r="92000">
                        <a14:foregroundMark x1="14000" y1="7857" x2="14000" y2="7857"/>
                        <a14:foregroundMark x1="8000" y1="66786" x2="8000" y2="66786"/>
                        <a14:foregroundMark x1="12000" y1="67143" x2="12000" y2="67143"/>
                        <a14:foregroundMark x1="83667" y1="68929" x2="83667" y2="68929"/>
                        <a14:foregroundMark x1="77667" y1="66429" x2="77667" y2="66429"/>
                        <a14:foregroundMark x1="92000" y1="62857" x2="92000" y2="62857"/>
                        <a14:foregroundMark x1="53667" y1="93571" x2="53667" y2="93571"/>
                      </a14:backgroundRemoval>
                    </a14:imgEffect>
                  </a14:imgLayer>
                </a14:imgProps>
              </a:ext>
              <a:ext uri="{28A0092B-C50C-407E-A947-70E740481C1C}">
                <a14:useLocalDpi xmlns:a14="http://schemas.microsoft.com/office/drawing/2010/main" val="0"/>
              </a:ext>
            </a:extLst>
          </a:blip>
          <a:stretch>
            <a:fillRect/>
          </a:stretch>
        </p:blipFill>
        <p:spPr>
          <a:xfrm>
            <a:off x="6555809" y="3409597"/>
            <a:ext cx="393958" cy="367694"/>
          </a:xfrm>
          <a:prstGeom prst="rect">
            <a:avLst/>
          </a:prstGeom>
        </p:spPr>
      </p:pic>
      <p:sp>
        <p:nvSpPr>
          <p:cNvPr id="32" name="TextBox 31"/>
          <p:cNvSpPr txBox="1"/>
          <p:nvPr/>
        </p:nvSpPr>
        <p:spPr>
          <a:xfrm>
            <a:off x="-48780" y="5052853"/>
            <a:ext cx="3872505" cy="1015663"/>
          </a:xfrm>
          <a:prstGeom prst="rect">
            <a:avLst/>
          </a:prstGeom>
          <a:noFill/>
        </p:spPr>
        <p:txBody>
          <a:bodyPr wrap="square" rtlCol="0">
            <a:spAutoFit/>
          </a:bodyPr>
          <a:lstStyle/>
          <a:p>
            <a:pPr algn="ctr" fontAlgn="base">
              <a:spcBef>
                <a:spcPct val="0"/>
              </a:spcBef>
              <a:spcAft>
                <a:spcPct val="0"/>
              </a:spcAft>
            </a:pPr>
            <a:r>
              <a:rPr lang="en-US" sz="2000" b="1" dirty="0"/>
              <a:t>Green Tariff Shared Renewables Program (“GTSR</a:t>
            </a:r>
            <a:r>
              <a:rPr lang="en-US" sz="2000" b="1" dirty="0" smtClean="0"/>
              <a:t>”)*</a:t>
            </a:r>
            <a:endParaRPr lang="en-US" sz="2000" b="1" dirty="0"/>
          </a:p>
        </p:txBody>
      </p:sp>
      <p:sp>
        <p:nvSpPr>
          <p:cNvPr id="33" name="TextBox 32"/>
          <p:cNvSpPr txBox="1"/>
          <p:nvPr/>
        </p:nvSpPr>
        <p:spPr>
          <a:xfrm>
            <a:off x="5316374" y="5052853"/>
            <a:ext cx="3266787" cy="1015663"/>
          </a:xfrm>
          <a:prstGeom prst="rect">
            <a:avLst/>
          </a:prstGeom>
          <a:noFill/>
        </p:spPr>
        <p:txBody>
          <a:bodyPr wrap="square" rtlCol="0">
            <a:spAutoFit/>
          </a:bodyPr>
          <a:lstStyle/>
          <a:p>
            <a:pPr algn="ctr" fontAlgn="base">
              <a:spcBef>
                <a:spcPct val="0"/>
              </a:spcBef>
              <a:spcAft>
                <a:spcPct val="0"/>
              </a:spcAft>
            </a:pPr>
            <a:r>
              <a:rPr lang="en-US" sz="2000" b="1" dirty="0"/>
              <a:t>Enhanced Community Renewables </a:t>
            </a:r>
            <a:r>
              <a:rPr lang="en-US" sz="2000" b="1" dirty="0" smtClean="0"/>
              <a:t>Program (“</a:t>
            </a:r>
            <a:r>
              <a:rPr lang="en-US" sz="2000" b="1" dirty="0"/>
              <a:t>ECR</a:t>
            </a:r>
            <a:r>
              <a:rPr lang="en-US" sz="2000" b="1" dirty="0" smtClean="0"/>
              <a:t>”)*</a:t>
            </a:r>
            <a:endParaRPr lang="en-US" sz="2000" b="1" dirty="0"/>
          </a:p>
        </p:txBody>
      </p:sp>
      <p:grpSp>
        <p:nvGrpSpPr>
          <p:cNvPr id="36" name="Group 35"/>
          <p:cNvGrpSpPr/>
          <p:nvPr/>
        </p:nvGrpSpPr>
        <p:grpSpPr>
          <a:xfrm>
            <a:off x="2105532" y="2492530"/>
            <a:ext cx="4050298" cy="1335972"/>
            <a:chOff x="3696201" y="3034883"/>
            <a:chExt cx="2952751" cy="1089512"/>
          </a:xfrm>
        </p:grpSpPr>
        <p:sp>
          <p:nvSpPr>
            <p:cNvPr id="43" name="Bent Arrow 42"/>
            <p:cNvSpPr/>
            <p:nvPr/>
          </p:nvSpPr>
          <p:spPr bwMode="auto">
            <a:xfrm rot="10800000">
              <a:off x="3696201" y="3034885"/>
              <a:ext cx="1590575" cy="1089510"/>
            </a:xfrm>
            <a:prstGeom prst="bentArrow">
              <a:avLst>
                <a:gd name="adj1" fmla="val 25000"/>
                <a:gd name="adj2" fmla="val 25517"/>
                <a:gd name="adj3" fmla="val 25000"/>
                <a:gd name="adj4" fmla="val 43750"/>
              </a:avLst>
            </a:prstGeom>
            <a:solidFill>
              <a:schemeClr val="tx1"/>
            </a:solidFill>
            <a:ln w="9525" cap="flat" cmpd="sng" algn="ctr">
              <a:solidFill>
                <a:schemeClr val="tx1"/>
              </a:solidFill>
              <a:prstDash val="solid"/>
              <a:round/>
              <a:headEnd type="none" w="med" len="med"/>
              <a:tailEnd type="none" w="med" len="med"/>
            </a:ln>
            <a:effectLst/>
          </p:spPr>
          <p:txBody>
            <a:bodyPr vert="horz" wrap="none" lIns="63679" tIns="31839" rIns="63679" bIns="31839" numCol="1" rtlCol="0" anchor="ctr" anchorCtr="0" compatLnSpc="1">
              <a:prstTxWarp prst="textNoShape">
                <a:avLst/>
              </a:prstTxWarp>
            </a:bodyPr>
            <a:lstStyle/>
            <a:p>
              <a:pPr algn="ctr" fontAlgn="base">
                <a:lnSpc>
                  <a:spcPct val="90000"/>
                </a:lnSpc>
                <a:spcBef>
                  <a:spcPct val="30000"/>
                </a:spcBef>
                <a:spcAft>
                  <a:spcPct val="0"/>
                </a:spcAft>
              </a:pPr>
              <a:endParaRPr lang="en-US" sz="2000" b="1" dirty="0">
                <a:solidFill>
                  <a:srgbClr val="0082AA"/>
                </a:solidFill>
              </a:endParaRPr>
            </a:p>
          </p:txBody>
        </p:sp>
        <p:sp>
          <p:nvSpPr>
            <p:cNvPr id="44" name="Bent Arrow 43"/>
            <p:cNvSpPr/>
            <p:nvPr/>
          </p:nvSpPr>
          <p:spPr bwMode="auto">
            <a:xfrm flipV="1">
              <a:off x="5067638" y="3034883"/>
              <a:ext cx="1581314" cy="1089511"/>
            </a:xfrm>
            <a:prstGeom prst="bentArrow">
              <a:avLst/>
            </a:prstGeom>
            <a:solidFill>
              <a:schemeClr val="tx1"/>
            </a:solidFill>
            <a:ln w="9525" cap="flat" cmpd="sng" algn="ctr">
              <a:solidFill>
                <a:schemeClr val="tx1"/>
              </a:solidFill>
              <a:prstDash val="solid"/>
              <a:round/>
              <a:headEnd type="none" w="med" len="med"/>
              <a:tailEnd type="none" w="med" len="med"/>
            </a:ln>
            <a:effectLst/>
          </p:spPr>
          <p:txBody>
            <a:bodyPr vert="horz" wrap="none" lIns="63679" tIns="31839" rIns="63679" bIns="31839" numCol="1" rtlCol="0" anchor="ctr" anchorCtr="0" compatLnSpc="1">
              <a:prstTxWarp prst="textNoShape">
                <a:avLst/>
              </a:prstTxWarp>
            </a:bodyPr>
            <a:lstStyle/>
            <a:p>
              <a:pPr algn="ctr" fontAlgn="base">
                <a:lnSpc>
                  <a:spcPct val="90000"/>
                </a:lnSpc>
                <a:spcBef>
                  <a:spcPct val="30000"/>
                </a:spcBef>
                <a:spcAft>
                  <a:spcPct val="0"/>
                </a:spcAft>
              </a:pPr>
              <a:endParaRPr lang="en-US" sz="2000" b="1">
                <a:solidFill>
                  <a:srgbClr val="0082AA"/>
                </a:solidFill>
              </a:endParaRPr>
            </a:p>
          </p:txBody>
        </p:sp>
      </p:grpSp>
      <p:grpSp>
        <p:nvGrpSpPr>
          <p:cNvPr id="9" name="Group 8"/>
          <p:cNvGrpSpPr/>
          <p:nvPr/>
        </p:nvGrpSpPr>
        <p:grpSpPr>
          <a:xfrm>
            <a:off x="3348998" y="1825532"/>
            <a:ext cx="1563366" cy="1557295"/>
            <a:chOff x="3441756" y="1221857"/>
            <a:chExt cx="1563366" cy="1557295"/>
          </a:xfrm>
        </p:grpSpPr>
        <p:pic>
          <p:nvPicPr>
            <p:cNvPr id="30" name="Picture 2"/>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441" b="98238" l="1802" r="99099">
                          <a14:foregroundMark x1="56757" y1="4846" x2="56757" y2="4846"/>
                          <a14:foregroundMark x1="94144" y1="29956" x2="94144" y2="29956"/>
                          <a14:foregroundMark x1="96396" y1="69163" x2="96396" y2="69163"/>
                          <a14:foregroundMark x1="69820" y1="93392" x2="69820" y2="93392"/>
                          <a14:foregroundMark x1="4955" y1="66960" x2="4955" y2="66960"/>
                          <a14:foregroundMark x1="26577" y1="96035" x2="26577" y2="96035"/>
                          <a14:foregroundMark x1="73423" y1="98238" x2="73423" y2="98238"/>
                          <a14:foregroundMark x1="55856" y1="441" x2="55856" y2="441"/>
                          <a14:foregroundMark x1="2252" y1="69163" x2="2252" y2="69163"/>
                          <a14:foregroundMark x1="99099" y1="23789" x2="99099" y2="23789"/>
                        </a14:backgroundRemoval>
                      </a14:imgEffect>
                    </a14:imgLayer>
                  </a14:imgProps>
                </a:ext>
                <a:ext uri="{28A0092B-C50C-407E-A947-70E740481C1C}">
                  <a14:useLocalDpi xmlns:a14="http://schemas.microsoft.com/office/drawing/2010/main" val="0"/>
                </a:ext>
              </a:extLst>
            </a:blip>
            <a:srcRect/>
            <a:stretch>
              <a:fillRect/>
            </a:stretch>
          </p:blipFill>
          <p:spPr bwMode="auto">
            <a:xfrm>
              <a:off x="3441756" y="1221857"/>
              <a:ext cx="1563366" cy="1557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33"/>
            <p:cNvSpPr txBox="1"/>
            <p:nvPr/>
          </p:nvSpPr>
          <p:spPr>
            <a:xfrm>
              <a:off x="3732969" y="1661582"/>
              <a:ext cx="980940" cy="707886"/>
            </a:xfrm>
            <a:prstGeom prst="rect">
              <a:avLst/>
            </a:prstGeom>
            <a:noFill/>
          </p:spPr>
          <p:txBody>
            <a:bodyPr wrap="square" rtlCol="0">
              <a:spAutoFit/>
            </a:bodyPr>
            <a:lstStyle/>
            <a:p>
              <a:pPr algn="ctr" fontAlgn="base">
                <a:spcBef>
                  <a:spcPct val="0"/>
                </a:spcBef>
                <a:spcAft>
                  <a:spcPct val="0"/>
                </a:spcAft>
              </a:pPr>
              <a:r>
                <a:rPr lang="en-US" sz="2000" dirty="0">
                  <a:solidFill>
                    <a:srgbClr val="0082AA"/>
                  </a:solidFill>
                </a:rPr>
                <a:t>272 MW</a:t>
              </a:r>
            </a:p>
          </p:txBody>
        </p:sp>
      </p:grpSp>
      <p:sp>
        <p:nvSpPr>
          <p:cNvPr id="45" name="Donut 44"/>
          <p:cNvSpPr/>
          <p:nvPr/>
        </p:nvSpPr>
        <p:spPr bwMode="auto">
          <a:xfrm>
            <a:off x="6430808" y="3313260"/>
            <a:ext cx="643962" cy="577161"/>
          </a:xfrm>
          <a:prstGeom prst="donut">
            <a:avLst>
              <a:gd name="adj" fmla="val 512"/>
            </a:avLst>
          </a:prstGeom>
          <a:solidFill>
            <a:schemeClr val="tx1"/>
          </a:solidFill>
          <a:ln w="9525" cap="flat" cmpd="sng" algn="ctr">
            <a:solidFill>
              <a:schemeClr val="tx1"/>
            </a:solidFill>
            <a:prstDash val="solid"/>
            <a:round/>
            <a:headEnd type="none" w="med" len="med"/>
            <a:tailEnd type="none" w="med" len="med"/>
          </a:ln>
          <a:effectLst/>
        </p:spPr>
        <p:txBody>
          <a:bodyPr vert="horz" wrap="none" lIns="63679" tIns="31839" rIns="63679" bIns="31839" numCol="1" rtlCol="0" anchor="ctr" anchorCtr="0" compatLnSpc="1">
            <a:prstTxWarp prst="textNoShape">
              <a:avLst/>
            </a:prstTxWarp>
          </a:bodyPr>
          <a:lstStyle/>
          <a:p>
            <a:pPr marL="0" marR="0" indent="0" algn="ctr" defTabSz="914400" rtl="0" eaLnBrk="1" fontAlgn="base" latinLnBrk="0" hangingPunct="1">
              <a:lnSpc>
                <a:spcPct val="90000"/>
              </a:lnSpc>
              <a:spcBef>
                <a:spcPct val="3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pic>
        <p:nvPicPr>
          <p:cNvPr id="52" name="Picture 51"/>
          <p:cNvPicPr>
            <a:picLocks noChangeAspect="1"/>
          </p:cNvPicPr>
          <p:nvPr/>
        </p:nvPicPr>
        <p:blipFill>
          <a:blip r:embed="rId4" cstate="print">
            <a:extLst>
              <a:ext uri="{BEBA8EAE-BF5A-486C-A8C5-ECC9F3942E4B}">
                <a14:imgProps xmlns:a14="http://schemas.microsoft.com/office/drawing/2010/main">
                  <a14:imgLayer r:embed="rId5">
                    <a14:imgEffect>
                      <a14:backgroundRemoval t="4286" b="93571" l="2667" r="92000">
                        <a14:foregroundMark x1="14000" y1="7857" x2="14000" y2="7857"/>
                        <a14:foregroundMark x1="8000" y1="66786" x2="8000" y2="66786"/>
                        <a14:foregroundMark x1="12000" y1="67143" x2="12000" y2="67143"/>
                        <a14:foregroundMark x1="83667" y1="68929" x2="83667" y2="68929"/>
                        <a14:foregroundMark x1="77667" y1="66429" x2="77667" y2="66429"/>
                        <a14:foregroundMark x1="92000" y1="62857" x2="92000" y2="62857"/>
                        <a14:foregroundMark x1="53667" y1="93571" x2="53667" y2="93571"/>
                      </a14:backgroundRemoval>
                    </a14:imgEffect>
                  </a14:imgLayer>
                </a14:imgProps>
              </a:ext>
              <a:ext uri="{28A0092B-C50C-407E-A947-70E740481C1C}">
                <a14:useLocalDpi xmlns:a14="http://schemas.microsoft.com/office/drawing/2010/main" val="0"/>
              </a:ext>
            </a:extLst>
          </a:blip>
          <a:stretch>
            <a:fillRect/>
          </a:stretch>
        </p:blipFill>
        <p:spPr>
          <a:xfrm>
            <a:off x="933737" y="2792823"/>
            <a:ext cx="393958" cy="367694"/>
          </a:xfrm>
          <a:prstGeom prst="rect">
            <a:avLst/>
          </a:prstGeom>
        </p:spPr>
      </p:pic>
      <p:pic>
        <p:nvPicPr>
          <p:cNvPr id="53" name="Picture 52"/>
          <p:cNvPicPr>
            <a:picLocks noChangeAspect="1"/>
          </p:cNvPicPr>
          <p:nvPr/>
        </p:nvPicPr>
        <p:blipFill>
          <a:blip r:embed="rId4" cstate="print">
            <a:extLst>
              <a:ext uri="{BEBA8EAE-BF5A-486C-A8C5-ECC9F3942E4B}">
                <a14:imgProps xmlns:a14="http://schemas.microsoft.com/office/drawing/2010/main">
                  <a14:imgLayer r:embed="rId5">
                    <a14:imgEffect>
                      <a14:backgroundRemoval t="4286" b="93571" l="2667" r="92000">
                        <a14:foregroundMark x1="14000" y1="7857" x2="14000" y2="7857"/>
                        <a14:foregroundMark x1="8000" y1="66786" x2="8000" y2="66786"/>
                        <a14:foregroundMark x1="12000" y1="67143" x2="12000" y2="67143"/>
                        <a14:foregroundMark x1="83667" y1="68929" x2="83667" y2="68929"/>
                        <a14:foregroundMark x1="77667" y1="66429" x2="77667" y2="66429"/>
                        <a14:foregroundMark x1="92000" y1="62857" x2="92000" y2="62857"/>
                        <a14:foregroundMark x1="53667" y1="93571" x2="53667" y2="93571"/>
                      </a14:backgroundRemoval>
                    </a14:imgEffect>
                  </a14:imgLayer>
                </a14:imgProps>
              </a:ext>
              <a:ext uri="{28A0092B-C50C-407E-A947-70E740481C1C}">
                <a14:useLocalDpi xmlns:a14="http://schemas.microsoft.com/office/drawing/2010/main" val="0"/>
              </a:ext>
            </a:extLst>
          </a:blip>
          <a:stretch>
            <a:fillRect/>
          </a:stretch>
        </p:blipFill>
        <p:spPr>
          <a:xfrm>
            <a:off x="1546923" y="3432847"/>
            <a:ext cx="393958" cy="367694"/>
          </a:xfrm>
          <a:prstGeom prst="rect">
            <a:avLst/>
          </a:prstGeom>
        </p:spPr>
      </p:pic>
      <p:pic>
        <p:nvPicPr>
          <p:cNvPr id="54" name="Picture 53"/>
          <p:cNvPicPr>
            <a:picLocks noChangeAspect="1"/>
          </p:cNvPicPr>
          <p:nvPr/>
        </p:nvPicPr>
        <p:blipFill>
          <a:blip r:embed="rId4" cstate="print">
            <a:extLst>
              <a:ext uri="{BEBA8EAE-BF5A-486C-A8C5-ECC9F3942E4B}">
                <a14:imgProps xmlns:a14="http://schemas.microsoft.com/office/drawing/2010/main">
                  <a14:imgLayer r:embed="rId5">
                    <a14:imgEffect>
                      <a14:backgroundRemoval t="4286" b="93571" l="2667" r="92000">
                        <a14:foregroundMark x1="14000" y1="7857" x2="14000" y2="7857"/>
                        <a14:foregroundMark x1="8000" y1="66786" x2="8000" y2="66786"/>
                        <a14:foregroundMark x1="12000" y1="67143" x2="12000" y2="67143"/>
                        <a14:foregroundMark x1="83667" y1="68929" x2="83667" y2="68929"/>
                        <a14:foregroundMark x1="77667" y1="66429" x2="77667" y2="66429"/>
                        <a14:foregroundMark x1="92000" y1="62857" x2="92000" y2="62857"/>
                        <a14:foregroundMark x1="53667" y1="93571" x2="53667" y2="93571"/>
                      </a14:backgroundRemoval>
                    </a14:imgEffect>
                  </a14:imgLayer>
                </a14:imgProps>
              </a:ext>
              <a:ext uri="{28A0092B-C50C-407E-A947-70E740481C1C}">
                <a14:useLocalDpi xmlns:a14="http://schemas.microsoft.com/office/drawing/2010/main" val="0"/>
              </a:ext>
            </a:extLst>
          </a:blip>
          <a:stretch>
            <a:fillRect/>
          </a:stretch>
        </p:blipFill>
        <p:spPr>
          <a:xfrm>
            <a:off x="1200153" y="3714397"/>
            <a:ext cx="393958" cy="367694"/>
          </a:xfrm>
          <a:prstGeom prst="rect">
            <a:avLst/>
          </a:prstGeom>
        </p:spPr>
      </p:pic>
      <p:pic>
        <p:nvPicPr>
          <p:cNvPr id="55" name="Picture 54"/>
          <p:cNvPicPr>
            <a:picLocks noChangeAspect="1"/>
          </p:cNvPicPr>
          <p:nvPr/>
        </p:nvPicPr>
        <p:blipFill>
          <a:blip r:embed="rId4" cstate="print">
            <a:extLst>
              <a:ext uri="{BEBA8EAE-BF5A-486C-A8C5-ECC9F3942E4B}">
                <a14:imgProps xmlns:a14="http://schemas.microsoft.com/office/drawing/2010/main">
                  <a14:imgLayer r:embed="rId5">
                    <a14:imgEffect>
                      <a14:backgroundRemoval t="4286" b="93571" l="2667" r="92000">
                        <a14:foregroundMark x1="14000" y1="7857" x2="14000" y2="7857"/>
                        <a14:foregroundMark x1="8000" y1="66786" x2="8000" y2="66786"/>
                        <a14:foregroundMark x1="12000" y1="67143" x2="12000" y2="67143"/>
                        <a14:foregroundMark x1="83667" y1="68929" x2="83667" y2="68929"/>
                        <a14:foregroundMark x1="77667" y1="66429" x2="77667" y2="66429"/>
                        <a14:foregroundMark x1="92000" y1="62857" x2="92000" y2="62857"/>
                        <a14:foregroundMark x1="53667" y1="93571" x2="53667" y2="93571"/>
                      </a14:backgroundRemoval>
                    </a14:imgEffect>
                  </a14:imgLayer>
                </a14:imgProps>
              </a:ext>
              <a:ext uri="{28A0092B-C50C-407E-A947-70E740481C1C}">
                <a14:useLocalDpi xmlns:a14="http://schemas.microsoft.com/office/drawing/2010/main" val="0"/>
              </a:ext>
            </a:extLst>
          </a:blip>
          <a:stretch>
            <a:fillRect/>
          </a:stretch>
        </p:blipFill>
        <p:spPr>
          <a:xfrm>
            <a:off x="1349944" y="3015133"/>
            <a:ext cx="393958" cy="367694"/>
          </a:xfrm>
          <a:prstGeom prst="rect">
            <a:avLst/>
          </a:prstGeom>
        </p:spPr>
      </p:pic>
      <p:pic>
        <p:nvPicPr>
          <p:cNvPr id="56" name="Picture 55"/>
          <p:cNvPicPr>
            <a:picLocks noChangeAspect="1"/>
          </p:cNvPicPr>
          <p:nvPr/>
        </p:nvPicPr>
        <p:blipFill>
          <a:blip r:embed="rId4" cstate="print">
            <a:extLst>
              <a:ext uri="{BEBA8EAE-BF5A-486C-A8C5-ECC9F3942E4B}">
                <a14:imgProps xmlns:a14="http://schemas.microsoft.com/office/drawing/2010/main">
                  <a14:imgLayer r:embed="rId5">
                    <a14:imgEffect>
                      <a14:backgroundRemoval t="4286" b="93571" l="2667" r="92000">
                        <a14:foregroundMark x1="14000" y1="7857" x2="14000" y2="7857"/>
                        <a14:foregroundMark x1="8000" y1="66786" x2="8000" y2="66786"/>
                        <a14:foregroundMark x1="12000" y1="67143" x2="12000" y2="67143"/>
                        <a14:foregroundMark x1="83667" y1="68929" x2="83667" y2="68929"/>
                        <a14:foregroundMark x1="77667" y1="66429" x2="77667" y2="66429"/>
                        <a14:foregroundMark x1="92000" y1="62857" x2="92000" y2="62857"/>
                        <a14:foregroundMark x1="53667" y1="93571" x2="53667" y2="93571"/>
                      </a14:backgroundRemoval>
                    </a14:imgEffect>
                  </a14:imgLayer>
                </a14:imgProps>
              </a:ext>
              <a:ext uri="{28A0092B-C50C-407E-A947-70E740481C1C}">
                <a14:useLocalDpi xmlns:a14="http://schemas.microsoft.com/office/drawing/2010/main" val="0"/>
              </a:ext>
            </a:extLst>
          </a:blip>
          <a:stretch>
            <a:fillRect/>
          </a:stretch>
        </p:blipFill>
        <p:spPr>
          <a:xfrm>
            <a:off x="1003174" y="3225750"/>
            <a:ext cx="393958" cy="367694"/>
          </a:xfrm>
          <a:prstGeom prst="rect">
            <a:avLst/>
          </a:prstGeom>
        </p:spPr>
      </p:pic>
    </p:spTree>
    <p:extLst>
      <p:ext uri="{BB962C8B-B14F-4D97-AF65-F5344CB8AC3E}">
        <p14:creationId xmlns:p14="http://schemas.microsoft.com/office/powerpoint/2010/main" val="3391115598"/>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6998" y="476391"/>
            <a:ext cx="7467885" cy="366254"/>
          </a:xfrm>
        </p:spPr>
        <p:txBody>
          <a:bodyPr/>
          <a:lstStyle/>
          <a:p>
            <a:r>
              <a:rPr lang="en-US" sz="2800" dirty="0" smtClean="0"/>
              <a:t>Comparing Program Options</a:t>
            </a:r>
            <a:endParaRPr lang="en-US" sz="2800" dirty="0"/>
          </a:p>
        </p:txBody>
      </p:sp>
      <p:graphicFrame>
        <p:nvGraphicFramePr>
          <p:cNvPr id="6" name="Group 293"/>
          <p:cNvGraphicFramePr>
            <a:graphicFrameLocks noGrp="1"/>
          </p:cNvGraphicFramePr>
          <p:nvPr>
            <p:extLst>
              <p:ext uri="{D42A27DB-BD31-4B8C-83A1-F6EECF244321}">
                <p14:modId xmlns:p14="http://schemas.microsoft.com/office/powerpoint/2010/main" val="1826825949"/>
              </p:ext>
            </p:extLst>
          </p:nvPr>
        </p:nvGraphicFramePr>
        <p:xfrm>
          <a:off x="381000" y="1219200"/>
          <a:ext cx="8382000" cy="5048103"/>
        </p:xfrm>
        <a:graphic>
          <a:graphicData uri="http://schemas.openxmlformats.org/drawingml/2006/table">
            <a:tbl>
              <a:tblPr/>
              <a:tblGrid>
                <a:gridCol w="3276600"/>
                <a:gridCol w="1524000"/>
                <a:gridCol w="3581400"/>
              </a:tblGrid>
              <a:tr h="761999">
                <a:tc>
                  <a:txBody>
                    <a:bodyPr/>
                    <a:lstStyle/>
                    <a:p>
                      <a:pPr marL="0" marR="0" lvl="0" indent="0" algn="ctr" defTabSz="914400" rtl="0" eaLnBrk="0" fontAlgn="base" latinLnBrk="0" hangingPunct="0">
                        <a:lnSpc>
                          <a:spcPct val="90000"/>
                        </a:lnSpc>
                        <a:spcBef>
                          <a:spcPct val="50000"/>
                        </a:spcBef>
                        <a:spcAft>
                          <a:spcPct val="0"/>
                        </a:spcAft>
                        <a:buClrTx/>
                        <a:buSzPct val="25000"/>
                        <a:buFont typeface="Arial" charset="0"/>
                        <a:buNone/>
                        <a:tabLst/>
                      </a:pPr>
                      <a:r>
                        <a:rPr kumimoji="0" lang="en-US" sz="2400" b="1" i="0" u="none" strike="noStrike" cap="none" normalizeH="0" baseline="0" dirty="0" smtClean="0">
                          <a:ln>
                            <a:noFill/>
                          </a:ln>
                          <a:solidFill>
                            <a:schemeClr val="bg1"/>
                          </a:solidFill>
                          <a:effectLst/>
                          <a:latin typeface="Arial" charset="0"/>
                          <a:ea typeface="Arial Unicode MS" pitchFamily="34" charset="-128"/>
                          <a:cs typeface="Arial Unicode MS" pitchFamily="34" charset="-128"/>
                        </a:rPr>
                        <a:t>GTSR</a:t>
                      </a:r>
                    </a:p>
                  </a:txBody>
                  <a:tcPr anchor="ctr" horzOverflow="overflow">
                    <a:lnL cap="flat">
                      <a:noFill/>
                    </a:lnL>
                    <a:lnR>
                      <a:noFill/>
                    </a:lnR>
                    <a:lnT cap="flat">
                      <a:noFill/>
                    </a:lnT>
                    <a:lnB>
                      <a:noFill/>
                    </a:lnB>
                    <a:lnTlToBr>
                      <a:noFill/>
                    </a:lnTlToBr>
                    <a:lnBlToTr>
                      <a:noFill/>
                    </a:lnBlToTr>
                    <a:solidFill>
                      <a:schemeClr val="tx1"/>
                    </a:solidFill>
                  </a:tcPr>
                </a:tc>
                <a:tc>
                  <a:txBody>
                    <a:bodyPr/>
                    <a:lstStyle/>
                    <a:p>
                      <a:pPr marL="0" marR="0" lvl="0" indent="0" algn="l" defTabSz="914400" rtl="0" eaLnBrk="0" fontAlgn="base" latinLnBrk="0" hangingPunct="0">
                        <a:lnSpc>
                          <a:spcPct val="90000"/>
                        </a:lnSpc>
                        <a:spcBef>
                          <a:spcPct val="50000"/>
                        </a:spcBef>
                        <a:spcAft>
                          <a:spcPct val="0"/>
                        </a:spcAft>
                        <a:buClrTx/>
                        <a:buSzPct val="25000"/>
                        <a:buFont typeface="Arial" charset="0"/>
                        <a:buNone/>
                        <a:tabLst/>
                      </a:pPr>
                      <a:endParaRPr kumimoji="0" lang="en-US" sz="2400" b="1" i="0" u="none" strike="noStrike" cap="none" normalizeH="0" baseline="0" dirty="0" smtClean="0">
                        <a:ln>
                          <a:noFill/>
                        </a:ln>
                        <a:solidFill>
                          <a:schemeClr val="bg1"/>
                        </a:solidFill>
                        <a:effectLst/>
                        <a:latin typeface="Arial" charset="0"/>
                        <a:ea typeface="Arial Unicode MS" pitchFamily="34" charset="-128"/>
                        <a:cs typeface="Arial Unicode MS" pitchFamily="34" charset="-128"/>
                      </a:endParaRPr>
                    </a:p>
                  </a:txBody>
                  <a:tcPr marL="45720" marR="45720" anchor="ctr" horzOverflow="overflow">
                    <a:lnL>
                      <a:noFill/>
                    </a:lnL>
                    <a:lnR>
                      <a:noFill/>
                    </a:lnR>
                    <a:lnT cap="flat">
                      <a:noFill/>
                    </a:lnT>
                    <a:lnB>
                      <a:noFill/>
                    </a:lnB>
                    <a:lnTlToBr>
                      <a:noFill/>
                    </a:lnTlToBr>
                    <a:lnBlToTr>
                      <a:noFill/>
                    </a:lnBlToTr>
                    <a:solidFill>
                      <a:schemeClr val="tx1"/>
                    </a:solidFill>
                  </a:tcPr>
                </a:tc>
                <a:tc>
                  <a:txBody>
                    <a:bodyPr/>
                    <a:lstStyle/>
                    <a:p>
                      <a:pPr marL="0" marR="0" lvl="0" indent="0" algn="ctr" defTabSz="914400" rtl="0" eaLnBrk="0" fontAlgn="base" latinLnBrk="0" hangingPunct="0">
                        <a:lnSpc>
                          <a:spcPct val="90000"/>
                        </a:lnSpc>
                        <a:spcBef>
                          <a:spcPct val="50000"/>
                        </a:spcBef>
                        <a:spcAft>
                          <a:spcPct val="0"/>
                        </a:spcAft>
                        <a:buClrTx/>
                        <a:buSzPct val="25000"/>
                        <a:buFont typeface="Arial" charset="0"/>
                        <a:buNone/>
                        <a:tabLst/>
                      </a:pPr>
                      <a:r>
                        <a:rPr kumimoji="0" lang="en-US" sz="2400" b="1" i="0" u="none" strike="noStrike" cap="none" normalizeH="0" baseline="0" dirty="0" smtClean="0">
                          <a:ln>
                            <a:noFill/>
                          </a:ln>
                          <a:solidFill>
                            <a:schemeClr val="bg1"/>
                          </a:solidFill>
                          <a:effectLst/>
                          <a:latin typeface="Arial" charset="0"/>
                          <a:ea typeface="Arial Unicode MS" pitchFamily="34" charset="-128"/>
                          <a:cs typeface="Arial Unicode MS" pitchFamily="34" charset="-128"/>
                        </a:rPr>
                        <a:t>ECR</a:t>
                      </a:r>
                    </a:p>
                  </a:txBody>
                  <a:tcPr marL="45720" marR="45720" anchor="ctr" horzOverflow="overflow">
                    <a:lnL>
                      <a:noFill/>
                    </a:lnL>
                    <a:lnR>
                      <a:noFill/>
                    </a:lnR>
                    <a:lnT cap="flat">
                      <a:noFill/>
                    </a:lnT>
                    <a:lnB>
                      <a:noFill/>
                    </a:lnB>
                    <a:lnTlToBr>
                      <a:noFill/>
                    </a:lnTlToBr>
                    <a:lnBlToTr>
                      <a:noFill/>
                    </a:lnBlToTr>
                    <a:solidFill>
                      <a:schemeClr val="tx1"/>
                    </a:solidFill>
                  </a:tcPr>
                </a:tc>
              </a:tr>
              <a:tr h="906071">
                <a:tc>
                  <a:txBody>
                    <a:bodyPr/>
                    <a:lstStyle/>
                    <a:p>
                      <a:pPr marL="0" marR="0" lvl="0" indent="0" algn="ctr" defTabSz="914400" rtl="0" eaLnBrk="0" fontAlgn="base" latinLnBrk="0" hangingPunct="0">
                        <a:lnSpc>
                          <a:spcPct val="90000"/>
                        </a:lnSpc>
                        <a:spcBef>
                          <a:spcPct val="15000"/>
                        </a:spcBef>
                        <a:spcAft>
                          <a:spcPct val="15000"/>
                        </a:spcAft>
                        <a:buClrTx/>
                        <a:buSzPct val="25000"/>
                        <a:buFont typeface="Arial" charset="0"/>
                        <a:buNone/>
                        <a:tabLst/>
                      </a:pPr>
                      <a:r>
                        <a:rPr kumimoji="0" lang="en-US" sz="1800" b="1" i="0" u="none" strike="noStrike" cap="none" normalizeH="0" baseline="0" dirty="0" smtClean="0">
                          <a:ln>
                            <a:noFill/>
                          </a:ln>
                          <a:solidFill>
                            <a:schemeClr val="tx1"/>
                          </a:solidFill>
                          <a:effectLst/>
                          <a:latin typeface="Arial" charset="0"/>
                          <a:ea typeface="Arial Unicode MS" pitchFamily="34" charset="-128"/>
                          <a:cs typeface="Arial Unicode MS" pitchFamily="34" charset="-128"/>
                        </a:rPr>
                        <a:t>Pool of Solar Projects</a:t>
                      </a:r>
                    </a:p>
                  </a:txBody>
                  <a:tcPr anchor="ctr" horzOverflow="overflow">
                    <a:lnL cap="flat">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15000"/>
                        </a:spcAft>
                        <a:buClrTx/>
                        <a:buSzTx/>
                        <a:buFontTx/>
                        <a:buNone/>
                        <a:tabLst/>
                      </a:pPr>
                      <a:r>
                        <a:rPr kumimoji="0" lang="en-US" sz="1800" b="1" i="0" u="none" strike="noStrike" cap="none" normalizeH="0" baseline="0" dirty="0" smtClean="0">
                          <a:ln>
                            <a:noFill/>
                          </a:ln>
                          <a:solidFill>
                            <a:schemeClr val="bg1"/>
                          </a:solidFill>
                          <a:effectLst/>
                          <a:latin typeface="Arial" charset="0"/>
                          <a:ea typeface="Arial Unicode MS" pitchFamily="34" charset="-128"/>
                          <a:cs typeface="Arial Unicode MS" pitchFamily="34" charset="-128"/>
                        </a:rPr>
                        <a:t>Energy Source</a:t>
                      </a:r>
                    </a:p>
                  </a:txBody>
                  <a:tcPr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1588" marR="0" lvl="0" indent="-1588" algn="ctr" defTabSz="914400" rtl="0" eaLnBrk="0" fontAlgn="base" latinLnBrk="0" hangingPunct="0">
                        <a:lnSpc>
                          <a:spcPct val="90000"/>
                        </a:lnSpc>
                        <a:spcBef>
                          <a:spcPct val="15000"/>
                        </a:spcBef>
                        <a:spcAft>
                          <a:spcPct val="15000"/>
                        </a:spcAft>
                        <a:buClrTx/>
                        <a:buSzPct val="25000"/>
                        <a:buFont typeface="Arial" charset="0"/>
                        <a:buNone/>
                        <a:tabLst/>
                      </a:pPr>
                      <a:r>
                        <a:rPr kumimoji="0" lang="en-US" sz="1800" b="1" i="0" u="none" strike="noStrike" kern="1200" cap="none" normalizeH="0" baseline="0" dirty="0" smtClean="0">
                          <a:ln>
                            <a:noFill/>
                          </a:ln>
                          <a:solidFill>
                            <a:schemeClr val="tx1"/>
                          </a:solidFill>
                          <a:effectLst/>
                          <a:latin typeface="Arial" charset="0"/>
                          <a:ea typeface="Arial Unicode MS" pitchFamily="34" charset="-128"/>
                          <a:cs typeface="Arial Unicode MS" pitchFamily="34" charset="-128"/>
                        </a:rPr>
                        <a:t>Single Solar Project</a:t>
                      </a:r>
                    </a:p>
                  </a:txBody>
                  <a:tcPr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r>
              <a:tr h="824126">
                <a:tc>
                  <a:txBody>
                    <a:bodyPr/>
                    <a:lstStyle/>
                    <a:p>
                      <a:pPr marL="0" marR="0" lvl="0" indent="0" algn="ctr" defTabSz="914400" rtl="0" eaLnBrk="0" fontAlgn="base" latinLnBrk="0" hangingPunct="0">
                        <a:lnSpc>
                          <a:spcPct val="90000"/>
                        </a:lnSpc>
                        <a:spcBef>
                          <a:spcPct val="15000"/>
                        </a:spcBef>
                        <a:spcAft>
                          <a:spcPct val="15000"/>
                        </a:spcAft>
                        <a:buClrTx/>
                        <a:buSzPct val="25000"/>
                        <a:buFont typeface="Arial" charset="0"/>
                        <a:buNone/>
                        <a:tabLst/>
                      </a:pPr>
                      <a:r>
                        <a:rPr kumimoji="0" lang="en-US" sz="1800" b="1" i="0" u="none" strike="noStrike" cap="none" normalizeH="0" baseline="0" dirty="0" smtClean="0">
                          <a:ln>
                            <a:noFill/>
                          </a:ln>
                          <a:solidFill>
                            <a:schemeClr val="tx1"/>
                          </a:solidFill>
                          <a:effectLst/>
                          <a:latin typeface="Arial" charset="0"/>
                          <a:ea typeface="Arial Unicode MS" pitchFamily="34" charset="-128"/>
                          <a:cs typeface="Arial Unicode MS" pitchFamily="34" charset="-128"/>
                        </a:rPr>
                        <a:t>.5 to 20 MW</a:t>
                      </a:r>
                    </a:p>
                  </a:txBody>
                  <a:tcPr anchor="ctr" horzOverflow="overflow">
                    <a:lnL cap="flat">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15000"/>
                        </a:spcAft>
                        <a:buClrTx/>
                        <a:buSzTx/>
                        <a:buFontTx/>
                        <a:buNone/>
                        <a:tabLst/>
                      </a:pPr>
                      <a:r>
                        <a:rPr kumimoji="0" lang="en-US" sz="1800" b="1" i="0" u="none" strike="noStrike" cap="none" normalizeH="0" baseline="0" dirty="0" smtClean="0">
                          <a:ln>
                            <a:noFill/>
                          </a:ln>
                          <a:solidFill>
                            <a:schemeClr val="bg1"/>
                          </a:solidFill>
                          <a:effectLst/>
                          <a:latin typeface="Arial" charset="0"/>
                          <a:ea typeface="Arial Unicode MS" pitchFamily="34" charset="-128"/>
                          <a:cs typeface="Arial Unicode MS" pitchFamily="34" charset="-128"/>
                        </a:rPr>
                        <a:t>Project Size</a:t>
                      </a:r>
                    </a:p>
                  </a:txBody>
                  <a:tcPr anchor="ctr"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1588" marR="0" lvl="0" indent="-1588" algn="ctr" defTabSz="914400" rtl="0" eaLnBrk="0" fontAlgn="base" latinLnBrk="0" hangingPunct="0">
                        <a:lnSpc>
                          <a:spcPct val="90000"/>
                        </a:lnSpc>
                        <a:spcBef>
                          <a:spcPct val="15000"/>
                        </a:spcBef>
                        <a:spcAft>
                          <a:spcPct val="15000"/>
                        </a:spcAft>
                        <a:buClrTx/>
                        <a:buSzPct val="25000"/>
                        <a:buFont typeface="Arial" charset="0"/>
                        <a:buNone/>
                        <a:tabLst/>
                      </a:pPr>
                      <a:r>
                        <a:rPr kumimoji="0" lang="en-US" sz="1800" b="1" i="0" u="none" strike="noStrike" kern="1200" cap="none" normalizeH="0" baseline="0" dirty="0" smtClean="0">
                          <a:ln>
                            <a:noFill/>
                          </a:ln>
                          <a:solidFill>
                            <a:schemeClr val="tx1"/>
                          </a:solidFill>
                          <a:effectLst/>
                          <a:latin typeface="Arial" charset="0"/>
                          <a:ea typeface="Arial Unicode MS" pitchFamily="34" charset="-128"/>
                          <a:cs typeface="Arial Unicode MS" pitchFamily="34" charset="-128"/>
                        </a:rPr>
                        <a:t>.5 to 3 MW</a:t>
                      </a:r>
                    </a:p>
                  </a:txBody>
                  <a:tcPr anchor="ctr"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906071">
                <a:tc>
                  <a:txBody>
                    <a:bodyPr/>
                    <a:lstStyle/>
                    <a:p>
                      <a:pPr marL="0" marR="0" lvl="0" indent="0" algn="ctr" defTabSz="914400" rtl="0" eaLnBrk="0" fontAlgn="base" latinLnBrk="0" hangingPunct="0">
                        <a:lnSpc>
                          <a:spcPct val="90000"/>
                        </a:lnSpc>
                        <a:spcBef>
                          <a:spcPct val="15000"/>
                        </a:spcBef>
                        <a:spcAft>
                          <a:spcPct val="15000"/>
                        </a:spcAft>
                        <a:buClrTx/>
                        <a:buSzPct val="25000"/>
                        <a:buFont typeface="Arial" charset="0"/>
                        <a:buNone/>
                        <a:tabLst/>
                      </a:pPr>
                      <a:r>
                        <a:rPr kumimoji="0" lang="en-US" sz="1800" b="1" i="0" u="none" strike="noStrike" cap="none" normalizeH="0" baseline="0" dirty="0" smtClean="0">
                          <a:ln>
                            <a:noFill/>
                          </a:ln>
                          <a:solidFill>
                            <a:schemeClr val="tx1"/>
                          </a:solidFill>
                          <a:effectLst/>
                          <a:latin typeface="Arial" charset="0"/>
                          <a:ea typeface="Arial Unicode MS" pitchFamily="34" charset="-128"/>
                          <a:cs typeface="Arial Unicode MS" pitchFamily="34" charset="-128"/>
                        </a:rPr>
                        <a:t>Within PG&amp;E Service Territory</a:t>
                      </a:r>
                    </a:p>
                  </a:txBody>
                  <a:tcPr anchor="ctr" horzOverflow="overflow">
                    <a:lnL cap="flat">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15000"/>
                        </a:spcAft>
                        <a:buClrTx/>
                        <a:buSzTx/>
                        <a:buFontTx/>
                        <a:buNone/>
                        <a:tabLst/>
                      </a:pPr>
                      <a:r>
                        <a:rPr kumimoji="0" lang="en-US" sz="1800" b="1" i="0" u="none" strike="noStrike" cap="none" normalizeH="0" baseline="0" dirty="0" smtClean="0">
                          <a:ln>
                            <a:noFill/>
                          </a:ln>
                          <a:solidFill>
                            <a:schemeClr val="bg1"/>
                          </a:solidFill>
                          <a:effectLst/>
                          <a:latin typeface="Arial" charset="0"/>
                          <a:ea typeface="Arial Unicode MS" pitchFamily="34" charset="-128"/>
                          <a:cs typeface="Arial Unicode MS" pitchFamily="34" charset="-128"/>
                        </a:rPr>
                        <a:t>Project Location</a:t>
                      </a:r>
                    </a:p>
                  </a:txBody>
                  <a:tcPr anchor="ctr"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1588" marR="0" lvl="0" indent="-1588" algn="ctr" defTabSz="914400" rtl="0" eaLnBrk="0" fontAlgn="base" latinLnBrk="0" hangingPunct="0">
                        <a:lnSpc>
                          <a:spcPct val="90000"/>
                        </a:lnSpc>
                        <a:spcBef>
                          <a:spcPct val="15000"/>
                        </a:spcBef>
                        <a:spcAft>
                          <a:spcPct val="15000"/>
                        </a:spcAft>
                        <a:buClrTx/>
                        <a:buSzPct val="25000"/>
                        <a:buFont typeface="Arial" charset="0"/>
                        <a:buNone/>
                        <a:tabLst/>
                      </a:pPr>
                      <a:r>
                        <a:rPr kumimoji="0" lang="en-US" sz="1800" b="1" i="0" u="none" strike="noStrike" kern="1200" cap="none" normalizeH="0" baseline="0" dirty="0" smtClean="0">
                          <a:ln>
                            <a:noFill/>
                          </a:ln>
                          <a:solidFill>
                            <a:schemeClr val="tx1"/>
                          </a:solidFill>
                          <a:effectLst/>
                          <a:latin typeface="Arial" charset="0"/>
                          <a:ea typeface="Arial Unicode MS" pitchFamily="34" charset="-128"/>
                          <a:cs typeface="Arial Unicode MS" pitchFamily="34" charset="-128"/>
                        </a:rPr>
                        <a:t>Same city, county or within 10 miles of customer*</a:t>
                      </a:r>
                    </a:p>
                  </a:txBody>
                  <a:tcPr anchor="ctr"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846529">
                <a:tc>
                  <a:txBody>
                    <a:bodyPr/>
                    <a:lstStyle/>
                    <a:p>
                      <a:pPr marL="0" marR="0" lvl="0" indent="0" algn="ctr" defTabSz="914400" rtl="0" eaLnBrk="0" fontAlgn="base" latinLnBrk="0" hangingPunct="0">
                        <a:lnSpc>
                          <a:spcPct val="90000"/>
                        </a:lnSpc>
                        <a:spcBef>
                          <a:spcPct val="15000"/>
                        </a:spcBef>
                        <a:spcAft>
                          <a:spcPct val="15000"/>
                        </a:spcAft>
                        <a:buClrTx/>
                        <a:buSzPct val="25000"/>
                        <a:buFont typeface="Arial" charset="0"/>
                        <a:buNone/>
                        <a:tabLst/>
                      </a:pPr>
                      <a:r>
                        <a:rPr kumimoji="0" lang="en-US" sz="1800" b="1" i="0" u="none" strike="noStrike" cap="none" normalizeH="0" baseline="0" dirty="0" smtClean="0">
                          <a:ln>
                            <a:noFill/>
                          </a:ln>
                          <a:solidFill>
                            <a:schemeClr val="tx1"/>
                          </a:solidFill>
                          <a:effectLst/>
                          <a:latin typeface="Arial" charset="0"/>
                          <a:ea typeface="Arial Unicode MS" pitchFamily="34" charset="-128"/>
                          <a:cs typeface="Arial Unicode MS" pitchFamily="34" charset="-128"/>
                        </a:rPr>
                        <a:t>50 or 100% of usage</a:t>
                      </a:r>
                    </a:p>
                  </a:txBody>
                  <a:tcPr anchor="ctr" horzOverflow="overflow">
                    <a:lnL cap="flat">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15000"/>
                        </a:spcAft>
                        <a:buClrTx/>
                        <a:buSzTx/>
                        <a:buFontTx/>
                        <a:buNone/>
                        <a:tabLst/>
                      </a:pPr>
                      <a:r>
                        <a:rPr kumimoji="0" lang="en-US" sz="1800" b="1" i="0" u="none" strike="noStrike" cap="none" normalizeH="0" baseline="0" dirty="0" smtClean="0">
                          <a:ln>
                            <a:noFill/>
                          </a:ln>
                          <a:solidFill>
                            <a:schemeClr val="bg1"/>
                          </a:solidFill>
                          <a:effectLst/>
                          <a:latin typeface="Arial" charset="0"/>
                          <a:ea typeface="Arial Unicode MS" pitchFamily="34" charset="-128"/>
                          <a:cs typeface="Arial Unicode MS" pitchFamily="34" charset="-128"/>
                        </a:rPr>
                        <a:t>Enrollment Level</a:t>
                      </a:r>
                    </a:p>
                  </a:txBody>
                  <a:tcPr anchor="ctr"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1588" marR="0" lvl="0" indent="-1588" algn="ctr" defTabSz="914400" rtl="0" eaLnBrk="0" fontAlgn="base" latinLnBrk="0" hangingPunct="0">
                        <a:lnSpc>
                          <a:spcPct val="90000"/>
                        </a:lnSpc>
                        <a:spcBef>
                          <a:spcPct val="15000"/>
                        </a:spcBef>
                        <a:spcAft>
                          <a:spcPct val="15000"/>
                        </a:spcAft>
                        <a:buClrTx/>
                        <a:buSzPct val="25000"/>
                        <a:buFont typeface="Arial" charset="0"/>
                        <a:buNone/>
                        <a:tabLst/>
                      </a:pPr>
                      <a:r>
                        <a:rPr kumimoji="0" lang="en-US" sz="1800" b="1" i="0" u="none" strike="noStrike" kern="1200" cap="none" normalizeH="0" baseline="0" dirty="0" smtClean="0">
                          <a:ln>
                            <a:noFill/>
                          </a:ln>
                          <a:solidFill>
                            <a:schemeClr val="tx1"/>
                          </a:solidFill>
                          <a:effectLst/>
                          <a:latin typeface="Arial" charset="0"/>
                          <a:ea typeface="Arial Unicode MS" pitchFamily="34" charset="-128"/>
                          <a:cs typeface="Arial Unicode MS" pitchFamily="34" charset="-128"/>
                        </a:rPr>
                        <a:t>Customer-Developer Arrangement of choice, up to 120% of annual usage</a:t>
                      </a:r>
                    </a:p>
                  </a:txBody>
                  <a:tcPr anchor="ctr"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803307">
                <a:tc>
                  <a:txBody>
                    <a:bodyPr/>
                    <a:lstStyle/>
                    <a:p>
                      <a:pPr marL="0" marR="0" lvl="0" indent="0" algn="ctr" defTabSz="914400" rtl="0" eaLnBrk="0" fontAlgn="base" latinLnBrk="0" hangingPunct="0">
                        <a:lnSpc>
                          <a:spcPct val="90000"/>
                        </a:lnSpc>
                        <a:spcBef>
                          <a:spcPct val="15000"/>
                        </a:spcBef>
                        <a:spcAft>
                          <a:spcPct val="15000"/>
                        </a:spcAft>
                        <a:buClrTx/>
                        <a:buSzPct val="25000"/>
                        <a:buFont typeface="Arial" charset="0"/>
                        <a:buNone/>
                        <a:tabLst/>
                      </a:pPr>
                      <a:r>
                        <a:rPr kumimoji="0" lang="en-US" sz="1800" b="1" i="0" u="none" strike="noStrike" cap="none" normalizeH="0" baseline="0" dirty="0" smtClean="0">
                          <a:ln>
                            <a:noFill/>
                          </a:ln>
                          <a:solidFill>
                            <a:schemeClr val="tx1"/>
                          </a:solidFill>
                          <a:effectLst/>
                          <a:latin typeface="Arial" charset="0"/>
                          <a:ea typeface="Arial Unicode MS" pitchFamily="34" charset="-128"/>
                          <a:cs typeface="Arial Unicode MS" pitchFamily="34" charset="-128"/>
                        </a:rPr>
                        <a:t>PG&amp;E Bill </a:t>
                      </a:r>
                    </a:p>
                  </a:txBody>
                  <a:tcPr anchor="ctr" horzOverflow="overflow">
                    <a:lnL cap="flat">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15000"/>
                        </a:spcAft>
                        <a:buClrTx/>
                        <a:buSzTx/>
                        <a:buFontTx/>
                        <a:buNone/>
                        <a:tabLst/>
                      </a:pPr>
                      <a:r>
                        <a:rPr kumimoji="0" lang="en-US" sz="1800" b="1" i="0" u="none" strike="noStrike" cap="none" normalizeH="0" baseline="0" dirty="0" smtClean="0">
                          <a:ln>
                            <a:noFill/>
                          </a:ln>
                          <a:solidFill>
                            <a:schemeClr val="bg1"/>
                          </a:solidFill>
                          <a:effectLst/>
                          <a:latin typeface="Arial" charset="0"/>
                          <a:ea typeface="Arial Unicode MS" pitchFamily="34" charset="-128"/>
                          <a:cs typeface="Arial Unicode MS" pitchFamily="34" charset="-128"/>
                        </a:rPr>
                        <a:t>Transaction</a:t>
                      </a:r>
                    </a:p>
                  </a:txBody>
                  <a:tcPr anchor="ctr"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1588" marR="0" lvl="0" indent="-1588" algn="ctr" defTabSz="914400" rtl="0" eaLnBrk="0" fontAlgn="base" latinLnBrk="0" hangingPunct="0">
                        <a:lnSpc>
                          <a:spcPct val="90000"/>
                        </a:lnSpc>
                        <a:spcBef>
                          <a:spcPct val="15000"/>
                        </a:spcBef>
                        <a:spcAft>
                          <a:spcPct val="15000"/>
                        </a:spcAft>
                        <a:buClrTx/>
                        <a:buSzPct val="25000"/>
                        <a:buFont typeface="Arial" charset="0"/>
                        <a:buNone/>
                        <a:tabLst/>
                      </a:pPr>
                      <a:r>
                        <a:rPr kumimoji="0" lang="en-US" sz="1800" b="1" i="0" u="none" strike="noStrike" kern="1200" cap="none" normalizeH="0" baseline="0" dirty="0" smtClean="0">
                          <a:ln>
                            <a:noFill/>
                          </a:ln>
                          <a:solidFill>
                            <a:schemeClr val="tx1"/>
                          </a:solidFill>
                          <a:effectLst/>
                          <a:latin typeface="Arial" charset="0"/>
                          <a:ea typeface="Arial Unicode MS" pitchFamily="34" charset="-128"/>
                          <a:cs typeface="Arial Unicode MS" pitchFamily="34" charset="-128"/>
                        </a:rPr>
                        <a:t>Customer-Developer Agreement, PG&amp;E Bill</a:t>
                      </a:r>
                    </a:p>
                  </a:txBody>
                  <a:tcPr anchor="ctr"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 name="TextBox 22"/>
          <p:cNvSpPr txBox="1"/>
          <p:nvPr/>
        </p:nvSpPr>
        <p:spPr>
          <a:xfrm>
            <a:off x="146385" y="6389903"/>
            <a:ext cx="8087470" cy="307777"/>
          </a:xfrm>
          <a:prstGeom prst="rect">
            <a:avLst/>
          </a:prstGeom>
          <a:noFill/>
        </p:spPr>
        <p:txBody>
          <a:bodyPr wrap="none" rtlCol="0">
            <a:spAutoFit/>
          </a:bodyPr>
          <a:lstStyle/>
          <a:p>
            <a:pPr fontAlgn="base">
              <a:spcBef>
                <a:spcPct val="0"/>
              </a:spcBef>
              <a:spcAft>
                <a:spcPct val="0"/>
              </a:spcAft>
            </a:pPr>
            <a:r>
              <a:rPr lang="en-US" sz="1400" b="1" dirty="0"/>
              <a:t>* </a:t>
            </a:r>
            <a:r>
              <a:rPr lang="en-US" sz="1400" b="1" dirty="0" smtClean="0"/>
              <a:t>Once a project is operational, it is open to subscribers anywhere within the service territory</a:t>
            </a:r>
            <a:endParaRPr lang="en-US" sz="1400" b="1" dirty="0"/>
          </a:p>
        </p:txBody>
      </p:sp>
    </p:spTree>
    <p:extLst>
      <p:ext uri="{BB962C8B-B14F-4D97-AF65-F5344CB8AC3E}">
        <p14:creationId xmlns:p14="http://schemas.microsoft.com/office/powerpoint/2010/main" val="1016745888"/>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268" y="500142"/>
            <a:ext cx="5715000" cy="366254"/>
          </a:xfrm>
        </p:spPr>
        <p:txBody>
          <a:bodyPr/>
          <a:lstStyle/>
          <a:p>
            <a:r>
              <a:rPr lang="en-US" sz="2800" dirty="0" smtClean="0"/>
              <a:t>GTSR Pricing</a:t>
            </a:r>
            <a:endParaRPr lang="en-US" sz="2800" dirty="0"/>
          </a:p>
        </p:txBody>
      </p:sp>
      <p:sp>
        <p:nvSpPr>
          <p:cNvPr id="3" name="Content Placeholder 2"/>
          <p:cNvSpPr>
            <a:spLocks noGrp="1"/>
          </p:cNvSpPr>
          <p:nvPr>
            <p:ph idx="1"/>
          </p:nvPr>
        </p:nvSpPr>
        <p:spPr>
          <a:xfrm>
            <a:off x="366321" y="1145145"/>
            <a:ext cx="8318500" cy="1135696"/>
          </a:xfrm>
        </p:spPr>
        <p:txBody>
          <a:bodyPr/>
          <a:lstStyle/>
          <a:p>
            <a:pPr marL="0" indent="0">
              <a:buSzPct val="100000"/>
            </a:pPr>
            <a:r>
              <a:rPr lang="en-US" sz="1800" b="0" dirty="0" smtClean="0"/>
              <a:t>Customers may enroll for 50% or 100% of their electric usage </a:t>
            </a:r>
            <a:r>
              <a:rPr lang="en-US" sz="1800" b="0" i="1" dirty="0" smtClean="0"/>
              <a:t>and </a:t>
            </a:r>
            <a:r>
              <a:rPr lang="en-US" sz="1800" dirty="0" smtClean="0"/>
              <a:t>would remain on their regular rate schedule</a:t>
            </a:r>
            <a:r>
              <a:rPr lang="en-US" sz="1800" b="0" dirty="0" smtClean="0"/>
              <a:t> (e.g. E-1, E-19, E-20, etc.).</a:t>
            </a:r>
          </a:p>
          <a:p>
            <a:pPr marL="0" indent="0">
              <a:buSzPct val="100000"/>
            </a:pPr>
            <a:r>
              <a:rPr lang="en-US" sz="1800" b="0" dirty="0" smtClean="0"/>
              <a:t>In addition to regular charges, customers would be assessed the following charges and credits on enrolled kWh every month.</a:t>
            </a:r>
            <a:endParaRPr lang="en-US" sz="1800" b="0" dirty="0"/>
          </a:p>
        </p:txBody>
      </p:sp>
      <p:sp>
        <p:nvSpPr>
          <p:cNvPr id="7" name="TextBox 6"/>
          <p:cNvSpPr txBox="1"/>
          <p:nvPr/>
        </p:nvSpPr>
        <p:spPr>
          <a:xfrm>
            <a:off x="201880" y="6117303"/>
            <a:ext cx="8942119" cy="430887"/>
          </a:xfrm>
          <a:prstGeom prst="rect">
            <a:avLst/>
          </a:prstGeom>
          <a:noFill/>
        </p:spPr>
        <p:txBody>
          <a:bodyPr wrap="square" rtlCol="0">
            <a:spAutoFit/>
          </a:bodyPr>
          <a:lstStyle/>
          <a:p>
            <a:pPr fontAlgn="base">
              <a:spcBef>
                <a:spcPct val="0"/>
              </a:spcBef>
              <a:spcAft>
                <a:spcPct val="0"/>
              </a:spcAft>
            </a:pPr>
            <a:r>
              <a:rPr lang="en-US" sz="1100" baseline="30000" dirty="0"/>
              <a:t>1</a:t>
            </a:r>
            <a:r>
              <a:rPr lang="en-US" sz="1100" dirty="0"/>
              <a:t> Power Charge Indifference Adjustment, Resource Adequacy, Program Admin, CAISO and WREGIS fees, less solar value adjustments. </a:t>
            </a:r>
            <a:endParaRPr lang="en-US" sz="1100" baseline="30000" dirty="0"/>
          </a:p>
          <a:p>
            <a:pPr fontAlgn="base">
              <a:spcBef>
                <a:spcPct val="0"/>
              </a:spcBef>
              <a:spcAft>
                <a:spcPct val="0"/>
              </a:spcAft>
            </a:pPr>
            <a:r>
              <a:rPr lang="en-US" sz="1100" baseline="30000" dirty="0"/>
              <a:t>2</a:t>
            </a:r>
            <a:r>
              <a:rPr lang="en-US" sz="1100" dirty="0"/>
              <a:t> Varies by customer class. Final rates to be determined after CPUC decision.</a:t>
            </a:r>
          </a:p>
        </p:txBody>
      </p:sp>
      <p:graphicFrame>
        <p:nvGraphicFramePr>
          <p:cNvPr id="9" name="Group 293"/>
          <p:cNvGraphicFramePr>
            <a:graphicFrameLocks noGrp="1"/>
          </p:cNvGraphicFramePr>
          <p:nvPr>
            <p:extLst>
              <p:ext uri="{D42A27DB-BD31-4B8C-83A1-F6EECF244321}">
                <p14:modId xmlns:p14="http://schemas.microsoft.com/office/powerpoint/2010/main" val="3989582274"/>
              </p:ext>
            </p:extLst>
          </p:nvPr>
        </p:nvGraphicFramePr>
        <p:xfrm>
          <a:off x="457200" y="2362201"/>
          <a:ext cx="8153400" cy="3352800"/>
        </p:xfrm>
        <a:graphic>
          <a:graphicData uri="http://schemas.openxmlformats.org/drawingml/2006/table">
            <a:tbl>
              <a:tblPr/>
              <a:tblGrid>
                <a:gridCol w="2516795"/>
                <a:gridCol w="2012631"/>
                <a:gridCol w="3623974"/>
              </a:tblGrid>
              <a:tr h="682902">
                <a:tc>
                  <a:txBody>
                    <a:bodyPr/>
                    <a:lstStyle/>
                    <a:p>
                      <a:pPr marL="0" marR="0" lvl="0" indent="0" algn="ctr" defTabSz="914400" rtl="0" eaLnBrk="0" fontAlgn="base" latinLnBrk="0" hangingPunct="0">
                        <a:lnSpc>
                          <a:spcPct val="90000"/>
                        </a:lnSpc>
                        <a:spcBef>
                          <a:spcPct val="50000"/>
                        </a:spcBef>
                        <a:spcAft>
                          <a:spcPct val="0"/>
                        </a:spcAft>
                        <a:buClrTx/>
                        <a:buSzPct val="25000"/>
                        <a:buFont typeface="Arial" charset="0"/>
                        <a:buNone/>
                        <a:tabLst/>
                      </a:pPr>
                      <a:r>
                        <a:rPr kumimoji="0" lang="en-US" sz="1600" b="1" i="0" u="none" strike="noStrike" cap="none" normalizeH="0" baseline="0" dirty="0" smtClean="0">
                          <a:ln>
                            <a:noFill/>
                          </a:ln>
                          <a:solidFill>
                            <a:schemeClr val="bg1"/>
                          </a:solidFill>
                          <a:effectLst/>
                          <a:latin typeface="Arial" charset="0"/>
                          <a:ea typeface="Arial Unicode MS" pitchFamily="34" charset="-128"/>
                          <a:cs typeface="Arial Unicode MS" pitchFamily="34" charset="-128"/>
                        </a:rPr>
                        <a:t>Component</a:t>
                      </a:r>
                    </a:p>
                  </a:txBody>
                  <a:tcPr anchor="ctr" horzOverflow="overflow">
                    <a:lnL cap="flat">
                      <a:noFill/>
                    </a:lnL>
                    <a:lnR>
                      <a:noFill/>
                    </a:lnR>
                    <a:lnT cap="flat">
                      <a:noFill/>
                    </a:lnT>
                    <a:lnB>
                      <a:noFill/>
                    </a:lnB>
                    <a:lnTlToBr>
                      <a:noFill/>
                    </a:lnTlToBr>
                    <a:lnBlToTr>
                      <a:noFill/>
                    </a:lnBlToTr>
                    <a:solidFill>
                      <a:schemeClr val="tx1"/>
                    </a:solidFill>
                  </a:tcPr>
                </a:tc>
                <a:tc>
                  <a:txBody>
                    <a:bodyPr/>
                    <a:lstStyle/>
                    <a:p>
                      <a:pPr marL="0" marR="0" lvl="0" indent="0" algn="l" defTabSz="914400" rtl="0" eaLnBrk="0" fontAlgn="base" latinLnBrk="0" hangingPunct="0">
                        <a:lnSpc>
                          <a:spcPct val="90000"/>
                        </a:lnSpc>
                        <a:spcBef>
                          <a:spcPct val="50000"/>
                        </a:spcBef>
                        <a:spcAft>
                          <a:spcPct val="0"/>
                        </a:spcAft>
                        <a:buClrTx/>
                        <a:buSzPct val="25000"/>
                        <a:buFont typeface="Arial" charset="0"/>
                        <a:buNone/>
                        <a:tabLst/>
                      </a:pPr>
                      <a:r>
                        <a:rPr kumimoji="0" lang="en-US" sz="1600" b="1" i="0" u="none" strike="noStrike" cap="none" normalizeH="0" baseline="0" dirty="0" smtClean="0">
                          <a:ln>
                            <a:noFill/>
                          </a:ln>
                          <a:solidFill>
                            <a:schemeClr val="bg1"/>
                          </a:solidFill>
                          <a:effectLst/>
                          <a:latin typeface="Arial" charset="0"/>
                          <a:ea typeface="Arial Unicode MS" pitchFamily="34" charset="-128"/>
                          <a:cs typeface="Arial Unicode MS" pitchFamily="34" charset="-128"/>
                        </a:rPr>
                        <a:t>Illustrative Pricing</a:t>
                      </a:r>
                    </a:p>
                  </a:txBody>
                  <a:tcPr marL="45720" marR="45720" anchor="ctr" horzOverflow="overflow">
                    <a:lnL>
                      <a:noFill/>
                    </a:lnL>
                    <a:lnR>
                      <a:noFill/>
                    </a:lnR>
                    <a:lnT cap="flat">
                      <a:noFill/>
                    </a:lnT>
                    <a:lnB>
                      <a:noFill/>
                    </a:lnB>
                    <a:lnTlToBr>
                      <a:noFill/>
                    </a:lnTlToBr>
                    <a:lnBlToTr>
                      <a:noFill/>
                    </a:lnBlToTr>
                    <a:solidFill>
                      <a:schemeClr val="tx1"/>
                    </a:solidFill>
                  </a:tcPr>
                </a:tc>
                <a:tc>
                  <a:txBody>
                    <a:bodyPr/>
                    <a:lstStyle/>
                    <a:p>
                      <a:pPr marL="0" marR="0" lvl="0" indent="0" algn="ctr" defTabSz="914400" rtl="0" eaLnBrk="0" fontAlgn="base" latinLnBrk="0" hangingPunct="0">
                        <a:lnSpc>
                          <a:spcPct val="90000"/>
                        </a:lnSpc>
                        <a:spcBef>
                          <a:spcPct val="50000"/>
                        </a:spcBef>
                        <a:spcAft>
                          <a:spcPct val="0"/>
                        </a:spcAft>
                        <a:buClrTx/>
                        <a:buSzPct val="25000"/>
                        <a:buFont typeface="Arial" charset="0"/>
                        <a:buNone/>
                        <a:tabLst/>
                      </a:pPr>
                      <a:r>
                        <a:rPr kumimoji="0" lang="en-US" sz="1600" b="1" i="0" u="none" strike="noStrike" cap="none" normalizeH="0" baseline="0" dirty="0" smtClean="0">
                          <a:ln>
                            <a:noFill/>
                          </a:ln>
                          <a:solidFill>
                            <a:schemeClr val="bg1"/>
                          </a:solidFill>
                          <a:effectLst/>
                          <a:latin typeface="Arial" charset="0"/>
                          <a:ea typeface="Arial Unicode MS" pitchFamily="34" charset="-128"/>
                          <a:cs typeface="Arial Unicode MS" pitchFamily="34" charset="-128"/>
                        </a:rPr>
                        <a:t>Basis</a:t>
                      </a:r>
                    </a:p>
                  </a:txBody>
                  <a:tcPr marL="45720" marR="45720" anchor="ctr" horzOverflow="overflow">
                    <a:lnL>
                      <a:noFill/>
                    </a:lnL>
                    <a:lnR>
                      <a:noFill/>
                    </a:lnR>
                    <a:lnT cap="flat">
                      <a:noFill/>
                    </a:lnT>
                    <a:lnB>
                      <a:noFill/>
                    </a:lnB>
                    <a:lnTlToBr>
                      <a:noFill/>
                    </a:lnTlToBr>
                    <a:lnBlToTr>
                      <a:noFill/>
                    </a:lnBlToTr>
                    <a:solidFill>
                      <a:schemeClr val="tx1"/>
                    </a:solidFill>
                  </a:tcPr>
                </a:tc>
              </a:tr>
              <a:tr h="536298">
                <a:tc>
                  <a:txBody>
                    <a:bodyPr/>
                    <a:lstStyle/>
                    <a:p>
                      <a:pPr marL="0" marR="0" lvl="0" indent="0" algn="ctr" defTabSz="914400" rtl="0" eaLnBrk="0" fontAlgn="base" latinLnBrk="0" hangingPunct="0">
                        <a:lnSpc>
                          <a:spcPct val="90000"/>
                        </a:lnSpc>
                        <a:spcBef>
                          <a:spcPct val="15000"/>
                        </a:spcBef>
                        <a:spcAft>
                          <a:spcPct val="15000"/>
                        </a:spcAft>
                        <a:buClrTx/>
                        <a:buSzPct val="25000"/>
                        <a:buFont typeface="Arial" charset="0"/>
                        <a:buNone/>
                        <a:tabLst/>
                      </a:pPr>
                      <a:r>
                        <a:rPr kumimoji="0" lang="en-US" sz="1600" b="1" i="0" u="none" strike="noStrike" cap="none" normalizeH="0" baseline="0" dirty="0" smtClean="0">
                          <a:ln>
                            <a:noFill/>
                          </a:ln>
                          <a:solidFill>
                            <a:schemeClr val="tx1"/>
                          </a:solidFill>
                          <a:effectLst/>
                          <a:latin typeface="Arial" charset="0"/>
                          <a:ea typeface="Arial Unicode MS" pitchFamily="34" charset="-128"/>
                          <a:cs typeface="Arial Unicode MS" pitchFamily="34" charset="-128"/>
                        </a:rPr>
                        <a:t>Solar Power Charge</a:t>
                      </a:r>
                    </a:p>
                  </a:txBody>
                  <a:tcPr anchor="ctr" horzOverflow="overflow">
                    <a:lnL cap="flat">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15000"/>
                        </a:spcAft>
                        <a:buClrTx/>
                        <a:buSzTx/>
                        <a:buFontTx/>
                        <a:buNone/>
                        <a:tabLst/>
                      </a:pPr>
                      <a:r>
                        <a:rPr kumimoji="0" lang="en-US" sz="1600" b="1" i="0" u="none" strike="noStrike" cap="none" normalizeH="0" baseline="0" dirty="0" smtClean="0">
                          <a:ln>
                            <a:noFill/>
                          </a:ln>
                          <a:solidFill>
                            <a:schemeClr val="bg1"/>
                          </a:solidFill>
                          <a:effectLst/>
                          <a:latin typeface="Arial" charset="0"/>
                          <a:ea typeface="Arial Unicode MS" pitchFamily="34" charset="-128"/>
                          <a:cs typeface="Arial Unicode MS" pitchFamily="34" charset="-128"/>
                        </a:rPr>
                        <a:t>~10 cent/kWh</a:t>
                      </a:r>
                    </a:p>
                  </a:txBody>
                  <a:tcPr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1588" marR="0" lvl="0" indent="-1588" algn="l" defTabSz="914400" rtl="0" eaLnBrk="0" fontAlgn="base" latinLnBrk="0" hangingPunct="0">
                        <a:lnSpc>
                          <a:spcPct val="90000"/>
                        </a:lnSpc>
                        <a:spcBef>
                          <a:spcPct val="15000"/>
                        </a:spcBef>
                        <a:spcAft>
                          <a:spcPct val="15000"/>
                        </a:spcAft>
                        <a:buClrTx/>
                        <a:buSzPct val="25000"/>
                        <a:buFont typeface="Arial" charset="0"/>
                        <a:buNone/>
                        <a:tabLst/>
                        <a:defRPr/>
                      </a:pPr>
                      <a:r>
                        <a:rPr kumimoji="0" lang="en-US" sz="1400" b="0" i="0" u="none" strike="noStrike" kern="1200" cap="none" normalizeH="0" baseline="0" dirty="0" smtClean="0">
                          <a:ln>
                            <a:noFill/>
                          </a:ln>
                          <a:solidFill>
                            <a:schemeClr val="tx1"/>
                          </a:solidFill>
                          <a:effectLst/>
                          <a:latin typeface="Arial" charset="0"/>
                          <a:ea typeface="Arial Unicode MS" pitchFamily="34" charset="-128"/>
                          <a:cs typeface="Arial Unicode MS" pitchFamily="34" charset="-128"/>
                        </a:rPr>
                        <a:t>Weighted average price of delivering solar resources, from 0.5 to 20 MW</a:t>
                      </a:r>
                    </a:p>
                  </a:txBody>
                  <a:tcPr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ctr" defTabSz="914400" rtl="0" eaLnBrk="0" fontAlgn="base" latinLnBrk="0" hangingPunct="0">
                        <a:lnSpc>
                          <a:spcPct val="90000"/>
                        </a:lnSpc>
                        <a:spcBef>
                          <a:spcPct val="15000"/>
                        </a:spcBef>
                        <a:spcAft>
                          <a:spcPct val="15000"/>
                        </a:spcAft>
                        <a:buClrTx/>
                        <a:buSzPct val="25000"/>
                        <a:buFont typeface="Arial" charset="0"/>
                        <a:buNone/>
                        <a:tabLst/>
                      </a:pPr>
                      <a:r>
                        <a:rPr kumimoji="0" lang="en-US" sz="1600" b="1" i="0" u="none" strike="noStrike" cap="none" normalizeH="0" baseline="0" dirty="0" smtClean="0">
                          <a:ln>
                            <a:noFill/>
                          </a:ln>
                          <a:solidFill>
                            <a:schemeClr val="tx1"/>
                          </a:solidFill>
                          <a:effectLst/>
                          <a:latin typeface="Arial" charset="0"/>
                          <a:ea typeface="Arial Unicode MS" pitchFamily="34" charset="-128"/>
                          <a:cs typeface="Arial Unicode MS" pitchFamily="34" charset="-128"/>
                        </a:rPr>
                        <a:t>Program Charge</a:t>
                      </a:r>
                    </a:p>
                  </a:txBody>
                  <a:tcPr anchor="ctr" horzOverflow="overflow">
                    <a:lnL cap="flat">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15000"/>
                        </a:spcAft>
                        <a:buClrTx/>
                        <a:buSzTx/>
                        <a:buFontTx/>
                        <a:buNone/>
                        <a:tabLst/>
                      </a:pPr>
                      <a:r>
                        <a:rPr kumimoji="0" lang="en-US" sz="1600" b="1" i="0" u="none" strike="noStrike" cap="none" normalizeH="0" baseline="0" dirty="0" smtClean="0">
                          <a:ln>
                            <a:noFill/>
                          </a:ln>
                          <a:solidFill>
                            <a:schemeClr val="bg1"/>
                          </a:solidFill>
                          <a:effectLst/>
                          <a:latin typeface="Arial" charset="0"/>
                          <a:ea typeface="Arial Unicode MS" pitchFamily="34" charset="-128"/>
                          <a:cs typeface="Arial Unicode MS" pitchFamily="34" charset="-128"/>
                        </a:rPr>
                        <a:t>~ 2 cents/kWh</a:t>
                      </a:r>
                    </a:p>
                  </a:txBody>
                  <a:tcPr anchor="ctr"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1588" marR="0" lvl="0" indent="-1588" algn="l" defTabSz="914400" rtl="0" eaLnBrk="0" fontAlgn="base" latinLnBrk="0" hangingPunct="0">
                        <a:lnSpc>
                          <a:spcPct val="90000"/>
                        </a:lnSpc>
                        <a:spcBef>
                          <a:spcPct val="15000"/>
                        </a:spcBef>
                        <a:spcAft>
                          <a:spcPct val="15000"/>
                        </a:spcAft>
                        <a:buClrTx/>
                        <a:buSzPct val="25000"/>
                        <a:buFont typeface="Arial" charset="0"/>
                        <a:buNone/>
                        <a:tabLst/>
                      </a:pPr>
                      <a:r>
                        <a:rPr kumimoji="0" lang="en-US" sz="1400" b="0" i="0" u="none" strike="noStrike" kern="1200" cap="none" normalizeH="0" baseline="0" dirty="0" smtClean="0">
                          <a:ln>
                            <a:noFill/>
                          </a:ln>
                          <a:solidFill>
                            <a:schemeClr val="tx1"/>
                          </a:solidFill>
                          <a:effectLst/>
                          <a:latin typeface="Arial" charset="0"/>
                          <a:ea typeface="Arial Unicode MS" pitchFamily="34" charset="-128"/>
                          <a:cs typeface="Arial Unicode MS" pitchFamily="34" charset="-128"/>
                        </a:rPr>
                        <a:t>CPUC-mandated charges to ensure non-participants are held indifferent </a:t>
                      </a:r>
                      <a:r>
                        <a:rPr kumimoji="0" lang="en-US" sz="1400" b="0" i="0" u="none" strike="noStrike" kern="1200" cap="none" normalizeH="0" baseline="30000" dirty="0" smtClean="0">
                          <a:ln>
                            <a:noFill/>
                          </a:ln>
                          <a:solidFill>
                            <a:schemeClr val="tx1"/>
                          </a:solidFill>
                          <a:effectLst/>
                          <a:latin typeface="Arial" charset="0"/>
                          <a:ea typeface="Arial Unicode MS" pitchFamily="34" charset="-128"/>
                          <a:cs typeface="Arial Unicode MS" pitchFamily="34" charset="-128"/>
                        </a:rPr>
                        <a:t>1 </a:t>
                      </a:r>
                      <a:endParaRPr kumimoji="0" lang="en-US" sz="1400" b="0" i="0" u="none" strike="noStrike" kern="1200" cap="none" normalizeH="0" baseline="30000" dirty="0">
                        <a:ln>
                          <a:noFill/>
                        </a:ln>
                        <a:solidFill>
                          <a:schemeClr val="tx1"/>
                        </a:solidFill>
                        <a:effectLst/>
                        <a:latin typeface="Arial" charset="0"/>
                        <a:ea typeface="Arial Unicode MS" pitchFamily="34" charset="-128"/>
                        <a:cs typeface="Arial Unicode MS" pitchFamily="34" charset="-128"/>
                      </a:endParaRPr>
                    </a:p>
                  </a:txBody>
                  <a:tcPr anchor="ctr"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ctr" defTabSz="914400" rtl="0" eaLnBrk="0" fontAlgn="base" latinLnBrk="0" hangingPunct="0">
                        <a:lnSpc>
                          <a:spcPct val="90000"/>
                        </a:lnSpc>
                        <a:spcBef>
                          <a:spcPct val="15000"/>
                        </a:spcBef>
                        <a:spcAft>
                          <a:spcPct val="15000"/>
                        </a:spcAft>
                        <a:buClrTx/>
                        <a:buSzPct val="25000"/>
                        <a:buFont typeface="Arial" charset="0"/>
                        <a:buNone/>
                        <a:tabLst/>
                      </a:pPr>
                      <a:r>
                        <a:rPr kumimoji="0" lang="en-US" sz="1600" b="1" i="0" u="none" strike="noStrike" cap="none" normalizeH="0" baseline="0" dirty="0" smtClean="0">
                          <a:ln>
                            <a:noFill/>
                          </a:ln>
                          <a:solidFill>
                            <a:schemeClr val="tx1"/>
                          </a:solidFill>
                          <a:effectLst/>
                          <a:latin typeface="Arial" charset="0"/>
                          <a:ea typeface="Arial Unicode MS" pitchFamily="34" charset="-128"/>
                          <a:cs typeface="Arial Unicode MS" pitchFamily="34" charset="-128"/>
                        </a:rPr>
                        <a:t>Generation Rate Credit</a:t>
                      </a:r>
                    </a:p>
                  </a:txBody>
                  <a:tcPr anchor="ctr" horzOverflow="overflow">
                    <a:lnL cap="flat">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15000"/>
                        </a:spcAft>
                        <a:buClrTx/>
                        <a:buSzTx/>
                        <a:buFontTx/>
                        <a:buNone/>
                        <a:tabLst/>
                      </a:pPr>
                      <a:r>
                        <a:rPr kumimoji="0" lang="en-US" sz="1600" b="1" i="0" u="none" strike="noStrike" cap="none" normalizeH="0" baseline="0" dirty="0" smtClean="0">
                          <a:ln>
                            <a:noFill/>
                          </a:ln>
                          <a:solidFill>
                            <a:schemeClr val="bg1"/>
                          </a:solidFill>
                          <a:effectLst/>
                          <a:latin typeface="Arial" charset="0"/>
                          <a:ea typeface="Arial Unicode MS" pitchFamily="34" charset="-128"/>
                          <a:cs typeface="Arial Unicode MS" pitchFamily="34" charset="-128"/>
                        </a:rPr>
                        <a:t>(~10 cents)/kWh</a:t>
                      </a:r>
                    </a:p>
                  </a:txBody>
                  <a:tcPr anchor="ctr"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1588" marR="0" lvl="0" indent="-1588" algn="l" defTabSz="914400" rtl="0" eaLnBrk="0" fontAlgn="base" latinLnBrk="0" hangingPunct="0">
                        <a:lnSpc>
                          <a:spcPct val="90000"/>
                        </a:lnSpc>
                        <a:spcBef>
                          <a:spcPct val="15000"/>
                        </a:spcBef>
                        <a:spcAft>
                          <a:spcPct val="15000"/>
                        </a:spcAft>
                        <a:buClrTx/>
                        <a:buSzPct val="25000"/>
                        <a:buFont typeface="Arial" charset="0"/>
                        <a:buNone/>
                        <a:tabLst/>
                      </a:pPr>
                      <a:r>
                        <a:rPr kumimoji="0" lang="en-US" sz="1400" b="0" i="0" u="none" strike="noStrike" kern="1200" cap="none" normalizeH="0" baseline="0" dirty="0" smtClean="0">
                          <a:ln>
                            <a:noFill/>
                          </a:ln>
                          <a:solidFill>
                            <a:schemeClr val="tx1"/>
                          </a:solidFill>
                          <a:effectLst/>
                          <a:latin typeface="Arial" charset="0"/>
                          <a:ea typeface="Arial Unicode MS" pitchFamily="34" charset="-128"/>
                          <a:cs typeface="Arial Unicode MS" pitchFamily="34" charset="-128"/>
                        </a:rPr>
                        <a:t>Avoided costs of PG&amp;E’s standard generation (based on class average generation rate) </a:t>
                      </a:r>
                      <a:endParaRPr kumimoji="0" lang="en-US" sz="1400" b="0" i="0" u="none" strike="noStrike" kern="1200" cap="none" normalizeH="0" baseline="0" dirty="0">
                        <a:ln>
                          <a:noFill/>
                        </a:ln>
                        <a:solidFill>
                          <a:schemeClr val="tx1"/>
                        </a:solidFill>
                        <a:effectLst/>
                        <a:latin typeface="Arial" charset="0"/>
                        <a:ea typeface="Arial Unicode MS" pitchFamily="34" charset="-128"/>
                        <a:cs typeface="Arial Unicode MS" pitchFamily="34" charset="-128"/>
                      </a:endParaRPr>
                    </a:p>
                  </a:txBody>
                  <a:tcPr anchor="ctr"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932688">
                <a:tc>
                  <a:txBody>
                    <a:bodyPr/>
                    <a:lstStyle/>
                    <a:p>
                      <a:pPr marL="0" marR="0" lvl="0" indent="0" algn="ctr" defTabSz="914400" rtl="0" eaLnBrk="0" fontAlgn="base" latinLnBrk="0" hangingPunct="0">
                        <a:lnSpc>
                          <a:spcPct val="90000"/>
                        </a:lnSpc>
                        <a:spcBef>
                          <a:spcPct val="15000"/>
                        </a:spcBef>
                        <a:spcAft>
                          <a:spcPct val="15000"/>
                        </a:spcAft>
                        <a:buClrTx/>
                        <a:buSzPct val="25000"/>
                        <a:buFont typeface="Arial" charset="0"/>
                        <a:buNone/>
                        <a:tabLst/>
                      </a:pPr>
                      <a:r>
                        <a:rPr kumimoji="0" lang="en-US" sz="1600" b="1" i="0" u="none" strike="noStrike" cap="none" normalizeH="0" baseline="0" dirty="0" smtClean="0">
                          <a:ln>
                            <a:noFill/>
                          </a:ln>
                          <a:solidFill>
                            <a:schemeClr val="tx1"/>
                          </a:solidFill>
                          <a:effectLst/>
                          <a:latin typeface="Arial" charset="0"/>
                          <a:ea typeface="Arial Unicode MS" pitchFamily="34" charset="-128"/>
                          <a:cs typeface="Arial Unicode MS" pitchFamily="34" charset="-128"/>
                        </a:rPr>
                        <a:t>Net 2015 Cost</a:t>
                      </a:r>
                    </a:p>
                  </a:txBody>
                  <a:tcPr anchor="ctr" horzOverflow="overflow">
                    <a:lnL cap="flat">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15000"/>
                        </a:spcBef>
                        <a:spcAft>
                          <a:spcPct val="15000"/>
                        </a:spcAft>
                        <a:buClrTx/>
                        <a:buSzTx/>
                        <a:buFontTx/>
                        <a:buNone/>
                        <a:tabLst/>
                      </a:pPr>
                      <a:r>
                        <a:rPr kumimoji="0" lang="en-US" sz="1600" b="1" i="0" u="none" strike="noStrike" cap="none" normalizeH="0" baseline="0" dirty="0" smtClean="0">
                          <a:ln>
                            <a:noFill/>
                          </a:ln>
                          <a:solidFill>
                            <a:schemeClr val="bg1"/>
                          </a:solidFill>
                          <a:effectLst/>
                          <a:latin typeface="Arial" charset="0"/>
                          <a:ea typeface="Arial Unicode MS" pitchFamily="34" charset="-128"/>
                          <a:cs typeface="Arial Unicode MS" pitchFamily="34" charset="-128"/>
                        </a:rPr>
                        <a:t>~2-3 cents/kWh</a:t>
                      </a:r>
                      <a:r>
                        <a:rPr kumimoji="0" lang="en-US" sz="1600" b="1" i="0" u="none" strike="noStrike" cap="none" normalizeH="0" baseline="30000" dirty="0" smtClean="0">
                          <a:ln>
                            <a:noFill/>
                          </a:ln>
                          <a:solidFill>
                            <a:schemeClr val="bg1"/>
                          </a:solidFill>
                          <a:effectLst/>
                          <a:latin typeface="Arial" charset="0"/>
                          <a:ea typeface="Arial Unicode MS" pitchFamily="34" charset="-128"/>
                          <a:cs typeface="Arial Unicode MS" pitchFamily="34" charset="-128"/>
                        </a:rPr>
                        <a:t>2</a:t>
                      </a:r>
                    </a:p>
                  </a:txBody>
                  <a:tcPr anchor="ctr"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1588" marR="0" lvl="0" indent="-1588" algn="l" defTabSz="914400" rtl="0" eaLnBrk="0" fontAlgn="base" latinLnBrk="0" hangingPunct="0">
                        <a:lnSpc>
                          <a:spcPct val="90000"/>
                        </a:lnSpc>
                        <a:spcBef>
                          <a:spcPct val="15000"/>
                        </a:spcBef>
                        <a:spcAft>
                          <a:spcPct val="15000"/>
                        </a:spcAft>
                        <a:buClrTx/>
                        <a:buSzPct val="25000"/>
                        <a:buFont typeface="Arial" charset="0"/>
                        <a:buNone/>
                        <a:tabLst/>
                      </a:pPr>
                      <a:r>
                        <a:rPr kumimoji="0" lang="en-US" sz="1400" b="1" i="0" u="none" strike="noStrike" kern="1200" cap="none" normalizeH="0" baseline="0" dirty="0" smtClean="0">
                          <a:ln>
                            <a:noFill/>
                          </a:ln>
                          <a:solidFill>
                            <a:schemeClr val="tx1"/>
                          </a:solidFill>
                          <a:effectLst/>
                          <a:latin typeface="Arial" charset="0"/>
                          <a:ea typeface="Arial Unicode MS" pitchFamily="34" charset="-128"/>
                          <a:cs typeface="Arial Unicode MS" pitchFamily="34" charset="-128"/>
                        </a:rPr>
                        <a:t>Net cost per kWh will likely decrease over time, as the price of solar declines and the generation rate credit increases</a:t>
                      </a:r>
                    </a:p>
                  </a:txBody>
                  <a:tcPr anchor="ctr"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516422749"/>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264" y="559519"/>
            <a:ext cx="6686835" cy="366254"/>
          </a:xfrm>
        </p:spPr>
        <p:txBody>
          <a:bodyPr/>
          <a:lstStyle/>
          <a:p>
            <a:r>
              <a:rPr lang="en-US" sz="2800" dirty="0" smtClean="0"/>
              <a:t>Enrollment and Procurement</a:t>
            </a:r>
            <a:endParaRPr lang="en-US" sz="2800" dirty="0"/>
          </a:p>
        </p:txBody>
      </p:sp>
      <p:sp>
        <p:nvSpPr>
          <p:cNvPr id="3" name="Content Placeholder 2"/>
          <p:cNvSpPr>
            <a:spLocks noGrp="1"/>
          </p:cNvSpPr>
          <p:nvPr>
            <p:ph idx="1"/>
          </p:nvPr>
        </p:nvSpPr>
        <p:spPr>
          <a:xfrm>
            <a:off x="228600" y="1319192"/>
            <a:ext cx="6553200" cy="3025444"/>
          </a:xfrm>
        </p:spPr>
        <p:txBody>
          <a:bodyPr/>
          <a:lstStyle/>
          <a:p>
            <a:pPr marL="0" indent="0">
              <a:buSzPct val="100000"/>
            </a:pPr>
            <a:r>
              <a:rPr lang="en-US" sz="2400" dirty="0" smtClean="0"/>
              <a:t>First-Come First-Served</a:t>
            </a:r>
            <a:endParaRPr lang="en-US" sz="1800" b="1" dirty="0" smtClean="0"/>
          </a:p>
          <a:p>
            <a:pPr lvl="2">
              <a:buSzPct val="100000"/>
              <a:buFont typeface="Arial" panose="020B0604020202020204" pitchFamily="34" charset="0"/>
              <a:buChar char="•"/>
            </a:pPr>
            <a:r>
              <a:rPr lang="en-US" sz="1800" b="1" dirty="0" smtClean="0"/>
              <a:t>PG&amp;E bundled electric customers </a:t>
            </a:r>
            <a:r>
              <a:rPr lang="en-US" sz="1800" dirty="0" smtClean="0"/>
              <a:t>are eligible for the program.</a:t>
            </a:r>
            <a:endParaRPr lang="en-US" sz="1800" b="0" dirty="0" smtClean="0"/>
          </a:p>
          <a:p>
            <a:pPr lvl="2">
              <a:buSzPct val="100000"/>
              <a:buFont typeface="Arial" panose="020B0604020202020204" pitchFamily="34" charset="0"/>
              <a:buChar char="•"/>
            </a:pPr>
            <a:r>
              <a:rPr lang="en-US" sz="1800" b="0" dirty="0" smtClean="0"/>
              <a:t>272 MW program cap, of which </a:t>
            </a:r>
            <a:r>
              <a:rPr lang="en-US" sz="1800" b="1" dirty="0" smtClean="0"/>
              <a:t>45 MW are reserved </a:t>
            </a:r>
            <a:r>
              <a:rPr lang="en-US" sz="1800" b="0" dirty="0" smtClean="0"/>
              <a:t>for residential customers</a:t>
            </a:r>
          </a:p>
          <a:p>
            <a:pPr lvl="2">
              <a:buSzPct val="100000"/>
              <a:buFont typeface="Arial" panose="020B0604020202020204" pitchFamily="34" charset="0"/>
              <a:buChar char="•"/>
            </a:pPr>
            <a:r>
              <a:rPr lang="en-US" sz="1800" dirty="0"/>
              <a:t>Enrollment open </a:t>
            </a:r>
            <a:r>
              <a:rPr lang="en-US" sz="1800" b="1" dirty="0"/>
              <a:t>until 2019 </a:t>
            </a:r>
            <a:r>
              <a:rPr lang="en-US" sz="1800" dirty="0"/>
              <a:t>or until cap is reached, whichever comes </a:t>
            </a:r>
            <a:r>
              <a:rPr lang="en-US" sz="1800" dirty="0" smtClean="0"/>
              <a:t>first</a:t>
            </a:r>
            <a:endParaRPr lang="en-US" sz="1800" dirty="0"/>
          </a:p>
          <a:p>
            <a:pPr lvl="3">
              <a:buSzPct val="100000"/>
              <a:buFont typeface="Arial" panose="020B0604020202020204" pitchFamily="34" charset="0"/>
              <a:buChar char="•"/>
            </a:pPr>
            <a:r>
              <a:rPr lang="en-US" sz="1600" dirty="0"/>
              <a:t>Once a customer enrolls, he/she may stay on the program beyond this date</a:t>
            </a:r>
            <a:r>
              <a:rPr lang="en-US" sz="1600" dirty="0" smtClean="0"/>
              <a:t>.</a:t>
            </a:r>
            <a:endParaRPr lang="en-US" sz="1800" b="0" dirty="0" smtClean="0"/>
          </a:p>
          <a:p>
            <a:pPr marL="0" indent="0">
              <a:buSzPct val="100000"/>
            </a:pPr>
            <a:endParaRPr lang="en-US" sz="2000" b="0" dirty="0"/>
          </a:p>
        </p:txBody>
      </p:sp>
      <p:pic>
        <p:nvPicPr>
          <p:cNvPr id="1026" name="Picture 2" descr="C:\Users\K5SG\AppData\Local\Microsoft\Windows\Temporary Internet Files\Content.IE5\7C29EKIA\blockp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7239000" y="1295400"/>
            <a:ext cx="838200" cy="2738574"/>
            <a:chOff x="7391400" y="1223826"/>
            <a:chExt cx="609600" cy="2738574"/>
          </a:xfrm>
        </p:grpSpPr>
        <p:sp>
          <p:nvSpPr>
            <p:cNvPr id="6" name="Rectangle 5"/>
            <p:cNvSpPr/>
            <p:nvPr/>
          </p:nvSpPr>
          <p:spPr bwMode="auto">
            <a:xfrm>
              <a:off x="7391400" y="1223826"/>
              <a:ext cx="609600" cy="2738574"/>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63679" tIns="31839" rIns="63679" bIns="31839" numCol="1" rtlCol="0" anchor="ctr" anchorCtr="0" compatLnSpc="1">
              <a:prstTxWarp prst="textNoShape">
                <a:avLst/>
              </a:prstTxWarp>
            </a:bodyPr>
            <a:lstStyle/>
            <a:p>
              <a:pPr marL="0" marR="0" indent="0" algn="ctr" defTabSz="914400" rtl="0" eaLnBrk="1" fontAlgn="base" latinLnBrk="0" hangingPunct="1">
                <a:lnSpc>
                  <a:spcPct val="90000"/>
                </a:lnSpc>
                <a:spcBef>
                  <a:spcPct val="30000"/>
                </a:spcBef>
                <a:spcAft>
                  <a:spcPct val="0"/>
                </a:spcAft>
                <a:buClrTx/>
                <a:buSzTx/>
                <a:buFontTx/>
                <a:buNone/>
                <a:tabLst/>
              </a:pPr>
              <a:r>
                <a:rPr lang="en-US" sz="1400" b="1" dirty="0" smtClean="0">
                  <a:solidFill>
                    <a:schemeClr val="tx2"/>
                  </a:solidFill>
                  <a:latin typeface="Arial" charset="0"/>
                  <a:ea typeface="Arial Unicode MS" pitchFamily="34" charset="-128"/>
                  <a:cs typeface="Arial Unicode MS" pitchFamily="34" charset="-128"/>
                </a:rPr>
                <a:t>227 MW</a:t>
              </a:r>
            </a:p>
            <a:p>
              <a:pPr marL="0" marR="0" indent="0" algn="ctr" defTabSz="914400" rtl="0" eaLnBrk="1" fontAlgn="base" latinLnBrk="0" hangingPunct="1">
                <a:lnSpc>
                  <a:spcPct val="90000"/>
                </a:lnSpc>
                <a:spcBef>
                  <a:spcPct val="30000"/>
                </a:spcBef>
                <a:spcAft>
                  <a:spcPct val="0"/>
                </a:spcAft>
                <a:buClrTx/>
                <a:buSzTx/>
                <a:buFontTx/>
                <a:buNone/>
                <a:tabLst/>
              </a:pPr>
              <a:r>
                <a:rPr kumimoji="0" lang="en-US" sz="1000" b="1" i="0" u="none" strike="noStrike" cap="none" normalizeH="0" baseline="0" dirty="0" smtClean="0">
                  <a:ln>
                    <a:noFill/>
                  </a:ln>
                  <a:solidFill>
                    <a:schemeClr val="tx2"/>
                  </a:solidFill>
                  <a:effectLst/>
                  <a:latin typeface="Arial" charset="0"/>
                  <a:ea typeface="Arial Unicode MS" pitchFamily="34" charset="-128"/>
                  <a:cs typeface="Arial Unicode MS" pitchFamily="34" charset="-128"/>
                </a:rPr>
                <a:t>Unspecified</a:t>
              </a:r>
            </a:p>
          </p:txBody>
        </p:sp>
        <p:sp>
          <p:nvSpPr>
            <p:cNvPr id="7" name="Rectangle 6"/>
            <p:cNvSpPr/>
            <p:nvPr/>
          </p:nvSpPr>
          <p:spPr bwMode="auto">
            <a:xfrm>
              <a:off x="7391400" y="3505201"/>
              <a:ext cx="609600" cy="457199"/>
            </a:xfrm>
            <a:prstGeom prst="rect">
              <a:avLst/>
            </a:prstGeom>
            <a:solidFill>
              <a:schemeClr val="tx2"/>
            </a:solidFill>
            <a:ln w="9525" cap="flat" cmpd="sng" algn="ctr">
              <a:solidFill>
                <a:schemeClr val="tx1"/>
              </a:solidFill>
              <a:prstDash val="solid"/>
              <a:round/>
              <a:headEnd type="none" w="med" len="med"/>
              <a:tailEnd type="none" w="med" len="med"/>
            </a:ln>
            <a:effectLst/>
          </p:spPr>
          <p:txBody>
            <a:bodyPr vert="horz" wrap="none" lIns="63679" tIns="31839" rIns="63679" bIns="31839" numCol="1" rtlCol="0" anchor="ctr" anchorCtr="0" compatLnSpc="1">
              <a:prstTxWarp prst="textNoShape">
                <a:avLst/>
              </a:prstTxWarp>
            </a:bodyPr>
            <a:lstStyle/>
            <a:p>
              <a:pPr marL="0" marR="0" indent="0" algn="ctr" defTabSz="914400" rtl="0" eaLnBrk="1" fontAlgn="base" latinLnBrk="0" hangingPunct="1">
                <a:lnSpc>
                  <a:spcPct val="90000"/>
                </a:lnSpc>
                <a:spcBef>
                  <a:spcPct val="3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Arial Unicode MS" pitchFamily="34" charset="-128"/>
                  <a:cs typeface="Arial Unicode MS" pitchFamily="34" charset="-128"/>
                </a:rPr>
                <a:t>45 MW</a:t>
              </a:r>
            </a:p>
            <a:p>
              <a:pPr marL="0" marR="0" indent="0" algn="ctr" defTabSz="914400" rtl="0" eaLnBrk="1" fontAlgn="base" latinLnBrk="0" hangingPunct="1">
                <a:lnSpc>
                  <a:spcPct val="90000"/>
                </a:lnSpc>
                <a:spcBef>
                  <a:spcPct val="30000"/>
                </a:spcBef>
                <a:spcAft>
                  <a:spcPct val="0"/>
                </a:spcAft>
                <a:buClrTx/>
                <a:buSzTx/>
                <a:buFontTx/>
                <a:buNone/>
                <a:tabLst/>
              </a:pPr>
              <a:r>
                <a:rPr lang="en-US" sz="1000" b="1" dirty="0" smtClean="0">
                  <a:latin typeface="Arial" charset="0"/>
                  <a:ea typeface="Arial Unicode MS" pitchFamily="34" charset="-128"/>
                  <a:cs typeface="Arial Unicode MS" pitchFamily="34" charset="-128"/>
                </a:rPr>
                <a:t>Residential</a:t>
              </a:r>
              <a:endParaRPr kumimoji="0" lang="en-US" sz="1000" b="1" i="0" u="none" strike="noStrike" cap="none" normalizeH="0" baseline="0" dirty="0" smtClean="0">
                <a:ln>
                  <a:noFill/>
                </a:ln>
                <a:solidFill>
                  <a:schemeClr val="tx1"/>
                </a:solidFill>
                <a:effectLst/>
                <a:latin typeface="Arial" charset="0"/>
                <a:ea typeface="Arial Unicode MS" pitchFamily="34" charset="-128"/>
                <a:cs typeface="Arial Unicode MS" pitchFamily="34" charset="-128"/>
              </a:endParaRPr>
            </a:p>
          </p:txBody>
        </p:sp>
      </p:grpSp>
      <p:sp>
        <p:nvSpPr>
          <p:cNvPr id="4" name="Rectangle 3"/>
          <p:cNvSpPr/>
          <p:nvPr/>
        </p:nvSpPr>
        <p:spPr>
          <a:xfrm>
            <a:off x="275492" y="4191000"/>
            <a:ext cx="7772400" cy="2123658"/>
          </a:xfrm>
          <a:prstGeom prst="rect">
            <a:avLst/>
          </a:prstGeom>
        </p:spPr>
        <p:txBody>
          <a:bodyPr wrap="square">
            <a:spAutoFit/>
          </a:bodyPr>
          <a:lstStyle/>
          <a:p>
            <a:pPr>
              <a:buSzPct val="100000"/>
            </a:pPr>
            <a:r>
              <a:rPr lang="en-US" sz="2400" b="1" dirty="0"/>
              <a:t>Incremental, New Solar </a:t>
            </a:r>
            <a:r>
              <a:rPr lang="en-US" sz="2400" b="1" dirty="0" smtClean="0"/>
              <a:t>Projects</a:t>
            </a:r>
            <a:endParaRPr lang="en-US" sz="2400" dirty="0"/>
          </a:p>
          <a:p>
            <a:pPr>
              <a:buSzPct val="100000"/>
              <a:buFont typeface="Arial" pitchFamily="34" charset="0"/>
              <a:buChar char="•"/>
            </a:pPr>
            <a:r>
              <a:rPr lang="en-US" dirty="0" smtClean="0"/>
              <a:t> In </a:t>
            </a:r>
            <a:r>
              <a:rPr lang="en-US" dirty="0"/>
              <a:t>response to customer enrollment, PG&amp;E will issue competitive solicitations for the power and sign </a:t>
            </a:r>
            <a:r>
              <a:rPr lang="en-US" b="1" dirty="0"/>
              <a:t>long-term contracts for new solar resources </a:t>
            </a:r>
            <a:r>
              <a:rPr lang="en-US" dirty="0"/>
              <a:t>within our service area</a:t>
            </a:r>
            <a:r>
              <a:rPr lang="en-US" dirty="0" smtClean="0"/>
              <a:t>.</a:t>
            </a:r>
          </a:p>
          <a:p>
            <a:pPr>
              <a:buSzPct val="100000"/>
              <a:buFont typeface="Arial" pitchFamily="34" charset="0"/>
              <a:buChar char="•"/>
            </a:pPr>
            <a:endParaRPr lang="en-US" dirty="0"/>
          </a:p>
          <a:p>
            <a:pPr>
              <a:buSzPct val="100000"/>
              <a:buFont typeface="Arial" pitchFamily="34" charset="0"/>
              <a:buChar char="•"/>
            </a:pPr>
            <a:r>
              <a:rPr lang="en-US" dirty="0" smtClean="0"/>
              <a:t> All </a:t>
            </a:r>
            <a:r>
              <a:rPr lang="en-US" dirty="0"/>
              <a:t>program resources are </a:t>
            </a:r>
            <a:r>
              <a:rPr lang="en-US" b="1" dirty="0"/>
              <a:t>above and beyond </a:t>
            </a:r>
            <a:r>
              <a:rPr lang="en-US" dirty="0"/>
              <a:t>PG&amp;E’s renewables portfolio requirements.</a:t>
            </a:r>
          </a:p>
        </p:txBody>
      </p:sp>
    </p:spTree>
    <p:extLst>
      <p:ext uri="{BB962C8B-B14F-4D97-AF65-F5344CB8AC3E}">
        <p14:creationId xmlns:p14="http://schemas.microsoft.com/office/powerpoint/2010/main" val="2895602748"/>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PG&amp;E PPT Template">
  <a:themeElements>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fontScheme name="PG&amp;E Presentation Template">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spPr>
      <a:bodyPr vert="horz" wrap="none" lIns="63679" tIns="31839" rIns="63679" bIns="31839" numCol="1" anchor="ctr" anchorCtr="0" compatLnSpc="1">
        <a:prstTxWarp prst="textNoShape">
          <a:avLst/>
        </a:prstTxWarp>
      </a:bodyPr>
      <a:lstStyle>
        <a:defPPr marL="0" marR="0" indent="0" algn="ctr" defTabSz="914400" rtl="0" eaLnBrk="1" fontAlgn="base" latinLnBrk="0" hangingPunct="1">
          <a:lnSpc>
            <a:spcPct val="90000"/>
          </a:lnSpc>
          <a:spcBef>
            <a:spcPct val="3000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spPr>
      <a:bodyPr vert="horz" wrap="none" lIns="63679" tIns="31839" rIns="63679" bIns="31839" numCol="1" anchor="ctr" anchorCtr="0" compatLnSpc="1">
        <a:prstTxWarp prst="textNoShape">
          <a:avLst/>
        </a:prstTxWarp>
      </a:bodyPr>
      <a:lstStyle>
        <a:defPPr marL="0" marR="0" indent="0" algn="ctr" defTabSz="914400" rtl="0" eaLnBrk="1" fontAlgn="base" latinLnBrk="0" hangingPunct="1">
          <a:lnSpc>
            <a:spcPct val="90000"/>
          </a:lnSpc>
          <a:spcBef>
            <a:spcPct val="3000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lnDef>
  </a:objectDefaults>
  <a:extraClrSchemeLst>
    <a:extraClrScheme>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
      <a:clrScheme name="PG&amp;E Presentation Template 2">
        <a:dk1>
          <a:srgbClr val="0082AA"/>
        </a:dk1>
        <a:lt1>
          <a:srgbClr val="FFFFFF"/>
        </a:lt1>
        <a:dk2>
          <a:srgbClr val="FFA100"/>
        </a:dk2>
        <a:lt2>
          <a:srgbClr val="00A7C2"/>
        </a:lt2>
        <a:accent1>
          <a:srgbClr val="004960"/>
        </a:accent1>
        <a:accent2>
          <a:srgbClr val="70A489"/>
        </a:accent2>
        <a:accent3>
          <a:srgbClr val="FFFFFF"/>
        </a:accent3>
        <a:accent4>
          <a:srgbClr val="006E91"/>
        </a:accent4>
        <a:accent5>
          <a:srgbClr val="AAB1B6"/>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G&amp;E PPT Template">
  <a:themeElements>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fontScheme name="PG&amp;E Presentation Template">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spPr>
      <a:bodyPr vert="horz" wrap="none" lIns="63679" tIns="31839" rIns="63679" bIns="31839" numCol="1" anchor="ctr" anchorCtr="0" compatLnSpc="1">
        <a:prstTxWarp prst="textNoShape">
          <a:avLst/>
        </a:prstTxWarp>
      </a:bodyPr>
      <a:lstStyle>
        <a:defPPr marL="0" marR="0" indent="0" algn="ctr" defTabSz="914400" rtl="0" eaLnBrk="1" fontAlgn="base" latinLnBrk="0" hangingPunct="1">
          <a:lnSpc>
            <a:spcPct val="90000"/>
          </a:lnSpc>
          <a:spcBef>
            <a:spcPct val="3000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spPr>
      <a:bodyPr vert="horz" wrap="none" lIns="63679" tIns="31839" rIns="63679" bIns="31839" numCol="1" anchor="ctr" anchorCtr="0" compatLnSpc="1">
        <a:prstTxWarp prst="textNoShape">
          <a:avLst/>
        </a:prstTxWarp>
      </a:bodyPr>
      <a:lstStyle>
        <a:defPPr marL="0" marR="0" indent="0" algn="ctr" defTabSz="914400" rtl="0" eaLnBrk="1" fontAlgn="base" latinLnBrk="0" hangingPunct="1">
          <a:lnSpc>
            <a:spcPct val="90000"/>
          </a:lnSpc>
          <a:spcBef>
            <a:spcPct val="3000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lnDef>
  </a:objectDefaults>
  <a:extraClrSchemeLst>
    <a:extraClrScheme>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
      <a:clrScheme name="PG&amp;E Presentation Template 2">
        <a:dk1>
          <a:srgbClr val="0082AA"/>
        </a:dk1>
        <a:lt1>
          <a:srgbClr val="FFFFFF"/>
        </a:lt1>
        <a:dk2>
          <a:srgbClr val="FFA100"/>
        </a:dk2>
        <a:lt2>
          <a:srgbClr val="00A7C2"/>
        </a:lt2>
        <a:accent1>
          <a:srgbClr val="004960"/>
        </a:accent1>
        <a:accent2>
          <a:srgbClr val="70A489"/>
        </a:accent2>
        <a:accent3>
          <a:srgbClr val="FFFFFF"/>
        </a:accent3>
        <a:accent4>
          <a:srgbClr val="006E91"/>
        </a:accent4>
        <a:accent5>
          <a:srgbClr val="AAB1B6"/>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PG&amp;E PPT Template">
  <a:themeElements>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fontScheme name="PG&amp;E Presentation Template">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spPr>
      <a:bodyPr vert="horz" wrap="none" lIns="63679" tIns="31839" rIns="63679" bIns="31839" numCol="1" anchor="ctr" anchorCtr="0" compatLnSpc="1">
        <a:prstTxWarp prst="textNoShape">
          <a:avLst/>
        </a:prstTxWarp>
      </a:bodyPr>
      <a:lstStyle>
        <a:defPPr marL="0" marR="0" indent="0" algn="ctr" defTabSz="914400" rtl="0" eaLnBrk="1" fontAlgn="base" latinLnBrk="0" hangingPunct="1">
          <a:lnSpc>
            <a:spcPct val="90000"/>
          </a:lnSpc>
          <a:spcBef>
            <a:spcPct val="3000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spPr>
      <a:bodyPr vert="horz" wrap="none" lIns="63679" tIns="31839" rIns="63679" bIns="31839" numCol="1" anchor="ctr" anchorCtr="0" compatLnSpc="1">
        <a:prstTxWarp prst="textNoShape">
          <a:avLst/>
        </a:prstTxWarp>
      </a:bodyPr>
      <a:lstStyle>
        <a:defPPr marL="0" marR="0" indent="0" algn="ctr" defTabSz="914400" rtl="0" eaLnBrk="1" fontAlgn="base" latinLnBrk="0" hangingPunct="1">
          <a:lnSpc>
            <a:spcPct val="90000"/>
          </a:lnSpc>
          <a:spcBef>
            <a:spcPct val="3000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lnDef>
  </a:objectDefaults>
  <a:extraClrSchemeLst>
    <a:extraClrScheme>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
      <a:clrScheme name="PG&amp;E Presentation Template 2">
        <a:dk1>
          <a:srgbClr val="0082AA"/>
        </a:dk1>
        <a:lt1>
          <a:srgbClr val="FFFFFF"/>
        </a:lt1>
        <a:dk2>
          <a:srgbClr val="FFA100"/>
        </a:dk2>
        <a:lt2>
          <a:srgbClr val="00A7C2"/>
        </a:lt2>
        <a:accent1>
          <a:srgbClr val="004960"/>
        </a:accent1>
        <a:accent2>
          <a:srgbClr val="70A489"/>
        </a:accent2>
        <a:accent3>
          <a:srgbClr val="FFFFFF"/>
        </a:accent3>
        <a:accent4>
          <a:srgbClr val="006E91"/>
        </a:accent4>
        <a:accent5>
          <a:srgbClr val="AAB1B6"/>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5080</TotalTime>
  <Words>1221</Words>
  <Application>Microsoft Office PowerPoint</Application>
  <PresentationFormat>On-screen Show (4:3)</PresentationFormat>
  <Paragraphs>140</Paragraphs>
  <Slides>12</Slides>
  <Notes>7</Notes>
  <HiddenSlides>0</HiddenSlides>
  <MMClips>0</MMClips>
  <ScaleCrop>false</ScaleCrop>
  <HeadingPairs>
    <vt:vector size="4" baseType="variant">
      <vt:variant>
        <vt:lpstr>Theme</vt:lpstr>
      </vt:variant>
      <vt:variant>
        <vt:i4>3</vt:i4>
      </vt:variant>
      <vt:variant>
        <vt:lpstr>Slide Titles</vt:lpstr>
      </vt:variant>
      <vt:variant>
        <vt:i4>12</vt:i4>
      </vt:variant>
    </vt:vector>
  </HeadingPairs>
  <TitlesOfParts>
    <vt:vector size="15" baseType="lpstr">
      <vt:lpstr>PG&amp;E PPT Template</vt:lpstr>
      <vt:lpstr>1_PG&amp;E PPT Template</vt:lpstr>
      <vt:lpstr>2_PG&amp;E PPT Template</vt:lpstr>
      <vt:lpstr> PG&amp;E’s Green Option  </vt:lpstr>
      <vt:lpstr>Agenda</vt:lpstr>
      <vt:lpstr>Why Offer a Voluntary Green Power Program?</vt:lpstr>
      <vt:lpstr>Brief History</vt:lpstr>
      <vt:lpstr>PG&amp;E’s Green Option</vt:lpstr>
      <vt:lpstr>Two Program Options</vt:lpstr>
      <vt:lpstr>Comparing Program Options</vt:lpstr>
      <vt:lpstr>GTSR Pricing</vt:lpstr>
      <vt:lpstr>Enrollment and Procurement</vt:lpstr>
      <vt:lpstr>GTSR Program Features</vt:lpstr>
      <vt:lpstr>ECR Program Features</vt:lpstr>
      <vt:lpstr> Thank You </vt:lpstr>
    </vt:vector>
  </TitlesOfParts>
  <Company>Pacific Gas and Electric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Silicani, Karly</dc:creator>
  <cp:lastModifiedBy>Sapna Dixit</cp:lastModifiedBy>
  <cp:revision>63</cp:revision>
  <cp:lastPrinted>2015-03-11T22:56:20Z</cp:lastPrinted>
  <dcterms:created xsi:type="dcterms:W3CDTF">2015-03-05T00:31:37Z</dcterms:created>
  <dcterms:modified xsi:type="dcterms:W3CDTF">2015-03-18T19:43:28Z</dcterms:modified>
</cp:coreProperties>
</file>