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</p:sldMasterIdLst>
  <p:notesMasterIdLst>
    <p:notesMasterId r:id="rId19"/>
  </p:notesMasterIdLst>
  <p:sldIdLst>
    <p:sldId id="257" r:id="rId9"/>
    <p:sldId id="258" r:id="rId10"/>
    <p:sldId id="259" r:id="rId11"/>
    <p:sldId id="274" r:id="rId12"/>
    <p:sldId id="276" r:id="rId13"/>
    <p:sldId id="268" r:id="rId14"/>
    <p:sldId id="273" r:id="rId15"/>
    <p:sldId id="270" r:id="rId16"/>
    <p:sldId id="277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51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48DD6-2611-441B-92AB-EAB0921AA3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2443C-F229-403E-81C1-34EEFD725DE3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en-US" sz="2800" b="1" i="1" dirty="0" smtClean="0">
              <a:solidFill>
                <a:srgbClr val="002060"/>
              </a:solidFill>
            </a:rPr>
            <a:t>Program Manager:  </a:t>
          </a:r>
          <a:r>
            <a:rPr lang="en-US" sz="2800" b="1" i="1" dirty="0" smtClean="0">
              <a:solidFill>
                <a:srgbClr val="002060"/>
              </a:solidFill>
            </a:rPr>
            <a:t>Steve Whitworth (and Brian Bishop) </a:t>
          </a:r>
          <a:endParaRPr lang="en-US" sz="2800" b="1" i="1" dirty="0" smtClean="0">
            <a:solidFill>
              <a:srgbClr val="002060"/>
            </a:solidFill>
          </a:endParaRPr>
        </a:p>
        <a:p>
          <a:pPr algn="ctr"/>
          <a:r>
            <a:rPr lang="en-US" sz="2000" b="1" i="1" dirty="0" smtClean="0">
              <a:solidFill>
                <a:srgbClr val="002060"/>
              </a:solidFill>
            </a:rPr>
            <a:t>Email:  </a:t>
          </a:r>
          <a:r>
            <a:rPr lang="en-US" sz="2000" b="1" i="1" dirty="0" smtClean="0">
              <a:solidFill>
                <a:srgbClr val="002060"/>
              </a:solidFill>
            </a:rPr>
            <a:t>S3SO@pge.com</a:t>
          </a:r>
          <a:endParaRPr lang="en-US" sz="2000" b="1" i="1" dirty="0" smtClean="0">
            <a:solidFill>
              <a:srgbClr val="002060"/>
            </a:solidFill>
          </a:endParaRPr>
        </a:p>
        <a:p>
          <a:pPr algn="ctr"/>
          <a:r>
            <a:rPr lang="en-US" sz="2000" b="1" i="1" dirty="0" smtClean="0">
              <a:solidFill>
                <a:srgbClr val="002060"/>
              </a:solidFill>
            </a:rPr>
            <a:t>Phone:  415.973.0720</a:t>
          </a:r>
          <a:endParaRPr lang="en-US" sz="2000" b="1" i="1" dirty="0">
            <a:solidFill>
              <a:srgbClr val="002060"/>
            </a:solidFill>
          </a:endParaRPr>
        </a:p>
      </dgm:t>
    </dgm:pt>
    <dgm:pt modelId="{2D617BC4-B135-4389-94D0-E5027760CAFF}" type="parTrans" cxnId="{6BA70451-5F66-470D-BB66-27B50A666E1D}">
      <dgm:prSet/>
      <dgm:spPr/>
      <dgm:t>
        <a:bodyPr/>
        <a:lstStyle/>
        <a:p>
          <a:endParaRPr lang="en-US"/>
        </a:p>
      </dgm:t>
    </dgm:pt>
    <dgm:pt modelId="{405579A3-5D70-4400-970B-7F4AAD2E70AD}" type="sibTrans" cxnId="{6BA70451-5F66-470D-BB66-27B50A666E1D}">
      <dgm:prSet/>
      <dgm:spPr/>
      <dgm:t>
        <a:bodyPr/>
        <a:lstStyle/>
        <a:p>
          <a:endParaRPr lang="en-US"/>
        </a:p>
      </dgm:t>
    </dgm:pt>
    <dgm:pt modelId="{00814F26-676B-4865-B07D-4504D73CB6A1}">
      <dgm:prSet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General Solar Email:  solar@pge.com</a:t>
          </a:r>
          <a:endParaRPr lang="en-US" sz="2800" b="1" dirty="0">
            <a:solidFill>
              <a:srgbClr val="002060"/>
            </a:solidFill>
          </a:endParaRPr>
        </a:p>
      </dgm:t>
    </dgm:pt>
    <dgm:pt modelId="{8B1FE089-6EAC-42B2-BE17-4384A71F78EB}" type="parTrans" cxnId="{B2F7CAA6-333A-42D8-BA4A-4FA00B7CAB82}">
      <dgm:prSet/>
      <dgm:spPr/>
      <dgm:t>
        <a:bodyPr/>
        <a:lstStyle/>
        <a:p>
          <a:endParaRPr lang="en-US"/>
        </a:p>
      </dgm:t>
    </dgm:pt>
    <dgm:pt modelId="{6ECF5713-1301-4797-912E-C50F141B36E5}" type="sibTrans" cxnId="{B2F7CAA6-333A-42D8-BA4A-4FA00B7CAB82}">
      <dgm:prSet/>
      <dgm:spPr/>
      <dgm:t>
        <a:bodyPr/>
        <a:lstStyle/>
        <a:p>
          <a:endParaRPr lang="en-US"/>
        </a:p>
      </dgm:t>
    </dgm:pt>
    <dgm:pt modelId="{C0E2DDC8-9AD1-4C86-AD3B-E57352FEEE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Solar Thermal Website: www.pge.com/csithermal</a:t>
          </a:r>
          <a:endParaRPr lang="en-US" sz="1600" b="1" dirty="0">
            <a:solidFill>
              <a:srgbClr val="002060"/>
            </a:solidFill>
          </a:endParaRPr>
        </a:p>
      </dgm:t>
    </dgm:pt>
    <dgm:pt modelId="{F5FA4EFE-DF1E-4FA5-B15F-116BCCCF0FE6}" type="parTrans" cxnId="{D9694049-F5D3-40F8-9211-C489435DC80A}">
      <dgm:prSet/>
      <dgm:spPr/>
      <dgm:t>
        <a:bodyPr/>
        <a:lstStyle/>
        <a:p>
          <a:endParaRPr lang="en-US"/>
        </a:p>
      </dgm:t>
    </dgm:pt>
    <dgm:pt modelId="{7577AB91-C9DF-405F-A893-6B06D842A605}" type="sibTrans" cxnId="{D9694049-F5D3-40F8-9211-C489435DC80A}">
      <dgm:prSet/>
      <dgm:spPr/>
      <dgm:t>
        <a:bodyPr/>
        <a:lstStyle/>
        <a:p>
          <a:endParaRPr lang="en-US"/>
        </a:p>
      </dgm:t>
    </dgm:pt>
    <dgm:pt modelId="{C219FD57-3332-4B5F-8235-BB5EF4B04067}" type="pres">
      <dgm:prSet presAssocID="{69748DD6-2611-441B-92AB-EAB0921AA3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E40D1-703A-42F4-9937-85F046CD2924}" type="pres">
      <dgm:prSet presAssocID="{C7C2443C-F229-403E-81C1-34EEFD725DE3}" presName="parentLin" presStyleCnt="0"/>
      <dgm:spPr/>
    </dgm:pt>
    <dgm:pt modelId="{FD632DB1-8B95-498A-B9A7-5C44DD3A6E0A}" type="pres">
      <dgm:prSet presAssocID="{C7C2443C-F229-403E-81C1-34EEFD725DE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B4614D4-8F26-457D-909C-7DD1D02E339C}" type="pres">
      <dgm:prSet presAssocID="{C7C2443C-F229-403E-81C1-34EEFD725DE3}" presName="parentText" presStyleLbl="node1" presStyleIdx="0" presStyleCnt="1" custScaleX="108383" custScaleY="996639" custLinFactX="2365" custLinFactY="-100000" custLinFactNeighborX="100000" custLinFactNeighborY="-1707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00CA1-AF91-4971-8E46-3BF16C63C07C}" type="pres">
      <dgm:prSet presAssocID="{C7C2443C-F229-403E-81C1-34EEFD725DE3}" presName="negativeSpace" presStyleCnt="0"/>
      <dgm:spPr/>
    </dgm:pt>
    <dgm:pt modelId="{35D54CA9-17F8-44C6-9E4E-16708C7CF2D9}" type="pres">
      <dgm:prSet presAssocID="{C7C2443C-F229-403E-81C1-34EEFD725DE3}" presName="childText" presStyleLbl="conFgAcc1" presStyleIdx="0" presStyleCnt="1" custScaleX="97652" custScaleY="121227" custLinFactY="6055" custLinFactNeighborX="290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AB5F27-110A-4D99-AD71-785ABB140096}" type="presOf" srcId="{69748DD6-2611-441B-92AB-EAB0921AA3F8}" destId="{C219FD57-3332-4B5F-8235-BB5EF4B04067}" srcOrd="0" destOrd="0" presId="urn:microsoft.com/office/officeart/2005/8/layout/list1"/>
    <dgm:cxn modelId="{E58D1E01-0DD3-4576-867A-77385C254CA5}" type="presOf" srcId="{C0E2DDC8-9AD1-4C86-AD3B-E57352FEEED3}" destId="{35D54CA9-17F8-44C6-9E4E-16708C7CF2D9}" srcOrd="0" destOrd="0" presId="urn:microsoft.com/office/officeart/2005/8/layout/list1"/>
    <dgm:cxn modelId="{AFC3E350-B981-4FD8-8873-C615948F68A3}" type="presOf" srcId="{C7C2443C-F229-403E-81C1-34EEFD725DE3}" destId="{FD632DB1-8B95-498A-B9A7-5C44DD3A6E0A}" srcOrd="0" destOrd="0" presId="urn:microsoft.com/office/officeart/2005/8/layout/list1"/>
    <dgm:cxn modelId="{B37DC2FD-3ED1-4A84-A1FF-D4C99F6698B4}" type="presOf" srcId="{00814F26-676B-4865-B07D-4504D73CB6A1}" destId="{35D54CA9-17F8-44C6-9E4E-16708C7CF2D9}" srcOrd="0" destOrd="1" presId="urn:microsoft.com/office/officeart/2005/8/layout/list1"/>
    <dgm:cxn modelId="{B2F7CAA6-333A-42D8-BA4A-4FA00B7CAB82}" srcId="{C7C2443C-F229-403E-81C1-34EEFD725DE3}" destId="{00814F26-676B-4865-B07D-4504D73CB6A1}" srcOrd="1" destOrd="0" parTransId="{8B1FE089-6EAC-42B2-BE17-4384A71F78EB}" sibTransId="{6ECF5713-1301-4797-912E-C50F141B36E5}"/>
    <dgm:cxn modelId="{D9694049-F5D3-40F8-9211-C489435DC80A}" srcId="{C7C2443C-F229-403E-81C1-34EEFD725DE3}" destId="{C0E2DDC8-9AD1-4C86-AD3B-E57352FEEED3}" srcOrd="0" destOrd="0" parTransId="{F5FA4EFE-DF1E-4FA5-B15F-116BCCCF0FE6}" sibTransId="{7577AB91-C9DF-405F-A893-6B06D842A605}"/>
    <dgm:cxn modelId="{A8653BCE-B8FF-425A-A60A-05A0600C9384}" type="presOf" srcId="{C7C2443C-F229-403E-81C1-34EEFD725DE3}" destId="{FB4614D4-8F26-457D-909C-7DD1D02E339C}" srcOrd="1" destOrd="0" presId="urn:microsoft.com/office/officeart/2005/8/layout/list1"/>
    <dgm:cxn modelId="{6BA70451-5F66-470D-BB66-27B50A666E1D}" srcId="{69748DD6-2611-441B-92AB-EAB0921AA3F8}" destId="{C7C2443C-F229-403E-81C1-34EEFD725DE3}" srcOrd="0" destOrd="0" parTransId="{2D617BC4-B135-4389-94D0-E5027760CAFF}" sibTransId="{405579A3-5D70-4400-970B-7F4AAD2E70AD}"/>
    <dgm:cxn modelId="{ECCE69B3-7F4F-4DB2-9AF6-6616E7D7DF56}" type="presParOf" srcId="{C219FD57-3332-4B5F-8235-BB5EF4B04067}" destId="{78AE40D1-703A-42F4-9937-85F046CD2924}" srcOrd="0" destOrd="0" presId="urn:microsoft.com/office/officeart/2005/8/layout/list1"/>
    <dgm:cxn modelId="{F6A4B243-357E-4D3E-9969-BDB9E0C4B23F}" type="presParOf" srcId="{78AE40D1-703A-42F4-9937-85F046CD2924}" destId="{FD632DB1-8B95-498A-B9A7-5C44DD3A6E0A}" srcOrd="0" destOrd="0" presId="urn:microsoft.com/office/officeart/2005/8/layout/list1"/>
    <dgm:cxn modelId="{B4B8D841-B50D-4615-B9B9-D9FCB1A2404A}" type="presParOf" srcId="{78AE40D1-703A-42F4-9937-85F046CD2924}" destId="{FB4614D4-8F26-457D-909C-7DD1D02E339C}" srcOrd="1" destOrd="0" presId="urn:microsoft.com/office/officeart/2005/8/layout/list1"/>
    <dgm:cxn modelId="{B1EBA3A9-C3E0-49C5-B1A2-F32C4B7F6D7B}" type="presParOf" srcId="{C219FD57-3332-4B5F-8235-BB5EF4B04067}" destId="{C4A00CA1-AF91-4971-8E46-3BF16C63C07C}" srcOrd="1" destOrd="0" presId="urn:microsoft.com/office/officeart/2005/8/layout/list1"/>
    <dgm:cxn modelId="{2073D4C3-072F-4D10-A7BB-6A9732C1A2D4}" type="presParOf" srcId="{C219FD57-3332-4B5F-8235-BB5EF4B04067}" destId="{35D54CA9-17F8-44C6-9E4E-16708C7CF2D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54CA9-17F8-44C6-9E4E-16708C7CF2D9}">
      <dsp:nvSpPr>
        <dsp:cNvPr id="0" name=""/>
        <dsp:cNvSpPr/>
      </dsp:nvSpPr>
      <dsp:spPr>
        <a:xfrm>
          <a:off x="203170" y="3308629"/>
          <a:ext cx="8449762" cy="193223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71564" tIns="229108" rIns="67156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002060"/>
              </a:solidFill>
            </a:rPr>
            <a:t>Solar Thermal Website: www.pge.com/csithermal</a:t>
          </a:r>
          <a:endParaRPr lang="en-US" sz="1600" b="1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002060"/>
              </a:solidFill>
            </a:rPr>
            <a:t>General Solar Email:  solar@pge.com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03170" y="3308629"/>
        <a:ext cx="8449762" cy="1932237"/>
      </dsp:txXfrm>
    </dsp:sp>
    <dsp:sp modelId="{FB4614D4-8F26-457D-909C-7DD1D02E339C}">
      <dsp:nvSpPr>
        <dsp:cNvPr id="0" name=""/>
        <dsp:cNvSpPr/>
      </dsp:nvSpPr>
      <dsp:spPr>
        <a:xfrm>
          <a:off x="1007557" y="0"/>
          <a:ext cx="6558404" cy="32362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42" tIns="0" rIns="2289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rgbClr val="002060"/>
              </a:solidFill>
            </a:rPr>
            <a:t>Program Manager:  </a:t>
          </a:r>
          <a:r>
            <a:rPr lang="en-US" sz="2800" b="1" i="1" kern="1200" dirty="0" smtClean="0">
              <a:solidFill>
                <a:srgbClr val="002060"/>
              </a:solidFill>
            </a:rPr>
            <a:t>Steve Whitworth (and Brian Bishop) </a:t>
          </a:r>
          <a:endParaRPr lang="en-US" sz="2800" b="1" i="1" kern="1200" dirty="0" smtClean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rgbClr val="002060"/>
              </a:solidFill>
            </a:rPr>
            <a:t>Email:  </a:t>
          </a:r>
          <a:r>
            <a:rPr lang="en-US" sz="2000" b="1" i="1" kern="1200" dirty="0" smtClean="0">
              <a:solidFill>
                <a:srgbClr val="002060"/>
              </a:solidFill>
            </a:rPr>
            <a:t>S3SO@pge.com</a:t>
          </a:r>
          <a:endParaRPr lang="en-US" sz="2000" b="1" i="1" kern="1200" dirty="0" smtClean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rgbClr val="002060"/>
              </a:solidFill>
            </a:rPr>
            <a:t>Phone:  415.973.0720</a:t>
          </a:r>
          <a:endParaRPr lang="en-US" sz="2000" b="1" i="1" kern="1200" dirty="0">
            <a:solidFill>
              <a:srgbClr val="002060"/>
            </a:solidFill>
          </a:endParaRPr>
        </a:p>
      </dsp:txBody>
      <dsp:txXfrm>
        <a:off x="1165539" y="157982"/>
        <a:ext cx="6242440" cy="292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98C5D-9F24-45BB-8F8C-75EA7A30D30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8266-DB8B-42AC-BA20-C22F5B5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B8266-DB8B-42AC-BA20-C22F5B5666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B8266-DB8B-42AC-BA20-C22F5B566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B8266-DB8B-42AC-BA20-C22F5B5666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B8266-DB8B-42AC-BA20-C22F5B5666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667000"/>
            <a:ext cx="7239000" cy="609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4290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5" name="Picture 8" descr="PGE_SpotlightLogowh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525588" y="5264150"/>
            <a:ext cx="12065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indent="1371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indent="18288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706CFE-B33E-44DF-BD67-1598AE24E1FD}" type="slidenum">
              <a:rPr lang="en-US" sz="900" b="1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254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2148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501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264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705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051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630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777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69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4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955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27038"/>
            <a:ext cx="1809750" cy="256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27038"/>
            <a:ext cx="5276850" cy="256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0207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4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602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239000" cy="139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709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0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667000"/>
            <a:ext cx="7239000" cy="609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4290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5" name="Picture 8" descr="PGE_SpotlightLogowh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525588" y="5264150"/>
            <a:ext cx="12065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indent="1371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indent="18288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706CFE-B33E-44DF-BD67-1598AE24E1FD}" type="slidenum">
              <a:rPr lang="en-US" sz="900" b="1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888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02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84133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71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87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236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715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38655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26464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0612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7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27038"/>
            <a:ext cx="1809750" cy="256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27038"/>
            <a:ext cx="5276850" cy="256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6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90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239000" cy="139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255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362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0010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741613"/>
            <a:ext cx="3009900" cy="1508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76900" y="2741613"/>
            <a:ext cx="3009900" cy="677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76900" y="3571875"/>
            <a:ext cx="3009900" cy="677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5218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667000"/>
            <a:ext cx="7239000" cy="609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4290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5" name="Picture 8" descr="PGE_SpotlightLogowh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525588" y="5264150"/>
            <a:ext cx="12065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indent="1371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indent="18288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706CFE-B33E-44DF-BD67-1598AE24E1FD}" type="slidenum">
              <a:rPr lang="en-US" sz="900" b="1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334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24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5193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06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31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298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01005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5086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2243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88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5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27038"/>
            <a:ext cx="1809750" cy="256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27038"/>
            <a:ext cx="5276850" cy="256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88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019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239000" cy="139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3707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8411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667000"/>
            <a:ext cx="7239000" cy="609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4290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5" name="Picture 8" descr="PGE_SpotlightLogowh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525588" y="5264150"/>
            <a:ext cx="12065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indent="1371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indent="18288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706CFE-B33E-44DF-BD67-1598AE24E1FD}" type="slidenum">
              <a:rPr lang="en-US" sz="900" b="1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326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7550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27854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550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746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386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825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60585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33792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99920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200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27038"/>
            <a:ext cx="1809750" cy="256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27038"/>
            <a:ext cx="5276850" cy="256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0091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574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239000" cy="139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0084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827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667000"/>
            <a:ext cx="7239000" cy="609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4290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5" name="Picture 8" descr="PGE_SpotlightLogowh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525588" y="5264150"/>
            <a:ext cx="12065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indent="1371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indent="18288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706CFE-B33E-44DF-BD67-1598AE24E1FD}" type="slidenum">
              <a:rPr lang="en-US" sz="900" b="1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9467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335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449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64521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933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504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43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78524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39988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78379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075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27038"/>
            <a:ext cx="1809750" cy="256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27038"/>
            <a:ext cx="5276850" cy="256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1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604365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239000" cy="139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8415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699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667000"/>
            <a:ext cx="7239000" cy="609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4290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5" name="Picture 8" descr="PGE_SpotlightLogowh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525588" y="5264150"/>
            <a:ext cx="12065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indent="1371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indent="18288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706CFE-B33E-44DF-BD67-1598AE24E1FD}" type="slidenum">
              <a:rPr lang="en-US" sz="900" b="1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114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8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31998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506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325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4338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64654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2060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49924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17267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3933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27038"/>
            <a:ext cx="1809750" cy="256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27038"/>
            <a:ext cx="5276850" cy="256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257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961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239000" cy="139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83957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489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2667000"/>
            <a:ext cx="7239000" cy="609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4290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5" name="Picture 8" descr="PGE_SpotlightLogowh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525588" y="5264150"/>
            <a:ext cx="12065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indent="1371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indent="18288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706CFE-B33E-44DF-BD67-1598AE24E1FD}" type="slidenum">
              <a:rPr lang="en-US" sz="900" b="1">
                <a:solidFill>
                  <a:srgbClr val="FFFFFF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37004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431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97135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21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45084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8283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387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17950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65848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20808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243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27038"/>
            <a:ext cx="1809750" cy="256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27038"/>
            <a:ext cx="5276850" cy="256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07260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3784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239000" cy="139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6489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239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543300" cy="139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32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427038"/>
            <a:ext cx="723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16002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7010400" y="66294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EB9A1B-EEC3-4D7C-8169-EA99BA9411EA}" type="slidenum">
              <a:rPr lang="en-US" sz="900" b="1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  <p:pic>
        <p:nvPicPr>
          <p:cNvPr id="5130" name="Picture 10" descr="PG&amp;E-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238"/>
            <a:ext cx="612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9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427038"/>
            <a:ext cx="723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16002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7010400" y="66294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EB9A1B-EEC3-4D7C-8169-EA99BA9411EA}" type="slidenum">
              <a:rPr lang="en-US" sz="900" b="1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  <p:pic>
        <p:nvPicPr>
          <p:cNvPr id="5130" name="Picture 10" descr="PG&amp;E-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238"/>
            <a:ext cx="612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777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427038"/>
            <a:ext cx="723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16002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7010400" y="66294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EB9A1B-EEC3-4D7C-8169-EA99BA9411EA}" type="slidenum">
              <a:rPr lang="en-US" sz="900" b="1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  <p:pic>
        <p:nvPicPr>
          <p:cNvPr id="5130" name="Picture 10" descr="PG&amp;E-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238"/>
            <a:ext cx="612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8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427038"/>
            <a:ext cx="723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16002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7010400" y="66294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EB9A1B-EEC3-4D7C-8169-EA99BA9411EA}" type="slidenum">
              <a:rPr lang="en-US" sz="900" b="1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  <p:pic>
        <p:nvPicPr>
          <p:cNvPr id="5130" name="Picture 10" descr="PG&amp;E-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238"/>
            <a:ext cx="612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8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427038"/>
            <a:ext cx="723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16002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7010400" y="66294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EB9A1B-EEC3-4D7C-8169-EA99BA9411EA}" type="slidenum">
              <a:rPr lang="en-US" sz="900" b="1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  <p:pic>
        <p:nvPicPr>
          <p:cNvPr id="5130" name="Picture 10" descr="PG&amp;E-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238"/>
            <a:ext cx="612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0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427038"/>
            <a:ext cx="723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16002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7010400" y="66294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EB9A1B-EEC3-4D7C-8169-EA99BA9411EA}" type="slidenum">
              <a:rPr lang="en-US" sz="900" b="1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  <p:pic>
        <p:nvPicPr>
          <p:cNvPr id="5130" name="Picture 10" descr="PG&amp;E-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238"/>
            <a:ext cx="612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2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427038"/>
            <a:ext cx="723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16002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7010400" y="66294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EB9A1B-EEC3-4D7C-8169-EA99BA9411EA}" type="slidenum">
              <a:rPr lang="en-US" sz="900" b="1">
                <a:solidFill>
                  <a:srgbClr val="0082AA"/>
                </a:solidFill>
              </a:rPr>
              <a:pPr algn="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  <p:pic>
        <p:nvPicPr>
          <p:cNvPr id="5130" name="Picture 10" descr="PG&amp;E-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238"/>
            <a:ext cx="6127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A100"/>
          </a:solidFill>
          <a:latin typeface="Arial" charset="0"/>
          <a:ea typeface="ヒラギノ角ゴ Pro W3" pitchFamily="-65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 sz="2000">
          <a:solidFill>
            <a:srgbClr val="0082AA"/>
          </a:solidFill>
          <a:latin typeface="+mn-lt"/>
          <a:ea typeface="+mn-ea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8C89-AE88-45C6-9F2C-978B6F8F4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E469-EC29-499D-856D-2F9994E6A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acificenergysales.com/wp-content/uploads/2010/02/solar-thermal.jpg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905000"/>
            <a:ext cx="6867525" cy="615553"/>
          </a:xfrm>
        </p:spPr>
        <p:txBody>
          <a:bodyPr/>
          <a:lstStyle/>
          <a:p>
            <a:pPr algn="ctr"/>
            <a:r>
              <a:rPr lang="en-US" dirty="0" smtClean="0"/>
              <a:t>California Solar Initiative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31818" y="3172570"/>
            <a:ext cx="5061263" cy="1112192"/>
            <a:chOff x="2846960" y="3060635"/>
            <a:chExt cx="5061263" cy="1112192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4821496" y="1086099"/>
              <a:ext cx="1112192" cy="506126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4"/>
            <p:cNvSpPr/>
            <p:nvPr/>
          </p:nvSpPr>
          <p:spPr>
            <a:xfrm>
              <a:off x="2846961" y="3114928"/>
              <a:ext cx="5006970" cy="1003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500" b="1" dirty="0" smtClean="0">
                  <a:solidFill>
                    <a:srgbClr val="0082AA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Domestic Hot Water / Commercial Process Heat / Space Heating / Space Cooling / Pool Heating</a:t>
              </a:r>
              <a:endParaRPr lang="en-US" sz="1500" b="1" dirty="0">
                <a:solidFill>
                  <a:srgbClr val="0082A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4858" y="3033546"/>
            <a:ext cx="2846960" cy="1390240"/>
            <a:chOff x="0" y="2921611"/>
            <a:chExt cx="2846960" cy="1390240"/>
          </a:xfrm>
        </p:grpSpPr>
        <p:sp>
          <p:nvSpPr>
            <p:cNvPr id="5" name="Rounded Rectangle 4"/>
            <p:cNvSpPr/>
            <p:nvPr/>
          </p:nvSpPr>
          <p:spPr>
            <a:xfrm>
              <a:off x="0" y="2921611"/>
              <a:ext cx="2846960" cy="139024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607211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6"/>
            <p:cNvSpPr/>
            <p:nvPr/>
          </p:nvSpPr>
          <p:spPr>
            <a:xfrm>
              <a:off x="66970" y="2989477"/>
              <a:ext cx="2711228" cy="12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rgbClr val="FFFFFF"/>
                  </a:solidFill>
                </a:rPr>
                <a:t>Solar Thermal Program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2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1957"/>
            <a:ext cx="7239000" cy="492443"/>
          </a:xfrm>
        </p:spPr>
        <p:txBody>
          <a:bodyPr/>
          <a:lstStyle/>
          <a:p>
            <a:r>
              <a:rPr lang="en-US" dirty="0" smtClean="0"/>
              <a:t>CSI-Thermal Program Resources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23575246"/>
              </p:ext>
            </p:extLst>
          </p:nvPr>
        </p:nvGraphicFramePr>
        <p:xfrm>
          <a:off x="287867" y="990600"/>
          <a:ext cx="8652933" cy="524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995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3513"/>
            <a:ext cx="7239000" cy="430887"/>
          </a:xfrm>
        </p:spPr>
        <p:txBody>
          <a:bodyPr/>
          <a:lstStyle/>
          <a:p>
            <a:r>
              <a:rPr lang="en-US" sz="2800" dirty="0" smtClean="0"/>
              <a:t>What Is the CSI-Thermal Program?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19200" y="933525"/>
            <a:ext cx="7315200" cy="186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    What the heck Is Solar Thermal??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2AA"/>
                </a:solidFill>
              </a:rPr>
              <a:t>Using the power of the sun to heat water – an </a:t>
            </a:r>
            <a:r>
              <a:rPr lang="en-US" sz="1600" b="1" i="1" dirty="0" smtClean="0">
                <a:solidFill>
                  <a:srgbClr val="0082AA"/>
                </a:solidFill>
              </a:rPr>
              <a:t>old</a:t>
            </a:r>
            <a:r>
              <a:rPr lang="en-US" sz="1600" b="1" dirty="0" smtClean="0">
                <a:solidFill>
                  <a:srgbClr val="0082AA"/>
                </a:solidFill>
              </a:rPr>
              <a:t> and </a:t>
            </a:r>
            <a:r>
              <a:rPr lang="en-US" sz="1600" b="1" i="1" dirty="0" smtClean="0">
                <a:solidFill>
                  <a:srgbClr val="0082AA"/>
                </a:solidFill>
              </a:rPr>
              <a:t>reliable</a:t>
            </a:r>
            <a:r>
              <a:rPr lang="en-US" sz="1600" b="1" dirty="0" smtClean="0">
                <a:solidFill>
                  <a:srgbClr val="0082AA"/>
                </a:solidFill>
              </a:rPr>
              <a:t> idea!</a:t>
            </a:r>
          </a:p>
          <a:p>
            <a:pPr marL="285750" indent="-28575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2AA"/>
                </a:solidFill>
              </a:rPr>
              <a:t>Water or glycol is heated in tubes; it then exchanges heat to a boiler allowing it to run less frequently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82AA"/>
                </a:solidFill>
              </a:rPr>
              <a:t>This is a “bolt-on” technology; collectors, piping, transfer fluid, tank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3958" y="5638800"/>
            <a:ext cx="110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Flat Plate Collectors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46925" y="3200271"/>
            <a:ext cx="156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Evacuated Tubes</a:t>
            </a: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5" y="3188735"/>
            <a:ext cx="3186522" cy="165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6" y="4862868"/>
            <a:ext cx="3186522" cy="17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04" y="3075450"/>
            <a:ext cx="3048000" cy="17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04" y="4839715"/>
            <a:ext cx="3048000" cy="17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47018" y="4578105"/>
            <a:ext cx="110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Residential System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6112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0" y="883043"/>
            <a:ext cx="4343400" cy="38779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Here’s How 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t 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orks……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2" descr="Diagram showing the flow of water through evacuated tubes in a dairy solar hot wate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5067300" cy="43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392" y="1702414"/>
            <a:ext cx="72048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For a dairy, a food processor, a brewery, a </a:t>
            </a:r>
            <a:r>
              <a:rPr lang="en-US" sz="2000" b="1" dirty="0" err="1" smtClean="0">
                <a:solidFill>
                  <a:schemeClr val="tx2"/>
                </a:solidFill>
              </a:rPr>
              <a:t>laundramat</a:t>
            </a:r>
            <a:r>
              <a:rPr lang="en-US" sz="2000" b="1" dirty="0" smtClean="0">
                <a:solidFill>
                  <a:schemeClr val="tx2"/>
                </a:solidFill>
              </a:rPr>
              <a:t>..….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3622"/>
            <a:ext cx="485261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Inlet water enters new </a:t>
            </a:r>
          </a:p>
          <a:p>
            <a:r>
              <a:rPr lang="en-US" dirty="0"/>
              <a:t>s</a:t>
            </a:r>
            <a:r>
              <a:rPr lang="en-US" dirty="0" smtClean="0"/>
              <a:t>torage tank</a:t>
            </a:r>
          </a:p>
          <a:p>
            <a:endParaRPr lang="en-US" dirty="0"/>
          </a:p>
          <a:p>
            <a:r>
              <a:rPr lang="en-US" b="1" dirty="0" smtClean="0"/>
              <a:t>Step 2:</a:t>
            </a:r>
            <a:r>
              <a:rPr lang="en-US" dirty="0" smtClean="0"/>
              <a:t> Water is pumped up to</a:t>
            </a:r>
          </a:p>
          <a:p>
            <a:r>
              <a:rPr lang="en-US" dirty="0" smtClean="0"/>
              <a:t>the solar thermal collectors on</a:t>
            </a:r>
          </a:p>
          <a:p>
            <a:r>
              <a:rPr lang="en-US" dirty="0" smtClean="0"/>
              <a:t>roof where it is heated by sun</a:t>
            </a:r>
          </a:p>
          <a:p>
            <a:endParaRPr lang="en-US" dirty="0"/>
          </a:p>
          <a:p>
            <a:r>
              <a:rPr lang="en-US" b="1" dirty="0" smtClean="0"/>
              <a:t>Step 3:</a:t>
            </a:r>
            <a:r>
              <a:rPr lang="en-US" dirty="0" smtClean="0"/>
              <a:t> Hot water re-enters</a:t>
            </a:r>
          </a:p>
          <a:p>
            <a:r>
              <a:rPr lang="en-US" dirty="0" smtClean="0"/>
              <a:t>the new storage tank where it</a:t>
            </a:r>
          </a:p>
          <a:p>
            <a:r>
              <a:rPr lang="en-US" dirty="0" smtClean="0"/>
              <a:t>is now available to the</a:t>
            </a:r>
          </a:p>
          <a:p>
            <a:r>
              <a:rPr lang="en-US" dirty="0" smtClean="0"/>
              <a:t>current hot water heating system.</a:t>
            </a:r>
          </a:p>
          <a:p>
            <a:endParaRPr lang="en-US" dirty="0"/>
          </a:p>
          <a:p>
            <a:r>
              <a:rPr lang="en-US" b="1" dirty="0" smtClean="0"/>
              <a:t>Step 4 and 5: </a:t>
            </a:r>
            <a:r>
              <a:rPr lang="en-US" dirty="0" smtClean="0"/>
              <a:t>When there is hot water</a:t>
            </a:r>
          </a:p>
          <a:p>
            <a:r>
              <a:rPr lang="en-US" dirty="0" smtClean="0"/>
              <a:t>demand, the current water heater draws upon</a:t>
            </a:r>
          </a:p>
          <a:p>
            <a:r>
              <a:rPr lang="en-US" dirty="0" smtClean="0"/>
              <a:t>the preheated water, working less, saving $$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1455"/>
            <a:ext cx="2209800" cy="16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3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1957"/>
            <a:ext cx="7239000" cy="492443"/>
          </a:xfrm>
        </p:spPr>
        <p:txBody>
          <a:bodyPr/>
          <a:lstStyle/>
          <a:p>
            <a:r>
              <a:rPr lang="en-US" dirty="0" smtClean="0"/>
              <a:t>Residential System</a:t>
            </a:r>
            <a:endParaRPr lang="en-US" dirty="0"/>
          </a:p>
        </p:txBody>
      </p:sp>
      <p:pic>
        <p:nvPicPr>
          <p:cNvPr id="1028" name="Picture 4" descr="Residential Solar Thermal Syst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876800" cy="527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701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224781" y="4709490"/>
            <a:ext cx="2667000" cy="196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i="1" u="sng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Customers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hot water 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water 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 ~120 – 180 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Roof and/or ground space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green initiatives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ENERGY COSTS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146" y="228600"/>
            <a:ext cx="877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FFA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California Solar Initiative - Thermal </a:t>
            </a:r>
            <a:r>
              <a:rPr lang="en-US" sz="3200" b="1" kern="0" dirty="0" err="1" smtClean="0">
                <a:solidFill>
                  <a:srgbClr val="FFA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Prog</a:t>
            </a:r>
            <a:r>
              <a:rPr lang="en-US" sz="3200" b="1" kern="0" dirty="0" smtClean="0">
                <a:solidFill>
                  <a:srgbClr val="FFA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ram</a:t>
            </a:r>
          </a:p>
          <a:p>
            <a:pPr>
              <a:defRPr/>
            </a:pPr>
            <a:endParaRPr lang="en-US" sz="16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5" name="Picture 2" descr="Diagram illustrating how Fafco's Solar Water Heating systems wo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762000"/>
            <a:ext cx="1776201" cy="20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146" y="4732421"/>
            <a:ext cx="25908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u="sng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Sector</a:t>
            </a:r>
            <a:endParaRPr lang="en-US" sz="2100" b="1" i="1" u="sng" dirty="0">
              <a:solidFill>
                <a:srgbClr val="008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Multifamily units</a:t>
            </a:r>
            <a:endParaRPr lang="en-US" sz="1400" b="1" i="1" dirty="0">
              <a:solidFill>
                <a:srgbClr val="008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service industry</a:t>
            </a:r>
            <a:endParaRPr lang="en-US" sz="1400" b="1" i="1" dirty="0">
              <a:solidFill>
                <a:srgbClr val="008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Retirement Homes / Nursing</a:t>
            </a:r>
            <a:endParaRPr lang="en-US" sz="1400" b="1" i="1" dirty="0">
              <a:solidFill>
                <a:srgbClr val="008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Hotels &amp; Motels</a:t>
            </a:r>
            <a:endParaRPr lang="en-US" sz="1400" b="1" i="1" dirty="0">
              <a:solidFill>
                <a:srgbClr val="008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Wineries &amp; Breweries</a:t>
            </a:r>
            <a:endParaRPr lang="en-US" sz="1400" b="1" i="1" dirty="0">
              <a:solidFill>
                <a:srgbClr val="008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Gymnasiums &amp;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Processing</a:t>
            </a:r>
            <a:endParaRPr lang="en-US" sz="1400" b="1" i="1" dirty="0">
              <a:solidFill>
                <a:srgbClr val="008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743200" y="5486400"/>
            <a:ext cx="3048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086065"/>
            <a:ext cx="472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008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CSI Thermal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2AA"/>
                </a:solidFill>
                <a:cs typeface="Calibri" panose="020F0502020204030204" pitchFamily="34" charset="0"/>
              </a:rPr>
              <a:t>Incentives </a:t>
            </a:r>
            <a:r>
              <a:rPr lang="en-US" sz="1600" dirty="0">
                <a:solidFill>
                  <a:srgbClr val="0082AA"/>
                </a:solidFill>
                <a:cs typeface="Calibri" panose="020F0502020204030204" pitchFamily="34" charset="0"/>
              </a:rPr>
              <a:t>for customers that install </a:t>
            </a:r>
            <a:r>
              <a:rPr lang="en-US" sz="1600" dirty="0" smtClean="0">
                <a:solidFill>
                  <a:srgbClr val="0082AA"/>
                </a:solidFill>
                <a:cs typeface="Calibri" panose="020F0502020204030204" pitchFamily="34" charset="0"/>
              </a:rPr>
              <a:t>solar thermal technology </a:t>
            </a:r>
            <a:r>
              <a:rPr lang="en-US" sz="1600" dirty="0">
                <a:solidFill>
                  <a:srgbClr val="0082AA"/>
                </a:solidFill>
                <a:cs typeface="Calibri" panose="020F0502020204030204" pitchFamily="34" charset="0"/>
              </a:rPr>
              <a:t>on their home, business or farm to offset </a:t>
            </a:r>
            <a:r>
              <a:rPr lang="en-US" sz="1600" dirty="0" smtClean="0">
                <a:solidFill>
                  <a:srgbClr val="0082AA"/>
                </a:solidFill>
                <a:cs typeface="Calibri" panose="020F0502020204030204" pitchFamily="34" charset="0"/>
              </a:rPr>
              <a:t>natural gas consumption for heating water.</a:t>
            </a:r>
            <a:endParaRPr lang="en-US" sz="1600" dirty="0">
              <a:solidFill>
                <a:srgbClr val="0082AA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199" y="998041"/>
            <a:ext cx="1828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79646"/>
                </a:solidFill>
              </a:rPr>
              <a:t>Basic Principle:</a:t>
            </a:r>
          </a:p>
          <a:p>
            <a:pPr algn="ctr"/>
            <a:r>
              <a:rPr lang="en-US" b="1" dirty="0" smtClean="0">
                <a:solidFill>
                  <a:srgbClr val="F79646"/>
                </a:solidFill>
              </a:rPr>
              <a:t>The sun heats water!</a:t>
            </a:r>
          </a:p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Hot water can do work.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808" y="2195737"/>
            <a:ext cx="5559973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en-US" b="1" kern="0" dirty="0" smtClean="0">
              <a:solidFill>
                <a:srgbClr val="F79646"/>
              </a:solidFill>
            </a:endParaRPr>
          </a:p>
          <a:p>
            <a:pPr>
              <a:defRPr/>
            </a:pPr>
            <a:endParaRPr lang="en-US" sz="1000" b="1" kern="0" dirty="0" smtClean="0">
              <a:solidFill>
                <a:sysClr val="windowText" lastClr="000000"/>
              </a:solidFill>
            </a:endParaRP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en-US" sz="1600" b="1" u="sng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incentives</a:t>
            </a:r>
            <a:r>
              <a:rPr lang="en-US" sz="1600" b="1" kern="0" dirty="0">
                <a:solidFill>
                  <a:srgbClr val="F79646"/>
                </a:solidFill>
              </a:rPr>
              <a:t> can result in </a:t>
            </a:r>
            <a:r>
              <a:rPr lang="en-US" sz="1600" b="1" kern="0" dirty="0" smtClean="0">
                <a:solidFill>
                  <a:srgbClr val="F79646"/>
                </a:solidFill>
              </a:rPr>
              <a:t>an attractive payback!</a:t>
            </a: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en-US" sz="1600" b="1" kern="0" dirty="0" smtClean="0">
                <a:solidFill>
                  <a:srgbClr val="F79646"/>
                </a:solidFill>
              </a:rPr>
              <a:t>$800,000 max incentive. </a:t>
            </a:r>
            <a:r>
              <a:rPr lang="en-US" sz="1600" b="1" kern="0" dirty="0">
                <a:solidFill>
                  <a:srgbClr val="F79646"/>
                </a:solidFill>
              </a:rPr>
              <a:t>P</a:t>
            </a:r>
            <a:r>
              <a:rPr lang="en-US" sz="1600" b="1" kern="0" dirty="0" smtClean="0">
                <a:solidFill>
                  <a:srgbClr val="F79646"/>
                </a:solidFill>
              </a:rPr>
              <a:t>rojects can pay back ~3 – 8 </a:t>
            </a:r>
            <a:r>
              <a:rPr lang="en-US" sz="1600" b="1" kern="0" dirty="0" err="1" smtClean="0">
                <a:solidFill>
                  <a:srgbClr val="F79646"/>
                </a:solidFill>
              </a:rPr>
              <a:t>yrs</a:t>
            </a:r>
            <a:endParaRPr lang="en-US" sz="1600" b="1" kern="0" dirty="0">
              <a:solidFill>
                <a:srgbClr val="F79646"/>
              </a:solidFill>
            </a:endParaRP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en-US" sz="1600" b="1" kern="0" dirty="0" smtClean="0">
                <a:solidFill>
                  <a:srgbClr val="F79646"/>
                </a:solidFill>
              </a:rPr>
              <a:t>Incentives: $20.19/</a:t>
            </a:r>
            <a:r>
              <a:rPr lang="en-US" sz="1600" b="1" kern="0" dirty="0" err="1" smtClean="0">
                <a:solidFill>
                  <a:srgbClr val="F79646"/>
                </a:solidFill>
              </a:rPr>
              <a:t>th</a:t>
            </a:r>
            <a:r>
              <a:rPr lang="en-US" sz="1600" b="1" kern="0" dirty="0" smtClean="0">
                <a:solidFill>
                  <a:srgbClr val="F79646"/>
                </a:solidFill>
              </a:rPr>
              <a:t>; Low Income Incentive: $24.89/</a:t>
            </a:r>
            <a:r>
              <a:rPr lang="en-US" sz="1600" b="1" kern="0" dirty="0" err="1" smtClean="0">
                <a:solidFill>
                  <a:srgbClr val="F79646"/>
                </a:solidFill>
              </a:rPr>
              <a:t>th</a:t>
            </a:r>
            <a:endParaRPr lang="en-US" sz="1600" b="1" kern="0" dirty="0" smtClean="0">
              <a:solidFill>
                <a:srgbClr val="F79646"/>
              </a:solidFill>
            </a:endParaRP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en-US" sz="1600" b="1" kern="0" dirty="0" smtClean="0">
                <a:solidFill>
                  <a:srgbClr val="F79646"/>
                </a:solidFill>
              </a:rPr>
              <a:t>Safe, reliable and “cutting-edge” technology</a:t>
            </a:r>
          </a:p>
          <a:p>
            <a:pPr marL="285750" indent="-285750">
              <a:buFont typeface="Wingdings" pitchFamily="2" charset="2"/>
              <a:buChar char="à"/>
              <a:defRPr/>
            </a:pPr>
            <a:r>
              <a:rPr lang="en-US" sz="1600" b="1" kern="0" dirty="0" smtClean="0">
                <a:solidFill>
                  <a:srgbClr val="F79646"/>
                </a:solidFill>
              </a:rPr>
              <a:t>Utilized commercially in the U.S. for over 100 years!</a:t>
            </a:r>
          </a:p>
          <a:p>
            <a:pPr marL="285750" indent="-285750">
              <a:buFont typeface="Wingdings" pitchFamily="2" charset="2"/>
              <a:buChar char="à"/>
              <a:defRPr/>
            </a:pPr>
            <a:endParaRPr lang="en-US" sz="1600" b="1" kern="0" dirty="0">
              <a:solidFill>
                <a:srgbClr val="F79646"/>
              </a:solidFill>
            </a:endParaRPr>
          </a:p>
          <a:p>
            <a:pPr marL="285750" indent="-285750">
              <a:buFont typeface="Wingdings" pitchFamily="2" charset="2"/>
              <a:buChar char="à"/>
              <a:defRPr/>
            </a:pPr>
            <a:endParaRPr lang="en-US" sz="1600" b="1" kern="0" dirty="0" smtClean="0">
              <a:solidFill>
                <a:srgbClr val="F79646"/>
              </a:solidFill>
            </a:endParaRPr>
          </a:p>
        </p:txBody>
      </p:sp>
      <p:pic>
        <p:nvPicPr>
          <p:cNvPr id="27" name="Picture 3" descr="C:\Users\NJSa\AppData\Local\Microsoft\Windows\Temporary Internet Files\Content.Outlook\2Y58FU82\IMG_7848_SOLAR_Panels_Roof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75" y="4775201"/>
            <a:ext cx="3009625" cy="20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74" y="2966805"/>
            <a:ext cx="3009625" cy="17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239000" cy="430887"/>
          </a:xfrm>
        </p:spPr>
        <p:txBody>
          <a:bodyPr/>
          <a:lstStyle/>
          <a:p>
            <a:r>
              <a:rPr lang="en-US" sz="2800" dirty="0" smtClean="0"/>
              <a:t>Why Does This Matter to Communities?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7924800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endParaRPr lang="en-US" sz="1600" b="1" dirty="0" smtClean="0">
              <a:solidFill>
                <a:srgbClr val="0082AA"/>
              </a:solidFill>
            </a:endParaRP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1600" b="1" dirty="0" smtClean="0">
              <a:solidFill>
                <a:srgbClr val="0082AA"/>
              </a:solidFill>
            </a:endParaRP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Ø"/>
            </a:pPr>
            <a:endParaRPr lang="en-US" sz="1600" b="1" dirty="0" smtClean="0">
              <a:solidFill>
                <a:srgbClr val="0082A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608" y="89974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what’s </a:t>
            </a:r>
            <a:r>
              <a:rPr lang="en-US" b="1" i="1" dirty="0" smtClean="0"/>
              <a:t>New</a:t>
            </a:r>
            <a:r>
              <a:rPr lang="en-US" b="1" dirty="0" smtClean="0"/>
              <a:t> in Solar Thermal &amp; the CSI Thermal Program?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u="sng" dirty="0" smtClean="0"/>
              <a:t>INCENTIVES JUST INCREASED SIGNIFICANTLY!</a:t>
            </a:r>
            <a:endParaRPr lang="en-US" dirty="0" smtClean="0"/>
          </a:p>
          <a:p>
            <a:endParaRPr lang="en-US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u="sng" dirty="0" smtClean="0"/>
              <a:t>This is a GROWING PROGRAM: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hereas there are no more incentives for PV, CSI-Thermal has </a:t>
            </a:r>
            <a:r>
              <a:rPr lang="en-US" i="1" dirty="0" smtClean="0"/>
              <a:t>plenty</a:t>
            </a:r>
            <a:r>
              <a:rPr lang="en-US" dirty="0" smtClean="0"/>
              <a:t> of incentives!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u="sng" dirty="0" smtClean="0"/>
              <a:t>Non-residential Pools now receive incentives.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u="sng" dirty="0" smtClean="0"/>
              <a:t>Technology, installation improvements</a:t>
            </a:r>
            <a:r>
              <a:rPr lang="en-US" dirty="0" smtClean="0"/>
              <a:t>; superior quality equipment and installation requirements improve production &amp; profits, reduce risk.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u="sng" dirty="0" smtClean="0"/>
              <a:t>Better returns and payback</a:t>
            </a:r>
            <a:r>
              <a:rPr lang="en-US" dirty="0" smtClean="0"/>
              <a:t> than ever for Commercial; rebates and incentives, install costs can be offset 50% - 70%; payback ~3 – 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yrs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24" y="5410200"/>
            <a:ext cx="673855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23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3513"/>
            <a:ext cx="7239000" cy="430887"/>
          </a:xfrm>
        </p:spPr>
        <p:txBody>
          <a:bodyPr/>
          <a:lstStyle/>
          <a:p>
            <a:r>
              <a:rPr lang="en-US" sz="2800" dirty="0" smtClean="0"/>
              <a:t>Case Study; food processor</a:t>
            </a:r>
            <a:endParaRPr lang="en-US" sz="2800" dirty="0"/>
          </a:p>
        </p:txBody>
      </p:sp>
      <p:pic>
        <p:nvPicPr>
          <p:cNvPr id="3074" name="Picture 2" descr="C:\Users\btbd\AppData\Local\Microsoft\Windows\Temporary Internet Files\Content.Outlook\P29R6TPT\IMAG20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04" y="762000"/>
            <a:ext cx="23970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571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Project</a:t>
            </a:r>
            <a:r>
              <a:rPr lang="en-US" b="1" dirty="0" smtClean="0"/>
              <a:t>: Food processing plant in California 	Central Valley</a:t>
            </a:r>
          </a:p>
          <a:p>
            <a:r>
              <a:rPr lang="en-US" b="1" u="sng" dirty="0" smtClean="0"/>
              <a:t>Need</a:t>
            </a:r>
            <a:r>
              <a:rPr lang="en-US" b="1" dirty="0" smtClean="0"/>
              <a:t>: Offset high energy bill. Integrate ‘green’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Extensive and </a:t>
            </a:r>
            <a:r>
              <a:rPr lang="en-US" b="1" i="1" dirty="0" smtClean="0"/>
              <a:t>expensive</a:t>
            </a:r>
            <a:r>
              <a:rPr lang="en-US" b="1" dirty="0" smtClean="0"/>
              <a:t> water heating (gas) for cleaning, sanitizing, and other domestic hot water demands in food processing facility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+300,000 gallons hot water used per day</a:t>
            </a:r>
          </a:p>
          <a:p>
            <a:endParaRPr lang="en-US" b="1" dirty="0"/>
          </a:p>
          <a:p>
            <a:r>
              <a:rPr lang="en-US" b="1" u="sng" dirty="0" smtClean="0"/>
              <a:t>Solution</a:t>
            </a:r>
            <a:r>
              <a:rPr lang="en-US" b="1" dirty="0" smtClean="0"/>
              <a:t>: ~310 unglazed solar thermal collectors; 10,000 gallon storage tank. </a:t>
            </a:r>
            <a:r>
              <a:rPr lang="en-US" b="1" dirty="0" err="1" smtClean="0"/>
              <a:t>Drainback</a:t>
            </a:r>
            <a:r>
              <a:rPr lang="en-US" b="1" dirty="0" smtClean="0"/>
              <a:t> system.</a:t>
            </a:r>
          </a:p>
          <a:p>
            <a:endParaRPr lang="en-US" b="1" dirty="0"/>
          </a:p>
          <a:p>
            <a:r>
              <a:rPr lang="en-US" b="1" u="sng" dirty="0" smtClean="0"/>
              <a:t>Savings</a:t>
            </a:r>
            <a:r>
              <a:rPr lang="en-US" b="1" dirty="0" smtClean="0"/>
              <a:t>: ~34,000 </a:t>
            </a:r>
            <a:r>
              <a:rPr lang="en-US" b="1" dirty="0" err="1" smtClean="0"/>
              <a:t>therms</a:t>
            </a:r>
            <a:r>
              <a:rPr lang="en-US" b="1" dirty="0" smtClean="0"/>
              <a:t>/</a:t>
            </a:r>
            <a:r>
              <a:rPr lang="en-US" b="1" dirty="0" err="1" smtClean="0"/>
              <a:t>yr</a:t>
            </a:r>
            <a:r>
              <a:rPr lang="en-US" b="1" dirty="0" smtClean="0"/>
              <a:t> – at OLD incentive rate</a:t>
            </a:r>
          </a:p>
          <a:p>
            <a:endParaRPr lang="en-US" b="1" dirty="0"/>
          </a:p>
          <a:p>
            <a:r>
              <a:rPr lang="en-US" b="1" u="sng" dirty="0" smtClean="0"/>
              <a:t>Project Cost</a:t>
            </a:r>
            <a:r>
              <a:rPr lang="en-US" b="1" dirty="0" smtClean="0"/>
              <a:t>: ~$700,000</a:t>
            </a:r>
          </a:p>
          <a:p>
            <a:r>
              <a:rPr lang="en-US" b="1" u="sng" dirty="0" smtClean="0"/>
              <a:t>Incentive</a:t>
            </a:r>
            <a:r>
              <a:rPr lang="en-US" b="1" dirty="0" smtClean="0"/>
              <a:t>: ~$490,000</a:t>
            </a:r>
          </a:p>
          <a:p>
            <a:r>
              <a:rPr lang="en-US" b="1" u="sng" dirty="0" smtClean="0"/>
              <a:t>Net Cost before 30% ITC</a:t>
            </a:r>
            <a:r>
              <a:rPr lang="en-US" b="1" dirty="0" smtClean="0"/>
              <a:t>: ~$215,000</a:t>
            </a:r>
          </a:p>
          <a:p>
            <a:r>
              <a:rPr lang="en-US" b="1" u="sng" dirty="0" smtClean="0"/>
              <a:t>30% ITC</a:t>
            </a:r>
            <a:r>
              <a:rPr lang="en-US" b="1" dirty="0" smtClean="0"/>
              <a:t>: ~$65,000</a:t>
            </a:r>
          </a:p>
          <a:p>
            <a:r>
              <a:rPr lang="en-US" b="1" dirty="0" smtClean="0"/>
              <a:t>After MACRS, project probably pays back &lt; 2 </a:t>
            </a:r>
            <a:r>
              <a:rPr lang="en-US" b="1" dirty="0" err="1" smtClean="0"/>
              <a:t>yrs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841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368" y="345758"/>
            <a:ext cx="5404031" cy="861774"/>
          </a:xfrm>
        </p:spPr>
        <p:txBody>
          <a:bodyPr/>
          <a:lstStyle/>
          <a:p>
            <a:pPr algn="ctr"/>
            <a:r>
              <a:rPr lang="en-US" sz="2800" dirty="0" smtClean="0"/>
              <a:t>2014 and Beyond: GROWTH!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1" y="4866219"/>
            <a:ext cx="370129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558442"/>
            <a:ext cx="3212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Reliable energy production for +25 </a:t>
            </a:r>
            <a:r>
              <a:rPr lang="en-US" sz="1400" dirty="0" err="1" smtClean="0"/>
              <a:t>yrs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29897" y="3915574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Swimming Pools Incentives</a:t>
            </a:r>
            <a:endParaRPr lang="en-US" sz="1400" dirty="0"/>
          </a:p>
        </p:txBody>
      </p:sp>
      <p:pic>
        <p:nvPicPr>
          <p:cNvPr id="5127" name="Picture 7" descr="C:\Users\btbd\Desktop\fresno 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50178"/>
            <a:ext cx="3655249" cy="18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2324" y="4501549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Flexible and advanced technologies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79" y="1775169"/>
            <a:ext cx="3293101" cy="216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775169"/>
            <a:ext cx="46153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lasts until end of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Petition to increase incentives approved!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Promoting </a:t>
            </a:r>
            <a:r>
              <a:rPr lang="en-US" dirty="0" smtClean="0"/>
              <a:t>SMB, CIA installs for PG&amp;E’s</a:t>
            </a:r>
          </a:p>
          <a:p>
            <a:r>
              <a:rPr lang="en-US" dirty="0"/>
              <a:t>	</a:t>
            </a:r>
            <a:r>
              <a:rPr lang="en-US" dirty="0" smtClean="0"/>
              <a:t>biggest natural gas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Pools Program; benefits schools, </a:t>
            </a:r>
            <a:r>
              <a:rPr lang="en-US" dirty="0" err="1" smtClean="0"/>
              <a:t>Govt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MARKETING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99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097125" y="1244604"/>
            <a:ext cx="6249320" cy="3653323"/>
            <a:chOff x="229906" y="3853397"/>
            <a:chExt cx="2492556" cy="1619929"/>
          </a:xfrm>
        </p:grpSpPr>
        <p:cxnSp>
          <p:nvCxnSpPr>
            <p:cNvPr id="14" name="AutoShape 48"/>
            <p:cNvCxnSpPr>
              <a:cxnSpLocks noChangeShapeType="1"/>
            </p:cNvCxnSpPr>
            <p:nvPr/>
          </p:nvCxnSpPr>
          <p:spPr bwMode="auto">
            <a:xfrm flipH="1">
              <a:off x="1524690" y="4258077"/>
              <a:ext cx="243140" cy="361180"/>
            </a:xfrm>
            <a:prstGeom prst="straightConnector1">
              <a:avLst/>
            </a:prstGeom>
            <a:noFill/>
            <a:ln w="28575">
              <a:solidFill>
                <a:srgbClr val="0082AA"/>
              </a:solidFill>
              <a:round/>
              <a:headEnd/>
              <a:tailEnd/>
            </a:ln>
          </p:spPr>
        </p:cxnSp>
        <p:sp>
          <p:nvSpPr>
            <p:cNvPr id="10" name="Oval 44"/>
            <p:cNvSpPr>
              <a:spLocks noChangeArrowheads="1"/>
            </p:cNvSpPr>
            <p:nvPr/>
          </p:nvSpPr>
          <p:spPr bwMode="auto">
            <a:xfrm>
              <a:off x="1131386" y="4582232"/>
              <a:ext cx="602102" cy="59825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chemeClr val="bg1"/>
                  </a:solidFill>
                  <a:cs typeface="Arial" pitchFamily="34" charset="0"/>
                </a:rPr>
                <a:t>2014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chemeClr val="bg1"/>
                  </a:solidFill>
                  <a:cs typeface="Arial" pitchFamily="34" charset="0"/>
                </a:rPr>
                <a:t>Targets</a:t>
              </a:r>
              <a:endParaRPr lang="en-US" sz="1600" kern="0" dirty="0">
                <a:solidFill>
                  <a:schemeClr val="bg1"/>
                </a:solidFill>
                <a:effectLst>
                  <a:outerShdw blurRad="38100" dist="38100" dir="2700000" algn="tl">
                    <a:schemeClr val="tx2"/>
                  </a:outerShdw>
                </a:effectLst>
              </a:endParaRPr>
            </a:p>
          </p:txBody>
        </p:sp>
        <p:sp>
          <p:nvSpPr>
            <p:cNvPr id="11" name="Oval 45"/>
            <p:cNvSpPr>
              <a:spLocks noChangeArrowheads="1"/>
            </p:cNvSpPr>
            <p:nvPr/>
          </p:nvSpPr>
          <p:spPr bwMode="auto">
            <a:xfrm>
              <a:off x="229906" y="4876417"/>
              <a:ext cx="602102" cy="596909"/>
            </a:xfrm>
            <a:prstGeom prst="ellipse">
              <a:avLst/>
            </a:prstGeom>
            <a:solidFill>
              <a:srgbClr val="0082AA"/>
            </a:solidFill>
            <a:ln w="9525">
              <a:solidFill>
                <a:srgbClr val="0082A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cs typeface="Arial" charset="0"/>
                </a:rPr>
                <a:t>Residential*</a:t>
              </a:r>
              <a:endParaRPr lang="en-US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46"/>
            <p:cNvSpPr>
              <a:spLocks noChangeArrowheads="1"/>
            </p:cNvSpPr>
            <p:nvPr/>
          </p:nvSpPr>
          <p:spPr bwMode="auto">
            <a:xfrm>
              <a:off x="1731520" y="3853397"/>
              <a:ext cx="602102" cy="5969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82AA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Business</a:t>
              </a:r>
              <a:endParaRPr lang="en-US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47"/>
            <p:cNvSpPr>
              <a:spLocks noChangeArrowheads="1"/>
            </p:cNvSpPr>
            <p:nvPr/>
          </p:nvSpPr>
          <p:spPr bwMode="auto">
            <a:xfrm>
              <a:off x="2120360" y="4848356"/>
              <a:ext cx="602102" cy="598254"/>
            </a:xfrm>
            <a:prstGeom prst="ellipse">
              <a:avLst/>
            </a:prstGeom>
            <a:solidFill>
              <a:srgbClr val="0082AA"/>
            </a:solidFill>
            <a:ln w="9525">
              <a:solidFill>
                <a:srgbClr val="0082AA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Multi-family</a:t>
              </a:r>
              <a:endParaRPr lang="en-US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AutoShape 50"/>
            <p:cNvCxnSpPr>
              <a:cxnSpLocks noChangeShapeType="1"/>
              <a:stCxn id="10" idx="2"/>
              <a:endCxn id="11" idx="7"/>
            </p:cNvCxnSpPr>
            <p:nvPr/>
          </p:nvCxnSpPr>
          <p:spPr bwMode="auto">
            <a:xfrm flipH="1">
              <a:off x="743832" y="4881359"/>
              <a:ext cx="387554" cy="82473"/>
            </a:xfrm>
            <a:prstGeom prst="straightConnector1">
              <a:avLst/>
            </a:prstGeom>
            <a:noFill/>
            <a:ln w="28575">
              <a:solidFill>
                <a:srgbClr val="0082AA"/>
              </a:solidFill>
              <a:round/>
              <a:headEnd/>
              <a:tailEnd/>
            </a:ln>
          </p:spPr>
        </p:cxnSp>
        <p:cxnSp>
          <p:nvCxnSpPr>
            <p:cNvPr id="16" name="AutoShape 48"/>
            <p:cNvCxnSpPr>
              <a:cxnSpLocks noChangeShapeType="1"/>
              <a:stCxn id="13" idx="2"/>
              <a:endCxn id="10" idx="6"/>
            </p:cNvCxnSpPr>
            <p:nvPr/>
          </p:nvCxnSpPr>
          <p:spPr bwMode="auto">
            <a:xfrm flipH="1" flipV="1">
              <a:off x="1733488" y="4881359"/>
              <a:ext cx="386872" cy="266124"/>
            </a:xfrm>
            <a:prstGeom prst="straightConnector1">
              <a:avLst/>
            </a:prstGeom>
            <a:noFill/>
            <a:ln w="28575">
              <a:solidFill>
                <a:srgbClr val="0082AA"/>
              </a:solidFill>
              <a:round/>
              <a:headEnd/>
              <a:tailEnd/>
            </a:ln>
          </p:spPr>
        </p:cxnSp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162800" cy="498598"/>
          </a:xfrm>
        </p:spPr>
        <p:txBody>
          <a:bodyPr/>
          <a:lstStyle/>
          <a:p>
            <a:r>
              <a:rPr lang="en-US" sz="3600" smtClean="0">
                <a:latin typeface="Arial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5510" y="1262433"/>
            <a:ext cx="2971800" cy="147732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algn="ctr" eaLnBrk="1" hangingPunct="1"/>
            <a:r>
              <a:rPr lang="en-US" dirty="0"/>
              <a:t>M</a:t>
            </a:r>
            <a:r>
              <a:rPr lang="en-US" dirty="0" smtClean="0"/>
              <a:t>arket analysis was performed to determine the prospects most likely to benefit within each customer class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457200"/>
            <a:ext cx="8382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800" dirty="0" smtClean="0">
                <a:solidFill>
                  <a:srgbClr val="FFA100"/>
                </a:solidFill>
              </a:rPr>
              <a:t>Customer Targeting</a:t>
            </a:r>
            <a:endParaRPr lang="en-US" sz="2800" dirty="0">
              <a:solidFill>
                <a:srgbClr val="FFA100"/>
              </a:solidFill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1444625" y="43798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7075517" y="648587"/>
            <a:ext cx="1295400" cy="11650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water use segments</a:t>
            </a:r>
            <a:endParaRPr lang="en-US" sz="1200" kern="0" dirty="0">
              <a:solidFill>
                <a:schemeClr val="tx1"/>
              </a:solidFill>
              <a:effectLst>
                <a:outerShdw blurRad="38100" dist="38100" dir="2700000" algn="tl">
                  <a:schemeClr val="tx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AutoShape 48"/>
          <p:cNvCxnSpPr>
            <a:cxnSpLocks noChangeShapeType="1"/>
            <a:stCxn id="12" idx="7"/>
            <a:endCxn id="29" idx="2"/>
          </p:cNvCxnSpPr>
          <p:nvPr/>
        </p:nvCxnSpPr>
        <p:spPr bwMode="auto">
          <a:xfrm flipV="1">
            <a:off x="6150474" y="1231096"/>
            <a:ext cx="925043" cy="210650"/>
          </a:xfrm>
          <a:prstGeom prst="straightConnector1">
            <a:avLst/>
          </a:prstGeom>
          <a:noFill/>
          <a:ln w="28575">
            <a:solidFill>
              <a:srgbClr val="0082AA"/>
            </a:solidFill>
            <a:round/>
            <a:headEnd/>
            <a:tailEnd/>
          </a:ln>
        </p:spPr>
      </p:cxn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4847637" y="5250453"/>
            <a:ext cx="1295400" cy="11650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 dwelling units</a:t>
            </a:r>
            <a:endParaRPr lang="en-US" sz="1200" kern="0" dirty="0">
              <a:solidFill>
                <a:schemeClr val="tx1"/>
              </a:solidFill>
              <a:effectLst>
                <a:outerShdw blurRad="38100" dist="38100" dir="2700000" algn="tl">
                  <a:schemeClr val="tx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AutoShape 48"/>
          <p:cNvCxnSpPr>
            <a:cxnSpLocks noChangeShapeType="1"/>
            <a:stCxn id="13" idx="3"/>
            <a:endCxn id="33" idx="0"/>
          </p:cNvCxnSpPr>
          <p:nvPr/>
        </p:nvCxnSpPr>
        <p:spPr bwMode="auto">
          <a:xfrm flipH="1">
            <a:off x="5495337" y="4640090"/>
            <a:ext cx="562596" cy="610363"/>
          </a:xfrm>
          <a:prstGeom prst="straightConnector1">
            <a:avLst/>
          </a:prstGeom>
          <a:noFill/>
          <a:ln w="28575">
            <a:solidFill>
              <a:srgbClr val="0082AA"/>
            </a:solidFill>
            <a:round/>
            <a:headEnd/>
            <a:tailEnd/>
          </a:ln>
        </p:spPr>
      </p:cxn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248837" y="5208203"/>
            <a:ext cx="1491254" cy="124913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Wired, Eco Active, Gadget Family, Heart &amp; Home</a:t>
            </a:r>
            <a:endParaRPr lang="en-US" sz="1200" kern="0" dirty="0">
              <a:solidFill>
                <a:schemeClr val="tx1"/>
              </a:solidFill>
              <a:effectLst>
                <a:outerShdw blurRad="38100" dist="38100" dir="2700000" algn="tl">
                  <a:schemeClr val="tx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AutoShape 48"/>
          <p:cNvCxnSpPr>
            <a:cxnSpLocks noChangeShapeType="1"/>
            <a:stCxn id="11" idx="3"/>
            <a:endCxn id="38" idx="0"/>
          </p:cNvCxnSpPr>
          <p:nvPr/>
        </p:nvCxnSpPr>
        <p:spPr bwMode="auto">
          <a:xfrm flipH="1">
            <a:off x="994464" y="4700785"/>
            <a:ext cx="323735" cy="507418"/>
          </a:xfrm>
          <a:prstGeom prst="straightConnector1">
            <a:avLst/>
          </a:prstGeom>
          <a:noFill/>
          <a:ln w="28575">
            <a:solidFill>
              <a:srgbClr val="0082AA"/>
            </a:solidFill>
            <a:round/>
            <a:headEnd/>
            <a:tailEnd/>
          </a:ln>
        </p:spPr>
      </p:cxn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2026740" y="5250262"/>
            <a:ext cx="1295400" cy="11650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bill</a:t>
            </a:r>
            <a:endParaRPr lang="en-US" sz="1200" kern="0" dirty="0">
              <a:solidFill>
                <a:schemeClr val="tx1"/>
              </a:solidFill>
              <a:effectLst>
                <a:outerShdw blurRad="38100" dist="38100" dir="2700000" algn="tl">
                  <a:schemeClr val="tx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4"/>
          <p:cNvSpPr>
            <a:spLocks noChangeArrowheads="1"/>
          </p:cNvSpPr>
          <p:nvPr/>
        </p:nvSpPr>
        <p:spPr bwMode="auto">
          <a:xfrm>
            <a:off x="6939526" y="5250261"/>
            <a:ext cx="1295400" cy="11650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water heater or pool</a:t>
            </a:r>
            <a:endParaRPr lang="en-US" sz="1200" kern="0" dirty="0">
              <a:solidFill>
                <a:schemeClr val="tx1"/>
              </a:solidFill>
              <a:effectLst>
                <a:outerShdw blurRad="38100" dist="38100" dir="2700000" algn="tl">
                  <a:schemeClr val="tx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7075517" y="2157252"/>
            <a:ext cx="1295400" cy="116501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bill</a:t>
            </a:r>
            <a:endParaRPr lang="en-US" sz="1200" kern="0" dirty="0">
              <a:solidFill>
                <a:schemeClr val="tx1"/>
              </a:solidFill>
              <a:effectLst>
                <a:outerShdw blurRad="38100" dist="38100" dir="2700000" algn="tl">
                  <a:schemeClr val="tx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AutoShape 48"/>
          <p:cNvCxnSpPr>
            <a:cxnSpLocks noChangeShapeType="1"/>
            <a:stCxn id="12" idx="5"/>
            <a:endCxn id="48" idx="2"/>
          </p:cNvCxnSpPr>
          <p:nvPr/>
        </p:nvCxnSpPr>
        <p:spPr bwMode="auto">
          <a:xfrm>
            <a:off x="6150474" y="2393633"/>
            <a:ext cx="925043" cy="346128"/>
          </a:xfrm>
          <a:prstGeom prst="straightConnector1">
            <a:avLst/>
          </a:prstGeom>
          <a:noFill/>
          <a:ln w="28575">
            <a:solidFill>
              <a:srgbClr val="0082AA"/>
            </a:solidFill>
            <a:round/>
            <a:headEnd/>
            <a:tailEnd/>
          </a:ln>
        </p:spPr>
      </p:cxnSp>
      <p:cxnSp>
        <p:nvCxnSpPr>
          <p:cNvPr id="55" name="AutoShape 48"/>
          <p:cNvCxnSpPr>
            <a:cxnSpLocks noChangeShapeType="1"/>
            <a:stCxn id="13" idx="5"/>
            <a:endCxn id="42" idx="0"/>
          </p:cNvCxnSpPr>
          <p:nvPr/>
        </p:nvCxnSpPr>
        <p:spPr bwMode="auto">
          <a:xfrm>
            <a:off x="7125371" y="4640090"/>
            <a:ext cx="461855" cy="610171"/>
          </a:xfrm>
          <a:prstGeom prst="straightConnector1">
            <a:avLst/>
          </a:prstGeom>
          <a:noFill/>
          <a:ln w="28575">
            <a:solidFill>
              <a:srgbClr val="0082AA"/>
            </a:solidFill>
            <a:round/>
            <a:headEnd/>
            <a:tailEnd/>
          </a:ln>
        </p:spPr>
      </p:cxnSp>
      <p:cxnSp>
        <p:nvCxnSpPr>
          <p:cNvPr id="83" name="AutoShape 48"/>
          <p:cNvCxnSpPr>
            <a:cxnSpLocks noChangeShapeType="1"/>
            <a:stCxn id="11" idx="5"/>
            <a:endCxn id="41" idx="0"/>
          </p:cNvCxnSpPr>
          <p:nvPr/>
        </p:nvCxnSpPr>
        <p:spPr bwMode="auto">
          <a:xfrm>
            <a:off x="2385637" y="4700785"/>
            <a:ext cx="288803" cy="549477"/>
          </a:xfrm>
          <a:prstGeom prst="straightConnector1">
            <a:avLst/>
          </a:prstGeom>
          <a:noFill/>
          <a:ln w="28575">
            <a:solidFill>
              <a:srgbClr val="0082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459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chemeClr val="tx1">
                <a:gamma/>
                <a:shade val="6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5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9059</TotalTime>
  <Words>586</Words>
  <Application>Microsoft Office PowerPoint</Application>
  <PresentationFormat>On-screen Show (4:3)</PresentationFormat>
  <Paragraphs>120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PG&amp;E Presentation Template</vt:lpstr>
      <vt:lpstr>1_PG&amp;E Presentation Template</vt:lpstr>
      <vt:lpstr>2_PG&amp;E Presentation Template</vt:lpstr>
      <vt:lpstr>3_PG&amp;E Presentation Template</vt:lpstr>
      <vt:lpstr>4_PG&amp;E Presentation Template</vt:lpstr>
      <vt:lpstr>5_PG&amp;E Presentation Template</vt:lpstr>
      <vt:lpstr>6_PG&amp;E Presentation Template</vt:lpstr>
      <vt:lpstr>Office Theme</vt:lpstr>
      <vt:lpstr>California Solar Initiative</vt:lpstr>
      <vt:lpstr>What Is the CSI-Thermal Program?</vt:lpstr>
      <vt:lpstr>PowerPoint Presentation</vt:lpstr>
      <vt:lpstr>Residential System</vt:lpstr>
      <vt:lpstr>PowerPoint Presentation</vt:lpstr>
      <vt:lpstr>Why Does This Matter to Communities?</vt:lpstr>
      <vt:lpstr>Case Study; food processor</vt:lpstr>
      <vt:lpstr>2014 and Beyond: GROWTH! </vt:lpstr>
      <vt:lpstr> </vt:lpstr>
      <vt:lpstr>CSI-Thermal Program Resources</vt:lpstr>
    </vt:vector>
  </TitlesOfParts>
  <Company>Pacific Gas and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Legner, Jason</dc:creator>
  <cp:lastModifiedBy>Bishop, Brian T</cp:lastModifiedBy>
  <cp:revision>85</cp:revision>
  <dcterms:created xsi:type="dcterms:W3CDTF">2013-10-08T01:58:37Z</dcterms:created>
  <dcterms:modified xsi:type="dcterms:W3CDTF">2015-03-18T17:30:04Z</dcterms:modified>
</cp:coreProperties>
</file>