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7"/>
  </p:notesMasterIdLst>
  <p:sldIdLst>
    <p:sldId id="265" r:id="rId3"/>
    <p:sldId id="273" r:id="rId4"/>
    <p:sldId id="258" r:id="rId5"/>
    <p:sldId id="259" r:id="rId6"/>
    <p:sldId id="261" r:id="rId7"/>
    <p:sldId id="262" r:id="rId8"/>
    <p:sldId id="274" r:id="rId9"/>
    <p:sldId id="275" r:id="rId10"/>
    <p:sldId id="270" r:id="rId11"/>
    <p:sldId id="271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7F6"/>
    <a:srgbClr val="FFFFFF"/>
    <a:srgbClr val="C4262E"/>
    <a:srgbClr val="000000"/>
    <a:srgbClr val="FECB00"/>
    <a:srgbClr val="E98300"/>
    <a:srgbClr val="ED9C33"/>
    <a:srgbClr val="F4C180"/>
    <a:srgbClr val="8B73A7"/>
    <a:srgbClr val="B6A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83" d="100"/>
          <a:sy n="83" d="100"/>
        </p:scale>
        <p:origin x="-96" y="-150"/>
      </p:cViewPr>
      <p:guideLst>
        <p:guide orient="horz" pos="164"/>
        <p:guide orient="horz" pos="4162"/>
        <p:guide orient="horz" pos="731"/>
        <p:guide orient="horz" pos="799"/>
        <p:guide orient="horz" pos="3775"/>
        <p:guide pos="1446"/>
        <p:guide pos="158"/>
        <p:guide pos="5602"/>
        <p:guide pos="4314"/>
        <p:guide pos="4218"/>
        <p:guide pos="2929"/>
        <p:guide pos="2831"/>
        <p:guide pos="1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B899F-CDB1-4CAF-9D05-9920FA749877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3C645734-B5A5-4F2E-BC08-1E5F44E2269D}">
      <dgm:prSet phldrT="[Text]"/>
      <dgm:spPr/>
      <dgm:t>
        <a:bodyPr/>
        <a:lstStyle/>
        <a:p>
          <a:r>
            <a:rPr lang="en-GB" dirty="0" smtClean="0"/>
            <a:t>Scenarios</a:t>
          </a:r>
          <a:endParaRPr lang="en-GB" dirty="0"/>
        </a:p>
      </dgm:t>
    </dgm:pt>
    <dgm:pt modelId="{CFE17117-210B-47DC-B771-394281884967}" type="parTrans" cxnId="{6448A551-25D3-4864-9D45-1D1C0FDEBEF9}">
      <dgm:prSet/>
      <dgm:spPr/>
      <dgm:t>
        <a:bodyPr/>
        <a:lstStyle/>
        <a:p>
          <a:endParaRPr lang="en-GB"/>
        </a:p>
      </dgm:t>
    </dgm:pt>
    <dgm:pt modelId="{71FA526C-9E43-454B-B8C4-2F2E92750853}" type="sibTrans" cxnId="{6448A551-25D3-4864-9D45-1D1C0FDEBEF9}">
      <dgm:prSet/>
      <dgm:spPr/>
      <dgm:t>
        <a:bodyPr/>
        <a:lstStyle/>
        <a:p>
          <a:endParaRPr lang="en-GB"/>
        </a:p>
      </dgm:t>
    </dgm:pt>
    <dgm:pt modelId="{84C1A5D8-5AA1-4096-857A-6DFBA241E380}">
      <dgm:prSet phldrT="[Text]"/>
      <dgm:spPr/>
      <dgm:t>
        <a:bodyPr/>
        <a:lstStyle/>
        <a:p>
          <a:r>
            <a:rPr lang="en-GB" dirty="0" smtClean="0"/>
            <a:t>DER Adoption</a:t>
          </a:r>
          <a:endParaRPr lang="en-GB" dirty="0"/>
        </a:p>
      </dgm:t>
    </dgm:pt>
    <dgm:pt modelId="{347C3371-55D2-47EA-887C-53066BDF8B72}" type="parTrans" cxnId="{FC211181-0B1E-45E6-A05F-656311C1B182}">
      <dgm:prSet/>
      <dgm:spPr/>
      <dgm:t>
        <a:bodyPr/>
        <a:lstStyle/>
        <a:p>
          <a:endParaRPr lang="en-GB"/>
        </a:p>
      </dgm:t>
    </dgm:pt>
    <dgm:pt modelId="{959B1A2D-8AD4-4833-81CF-A5BF7CD73AB0}" type="sibTrans" cxnId="{FC211181-0B1E-45E6-A05F-656311C1B182}">
      <dgm:prSet/>
      <dgm:spPr/>
      <dgm:t>
        <a:bodyPr/>
        <a:lstStyle/>
        <a:p>
          <a:endParaRPr lang="en-GB"/>
        </a:p>
      </dgm:t>
    </dgm:pt>
    <dgm:pt modelId="{A32E2A8C-2EB1-4C71-8C29-49C4C45CACE4}">
      <dgm:prSet phldrT="[Text]"/>
      <dgm:spPr/>
      <dgm:t>
        <a:bodyPr/>
        <a:lstStyle/>
        <a:p>
          <a:r>
            <a:rPr lang="en-GB" dirty="0" err="1" smtClean="0"/>
            <a:t>Modeling</a:t>
          </a:r>
          <a:endParaRPr lang="en-GB" dirty="0"/>
        </a:p>
      </dgm:t>
    </dgm:pt>
    <dgm:pt modelId="{082E8ABB-D818-47A8-ACF4-95396A1FC46C}" type="parTrans" cxnId="{CA55236A-53AA-4D68-B50E-3EE042A7FE7F}">
      <dgm:prSet/>
      <dgm:spPr/>
      <dgm:t>
        <a:bodyPr/>
        <a:lstStyle/>
        <a:p>
          <a:endParaRPr lang="en-GB"/>
        </a:p>
      </dgm:t>
    </dgm:pt>
    <dgm:pt modelId="{00E89515-2F83-4478-AADD-CF0D4C7853DC}" type="sibTrans" cxnId="{CA55236A-53AA-4D68-B50E-3EE042A7FE7F}">
      <dgm:prSet/>
      <dgm:spPr/>
      <dgm:t>
        <a:bodyPr/>
        <a:lstStyle/>
        <a:p>
          <a:endParaRPr lang="en-GB"/>
        </a:p>
      </dgm:t>
    </dgm:pt>
    <dgm:pt modelId="{CD4FBA32-8099-40BD-B41D-D982ED769225}">
      <dgm:prSet phldrT="[Text]"/>
      <dgm:spPr/>
      <dgm:t>
        <a:bodyPr/>
        <a:lstStyle/>
        <a:p>
          <a:r>
            <a:rPr lang="en-GB" dirty="0" smtClean="0"/>
            <a:t>Business Models</a:t>
          </a:r>
          <a:endParaRPr lang="en-GB" dirty="0"/>
        </a:p>
      </dgm:t>
    </dgm:pt>
    <dgm:pt modelId="{1D53347D-1B0F-4C17-836F-E6C3555D3CA7}" type="parTrans" cxnId="{DE21E7E2-4695-41ED-A2F4-347DEB78A405}">
      <dgm:prSet/>
      <dgm:spPr/>
      <dgm:t>
        <a:bodyPr/>
        <a:lstStyle/>
        <a:p>
          <a:endParaRPr lang="en-GB"/>
        </a:p>
      </dgm:t>
    </dgm:pt>
    <dgm:pt modelId="{FEFE456A-F476-46CB-99AE-54B84C2A9CAF}" type="sibTrans" cxnId="{DE21E7E2-4695-41ED-A2F4-347DEB78A405}">
      <dgm:prSet/>
      <dgm:spPr/>
      <dgm:t>
        <a:bodyPr/>
        <a:lstStyle/>
        <a:p>
          <a:endParaRPr lang="en-GB"/>
        </a:p>
      </dgm:t>
    </dgm:pt>
    <dgm:pt modelId="{40FDA8ED-43E4-460D-B63E-1C9A27A98154}">
      <dgm:prSet phldrT="[Text]"/>
      <dgm:spPr/>
      <dgm:t>
        <a:bodyPr/>
        <a:lstStyle/>
        <a:p>
          <a:r>
            <a:rPr lang="en-GB" dirty="0" smtClean="0"/>
            <a:t>DER Impact</a:t>
          </a:r>
          <a:endParaRPr lang="en-GB" dirty="0"/>
        </a:p>
      </dgm:t>
    </dgm:pt>
    <dgm:pt modelId="{700101C5-2440-40BC-A3C2-FD89F03DCE47}" type="parTrans" cxnId="{55BE1C76-DC3C-4E18-A19B-DDA034A025DB}">
      <dgm:prSet/>
      <dgm:spPr/>
      <dgm:t>
        <a:bodyPr/>
        <a:lstStyle/>
        <a:p>
          <a:endParaRPr lang="en-GB"/>
        </a:p>
      </dgm:t>
    </dgm:pt>
    <dgm:pt modelId="{F0D34AC0-AED3-4396-B39C-D1E2769D2E3B}" type="sibTrans" cxnId="{55BE1C76-DC3C-4E18-A19B-DDA034A025DB}">
      <dgm:prSet/>
      <dgm:spPr/>
      <dgm:t>
        <a:bodyPr/>
        <a:lstStyle/>
        <a:p>
          <a:endParaRPr lang="en-GB"/>
        </a:p>
      </dgm:t>
    </dgm:pt>
    <dgm:pt modelId="{34108802-5D84-4DBB-AB24-6E89C687B324}">
      <dgm:prSet phldrT="[Text]"/>
      <dgm:spPr/>
      <dgm:t>
        <a:bodyPr/>
        <a:lstStyle/>
        <a:p>
          <a:r>
            <a:rPr lang="en-GB" dirty="0" smtClean="0"/>
            <a:t>DER Strategy</a:t>
          </a:r>
          <a:endParaRPr lang="en-GB" dirty="0"/>
        </a:p>
      </dgm:t>
    </dgm:pt>
    <dgm:pt modelId="{E63DBAEE-DF4D-4BAF-8664-B6B5A5C3487D}" type="parTrans" cxnId="{A622DCF8-E36D-44EC-80DE-0789D56EE18F}">
      <dgm:prSet/>
      <dgm:spPr/>
      <dgm:t>
        <a:bodyPr/>
        <a:lstStyle/>
        <a:p>
          <a:endParaRPr lang="en-GB"/>
        </a:p>
      </dgm:t>
    </dgm:pt>
    <dgm:pt modelId="{C10030BD-A7DD-44E1-AB91-C78BD4DB8B2F}" type="sibTrans" cxnId="{A622DCF8-E36D-44EC-80DE-0789D56EE18F}">
      <dgm:prSet/>
      <dgm:spPr/>
      <dgm:t>
        <a:bodyPr/>
        <a:lstStyle/>
        <a:p>
          <a:endParaRPr lang="en-GB"/>
        </a:p>
      </dgm:t>
    </dgm:pt>
    <dgm:pt modelId="{A91ABB85-E236-4785-BE85-E1A05AE3BA65}" type="pres">
      <dgm:prSet presAssocID="{816B899F-CDB1-4CAF-9D05-9920FA749877}" presName="Name0" presStyleCnt="0">
        <dgm:presLayoutVars>
          <dgm:dir/>
          <dgm:animLvl val="lvl"/>
          <dgm:resizeHandles val="exact"/>
        </dgm:presLayoutVars>
      </dgm:prSet>
      <dgm:spPr/>
    </dgm:pt>
    <dgm:pt modelId="{162ACFBF-794D-42CB-A645-2A86EDB63545}" type="pres">
      <dgm:prSet presAssocID="{3C645734-B5A5-4F2E-BC08-1E5F44E2269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DC71A12-6B15-4476-86EE-54F4CFDF1A15}" type="pres">
      <dgm:prSet presAssocID="{71FA526C-9E43-454B-B8C4-2F2E92750853}" presName="parTxOnlySpace" presStyleCnt="0"/>
      <dgm:spPr/>
    </dgm:pt>
    <dgm:pt modelId="{3FB7281A-DAE3-4735-B753-6E019EB747AF}" type="pres">
      <dgm:prSet presAssocID="{84C1A5D8-5AA1-4096-857A-6DFBA241E38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ED24D7-3A4B-43B8-8E01-489E2A42EDE9}" type="pres">
      <dgm:prSet presAssocID="{959B1A2D-8AD4-4833-81CF-A5BF7CD73AB0}" presName="parTxOnlySpace" presStyleCnt="0"/>
      <dgm:spPr/>
    </dgm:pt>
    <dgm:pt modelId="{26349DE3-1F04-4A1D-91CA-B9112BE86EE9}" type="pres">
      <dgm:prSet presAssocID="{A32E2A8C-2EB1-4C71-8C29-49C4C45CACE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F1C67E1-45F8-4D47-BACA-EF2C4F7FC751}" type="pres">
      <dgm:prSet presAssocID="{00E89515-2F83-4478-AADD-CF0D4C7853DC}" presName="parTxOnlySpace" presStyleCnt="0"/>
      <dgm:spPr/>
    </dgm:pt>
    <dgm:pt modelId="{6C4567FF-267B-462D-9330-D3F9283B9FE0}" type="pres">
      <dgm:prSet presAssocID="{CD4FBA32-8099-40BD-B41D-D982ED76922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537165A-36B0-4302-9AFA-0F8C7739FAE2}" type="pres">
      <dgm:prSet presAssocID="{FEFE456A-F476-46CB-99AE-54B84C2A9CAF}" presName="parTxOnlySpace" presStyleCnt="0"/>
      <dgm:spPr/>
    </dgm:pt>
    <dgm:pt modelId="{E6328E52-4F4D-453F-BE9B-40A508B62944}" type="pres">
      <dgm:prSet presAssocID="{40FDA8ED-43E4-460D-B63E-1C9A27A98154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5E4F11A-1D35-4E02-80B9-F5C26BE9621F}" type="pres">
      <dgm:prSet presAssocID="{F0D34AC0-AED3-4396-B39C-D1E2769D2E3B}" presName="parTxOnlySpace" presStyleCnt="0"/>
      <dgm:spPr/>
    </dgm:pt>
    <dgm:pt modelId="{275BACD9-7F23-4AC3-B0CB-04706F974AB5}" type="pres">
      <dgm:prSet presAssocID="{34108802-5D84-4DBB-AB24-6E89C687B32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60CB9A-A344-4876-8DC3-9C7066DCB3CA}" type="presOf" srcId="{816B899F-CDB1-4CAF-9D05-9920FA749877}" destId="{A91ABB85-E236-4785-BE85-E1A05AE3BA65}" srcOrd="0" destOrd="0" presId="urn:microsoft.com/office/officeart/2005/8/layout/chevron1"/>
    <dgm:cxn modelId="{A622DCF8-E36D-44EC-80DE-0789D56EE18F}" srcId="{816B899F-CDB1-4CAF-9D05-9920FA749877}" destId="{34108802-5D84-4DBB-AB24-6E89C687B324}" srcOrd="5" destOrd="0" parTransId="{E63DBAEE-DF4D-4BAF-8664-B6B5A5C3487D}" sibTransId="{C10030BD-A7DD-44E1-AB91-C78BD4DB8B2F}"/>
    <dgm:cxn modelId="{6448A551-25D3-4864-9D45-1D1C0FDEBEF9}" srcId="{816B899F-CDB1-4CAF-9D05-9920FA749877}" destId="{3C645734-B5A5-4F2E-BC08-1E5F44E2269D}" srcOrd="0" destOrd="0" parTransId="{CFE17117-210B-47DC-B771-394281884967}" sibTransId="{71FA526C-9E43-454B-B8C4-2F2E92750853}"/>
    <dgm:cxn modelId="{1A684552-9ED0-4EA5-9F69-4D6FAD3C33B2}" type="presOf" srcId="{3C645734-B5A5-4F2E-BC08-1E5F44E2269D}" destId="{162ACFBF-794D-42CB-A645-2A86EDB63545}" srcOrd="0" destOrd="0" presId="urn:microsoft.com/office/officeart/2005/8/layout/chevron1"/>
    <dgm:cxn modelId="{ACF41B97-2FE0-4F89-B0C3-AB533B167208}" type="presOf" srcId="{CD4FBA32-8099-40BD-B41D-D982ED769225}" destId="{6C4567FF-267B-462D-9330-D3F9283B9FE0}" srcOrd="0" destOrd="0" presId="urn:microsoft.com/office/officeart/2005/8/layout/chevron1"/>
    <dgm:cxn modelId="{16896C00-977F-4C23-B509-3BE5089CCF4B}" type="presOf" srcId="{84C1A5D8-5AA1-4096-857A-6DFBA241E380}" destId="{3FB7281A-DAE3-4735-B753-6E019EB747AF}" srcOrd="0" destOrd="0" presId="urn:microsoft.com/office/officeart/2005/8/layout/chevron1"/>
    <dgm:cxn modelId="{D139777A-E397-4D57-87D1-26DC7B8BAA4A}" type="presOf" srcId="{A32E2A8C-2EB1-4C71-8C29-49C4C45CACE4}" destId="{26349DE3-1F04-4A1D-91CA-B9112BE86EE9}" srcOrd="0" destOrd="0" presId="urn:microsoft.com/office/officeart/2005/8/layout/chevron1"/>
    <dgm:cxn modelId="{CA55236A-53AA-4D68-B50E-3EE042A7FE7F}" srcId="{816B899F-CDB1-4CAF-9D05-9920FA749877}" destId="{A32E2A8C-2EB1-4C71-8C29-49C4C45CACE4}" srcOrd="2" destOrd="0" parTransId="{082E8ABB-D818-47A8-ACF4-95396A1FC46C}" sibTransId="{00E89515-2F83-4478-AADD-CF0D4C7853DC}"/>
    <dgm:cxn modelId="{55BE1C76-DC3C-4E18-A19B-DDA034A025DB}" srcId="{816B899F-CDB1-4CAF-9D05-9920FA749877}" destId="{40FDA8ED-43E4-460D-B63E-1C9A27A98154}" srcOrd="4" destOrd="0" parTransId="{700101C5-2440-40BC-A3C2-FD89F03DCE47}" sibTransId="{F0D34AC0-AED3-4396-B39C-D1E2769D2E3B}"/>
    <dgm:cxn modelId="{826A20AE-05E8-40A1-8A49-149377DBD612}" type="presOf" srcId="{34108802-5D84-4DBB-AB24-6E89C687B324}" destId="{275BACD9-7F23-4AC3-B0CB-04706F974AB5}" srcOrd="0" destOrd="0" presId="urn:microsoft.com/office/officeart/2005/8/layout/chevron1"/>
    <dgm:cxn modelId="{FC211181-0B1E-45E6-A05F-656311C1B182}" srcId="{816B899F-CDB1-4CAF-9D05-9920FA749877}" destId="{84C1A5D8-5AA1-4096-857A-6DFBA241E380}" srcOrd="1" destOrd="0" parTransId="{347C3371-55D2-47EA-887C-53066BDF8B72}" sibTransId="{959B1A2D-8AD4-4833-81CF-A5BF7CD73AB0}"/>
    <dgm:cxn modelId="{DE21E7E2-4695-41ED-A2F4-347DEB78A405}" srcId="{816B899F-CDB1-4CAF-9D05-9920FA749877}" destId="{CD4FBA32-8099-40BD-B41D-D982ED769225}" srcOrd="3" destOrd="0" parTransId="{1D53347D-1B0F-4C17-836F-E6C3555D3CA7}" sibTransId="{FEFE456A-F476-46CB-99AE-54B84C2A9CAF}"/>
    <dgm:cxn modelId="{688F9AD6-335F-4230-8418-647DEDA082DF}" type="presOf" srcId="{40FDA8ED-43E4-460D-B63E-1C9A27A98154}" destId="{E6328E52-4F4D-453F-BE9B-40A508B62944}" srcOrd="0" destOrd="0" presId="urn:microsoft.com/office/officeart/2005/8/layout/chevron1"/>
    <dgm:cxn modelId="{90D6E6F5-4013-4ECB-A8F0-E3133D8D6C48}" type="presParOf" srcId="{A91ABB85-E236-4785-BE85-E1A05AE3BA65}" destId="{162ACFBF-794D-42CB-A645-2A86EDB63545}" srcOrd="0" destOrd="0" presId="urn:microsoft.com/office/officeart/2005/8/layout/chevron1"/>
    <dgm:cxn modelId="{8314CBEA-483C-425B-B5CD-05F120C54FC3}" type="presParOf" srcId="{A91ABB85-E236-4785-BE85-E1A05AE3BA65}" destId="{2DC71A12-6B15-4476-86EE-54F4CFDF1A15}" srcOrd="1" destOrd="0" presId="urn:microsoft.com/office/officeart/2005/8/layout/chevron1"/>
    <dgm:cxn modelId="{218ED3B3-F23F-4154-AD1E-11423D5DEBCE}" type="presParOf" srcId="{A91ABB85-E236-4785-BE85-E1A05AE3BA65}" destId="{3FB7281A-DAE3-4735-B753-6E019EB747AF}" srcOrd="2" destOrd="0" presId="urn:microsoft.com/office/officeart/2005/8/layout/chevron1"/>
    <dgm:cxn modelId="{8119F7B8-488C-4179-B8F1-82D0FFDF1BF4}" type="presParOf" srcId="{A91ABB85-E236-4785-BE85-E1A05AE3BA65}" destId="{87ED24D7-3A4B-43B8-8E01-489E2A42EDE9}" srcOrd="3" destOrd="0" presId="urn:microsoft.com/office/officeart/2005/8/layout/chevron1"/>
    <dgm:cxn modelId="{295B1C76-E7D2-4BBB-B265-21013B1E458A}" type="presParOf" srcId="{A91ABB85-E236-4785-BE85-E1A05AE3BA65}" destId="{26349DE3-1F04-4A1D-91CA-B9112BE86EE9}" srcOrd="4" destOrd="0" presId="urn:microsoft.com/office/officeart/2005/8/layout/chevron1"/>
    <dgm:cxn modelId="{6C371647-F674-4873-A7E6-379F840BE9D2}" type="presParOf" srcId="{A91ABB85-E236-4785-BE85-E1A05AE3BA65}" destId="{2F1C67E1-45F8-4D47-BACA-EF2C4F7FC751}" srcOrd="5" destOrd="0" presId="urn:microsoft.com/office/officeart/2005/8/layout/chevron1"/>
    <dgm:cxn modelId="{513A889B-4F54-4ECE-93B6-4DDD361D7C03}" type="presParOf" srcId="{A91ABB85-E236-4785-BE85-E1A05AE3BA65}" destId="{6C4567FF-267B-462D-9330-D3F9283B9FE0}" srcOrd="6" destOrd="0" presId="urn:microsoft.com/office/officeart/2005/8/layout/chevron1"/>
    <dgm:cxn modelId="{58466CAE-AE0F-4C06-931A-AB350FFED7E2}" type="presParOf" srcId="{A91ABB85-E236-4785-BE85-E1A05AE3BA65}" destId="{0537165A-36B0-4302-9AFA-0F8C7739FAE2}" srcOrd="7" destOrd="0" presId="urn:microsoft.com/office/officeart/2005/8/layout/chevron1"/>
    <dgm:cxn modelId="{EEE681DD-83AD-4E52-86F8-5BDFE274A171}" type="presParOf" srcId="{A91ABB85-E236-4785-BE85-E1A05AE3BA65}" destId="{E6328E52-4F4D-453F-BE9B-40A508B62944}" srcOrd="8" destOrd="0" presId="urn:microsoft.com/office/officeart/2005/8/layout/chevron1"/>
    <dgm:cxn modelId="{74150135-BB56-484A-83AA-3B25BB96D957}" type="presParOf" srcId="{A91ABB85-E236-4785-BE85-E1A05AE3BA65}" destId="{25E4F11A-1D35-4E02-80B9-F5C26BE9621F}" srcOrd="9" destOrd="0" presId="urn:microsoft.com/office/officeart/2005/8/layout/chevron1"/>
    <dgm:cxn modelId="{D83021E1-4276-49B2-BF8A-C2E054EE74FB}" type="presParOf" srcId="{A91ABB85-E236-4785-BE85-E1A05AE3BA65}" destId="{275BACD9-7F23-4AC3-B0CB-04706F974AB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ACFBF-794D-42CB-A645-2A86EDB63545}">
      <dsp:nvSpPr>
        <dsp:cNvPr id="0" name=""/>
        <dsp:cNvSpPr/>
      </dsp:nvSpPr>
      <dsp:spPr>
        <a:xfrm>
          <a:off x="4129" y="302329"/>
          <a:ext cx="1536352" cy="6145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Scenarios</a:t>
          </a:r>
          <a:endParaRPr lang="en-GB" sz="1300" kern="1200" dirty="0"/>
        </a:p>
      </dsp:txBody>
      <dsp:txXfrm>
        <a:off x="311400" y="302329"/>
        <a:ext cx="921811" cy="614541"/>
      </dsp:txXfrm>
    </dsp:sp>
    <dsp:sp modelId="{3FB7281A-DAE3-4735-B753-6E019EB747AF}">
      <dsp:nvSpPr>
        <dsp:cNvPr id="0" name=""/>
        <dsp:cNvSpPr/>
      </dsp:nvSpPr>
      <dsp:spPr>
        <a:xfrm>
          <a:off x="1386847" y="302329"/>
          <a:ext cx="1536352" cy="614541"/>
        </a:xfrm>
        <a:prstGeom prst="chevron">
          <a:avLst/>
        </a:prstGeom>
        <a:solidFill>
          <a:schemeClr val="accent2">
            <a:hueOff val="1246759"/>
            <a:satOff val="10143"/>
            <a:lumOff val="-2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DER Adoption</a:t>
          </a:r>
          <a:endParaRPr lang="en-GB" sz="1300" kern="1200" dirty="0"/>
        </a:p>
      </dsp:txBody>
      <dsp:txXfrm>
        <a:off x="1694118" y="302329"/>
        <a:ext cx="921811" cy="614541"/>
      </dsp:txXfrm>
    </dsp:sp>
    <dsp:sp modelId="{26349DE3-1F04-4A1D-91CA-B9112BE86EE9}">
      <dsp:nvSpPr>
        <dsp:cNvPr id="0" name=""/>
        <dsp:cNvSpPr/>
      </dsp:nvSpPr>
      <dsp:spPr>
        <a:xfrm>
          <a:off x="2769564" y="302329"/>
          <a:ext cx="1536352" cy="614541"/>
        </a:xfrm>
        <a:prstGeom prst="chevron">
          <a:avLst/>
        </a:prstGeom>
        <a:solidFill>
          <a:schemeClr val="accent2">
            <a:hueOff val="2493517"/>
            <a:satOff val="20287"/>
            <a:lumOff val="-5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Modeling</a:t>
          </a:r>
          <a:endParaRPr lang="en-GB" sz="1300" kern="1200" dirty="0"/>
        </a:p>
      </dsp:txBody>
      <dsp:txXfrm>
        <a:off x="3076835" y="302329"/>
        <a:ext cx="921811" cy="614541"/>
      </dsp:txXfrm>
    </dsp:sp>
    <dsp:sp modelId="{6C4567FF-267B-462D-9330-D3F9283B9FE0}">
      <dsp:nvSpPr>
        <dsp:cNvPr id="0" name=""/>
        <dsp:cNvSpPr/>
      </dsp:nvSpPr>
      <dsp:spPr>
        <a:xfrm>
          <a:off x="4152281" y="302329"/>
          <a:ext cx="1536352" cy="614541"/>
        </a:xfrm>
        <a:prstGeom prst="chevron">
          <a:avLst/>
        </a:prstGeom>
        <a:solidFill>
          <a:schemeClr val="accent2">
            <a:hueOff val="3740276"/>
            <a:satOff val="30430"/>
            <a:lumOff val="-7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Business Models</a:t>
          </a:r>
          <a:endParaRPr lang="en-GB" sz="1300" kern="1200" dirty="0"/>
        </a:p>
      </dsp:txBody>
      <dsp:txXfrm>
        <a:off x="4459552" y="302329"/>
        <a:ext cx="921811" cy="614541"/>
      </dsp:txXfrm>
    </dsp:sp>
    <dsp:sp modelId="{E6328E52-4F4D-453F-BE9B-40A508B62944}">
      <dsp:nvSpPr>
        <dsp:cNvPr id="0" name=""/>
        <dsp:cNvSpPr/>
      </dsp:nvSpPr>
      <dsp:spPr>
        <a:xfrm>
          <a:off x="5534999" y="302329"/>
          <a:ext cx="1536352" cy="614541"/>
        </a:xfrm>
        <a:prstGeom prst="chevron">
          <a:avLst/>
        </a:prstGeom>
        <a:solidFill>
          <a:schemeClr val="accent2">
            <a:hueOff val="4987034"/>
            <a:satOff val="40574"/>
            <a:lumOff val="-10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DER Impact</a:t>
          </a:r>
          <a:endParaRPr lang="en-GB" sz="1300" kern="1200" dirty="0"/>
        </a:p>
      </dsp:txBody>
      <dsp:txXfrm>
        <a:off x="5842270" y="302329"/>
        <a:ext cx="921811" cy="614541"/>
      </dsp:txXfrm>
    </dsp:sp>
    <dsp:sp modelId="{275BACD9-7F23-4AC3-B0CB-04706F974AB5}">
      <dsp:nvSpPr>
        <dsp:cNvPr id="0" name=""/>
        <dsp:cNvSpPr/>
      </dsp:nvSpPr>
      <dsp:spPr>
        <a:xfrm>
          <a:off x="6917716" y="302329"/>
          <a:ext cx="1536352" cy="614541"/>
        </a:xfrm>
        <a:prstGeom prst="chevron">
          <a:avLst/>
        </a:prstGeom>
        <a:solidFill>
          <a:schemeClr val="accent2">
            <a:hueOff val="6233793"/>
            <a:satOff val="50717"/>
            <a:lumOff val="-1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DER Strategy</a:t>
          </a:r>
          <a:endParaRPr lang="en-GB" sz="1300" kern="1200" dirty="0"/>
        </a:p>
      </dsp:txBody>
      <dsp:txXfrm>
        <a:off x="7224987" y="302329"/>
        <a:ext cx="921811" cy="614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5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51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7C9C52-133D-4F11-853B-3D414EE1FF1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3A8595-AC01-4F38-9F2E-2220469530F5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7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227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 smtClean="0">
                <a:solidFill>
                  <a:schemeClr val="tx1"/>
                </a:solidFill>
              </a:rPr>
              <a:t>www.dnvgl.com</a:t>
            </a:r>
            <a:endParaRPr lang="en-GB" sz="1200" b="1" cap="none" baseline="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3" y="1268413"/>
            <a:ext cx="8641657" cy="4724400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+mj-lt"/>
              <a:buAutoNum type="arabicPeriod"/>
              <a:defRPr b="1"/>
            </a:lvl1pPr>
            <a:lvl2pPr marL="522000" indent="-180000">
              <a:buFont typeface="Wingdings" panose="05000000000000000000" pitchFamily="2" charset="2"/>
              <a:buChar char="§"/>
              <a:defRPr/>
            </a:lvl2pPr>
            <a:lvl3pPr marL="738000"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2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4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69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8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65" r:id="rId7"/>
    <p:sldLayoutId id="2147483652" r:id="rId8"/>
    <p:sldLayoutId id="2147483653" r:id="rId9"/>
    <p:sldLayoutId id="2147483664" r:id="rId10"/>
    <p:sldLayoutId id="2147483666" r:id="rId11"/>
    <p:sldLayoutId id="2147483654" r:id="rId12"/>
    <p:sldLayoutId id="2147483655" r:id="rId13"/>
    <p:sldLayoutId id="2147483667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DNV GL ©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33489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0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etty.Seto@dnvg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mailto:energyadvisory.energy@dnvgl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8512175" cy="666452"/>
          </a:xfrm>
        </p:spPr>
        <p:txBody>
          <a:bodyPr/>
          <a:lstStyle/>
          <a:p>
            <a:r>
              <a:rPr lang="en-US" dirty="0"/>
              <a:t>Second Annual Utility of the Future Pulse Survey</a:t>
            </a:r>
            <a:br>
              <a:rPr lang="en-US" dirty="0"/>
            </a:br>
            <a:r>
              <a:rPr lang="en-US" i="1" dirty="0"/>
              <a:t>Key </a:t>
            </a:r>
            <a:r>
              <a:rPr lang="en-US" i="1" dirty="0" smtClean="0"/>
              <a:t>Findings</a:t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</a:t>
            </a:fld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0824" y="4933764"/>
            <a:ext cx="8512175" cy="324036"/>
          </a:xfrm>
        </p:spPr>
        <p:txBody>
          <a:bodyPr/>
          <a:lstStyle/>
          <a:p>
            <a:r>
              <a:rPr lang="en-US" dirty="0" smtClean="0"/>
              <a:t>July 15, 2015</a:t>
            </a:r>
          </a:p>
          <a:p>
            <a:endParaRPr lang="en-US" dirty="0"/>
          </a:p>
          <a:p>
            <a:r>
              <a:rPr lang="en-US" dirty="0" smtClean="0"/>
              <a:t>Presentation to C/CAG RMCP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143000"/>
            <a:ext cx="8839200" cy="24384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DNV GL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Betty Seto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Head of Section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hlinkClick r:id="rId3"/>
              </a:rPr>
              <a:t>Betty.Seto@dnvgl.com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510-891-0446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Contact us at </a:t>
            </a:r>
            <a:r>
              <a:rPr lang="en-US" dirty="0" smtClean="0">
                <a:hlinkClick r:id="rId4"/>
              </a:rPr>
              <a:t>energyadvisory.energy@dnvgl.com</a:t>
            </a:r>
            <a:r>
              <a:rPr lang="en-US" dirty="0" smtClean="0"/>
              <a:t> or visit our Utility of the Future Knowledge Hub to learn about our broad </a:t>
            </a:r>
            <a:r>
              <a:rPr lang="en-US" dirty="0"/>
              <a:t>range of </a:t>
            </a:r>
            <a:r>
              <a:rPr lang="en-US" dirty="0" smtClean="0"/>
              <a:t>advisory </a:t>
            </a:r>
            <a:r>
              <a:rPr lang="en-US" dirty="0"/>
              <a:t>and testing </a:t>
            </a:r>
            <a:r>
              <a:rPr lang="en-US" dirty="0" smtClean="0"/>
              <a:t>capabilities.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www.dnvgl.com/UofFKnowledgeHub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48" y="4495800"/>
            <a:ext cx="1167384" cy="1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76400"/>
            <a:ext cx="8325043" cy="3962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5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55" y="1219200"/>
            <a:ext cx="8099420" cy="48514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4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270554"/>
            <a:ext cx="7746720" cy="47492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96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What position will your company take relative to new stakeholders entering the industry in each of these areas?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7" t="3346" r="7931" b="17495"/>
          <a:stretch/>
        </p:blipFill>
        <p:spPr>
          <a:xfrm>
            <a:off x="842962" y="990600"/>
            <a:ext cx="7615237" cy="38766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910316"/>
            <a:ext cx="9143999" cy="1261884"/>
          </a:xfrm>
          <a:prstGeom prst="rect">
            <a:avLst/>
          </a:prstGeom>
          <a:solidFill>
            <a:srgbClr val="A6D7F6">
              <a:alpha val="60000"/>
            </a:srgbClr>
          </a:solidFill>
        </p:spPr>
        <p:txBody>
          <a:bodyPr wrap="square" lIns="274320" tIns="91440" rIns="274320" bIns="91440" rtlCol="0">
            <a:spAutoFit/>
          </a:bodyPr>
          <a:lstStyle/>
          <a:p>
            <a:r>
              <a:rPr lang="en-US" sz="1400" b="1" dirty="0" smtClean="0"/>
              <a:t>INSIGHT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industry is generally taking an “offensive</a:t>
            </a:r>
            <a:r>
              <a:rPr lang="en-US" sz="1400" dirty="0" smtClean="0"/>
              <a:t>” strategy </a:t>
            </a:r>
            <a:r>
              <a:rPr lang="en-US" sz="1400" dirty="0"/>
              <a:t>with regard to new stakeholders </a:t>
            </a:r>
            <a:r>
              <a:rPr lang="en-US" sz="1400" dirty="0" smtClean="0"/>
              <a:t>entering the </a:t>
            </a:r>
            <a:r>
              <a:rPr lang="en-US" sz="1400" dirty="0"/>
              <a:t>industry in the area of DG. Bulk and retail </a:t>
            </a:r>
            <a:r>
              <a:rPr lang="en-US" sz="1400" dirty="0" smtClean="0"/>
              <a:t>power and </a:t>
            </a:r>
            <a:r>
              <a:rPr lang="en-US" sz="1400" dirty="0"/>
              <a:t>gas and electricity transmission are </a:t>
            </a:r>
            <a:r>
              <a:rPr lang="en-US" sz="1400" dirty="0" smtClean="0"/>
              <a:t>generally characterized </a:t>
            </a:r>
            <a:r>
              <a:rPr lang="en-US" sz="1400" dirty="0"/>
              <a:t>by waiting and observing how </a:t>
            </a:r>
            <a:r>
              <a:rPr lang="en-US" sz="1400" dirty="0" smtClean="0"/>
              <a:t>trends will </a:t>
            </a:r>
            <a:r>
              <a:rPr lang="en-US" sz="1400" dirty="0"/>
              <a:t>play out. Nevertheless, compared to last year</a:t>
            </a:r>
            <a:r>
              <a:rPr lang="en-US" sz="1400" dirty="0" smtClean="0"/>
              <a:t>, stakeholders </a:t>
            </a:r>
            <a:r>
              <a:rPr lang="en-US" sz="1400" dirty="0"/>
              <a:t>overall are slightly more </a:t>
            </a:r>
            <a:r>
              <a:rPr lang="en-US" sz="1400" dirty="0" smtClean="0"/>
              <a:t>defensive.</a:t>
            </a:r>
            <a:endParaRPr lang="en-US" sz="14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prism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19200"/>
            <a:ext cx="7103905" cy="48767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 </a:t>
            </a:r>
            <a:r>
              <a:rPr lang="en-US" dirty="0" smtClean="0"/>
              <a:t>Profile – Survey of Utility Industry Representatives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6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What is the most significant challenge facing the </a:t>
            </a:r>
            <a:r>
              <a:rPr lang="en-US" b="0" dirty="0" smtClean="0"/>
              <a:t>electric utility </a:t>
            </a:r>
            <a:r>
              <a:rPr lang="en-US" b="0" dirty="0"/>
              <a:t>industry over the next five years?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0" t="5075" b="3794"/>
          <a:stretch/>
        </p:blipFill>
        <p:spPr>
          <a:xfrm>
            <a:off x="153097" y="1143000"/>
            <a:ext cx="8000303" cy="513297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99820" y="3352800"/>
            <a:ext cx="3392661" cy="2769989"/>
          </a:xfrm>
          <a:prstGeom prst="rect">
            <a:avLst/>
          </a:prstGeom>
          <a:solidFill>
            <a:srgbClr val="A6D7F6">
              <a:alpha val="60000"/>
            </a:srgbClr>
          </a:solidFill>
        </p:spPr>
        <p:txBody>
          <a:bodyPr wrap="square" lIns="91440" tIns="91440" rIns="91440" bIns="91440" rtlCol="0">
            <a:spAutoFit/>
          </a:bodyPr>
          <a:lstStyle/>
          <a:p>
            <a:r>
              <a:rPr lang="en-US" sz="1400" b="1" dirty="0" smtClean="0"/>
              <a:t>INSIGHTS</a:t>
            </a:r>
            <a:endParaRPr lang="en-US" sz="1400" b="1" dirty="0" smtClean="0"/>
          </a:p>
          <a:p>
            <a:r>
              <a:rPr lang="en-US" sz="1400" dirty="0" smtClean="0"/>
              <a:t>Concern </a:t>
            </a:r>
            <a:r>
              <a:rPr lang="en-US" sz="1400" dirty="0"/>
              <a:t>about interconnection of </a:t>
            </a:r>
            <a:r>
              <a:rPr lang="en-US" sz="1400" dirty="0" smtClean="0"/>
              <a:t>DG </a:t>
            </a:r>
            <a:r>
              <a:rPr lang="en-US" sz="1400" dirty="0" smtClean="0"/>
              <a:t>remain, but challenges </a:t>
            </a:r>
            <a:r>
              <a:rPr lang="en-US" sz="1400" dirty="0"/>
              <a:t>it presents is </a:t>
            </a:r>
            <a:r>
              <a:rPr lang="en-US" sz="1400" dirty="0" smtClean="0"/>
              <a:t>significantly </a:t>
            </a:r>
            <a:r>
              <a:rPr lang="en-US" sz="1400" dirty="0" smtClean="0"/>
              <a:t>diminished.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r>
              <a:rPr lang="en-US" sz="1400" dirty="0"/>
              <a:t>Interconnection policies are quickly resolving with </a:t>
            </a:r>
            <a:r>
              <a:rPr lang="en-US" sz="1400" dirty="0" smtClean="0"/>
              <a:t>the development </a:t>
            </a:r>
            <a:r>
              <a:rPr lang="en-US" sz="1400" dirty="0"/>
              <a:t>of </a:t>
            </a:r>
            <a:r>
              <a:rPr lang="en-US" sz="1400" dirty="0" smtClean="0"/>
              <a:t>standards. Federal and </a:t>
            </a:r>
            <a:r>
              <a:rPr lang="en-US" sz="1400" dirty="0"/>
              <a:t>state policies have moved to </a:t>
            </a:r>
            <a:r>
              <a:rPr lang="en-US" sz="1400" dirty="0" smtClean="0"/>
              <a:t>define storage </a:t>
            </a:r>
            <a:r>
              <a:rPr lang="en-US" sz="1400" dirty="0"/>
              <a:t>interconnection and </a:t>
            </a:r>
            <a:r>
              <a:rPr lang="en-US" sz="1400" dirty="0" smtClean="0"/>
              <a:t>revise rules </a:t>
            </a:r>
            <a:r>
              <a:rPr lang="en-US" sz="1400" dirty="0"/>
              <a:t>to fast track </a:t>
            </a:r>
            <a:r>
              <a:rPr lang="en-US" sz="1400" dirty="0" smtClean="0"/>
              <a:t>interconnection of DG.</a:t>
            </a:r>
            <a:endParaRPr lang="en-US" sz="14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597118"/>
          </a:xfrm>
        </p:spPr>
        <p:txBody>
          <a:bodyPr/>
          <a:lstStyle/>
          <a:p>
            <a:r>
              <a:rPr lang="en-US" b="0" dirty="0" smtClean="0"/>
              <a:t>What </a:t>
            </a:r>
            <a:r>
              <a:rPr lang="en-US" b="0" dirty="0"/>
              <a:t>policy or regulatory advances do you believe will impact the industry’s evolution the greatest by 2020?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54166"/>
            <a:ext cx="4974089" cy="52942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26488" y="3110567"/>
            <a:ext cx="3765993" cy="1692771"/>
          </a:xfrm>
          <a:prstGeom prst="rect">
            <a:avLst/>
          </a:prstGeom>
          <a:solidFill>
            <a:srgbClr val="A6D7F6">
              <a:alpha val="60000"/>
            </a:srgbClr>
          </a:solidFill>
          <a:ln>
            <a:noFill/>
          </a:ln>
        </p:spPr>
        <p:txBody>
          <a:bodyPr wrap="square" lIns="91440" tIns="91440" rIns="457200" bIns="91440" rtlCol="0">
            <a:spAutoFit/>
          </a:bodyPr>
          <a:lstStyle/>
          <a:p>
            <a:r>
              <a:rPr lang="en-US" sz="1400" b="1" dirty="0" smtClean="0"/>
              <a:t>INSIGHT</a:t>
            </a:r>
          </a:p>
          <a:p>
            <a:r>
              <a:rPr lang="en-US" sz="1400" dirty="0" smtClean="0"/>
              <a:t>Growing </a:t>
            </a:r>
            <a:r>
              <a:rPr lang="en-US" sz="1400" dirty="0" smtClean="0"/>
              <a:t>renewable </a:t>
            </a:r>
            <a:r>
              <a:rPr lang="en-US" sz="1400" dirty="0"/>
              <a:t>energy shares in the U.S.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By </a:t>
            </a:r>
            <a:r>
              <a:rPr lang="en-US" sz="1400" dirty="0"/>
              <a:t>far, PV constitutes the greatest share of </a:t>
            </a:r>
            <a:r>
              <a:rPr lang="en-US" sz="1400" dirty="0" smtClean="0"/>
              <a:t>distributed generation </a:t>
            </a:r>
            <a:r>
              <a:rPr lang="en-US" sz="1400" dirty="0"/>
              <a:t>on the grid </a:t>
            </a:r>
            <a:r>
              <a:rPr lang="en-US" sz="1400" dirty="0" smtClean="0"/>
              <a:t>today.</a:t>
            </a:r>
            <a:endParaRPr lang="en-US" sz="14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Which of the following products and services does your organization currently (or plan to) offer? What is the timing of launch?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0" b="6247"/>
          <a:stretch/>
        </p:blipFill>
        <p:spPr>
          <a:xfrm>
            <a:off x="76200" y="1023939"/>
            <a:ext cx="7365708" cy="40052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" y="5029200"/>
            <a:ext cx="9144000" cy="1169551"/>
          </a:xfrm>
          <a:prstGeom prst="rect">
            <a:avLst/>
          </a:prstGeom>
          <a:solidFill>
            <a:srgbClr val="A6D7F6">
              <a:alpha val="60000"/>
            </a:srgbClr>
          </a:solidFill>
        </p:spPr>
        <p:txBody>
          <a:bodyPr wrap="square" lIns="274320" rIns="365760">
            <a:spAutoFit/>
          </a:bodyPr>
          <a:lstStyle/>
          <a:p>
            <a:r>
              <a:rPr lang="en-US" sz="1400" b="1" dirty="0" smtClean="0"/>
              <a:t>INSIGHT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Utility </a:t>
            </a:r>
            <a:r>
              <a:rPr lang="en-US" sz="1400" dirty="0"/>
              <a:t>stakeholders appear to </a:t>
            </a:r>
            <a:r>
              <a:rPr lang="en-US" sz="1400" dirty="0" smtClean="0"/>
              <a:t>be preparing to offer </a:t>
            </a:r>
            <a:r>
              <a:rPr lang="en-US" sz="1400" dirty="0"/>
              <a:t>a broad range of products and services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to their </a:t>
            </a:r>
            <a:r>
              <a:rPr lang="en-US" sz="1400" dirty="0"/>
              <a:t>customers.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I</a:t>
            </a:r>
            <a:r>
              <a:rPr lang="en-US" sz="1400" dirty="0" smtClean="0"/>
              <a:t>ncreasing </a:t>
            </a:r>
            <a:r>
              <a:rPr lang="en-US" sz="1400" dirty="0" smtClean="0"/>
              <a:t>experimentation </a:t>
            </a:r>
            <a:r>
              <a:rPr lang="en-US" sz="1400" dirty="0"/>
              <a:t>with </a:t>
            </a:r>
            <a:r>
              <a:rPr lang="en-US" sz="1400" dirty="0" smtClean="0"/>
              <a:t>new </a:t>
            </a:r>
            <a:r>
              <a:rPr lang="en-US" sz="1400" dirty="0"/>
              <a:t>value-add offerings </a:t>
            </a:r>
            <a:r>
              <a:rPr lang="en-US" sz="1400" dirty="0" smtClean="0"/>
              <a:t>and nontraditional </a:t>
            </a:r>
            <a:r>
              <a:rPr lang="en-US" sz="1400" dirty="0"/>
              <a:t>business </a:t>
            </a:r>
            <a:r>
              <a:rPr lang="en-US" sz="1400" dirty="0" smtClean="0"/>
              <a:t>models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70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52400"/>
            <a:ext cx="8641656" cy="670086"/>
          </a:xfrm>
        </p:spPr>
        <p:txBody>
          <a:bodyPr/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What value do </a:t>
            </a:r>
            <a:r>
              <a:rPr lang="en-US" b="0" dirty="0"/>
              <a:t>you think is the most important to your customers?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83" t="12842" r="4206" b="11990"/>
          <a:stretch/>
        </p:blipFill>
        <p:spPr>
          <a:xfrm>
            <a:off x="468313" y="1052635"/>
            <a:ext cx="8207375" cy="41289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5257800"/>
            <a:ext cx="9143999" cy="738664"/>
          </a:xfrm>
          <a:prstGeom prst="rect">
            <a:avLst/>
          </a:prstGeom>
          <a:solidFill>
            <a:srgbClr val="A6D7F6">
              <a:alpha val="60000"/>
            </a:srgbClr>
          </a:solidFill>
        </p:spPr>
        <p:txBody>
          <a:bodyPr wrap="square" lIns="274320" tIns="45720" rIns="457200" bIns="45720">
            <a:spAutoFit/>
          </a:bodyPr>
          <a:lstStyle/>
          <a:p>
            <a:r>
              <a:rPr lang="en-US" sz="1400" b="1" dirty="0" smtClean="0"/>
              <a:t>INSIGHT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new </a:t>
            </a:r>
            <a:r>
              <a:rPr lang="en-US" sz="1400" dirty="0"/>
              <a:t>products and services </a:t>
            </a:r>
            <a:r>
              <a:rPr lang="en-US" sz="1400" dirty="0" smtClean="0"/>
              <a:t>need </a:t>
            </a:r>
            <a:r>
              <a:rPr lang="en-US" sz="1400" dirty="0"/>
              <a:t>to focus on those elements that </a:t>
            </a:r>
            <a:r>
              <a:rPr lang="en-US" sz="1400" dirty="0" smtClean="0"/>
              <a:t>can bring </a:t>
            </a:r>
            <a:r>
              <a:rPr lang="en-US" sz="1400" dirty="0"/>
              <a:t>the most value to customers.</a:t>
            </a:r>
          </a:p>
        </p:txBody>
      </p:sp>
    </p:spTree>
    <p:extLst>
      <p:ext uri="{BB962C8B-B14F-4D97-AF65-F5344CB8AC3E}">
        <p14:creationId xmlns:p14="http://schemas.microsoft.com/office/powerpoint/2010/main" val="26521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prism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Austin Energy’s “Bring Your Own Thermostat” Program</a:t>
            </a:r>
            <a:endParaRPr lang="en-US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03225" y="1268413"/>
            <a:ext cx="5464175" cy="4724400"/>
          </a:xfrm>
        </p:spPr>
        <p:txBody>
          <a:bodyPr/>
          <a:lstStyle/>
          <a:p>
            <a:r>
              <a:rPr lang="en-US" dirty="0" smtClean="0"/>
              <a:t>Developed the </a:t>
            </a:r>
            <a:r>
              <a:rPr lang="en-US" b="1" dirty="0" smtClean="0"/>
              <a:t>business case </a:t>
            </a:r>
            <a:r>
              <a:rPr lang="en-US" dirty="0" smtClean="0"/>
              <a:t>options: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ssessment of current program </a:t>
            </a:r>
          </a:p>
          <a:p>
            <a:pPr lvl="1"/>
            <a:r>
              <a:rPr lang="en-US" dirty="0" smtClean="0"/>
              <a:t>Program design options</a:t>
            </a:r>
          </a:p>
          <a:p>
            <a:pPr lvl="1"/>
            <a:r>
              <a:rPr lang="en-US" dirty="0" smtClean="0"/>
              <a:t>New </a:t>
            </a:r>
            <a:r>
              <a:rPr lang="en-US" dirty="0" smtClean="0"/>
              <a:t>technology options</a:t>
            </a:r>
          </a:p>
          <a:p>
            <a:pPr lvl="1"/>
            <a:r>
              <a:rPr lang="en-US" dirty="0" smtClean="0"/>
              <a:t>Residential central A/C load control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972FDA-2067-489B-B559-AA7362DE85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pic>
        <p:nvPicPr>
          <p:cNvPr id="43013" name="Picture 2" descr="http://powersaver.austinenergy.com/wps/wcm/connect/b38b4a91-f04f-4a6d-98bf-3d24cf7e2ccc/powerPartnerThermostats-Image-RES.jpg?MOD=AJPERES&amp;CACHEID=b38b4a91-f04f-4a6d-98bf-3d24cf7e2c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68413"/>
            <a:ext cx="2762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Content Placeholder 2"/>
          <p:cNvSpPr txBox="1">
            <a:spLocks/>
          </p:cNvSpPr>
          <p:nvPr/>
        </p:nvSpPr>
        <p:spPr bwMode="auto">
          <a:xfrm>
            <a:off x="381000" y="3287712"/>
            <a:ext cx="851217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9388" indent="-179388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itchFamily="2" charset="2"/>
              <a:buChar char="§"/>
            </a:pPr>
            <a:r>
              <a:rPr lang="en-US" sz="1600" dirty="0" smtClean="0"/>
              <a:t>Developed </a:t>
            </a:r>
            <a:r>
              <a:rPr lang="en-US" sz="1600" b="1" dirty="0" smtClean="0"/>
              <a:t>solicitation </a:t>
            </a:r>
            <a:r>
              <a:rPr lang="en-US" sz="1600" dirty="0" smtClean="0"/>
              <a:t>documents: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Times" panose="02020603050405020304" pitchFamily="18" charset="0"/>
              <a:buChar char="̶"/>
            </a:pPr>
            <a:r>
              <a:rPr lang="en-US" sz="1600" dirty="0">
                <a:latin typeface="+mn-lt"/>
              </a:rPr>
              <a:t>Participating vendor agreement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Times" panose="02020603050405020304" pitchFamily="18" charset="0"/>
              <a:buChar char="̶"/>
            </a:pPr>
            <a:r>
              <a:rPr lang="en-US" sz="1600" dirty="0">
                <a:latin typeface="+mn-lt"/>
              </a:rPr>
              <a:t>Specifications </a:t>
            </a:r>
            <a:r>
              <a:rPr lang="en-US" sz="1600" dirty="0" smtClean="0"/>
              <a:t>for future program implementation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itchFamily="2" charset="2"/>
              <a:buChar char="§"/>
            </a:pPr>
            <a:endParaRPr lang="en-US" sz="1600" dirty="0" smtClean="0"/>
          </a:p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itchFamily="2" charset="2"/>
              <a:buChar char="§"/>
            </a:pPr>
            <a:r>
              <a:rPr lang="en-US" sz="1600" dirty="0" smtClean="0"/>
              <a:t>Assisted in a </a:t>
            </a:r>
            <a:r>
              <a:rPr lang="en-US" sz="1600" b="1" dirty="0" smtClean="0"/>
              <a:t>measurement and verification </a:t>
            </a:r>
            <a:r>
              <a:rPr lang="en-US" sz="1600" dirty="0" smtClean="0"/>
              <a:t>study. Tasks included: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Times" panose="02020603050405020304" pitchFamily="18" charset="0"/>
              <a:buChar char="̶"/>
            </a:pPr>
            <a:r>
              <a:rPr lang="en-US" sz="1600" dirty="0" smtClean="0"/>
              <a:t>Development of methodology for incorporating whole-house advanced metering </a:t>
            </a:r>
            <a:r>
              <a:rPr lang="en-US" sz="1600" dirty="0" err="1" smtClean="0"/>
              <a:t>instrastructure</a:t>
            </a:r>
            <a:r>
              <a:rPr lang="en-US" sz="1600" dirty="0" smtClean="0"/>
              <a:t> (AMI) data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Times" panose="02020603050405020304" pitchFamily="18" charset="0"/>
              <a:buChar char="̶"/>
            </a:pPr>
            <a:r>
              <a:rPr lang="en-US" sz="1600" dirty="0" smtClean="0"/>
              <a:t>Estimate impacts for three vendors during curtailment events during 2013.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89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Distributed Energy Resources (DER) Strategy Study</a:t>
            </a:r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E48315-DE1A-498D-9562-656B5EEB86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  <p:sp>
        <p:nvSpPr>
          <p:cNvPr id="36868" name="Content Placeholder 6"/>
          <p:cNvSpPr>
            <a:spLocks noGrp="1"/>
          </p:cNvSpPr>
          <p:nvPr>
            <p:ph idx="1"/>
          </p:nvPr>
        </p:nvSpPr>
        <p:spPr>
          <a:xfrm>
            <a:off x="234462" y="1295400"/>
            <a:ext cx="8337550" cy="3962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Confidential Utility client:  Help them understand new Competitive Challenges.</a:t>
            </a:r>
          </a:p>
          <a:p>
            <a:pPr marL="0" indent="0">
              <a:buFont typeface="Wingdings" pitchFamily="2" charset="2"/>
              <a:buNone/>
            </a:pPr>
            <a:endParaRPr lang="en-US" b="1" dirty="0"/>
          </a:p>
          <a:p>
            <a:pPr marL="0" indent="0">
              <a:buFont typeface="Wingdings" pitchFamily="2" charset="2"/>
              <a:buNone/>
            </a:pPr>
            <a:endParaRPr lang="en-US" b="1" dirty="0" smtClean="0"/>
          </a:p>
          <a:p>
            <a:pPr marL="0" indent="0">
              <a:buFont typeface="Wingdings" pitchFamily="2" charset="2"/>
              <a:buNone/>
            </a:pPr>
            <a:endParaRPr lang="en-US" b="1" dirty="0"/>
          </a:p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DER Uncertainty. </a:t>
            </a:r>
          </a:p>
          <a:p>
            <a:pPr>
              <a:buFontTx/>
              <a:buChar char="-"/>
            </a:pPr>
            <a:r>
              <a:rPr lang="en-US" dirty="0" smtClean="0"/>
              <a:t>How fast (adoption rate)?</a:t>
            </a:r>
          </a:p>
          <a:p>
            <a:pPr>
              <a:buFontTx/>
              <a:buChar char="-"/>
            </a:pPr>
            <a:r>
              <a:rPr lang="en-US" dirty="0" smtClean="0"/>
              <a:t>Electric rates, DER costs, policies, and other external drivers</a:t>
            </a:r>
            <a:endParaRPr lang="en-US" dirty="0" smtClean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228600" y="4267200"/>
            <a:ext cx="8764588" cy="1524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Assessing DER impact.</a:t>
            </a:r>
            <a:r>
              <a:rPr lang="en-US" dirty="0" smtClean="0"/>
              <a:t> Our utility client retained DNV GL to: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/>
              <a:t>Develop scenarios for DER penetration for C&amp;I customers in their territory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/>
              <a:t>Analyze potential benefits and costs across the whole utility value chain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/>
              <a:t>Review potential business models for the client to consider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 smtClean="0"/>
              <a:t>Provide directional quantitative impact assessment and business model analysis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6280137"/>
              </p:ext>
            </p:extLst>
          </p:nvPr>
        </p:nvGraphicFramePr>
        <p:xfrm>
          <a:off x="187569" y="1752600"/>
          <a:ext cx="84581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21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2074"/>
            <a:ext cx="8870256" cy="537492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Other emerging trends related to distributed generation?</a:t>
            </a:r>
          </a:p>
          <a:p>
            <a:pPr>
              <a:buFontTx/>
              <a:buChar char="-"/>
            </a:pPr>
            <a:r>
              <a:rPr lang="en-US" dirty="0" smtClean="0"/>
              <a:t>Electric vehicle to grid (V2G)</a:t>
            </a:r>
          </a:p>
          <a:p>
            <a:pPr>
              <a:buFontTx/>
              <a:buChar char="-"/>
            </a:pPr>
            <a:r>
              <a:rPr lang="en-US" dirty="0" smtClean="0"/>
              <a:t>Community solar, and new financing models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Technology impacts on greenhouse gas emissions? </a:t>
            </a:r>
          </a:p>
          <a:p>
            <a:pPr>
              <a:buFontTx/>
              <a:buChar char="-"/>
            </a:pPr>
            <a:r>
              <a:rPr lang="en-US" dirty="0" smtClean="0"/>
              <a:t>Customer side (building energy efficiency, distributed generation, vehicles)</a:t>
            </a:r>
          </a:p>
          <a:p>
            <a:pPr>
              <a:buFontTx/>
              <a:buChar char="-"/>
            </a:pPr>
            <a:r>
              <a:rPr lang="en-US" dirty="0" smtClean="0"/>
              <a:t>Utility side (provision of energy mix)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Looking ahead to “Utility of the Future” requires </a:t>
            </a:r>
            <a:r>
              <a:rPr lang="en-US" b="1" dirty="0" smtClean="0"/>
              <a:t>a</a:t>
            </a:r>
            <a:r>
              <a:rPr lang="en-US" b="1" dirty="0" smtClean="0"/>
              <a:t> </a:t>
            </a:r>
            <a:r>
              <a:rPr lang="en-US" b="1" dirty="0" smtClean="0"/>
              <a:t>multi-pronged </a:t>
            </a:r>
            <a:r>
              <a:rPr lang="en-US" b="1" dirty="0" smtClean="0"/>
              <a:t>approach:</a:t>
            </a:r>
          </a:p>
          <a:p>
            <a:pPr>
              <a:buFontTx/>
              <a:buChar char="-"/>
            </a:pPr>
            <a:r>
              <a:rPr lang="en-US" dirty="0" smtClean="0"/>
              <a:t>Technology </a:t>
            </a:r>
            <a:r>
              <a:rPr lang="en-US" dirty="0" smtClean="0"/>
              <a:t>development and </a:t>
            </a:r>
            <a:r>
              <a:rPr lang="en-US" dirty="0" smtClean="0"/>
              <a:t>adoption</a:t>
            </a:r>
          </a:p>
          <a:p>
            <a:pPr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olicy engagement</a:t>
            </a:r>
          </a:p>
          <a:p>
            <a:pPr>
              <a:buFontTx/>
              <a:buChar char="-"/>
            </a:pPr>
            <a:r>
              <a:rPr lang="en-US" dirty="0" smtClean="0"/>
              <a:t>Business </a:t>
            </a:r>
            <a:r>
              <a:rPr lang="en-US" dirty="0" smtClean="0"/>
              <a:t>model </a:t>
            </a:r>
            <a:r>
              <a:rPr lang="en-US" dirty="0" smtClean="0"/>
              <a:t>innovation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562600"/>
            <a:ext cx="8382000" cy="6260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b="1" i="1" dirty="0" smtClean="0">
                <a:solidFill>
                  <a:srgbClr val="333333"/>
                </a:solidFill>
              </a:rPr>
              <a:t>Pulse of the industry shows that companies are increasingly active in these critical areas</a:t>
            </a:r>
            <a:endParaRPr lang="en-GB" b="1" i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genda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618</TotalTime>
  <Words>478</Words>
  <Application>Microsoft Office PowerPoint</Application>
  <PresentationFormat>On-screen Show (4:3)</PresentationFormat>
  <Paragraphs>106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Blank</vt:lpstr>
      <vt:lpstr>Agenda</vt:lpstr>
      <vt:lpstr>Second Annual Utility of the Future Pulse Survey Key Findings </vt:lpstr>
      <vt:lpstr>Respondent Profile – Survey of Utility Industry Representatives</vt:lpstr>
      <vt:lpstr> What is the most significant challenge facing the electric utility industry over the next five years?</vt:lpstr>
      <vt:lpstr>What policy or regulatory advances do you believe will impact the industry’s evolution the greatest by 2020? </vt:lpstr>
      <vt:lpstr> Which of the following products and services does your organization currently (or plan to) offer? What is the timing of launch?</vt:lpstr>
      <vt:lpstr> What value do you think is the most important to your customers?</vt:lpstr>
      <vt:lpstr>Austin Energy’s “Bring Your Own Thermostat” Program</vt:lpstr>
      <vt:lpstr>Utility Distributed Energy Resources (DER) Strategy Study</vt:lpstr>
      <vt:lpstr>IN CLOSING</vt:lpstr>
      <vt:lpstr>Thank you!</vt:lpstr>
      <vt:lpstr>Respondent Profile</vt:lpstr>
      <vt:lpstr>Respondent Profile</vt:lpstr>
      <vt:lpstr>Respondent Profile</vt:lpstr>
      <vt:lpstr> What position will your company take relative to new stakeholders entering the industry in each of these areas?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most significant challenge facing the utility industry over the next five years?</dc:title>
  <dc:creator>Troiano, Crystal</dc:creator>
  <cp:lastModifiedBy>Seto, Betty</cp:lastModifiedBy>
  <cp:revision>43</cp:revision>
  <dcterms:created xsi:type="dcterms:W3CDTF">2015-05-19T23:28:43Z</dcterms:created>
  <dcterms:modified xsi:type="dcterms:W3CDTF">2015-07-15T19:54:25Z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