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9" r:id="rId3"/>
    <p:sldMasterId id="2147483721" r:id="rId4"/>
    <p:sldMasterId id="2147483734" r:id="rId5"/>
  </p:sldMasterIdLst>
  <p:notesMasterIdLst>
    <p:notesMasterId r:id="rId33"/>
  </p:notesMasterIdLst>
  <p:sldIdLst>
    <p:sldId id="257" r:id="rId6"/>
    <p:sldId id="260" r:id="rId7"/>
    <p:sldId id="292" r:id="rId8"/>
    <p:sldId id="294" r:id="rId9"/>
    <p:sldId id="293" r:id="rId10"/>
    <p:sldId id="299" r:id="rId11"/>
    <p:sldId id="307" r:id="rId12"/>
    <p:sldId id="308" r:id="rId13"/>
    <p:sldId id="309" r:id="rId14"/>
    <p:sldId id="295" r:id="rId15"/>
    <p:sldId id="296" r:id="rId16"/>
    <p:sldId id="310" r:id="rId17"/>
    <p:sldId id="297" r:id="rId18"/>
    <p:sldId id="311" r:id="rId19"/>
    <p:sldId id="298" r:id="rId20"/>
    <p:sldId id="258" r:id="rId21"/>
    <p:sldId id="300" r:id="rId22"/>
    <p:sldId id="275" r:id="rId23"/>
    <p:sldId id="305" r:id="rId24"/>
    <p:sldId id="302" r:id="rId25"/>
    <p:sldId id="303" r:id="rId26"/>
    <p:sldId id="301" r:id="rId27"/>
    <p:sldId id="273" r:id="rId28"/>
    <p:sldId id="276" r:id="rId29"/>
    <p:sldId id="312" r:id="rId30"/>
    <p:sldId id="313" r:id="rId31"/>
    <p:sldId id="277" r:id="rId32"/>
  </p:sldIdLst>
  <p:sldSz cx="17373600" cy="7315200"/>
  <p:notesSz cx="6858000" cy="9144000"/>
  <p:defaultTextStyle>
    <a:defPPr>
      <a:defRPr lang="en-US"/>
    </a:defPPr>
    <a:lvl1pPr marL="0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05132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10264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15396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20532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25665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30794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935929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641062" algn="l" defTabSz="14102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1932D3-B2A0-45C7-B020-D9225E2CBF73}">
          <p14:sldIdLst>
            <p14:sldId id="257"/>
          </p14:sldIdLst>
        </p14:section>
        <p14:section name="Untitled Section" id="{DB22F181-9BC2-42A2-BE46-8EF7685859E3}">
          <p14:sldIdLst>
            <p14:sldId id="260"/>
            <p14:sldId id="292"/>
            <p14:sldId id="294"/>
            <p14:sldId id="293"/>
            <p14:sldId id="299"/>
            <p14:sldId id="307"/>
            <p14:sldId id="308"/>
            <p14:sldId id="309"/>
            <p14:sldId id="295"/>
            <p14:sldId id="296"/>
            <p14:sldId id="310"/>
            <p14:sldId id="297"/>
            <p14:sldId id="311"/>
            <p14:sldId id="298"/>
            <p14:sldId id="258"/>
            <p14:sldId id="300"/>
            <p14:sldId id="275"/>
            <p14:sldId id="305"/>
            <p14:sldId id="302"/>
            <p14:sldId id="303"/>
            <p14:sldId id="301"/>
            <p14:sldId id="273"/>
            <p14:sldId id="276"/>
            <p14:sldId id="312"/>
            <p14:sldId id="313"/>
          </p14:sldIdLst>
        </p14:section>
        <p14:section name="Untitled Section" id="{28170F95-359D-4BD9-8583-34DC28F0062D}">
          <p14:sldIdLst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0" y="-564"/>
      </p:cViewPr>
      <p:guideLst>
        <p:guide orient="horz" pos="2304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4B07B-A9DF-499B-B291-687CB46092C7}" type="datetimeFigureOut">
              <a:rPr lang="en-US" smtClean="0"/>
              <a:t>9/10/2015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42938" y="685800"/>
            <a:ext cx="8143876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A9624-ABC8-4984-9B36-4F780D8B88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8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05132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10264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15396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20532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25665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230794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4935929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641062" algn="l" defTabSz="1410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42938" y="685800"/>
            <a:ext cx="8143876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4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48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48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4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7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4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5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4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8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2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5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29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4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7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48" y="1637454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48" y="2319867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3800" y="5741554"/>
            <a:ext cx="2171700" cy="15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4426AF8E-0C86-43EA-8A1A-49AD8B8FB2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3BBC236-FA97-4F04-A253-1C71380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1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4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1" y="1530774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0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368" indent="0">
              <a:buNone/>
              <a:defRPr sz="4300"/>
            </a:lvl2pPr>
            <a:lvl3pPr marL="1410736" indent="0">
              <a:buNone/>
              <a:defRPr sz="3700"/>
            </a:lvl3pPr>
            <a:lvl4pPr marL="2116104" indent="0">
              <a:buNone/>
              <a:defRPr sz="3100"/>
            </a:lvl4pPr>
            <a:lvl5pPr marL="2821473" indent="0">
              <a:buNone/>
              <a:defRPr sz="3100"/>
            </a:lvl5pPr>
            <a:lvl6pPr marL="3526841" indent="0">
              <a:buNone/>
              <a:defRPr sz="3100"/>
            </a:lvl6pPr>
            <a:lvl7pPr marL="4232209" indent="0">
              <a:buNone/>
              <a:defRPr sz="3100"/>
            </a:lvl7pPr>
            <a:lvl8pPr marL="4937577" indent="0">
              <a:buNone/>
              <a:defRPr sz="3100"/>
            </a:lvl8pPr>
            <a:lvl9pPr marL="5642945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1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48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48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6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3646CEB-FDCA-46CC-A014-8CC20DF6EBE6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300D9-FFE3-432B-A8A2-5E1C1DAC94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3E8FD25-59D8-47EC-B028-ECF7DEC992CB}" type="datetimeFigureOut">
              <a:rPr lang="en-US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8A294-2D48-4B33-8EED-5BA4A838C6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6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7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21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4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563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08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05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126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647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168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D668CA12-71B5-49E7-A223-5BBA214F0A48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12B7B35-2AF1-43D9-8A4D-F1B5625DF4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A225EC6-1153-4103-8B3C-B4A959B2FE9F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EFF22C-739C-44DF-BCA3-1E9C4C5D27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6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9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2" y="1637456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2" y="2319869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4D254E-F376-48F8-8773-C53A6F295F23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D9EDF5F-22D1-4CDC-AA85-EAA0911BD2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4A987B-5146-4EBA-B3D6-C71DD351FE8E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9FF21CB-508D-47E3-ADD9-1AB2BA3408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4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5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4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8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2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5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29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787C60BA-565B-4543-83F8-F7291985EAE9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BD6D08A-DF4C-4E0F-837E-FA7AB5E27E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5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6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5" y="1530776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38EB5E0-2815-498D-84F9-5CAA54C4AEA6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AA9228DF-E350-480F-AF14-3CDA36285A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2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211" indent="0">
              <a:buNone/>
              <a:defRPr sz="4300"/>
            </a:lvl2pPr>
            <a:lvl3pPr marL="1410422" indent="0">
              <a:buNone/>
              <a:defRPr sz="3700"/>
            </a:lvl3pPr>
            <a:lvl4pPr marL="2115632" indent="0">
              <a:buNone/>
              <a:defRPr sz="3100"/>
            </a:lvl4pPr>
            <a:lvl5pPr marL="2820845" indent="0">
              <a:buNone/>
              <a:defRPr sz="3100"/>
            </a:lvl5pPr>
            <a:lvl6pPr marL="3526057" indent="0">
              <a:buNone/>
              <a:defRPr sz="3100"/>
            </a:lvl6pPr>
            <a:lvl7pPr marL="4231266" indent="0">
              <a:buNone/>
              <a:defRPr sz="3100"/>
            </a:lvl7pPr>
            <a:lvl8pPr marL="4936479" indent="0">
              <a:buNone/>
              <a:defRPr sz="3100"/>
            </a:lvl8pPr>
            <a:lvl9pPr marL="5641689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3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01554F-D902-4086-B2AC-89E12F98FDB9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938B8E-9D17-4D30-BA10-44E0096332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121913F-0CBB-4685-BF94-2801D09837D4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9E5DF8C-422D-451D-9073-59F64E910D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50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50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246986C-3EDE-41BB-ADED-EA145317A7D5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0B45E327-7470-4A2B-B394-494E04F57B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4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7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4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5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3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4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8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2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5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29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4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7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48" y="1637454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48" y="2319867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3800" y="5741554"/>
            <a:ext cx="2171700" cy="15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1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4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1" y="1530774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0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368" indent="0">
              <a:buNone/>
              <a:defRPr sz="4300"/>
            </a:lvl2pPr>
            <a:lvl3pPr marL="1410736" indent="0">
              <a:buNone/>
              <a:defRPr sz="3700"/>
            </a:lvl3pPr>
            <a:lvl4pPr marL="2116104" indent="0">
              <a:buNone/>
              <a:defRPr sz="3100"/>
            </a:lvl4pPr>
            <a:lvl5pPr marL="2821473" indent="0">
              <a:buNone/>
              <a:defRPr sz="3100"/>
            </a:lvl5pPr>
            <a:lvl6pPr marL="3526841" indent="0">
              <a:buNone/>
              <a:defRPr sz="3100"/>
            </a:lvl6pPr>
            <a:lvl7pPr marL="4232209" indent="0">
              <a:buNone/>
              <a:defRPr sz="3100"/>
            </a:lvl7pPr>
            <a:lvl8pPr marL="4937577" indent="0">
              <a:buNone/>
              <a:defRPr sz="3100"/>
            </a:lvl8pPr>
            <a:lvl9pPr marL="5642945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1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48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48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2272456"/>
            <a:ext cx="1476756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4145280"/>
            <a:ext cx="121615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3646CEB-FDCA-46CC-A014-8CC20DF6EBE6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300D9-FFE3-432B-A8A2-5E1C1DAC94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4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3E8FD25-59D8-47EC-B028-ECF7DEC992CB}" type="datetimeFigureOut">
              <a:rPr lang="en-US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8A294-2D48-4B33-8EED-5BA4A838C6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5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4700696"/>
            <a:ext cx="14767560" cy="145288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3100497"/>
            <a:ext cx="14767560" cy="1600199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21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4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563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08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05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126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647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168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D668CA12-71B5-49E7-A223-5BBA214F0A48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12B7B35-2AF1-43D9-8A4D-F1B5625DF4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4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7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48" y="1637454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68" indent="0">
              <a:buNone/>
              <a:defRPr sz="3100" b="1"/>
            </a:lvl2pPr>
            <a:lvl3pPr marL="1410736" indent="0">
              <a:buNone/>
              <a:defRPr sz="2800" b="1"/>
            </a:lvl3pPr>
            <a:lvl4pPr marL="2116104" indent="0">
              <a:buNone/>
              <a:defRPr sz="2500" b="1"/>
            </a:lvl4pPr>
            <a:lvl5pPr marL="2821473" indent="0">
              <a:buNone/>
              <a:defRPr sz="2500" b="1"/>
            </a:lvl5pPr>
            <a:lvl6pPr marL="3526841" indent="0">
              <a:buNone/>
              <a:defRPr sz="2500" b="1"/>
            </a:lvl6pPr>
            <a:lvl7pPr marL="4232209" indent="0">
              <a:buNone/>
              <a:defRPr sz="2500" b="1"/>
            </a:lvl7pPr>
            <a:lvl8pPr marL="4937577" indent="0">
              <a:buNone/>
              <a:defRPr sz="2500" b="1"/>
            </a:lvl8pPr>
            <a:lvl9pPr marL="564294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48" y="2319867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1706880"/>
            <a:ext cx="7673340" cy="482769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A225EC6-1153-4103-8B3C-B4A959B2FE9F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EFF22C-739C-44DF-BCA3-1E9C4C5D27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92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1637456"/>
            <a:ext cx="7676357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0" y="2319869"/>
            <a:ext cx="7676357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2" y="1637456"/>
            <a:ext cx="7679373" cy="682413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211" indent="0">
              <a:buNone/>
              <a:defRPr sz="3100" b="1"/>
            </a:lvl2pPr>
            <a:lvl3pPr marL="1410422" indent="0">
              <a:buNone/>
              <a:defRPr sz="2800" b="1"/>
            </a:lvl3pPr>
            <a:lvl4pPr marL="2115632" indent="0">
              <a:buNone/>
              <a:defRPr sz="2500" b="1"/>
            </a:lvl4pPr>
            <a:lvl5pPr marL="2820845" indent="0">
              <a:buNone/>
              <a:defRPr sz="2500" b="1"/>
            </a:lvl5pPr>
            <a:lvl6pPr marL="3526057" indent="0">
              <a:buNone/>
              <a:defRPr sz="2500" b="1"/>
            </a:lvl6pPr>
            <a:lvl7pPr marL="4231266" indent="0">
              <a:buNone/>
              <a:defRPr sz="2500" b="1"/>
            </a:lvl7pPr>
            <a:lvl8pPr marL="4936479" indent="0">
              <a:buNone/>
              <a:defRPr sz="2500" b="1"/>
            </a:lvl8pPr>
            <a:lvl9pPr marL="564168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2" y="2319869"/>
            <a:ext cx="7679373" cy="4214707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4D254E-F376-48F8-8773-C53A6F295F23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D9EDF5F-22D1-4CDC-AA85-EAA0911BD2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05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4A987B-5146-4EBA-B3D6-C71DD351FE8E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9FF21CB-508D-47E3-ADD9-1AB2BA3408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787C60BA-565B-4543-83F8-F7291985EAE9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BD6D08A-DF4C-4E0F-837E-FA7AB5E27E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5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6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5" y="1530776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38EB5E0-2815-498D-84F9-5CAA54C4AEA6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AA9228DF-E350-480F-AF14-3CDA36285A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2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211" indent="0">
              <a:buNone/>
              <a:defRPr sz="4300"/>
            </a:lvl2pPr>
            <a:lvl3pPr marL="1410422" indent="0">
              <a:buNone/>
              <a:defRPr sz="3700"/>
            </a:lvl3pPr>
            <a:lvl4pPr marL="2115632" indent="0">
              <a:buNone/>
              <a:defRPr sz="3100"/>
            </a:lvl4pPr>
            <a:lvl5pPr marL="2820845" indent="0">
              <a:buNone/>
              <a:defRPr sz="3100"/>
            </a:lvl5pPr>
            <a:lvl6pPr marL="3526057" indent="0">
              <a:buNone/>
              <a:defRPr sz="3100"/>
            </a:lvl6pPr>
            <a:lvl7pPr marL="4231266" indent="0">
              <a:buNone/>
              <a:defRPr sz="3100"/>
            </a:lvl7pPr>
            <a:lvl8pPr marL="4936479" indent="0">
              <a:buNone/>
              <a:defRPr sz="3100"/>
            </a:lvl8pPr>
            <a:lvl9pPr marL="5641689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3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211" indent="0">
              <a:buNone/>
              <a:defRPr sz="1900"/>
            </a:lvl2pPr>
            <a:lvl3pPr marL="1410422" indent="0">
              <a:buNone/>
              <a:defRPr sz="1500"/>
            </a:lvl3pPr>
            <a:lvl4pPr marL="2115632" indent="0">
              <a:buNone/>
              <a:defRPr sz="1400"/>
            </a:lvl4pPr>
            <a:lvl5pPr marL="2820845" indent="0">
              <a:buNone/>
              <a:defRPr sz="1400"/>
            </a:lvl5pPr>
            <a:lvl6pPr marL="3526057" indent="0">
              <a:buNone/>
              <a:defRPr sz="1400"/>
            </a:lvl6pPr>
            <a:lvl7pPr marL="4231266" indent="0">
              <a:buNone/>
              <a:defRPr sz="1400"/>
            </a:lvl7pPr>
            <a:lvl8pPr marL="4936479" indent="0">
              <a:buNone/>
              <a:defRPr sz="1400"/>
            </a:lvl8pPr>
            <a:lvl9pPr marL="56416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9901554F-D902-4086-B2AC-89E12F98FDB9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84938B8E-9D17-4D30-BA10-44E0096332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121913F-0CBB-4685-BF94-2801D09837D4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9E5DF8C-422D-451D-9073-59F64E910D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81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292950"/>
            <a:ext cx="390906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292950"/>
            <a:ext cx="1143762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246986C-3EDE-41BB-ADED-EA145317A7D5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0B45E327-7470-4A2B-B394-494E04F57B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5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8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09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1" y="291253"/>
            <a:ext cx="5715795" cy="123952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5" y="291254"/>
            <a:ext cx="9712325" cy="6243321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1" y="1530774"/>
            <a:ext cx="5715795" cy="5003801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85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5120640"/>
            <a:ext cx="10424160" cy="60452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653627"/>
            <a:ext cx="10424160" cy="4389120"/>
          </a:xfrm>
        </p:spPr>
        <p:txBody>
          <a:bodyPr rtlCol="0">
            <a:normAutofit/>
          </a:bodyPr>
          <a:lstStyle>
            <a:lvl1pPr marL="0" indent="0">
              <a:buNone/>
              <a:defRPr sz="4900"/>
            </a:lvl1pPr>
            <a:lvl2pPr marL="705368" indent="0">
              <a:buNone/>
              <a:defRPr sz="4300"/>
            </a:lvl2pPr>
            <a:lvl3pPr marL="1410736" indent="0">
              <a:buNone/>
              <a:defRPr sz="3700"/>
            </a:lvl3pPr>
            <a:lvl4pPr marL="2116104" indent="0">
              <a:buNone/>
              <a:defRPr sz="3100"/>
            </a:lvl4pPr>
            <a:lvl5pPr marL="2821473" indent="0">
              <a:buNone/>
              <a:defRPr sz="3100"/>
            </a:lvl5pPr>
            <a:lvl6pPr marL="3526841" indent="0">
              <a:buNone/>
              <a:defRPr sz="3100"/>
            </a:lvl6pPr>
            <a:lvl7pPr marL="4232209" indent="0">
              <a:buNone/>
              <a:defRPr sz="3100"/>
            </a:lvl7pPr>
            <a:lvl8pPr marL="4937577" indent="0">
              <a:buNone/>
              <a:defRPr sz="3100"/>
            </a:lvl8pPr>
            <a:lvl9pPr marL="5642945" indent="0">
              <a:buNone/>
              <a:defRPr sz="31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5725161"/>
            <a:ext cx="10424160" cy="858519"/>
          </a:xfrm>
        </p:spPr>
        <p:txBody>
          <a:bodyPr/>
          <a:lstStyle>
            <a:lvl1pPr marL="0" indent="0">
              <a:buNone/>
              <a:defRPr sz="2200"/>
            </a:lvl1pPr>
            <a:lvl2pPr marL="705368" indent="0">
              <a:buNone/>
              <a:defRPr sz="1900"/>
            </a:lvl2pPr>
            <a:lvl3pPr marL="1410736" indent="0">
              <a:buNone/>
              <a:defRPr sz="1500"/>
            </a:lvl3pPr>
            <a:lvl4pPr marL="2116104" indent="0">
              <a:buNone/>
              <a:defRPr sz="1400"/>
            </a:lvl4pPr>
            <a:lvl5pPr marL="2821473" indent="0">
              <a:buNone/>
              <a:defRPr sz="1400"/>
            </a:lvl5pPr>
            <a:lvl6pPr marL="3526841" indent="0">
              <a:buNone/>
              <a:defRPr sz="1400"/>
            </a:lvl6pPr>
            <a:lvl7pPr marL="4232209" indent="0">
              <a:buNone/>
              <a:defRPr sz="1400"/>
            </a:lvl7pPr>
            <a:lvl8pPr marL="4937577" indent="0">
              <a:buNone/>
              <a:defRPr sz="1400"/>
            </a:lvl8pPr>
            <a:lvl9pPr marL="564294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66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899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7"/>
            <a:ext cx="55016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7" name="Picture 4" descr="SMCWPPP we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4730" y="6421121"/>
            <a:ext cx="2244090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3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736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6104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473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9026" indent="-52902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223" indent="-44085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420" indent="-352684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789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4157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525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893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261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629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68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36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04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73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841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209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577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945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899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7"/>
            <a:ext cx="55016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5925597"/>
            <a:ext cx="1828928" cy="13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3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736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6104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473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9026" indent="-52902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223" indent="-44085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420" indent="-352684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789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4157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525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893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261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629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68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36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04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73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841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209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577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945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EBCD259-E9BF-4FB2-AB3E-3A9874507888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8"/>
            <a:ext cx="55016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8C1926-D43A-4D09-B29F-40DB054F68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7" name="Picture 4" descr="SMCWPPP we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4730" y="6421122"/>
            <a:ext cx="2244090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28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57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58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15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8967" indent="-528967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095" indent="-44080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224" indent="-352646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514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3803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093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38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8967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4961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28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57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86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15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44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173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02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317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899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74" tIns="70537" rIns="141074" bIns="705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74" tIns="70537" rIns="141074" bIns="70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D183CC46-F3A9-44E2-9F45-AD2C2ACE6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9/10/2015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7"/>
            <a:ext cx="55016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7"/>
            <a:ext cx="4053840" cy="389467"/>
          </a:xfrm>
          <a:prstGeom prst="rect">
            <a:avLst/>
          </a:prstGeom>
        </p:spPr>
        <p:txBody>
          <a:bodyPr vert="horz" lIns="141074" tIns="70537" rIns="141074" bIns="7053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828189">
              <a:defRPr/>
            </a:pPr>
            <a:fld id="{0D1708E4-0C86-4588-A36D-F99B531E8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18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5925597"/>
            <a:ext cx="1828928" cy="13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3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736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6104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473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9026" indent="-52902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223" indent="-44085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420" indent="-352684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789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4157" indent="-35268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525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893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261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629" indent="-352684" algn="l" defTabSz="14107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68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36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04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73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841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209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577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945" algn="l" defTabSz="141073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750820" y="292947"/>
            <a:ext cx="1375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50820" y="1706880"/>
            <a:ext cx="13754100" cy="48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1058" tIns="70529" rIns="141058" bIns="70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EBCD259-E9BF-4FB2-AB3E-3A9874507888}" type="datetimeFigureOut">
              <a:rPr lang="en-US" smtClean="0"/>
              <a:pPr>
                <a:defRPr/>
              </a:pPr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6780108"/>
            <a:ext cx="55016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6780108"/>
            <a:ext cx="4053840" cy="389467"/>
          </a:xfrm>
          <a:prstGeom prst="rect">
            <a:avLst/>
          </a:prstGeom>
        </p:spPr>
        <p:txBody>
          <a:bodyPr vert="horz" lIns="141058" tIns="70529" rIns="141058" bIns="7052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8C1926-D43A-4D09-B29F-40DB054F68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7" name="Picture 4" descr="SMCWPPP web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4730" y="6421122"/>
            <a:ext cx="2244090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rot="16200000" flipV="1">
            <a:off x="-3368040" y="1485900"/>
            <a:ext cx="7315200" cy="43434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16200000" flipV="1">
            <a:off x="-3739038" y="1485900"/>
            <a:ext cx="7315200" cy="4343402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1058" tIns="70529" rIns="141058" bIns="7052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68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5pPr>
      <a:lvl6pPr marL="70528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6pPr>
      <a:lvl7pPr marL="141057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7pPr>
      <a:lvl8pPr marL="2115868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8pPr>
      <a:lvl9pPr marL="2821159" algn="ctr" rtl="0" eaLnBrk="1" fontAlgn="base" hangingPunct="1">
        <a:spcBef>
          <a:spcPct val="0"/>
        </a:spcBef>
        <a:spcAft>
          <a:spcPct val="0"/>
        </a:spcAft>
        <a:defRPr sz="68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528967" indent="-528967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095" indent="-44080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3224" indent="-352646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514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3803" indent="-35264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093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438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89672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4961" indent="-352646" algn="l" defTabSz="1410579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28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57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86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15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449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173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028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2317" algn="l" defTabSz="141057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fabry@smcgov.org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image" Target="../media/image52.jpeg"/><Relationship Id="rId4" Type="http://schemas.openxmlformats.org/officeDocument/2006/relationships/hyperlink" Target="http://www.flowstobay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0" y="4144963"/>
            <a:ext cx="17373600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12" tIns="70506" rIns="141012" bIns="70506" anchor="ctr"/>
          <a:lstStyle/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4" name="Rectangle 17"/>
          <p:cNvSpPr>
            <a:spLocks noChangeArrowheads="1"/>
          </p:cNvSpPr>
          <p:nvPr/>
        </p:nvSpPr>
        <p:spPr bwMode="auto">
          <a:xfrm rot="10800000">
            <a:off x="0" y="4225926"/>
            <a:ext cx="17373600" cy="82550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12" tIns="70506" rIns="141012" bIns="70506" anchor="ctr"/>
          <a:lstStyle/>
          <a:p>
            <a:pPr algn="ct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5" name="Rectangle 21"/>
          <p:cNvSpPr>
            <a:spLocks noChangeArrowheads="1"/>
          </p:cNvSpPr>
          <p:nvPr/>
        </p:nvSpPr>
        <p:spPr bwMode="auto">
          <a:xfrm>
            <a:off x="4419601" y="4308479"/>
            <a:ext cx="12665076" cy="303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12" tIns="70506" rIns="141012" bIns="70506">
            <a:spAutoFit/>
          </a:bodyPr>
          <a:lstStyle/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dirty="0" smtClean="0">
                <a:solidFill>
                  <a:srgbClr val="002060"/>
                </a:solidFill>
              </a:rPr>
              <a:t>Water Pollution Prevention Program Highlights, 2014-15</a:t>
            </a: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</a:rPr>
              <a:t>	Matthew </a:t>
            </a:r>
            <a:r>
              <a:rPr lang="en-US" sz="3600" dirty="0">
                <a:solidFill>
                  <a:srgbClr val="002060"/>
                </a:solidFill>
              </a:rPr>
              <a:t>Fabry, Program </a:t>
            </a:r>
            <a:r>
              <a:rPr lang="en-US" sz="3600" dirty="0" smtClean="0">
                <a:solidFill>
                  <a:srgbClr val="002060"/>
                </a:solidFill>
              </a:rPr>
              <a:t>Manager</a:t>
            </a:r>
            <a:endParaRPr lang="en-US" sz="3600" dirty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C/CAG Board of Directors</a:t>
            </a:r>
            <a:endParaRPr lang="en-US" dirty="0">
              <a:solidFill>
                <a:srgbClr val="002060"/>
              </a:solidFill>
            </a:endParaRPr>
          </a:p>
          <a:p>
            <a:pPr algn="r" defTabSz="1410659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September 10, 2015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13318" name="Picture 4" descr="rain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5181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DSCN217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2999" y="3"/>
            <a:ext cx="4800601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Users\mattf\SMCWPPP\CoordinatorInfo\Logo\From Tim\Logo Web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58791"/>
            <a:ext cx="3429000" cy="27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599" y="-7488"/>
            <a:ext cx="8534400" cy="41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0700" y="939779"/>
            <a:ext cx="4432308" cy="321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598" y="4"/>
            <a:ext cx="8534409" cy="9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2029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447800"/>
            <a:ext cx="13754100" cy="5791200"/>
          </a:xfrm>
        </p:spPr>
        <p:txBody>
          <a:bodyPr numCol="1">
            <a:normAutofit/>
          </a:bodyPr>
          <a:lstStyle/>
          <a:p>
            <a:pPr lvl="1"/>
            <a:r>
              <a:rPr lang="en-US" dirty="0" smtClean="0"/>
              <a:t>Water Quality Monitoring</a:t>
            </a:r>
          </a:p>
          <a:p>
            <a:pPr lvl="2"/>
            <a:r>
              <a:rPr lang="en-US" dirty="0" smtClean="0"/>
              <a:t>Creek monitoring throughout the county (status and trends)</a:t>
            </a:r>
          </a:p>
          <a:p>
            <a:pPr lvl="2"/>
            <a:r>
              <a:rPr lang="en-US" dirty="0" smtClean="0"/>
              <a:t>Pollutants of concern monitoring (San Carlos)</a:t>
            </a:r>
          </a:p>
          <a:p>
            <a:pPr lvl="2"/>
            <a:r>
              <a:rPr lang="en-US" dirty="0" smtClean="0"/>
              <a:t>PCBs and mercury opportunity area analysis</a:t>
            </a:r>
          </a:p>
          <a:p>
            <a:pPr lvl="2"/>
            <a:r>
              <a:rPr lang="en-US" dirty="0" smtClean="0"/>
              <a:t>Regional monitoring program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011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1" y="2277382"/>
            <a:ext cx="4864100" cy="503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447800"/>
            <a:ext cx="13754100" cy="5791200"/>
          </a:xfrm>
        </p:spPr>
        <p:txBody>
          <a:bodyPr numCol="1">
            <a:normAutofit/>
          </a:bodyPr>
          <a:lstStyle/>
          <a:p>
            <a:pPr lvl="1"/>
            <a:r>
              <a:rPr lang="en-US" dirty="0" smtClean="0"/>
              <a:t>Pesticide Toxicity Control</a:t>
            </a:r>
          </a:p>
          <a:p>
            <a:pPr lvl="2"/>
            <a:r>
              <a:rPr lang="en-US" dirty="0" smtClean="0"/>
              <a:t>Point-of-Purchase outreach &amp; trainings (22 stores)</a:t>
            </a:r>
          </a:p>
          <a:p>
            <a:pPr lvl="2"/>
            <a:r>
              <a:rPr lang="en-US" dirty="0" smtClean="0"/>
              <a:t>Outreach to pest control operators</a:t>
            </a:r>
          </a:p>
          <a:p>
            <a:pPr lvl="2"/>
            <a:r>
              <a:rPr lang="en-US" dirty="0" smtClean="0"/>
              <a:t>Regional and statewide participation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(grants and regulatory)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202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r="36923" b="15916"/>
          <a:stretch/>
        </p:blipFill>
        <p:spPr bwMode="auto">
          <a:xfrm>
            <a:off x="3886200" y="25399"/>
            <a:ext cx="10591800" cy="729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295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447800"/>
            <a:ext cx="13754100" cy="5791200"/>
          </a:xfrm>
        </p:spPr>
        <p:txBody>
          <a:bodyPr numCol="1">
            <a:normAutofit/>
          </a:bodyPr>
          <a:lstStyle/>
          <a:p>
            <a:pPr lvl="1"/>
            <a:r>
              <a:rPr lang="en-US" dirty="0" smtClean="0"/>
              <a:t>Trash Load Reduction</a:t>
            </a:r>
          </a:p>
          <a:p>
            <a:pPr lvl="2"/>
            <a:r>
              <a:rPr lang="en-US" dirty="0" smtClean="0"/>
              <a:t>Long-term plan updates</a:t>
            </a:r>
          </a:p>
          <a:p>
            <a:pPr lvl="2"/>
            <a:r>
              <a:rPr lang="en-US" dirty="0" smtClean="0"/>
              <a:t>Pilot trash assessment strategy (On-land visual assessments, database, staff training)</a:t>
            </a:r>
          </a:p>
          <a:p>
            <a:pPr lvl="2"/>
            <a:r>
              <a:rPr lang="en-US" dirty="0" smtClean="0"/>
              <a:t>Litter workgroup (stormwater and solid waste connection)</a:t>
            </a:r>
          </a:p>
          <a:p>
            <a:pPr lvl="2"/>
            <a:r>
              <a:rPr lang="en-US" dirty="0" smtClean="0"/>
              <a:t>Regional grant participation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072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84727" cy="7315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301" y="0"/>
            <a:ext cx="5113299" cy="7315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13183"/>
            <a:ext cx="4267200" cy="73410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87" y="0"/>
            <a:ext cx="4344799" cy="7327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162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447800"/>
            <a:ext cx="13754100" cy="5791200"/>
          </a:xfrm>
        </p:spPr>
        <p:txBody>
          <a:bodyPr numCol="1">
            <a:normAutofit/>
          </a:bodyPr>
          <a:lstStyle/>
          <a:p>
            <a:pPr lvl="1"/>
            <a:r>
              <a:rPr lang="en-US" dirty="0" smtClean="0"/>
              <a:t>Mercury &amp; PCBs</a:t>
            </a:r>
          </a:p>
          <a:p>
            <a:pPr lvl="2"/>
            <a:r>
              <a:rPr lang="en-US" dirty="0" smtClean="0"/>
              <a:t>Source Identification Pilot Project</a:t>
            </a:r>
          </a:p>
          <a:p>
            <a:pPr lvl="2"/>
            <a:r>
              <a:rPr lang="en-US" dirty="0" smtClean="0"/>
              <a:t>Pilot studies: data review/reporting</a:t>
            </a:r>
          </a:p>
          <a:p>
            <a:pPr lvl="3"/>
            <a:r>
              <a:rPr lang="en-US" dirty="0" smtClean="0"/>
              <a:t>Enhanced O&amp;M</a:t>
            </a:r>
          </a:p>
          <a:p>
            <a:pPr lvl="3"/>
            <a:r>
              <a:rPr lang="en-US" dirty="0" smtClean="0"/>
              <a:t>Treatment retrofit</a:t>
            </a:r>
          </a:p>
          <a:p>
            <a:pPr lvl="3"/>
            <a:r>
              <a:rPr lang="en-US" dirty="0" smtClean="0"/>
              <a:t>Diversion to sanitary sewer</a:t>
            </a:r>
          </a:p>
          <a:p>
            <a:pPr lvl="2"/>
            <a:r>
              <a:rPr lang="en-US" dirty="0" smtClean="0"/>
              <a:t>Permit reissuance negotiations/support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475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706880"/>
            <a:ext cx="13754100" cy="5303520"/>
          </a:xfrm>
        </p:spPr>
        <p:txBody>
          <a:bodyPr numCol="1">
            <a:normAutofit/>
          </a:bodyPr>
          <a:lstStyle/>
          <a:p>
            <a:r>
              <a:rPr lang="en-US" dirty="0" smtClean="0"/>
              <a:t>Rain Barrel Rebate Program</a:t>
            </a:r>
          </a:p>
          <a:p>
            <a:pPr lvl="1"/>
            <a:r>
              <a:rPr lang="en-US" dirty="0" smtClean="0"/>
              <a:t>C/CAG provides $50 per barrel countywide</a:t>
            </a:r>
          </a:p>
          <a:p>
            <a:pPr lvl="1"/>
            <a:r>
              <a:rPr lang="en-US" dirty="0" smtClean="0"/>
              <a:t>Water agencies choose to participate</a:t>
            </a:r>
          </a:p>
          <a:p>
            <a:pPr lvl="1"/>
            <a:r>
              <a:rPr lang="en-US" dirty="0" smtClean="0"/>
              <a:t>328 rain barrels installed in San Mateo County</a:t>
            </a:r>
          </a:p>
          <a:p>
            <a:pPr lvl="1"/>
            <a:r>
              <a:rPr lang="en-US" dirty="0" smtClean="0"/>
              <a:t>Twice as many installed where water agencies partner</a:t>
            </a:r>
          </a:p>
          <a:p>
            <a:pPr lvl="1"/>
            <a:r>
              <a:rPr lang="en-US" dirty="0" smtClean="0"/>
              <a:t>Over 100 barrels in Alameda &amp; Santa Clara Counties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768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706880"/>
            <a:ext cx="13754100" cy="5303520"/>
          </a:xfrm>
        </p:spPr>
        <p:txBody>
          <a:bodyPr numCol="1">
            <a:normAutofit/>
          </a:bodyPr>
          <a:lstStyle/>
          <a:p>
            <a:r>
              <a:rPr lang="en-US" dirty="0" smtClean="0"/>
              <a:t>Laurel Elementary Demonstration Project</a:t>
            </a:r>
          </a:p>
          <a:p>
            <a:pPr lvl="1"/>
            <a:r>
              <a:rPr lang="en-US" dirty="0" smtClean="0"/>
              <a:t>Integrates stormwater and Safe Routes to School</a:t>
            </a:r>
          </a:p>
          <a:p>
            <a:pPr lvl="1"/>
            <a:r>
              <a:rPr lang="en-US" dirty="0" smtClean="0"/>
              <a:t>Partnership with City of San Mateo and San Mateo/Foster City School District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63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1"/>
          <a:stretch/>
        </p:blipFill>
        <p:spPr>
          <a:xfrm>
            <a:off x="10592593" y="4696792"/>
            <a:ext cx="3523883" cy="2637459"/>
          </a:xfrm>
          <a:prstGeom prst="rect">
            <a:avLst/>
          </a:prstGeom>
        </p:spPr>
      </p:pic>
      <p:sp>
        <p:nvSpPr>
          <p:cNvPr id="66561" name="Rectangle 7"/>
          <p:cNvSpPr>
            <a:spLocks noChangeArrowheads="1"/>
          </p:cNvSpPr>
          <p:nvPr/>
        </p:nvSpPr>
        <p:spPr bwMode="auto">
          <a:xfrm>
            <a:off x="0" y="4795838"/>
            <a:ext cx="17389475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304799" y="4910591"/>
            <a:ext cx="9601201" cy="240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74" tIns="70537" rIns="141074" bIns="70537">
            <a:spAutoFit/>
          </a:bodyPr>
          <a:lstStyle/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Laurel Elementary School </a:t>
            </a:r>
          </a:p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Stormwater &amp; Safe Routes to School </a:t>
            </a:r>
            <a:endParaRPr lang="en-US" sz="4900" i="1" dirty="0">
              <a:solidFill>
                <a:srgbClr val="002060"/>
              </a:solidFill>
              <a:latin typeface="Calibri" pitchFamily="34" charset="0"/>
            </a:endParaRPr>
          </a:p>
          <a:p>
            <a:pPr defTabSz="1411288"/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City of San 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Mateo</a:t>
            </a: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93757" cy="4795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475" y="4876800"/>
            <a:ext cx="3273000" cy="245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7" b="1"/>
          <a:stretch/>
        </p:blipFill>
        <p:spPr>
          <a:xfrm>
            <a:off x="10102900" y="-76200"/>
            <a:ext cx="7286575" cy="4884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 t="7714" r="2615"/>
          <a:stretch/>
        </p:blipFill>
        <p:spPr>
          <a:xfrm>
            <a:off x="7140889" y="0"/>
            <a:ext cx="3451704" cy="47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152401" y="4910591"/>
            <a:ext cx="4876799" cy="283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74" tIns="70537" rIns="141074" bIns="70537">
            <a:spAutoFit/>
          </a:bodyPr>
          <a:lstStyle/>
          <a:p>
            <a:pPr defTabSz="1411288"/>
            <a:endParaRPr lang="en-US" sz="49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Laurel Elementary</a:t>
            </a:r>
          </a:p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City </a:t>
            </a:r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of San 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Mateo</a:t>
            </a: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4714875"/>
            <a:ext cx="17389475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058448" y="0"/>
            <a:ext cx="0" cy="73152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0262" r="24315" b="4183"/>
          <a:stretch/>
        </p:blipFill>
        <p:spPr bwMode="auto">
          <a:xfrm>
            <a:off x="0" y="-1"/>
            <a:ext cx="50292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6835" r="12048" b="13572"/>
          <a:stretch/>
        </p:blipFill>
        <p:spPr bwMode="auto">
          <a:xfrm>
            <a:off x="5092700" y="-91702"/>
            <a:ext cx="12433300" cy="74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10878"/>
          <a:stretch/>
        </p:blipFill>
        <p:spPr bwMode="auto">
          <a:xfrm>
            <a:off x="5092700" y="-1"/>
            <a:ext cx="12382500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2802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4600" y="1706880"/>
            <a:ext cx="14554200" cy="530352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San Mateo Countywide Water Pollution Prevention Program</a:t>
            </a:r>
          </a:p>
          <a:p>
            <a:r>
              <a:rPr lang="en-US" sz="4400" dirty="0" smtClean="0"/>
              <a:t>Funded by property </a:t>
            </a:r>
            <a:r>
              <a:rPr lang="en-US" sz="4400" dirty="0"/>
              <a:t>tax and vehicle license funds</a:t>
            </a:r>
          </a:p>
          <a:p>
            <a:r>
              <a:rPr lang="en-US" sz="4400" dirty="0" smtClean="0"/>
              <a:t>Support member agencies in meeting stormwater regulatory requirements from the State</a:t>
            </a:r>
          </a:p>
          <a:p>
            <a:pPr lvl="1"/>
            <a:r>
              <a:rPr lang="en-US" sz="3800" dirty="0" smtClean="0"/>
              <a:t>Do compliance directly for member agencies</a:t>
            </a:r>
          </a:p>
          <a:p>
            <a:pPr lvl="1"/>
            <a:r>
              <a:rPr lang="en-US" sz="3800" dirty="0" smtClean="0"/>
              <a:t>Support local program implementation</a:t>
            </a:r>
          </a:p>
          <a:p>
            <a:pPr lvl="1"/>
            <a:r>
              <a:rPr lang="en-US" sz="3800" dirty="0" smtClean="0"/>
              <a:t>Participate in regional compliance efforts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SMCWPPP?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870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5"/>
          <a:stretch/>
        </p:blipFill>
        <p:spPr>
          <a:xfrm>
            <a:off x="9738832" y="4800601"/>
            <a:ext cx="4292095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157" y="-20638"/>
            <a:ext cx="6428318" cy="4821238"/>
          </a:xfrm>
          <a:prstGeom prst="rect">
            <a:avLst/>
          </a:prstGeom>
        </p:spPr>
      </p:pic>
      <p:sp>
        <p:nvSpPr>
          <p:cNvPr id="66561" name="Rectangle 7"/>
          <p:cNvSpPr>
            <a:spLocks noChangeArrowheads="1"/>
          </p:cNvSpPr>
          <p:nvPr/>
        </p:nvSpPr>
        <p:spPr bwMode="auto">
          <a:xfrm>
            <a:off x="0" y="4714875"/>
            <a:ext cx="17389475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304799" y="4910591"/>
            <a:ext cx="5181599" cy="283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74" tIns="70537" rIns="141074" bIns="70537">
            <a:spAutoFit/>
          </a:bodyPr>
          <a:lstStyle/>
          <a:p>
            <a:pPr defTabSz="1411288"/>
            <a:endParaRPr lang="en-US" sz="49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defTabSz="1411288"/>
            <a:r>
              <a:rPr lang="en-US" sz="4900" i="1" dirty="0" err="1" smtClean="0">
                <a:solidFill>
                  <a:srgbClr val="002060"/>
                </a:solidFill>
                <a:latin typeface="Calibri" pitchFamily="34" charset="0"/>
              </a:rPr>
              <a:t>Bransten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 Road</a:t>
            </a:r>
          </a:p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City </a:t>
            </a:r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of San 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Carlos</a:t>
            </a: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927" y="4796290"/>
            <a:ext cx="3358547" cy="251891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t="24551" r="4365" b="5752"/>
          <a:stretch/>
        </p:blipFill>
        <p:spPr bwMode="auto">
          <a:xfrm>
            <a:off x="0" y="0"/>
            <a:ext cx="8928100" cy="471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82" y="0"/>
            <a:ext cx="3533775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82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4714875"/>
            <a:ext cx="17389475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304799" y="4910591"/>
            <a:ext cx="10363199" cy="240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74" tIns="70537" rIns="141074" bIns="70537">
            <a:spAutoFit/>
          </a:bodyPr>
          <a:lstStyle/>
          <a:p>
            <a:pPr defTabSz="1411288"/>
            <a:endParaRPr lang="en-US" sz="49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defTabSz="1411288"/>
            <a:r>
              <a:rPr lang="en-US" sz="4900" i="1" dirty="0" err="1" smtClean="0">
                <a:solidFill>
                  <a:srgbClr val="002060"/>
                </a:solidFill>
                <a:latin typeface="Calibri" pitchFamily="34" charset="0"/>
              </a:rPr>
              <a:t>Bransten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 Road</a:t>
            </a:r>
          </a:p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City </a:t>
            </a:r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of San 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Carlos</a:t>
            </a: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16602" r="5000" b="5751"/>
          <a:stretch/>
        </p:blipFill>
        <p:spPr bwMode="auto">
          <a:xfrm>
            <a:off x="5058448" y="0"/>
            <a:ext cx="1231515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058448" y="0"/>
            <a:ext cx="0" cy="73152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20899" r="21508" b="-934"/>
          <a:stretch/>
        </p:blipFill>
        <p:spPr bwMode="auto">
          <a:xfrm>
            <a:off x="-12700" y="1"/>
            <a:ext cx="5031518" cy="47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12701"/>
            <a:ext cx="12284075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59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ChangeArrowheads="1"/>
          </p:cNvSpPr>
          <p:nvPr/>
        </p:nvSpPr>
        <p:spPr bwMode="auto">
          <a:xfrm>
            <a:off x="0" y="4795838"/>
            <a:ext cx="17389475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304800" y="5562600"/>
            <a:ext cx="7483475" cy="165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74" tIns="70537" rIns="141074" bIns="70537">
            <a:spAutoFit/>
          </a:bodyPr>
          <a:lstStyle/>
          <a:p>
            <a:pPr defTabSz="1411288"/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Stormwater Curb Extension </a:t>
            </a:r>
          </a:p>
          <a:p>
            <a:pPr defTabSz="1411288"/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City of San Bruno </a:t>
            </a: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66563" name="Picture 6" descr="DSCN21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97536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11" descr="DSCN925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Picture 05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4400" y="4876800"/>
            <a:ext cx="5029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3" descr="Plant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4876800"/>
            <a:ext cx="4419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906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95800"/>
            <a:ext cx="17373600" cy="152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4515" name="Rectangle 7"/>
          <p:cNvSpPr>
            <a:spLocks noChangeArrowheads="1"/>
          </p:cNvSpPr>
          <p:nvPr/>
        </p:nvSpPr>
        <p:spPr bwMode="auto">
          <a:xfrm>
            <a:off x="304800" y="5562600"/>
            <a:ext cx="63119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4900" i="1" dirty="0">
                <a:solidFill>
                  <a:srgbClr val="002060"/>
                </a:solidFill>
              </a:rPr>
              <a:t>Rain Garden </a:t>
            </a:r>
          </a:p>
          <a:p>
            <a:pPr defTabSz="914400"/>
            <a:r>
              <a:rPr lang="en-US" sz="4900" i="1" dirty="0">
                <a:solidFill>
                  <a:srgbClr val="002060"/>
                </a:solidFill>
              </a:rPr>
              <a:t>Brisbane City Hall</a:t>
            </a:r>
            <a:r>
              <a:rPr lang="en-US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4516" name="Picture 8" descr="6-Brisbane City Hall Rain Gard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 descr="Rain Garden Underdra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3400" y="4648200"/>
            <a:ext cx="5410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 descr="Rain Garden with Sign 04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4648200"/>
            <a:ext cx="5410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:\Users\mattf\SMCWPPP\CoordinatorInfo\SustainableStreets\Demonstration Projects\Brisbane\BrisbanePics\040710\137_3702_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0" y="0"/>
            <a:ext cx="82169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22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0" y="4795838"/>
            <a:ext cx="17389475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288924" y="5029200"/>
            <a:ext cx="8405813" cy="240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1074" tIns="70537" rIns="141074" bIns="70537">
            <a:spAutoFit/>
          </a:bodyPr>
          <a:lstStyle/>
          <a:p>
            <a:pPr defTabSz="1411288"/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Rain Garden and 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Curb </a:t>
            </a:r>
          </a:p>
          <a:p>
            <a:pPr defTabSz="1411288"/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Extension</a:t>
            </a:r>
            <a:endParaRPr lang="en-US" sz="4900" i="1" dirty="0">
              <a:solidFill>
                <a:srgbClr val="002060"/>
              </a:solidFill>
              <a:latin typeface="Calibri" pitchFamily="34" charset="0"/>
            </a:endParaRPr>
          </a:p>
          <a:p>
            <a:pPr defTabSz="1411288"/>
            <a:r>
              <a:rPr lang="en-US" sz="4900" i="1" dirty="0">
                <a:solidFill>
                  <a:srgbClr val="002060"/>
                </a:solidFill>
                <a:latin typeface="Calibri" pitchFamily="34" charset="0"/>
              </a:rPr>
              <a:t>City of </a:t>
            </a:r>
            <a:r>
              <a:rPr lang="en-US" sz="4900" i="1" dirty="0" smtClean="0">
                <a:solidFill>
                  <a:srgbClr val="002060"/>
                </a:solidFill>
                <a:latin typeface="Calibri" pitchFamily="34" charset="0"/>
              </a:rPr>
              <a:t>Burlingame</a:t>
            </a: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67587" name="Picture 6" descr="P10009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 descr="rain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0600" y="4876800"/>
            <a:ext cx="4953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4738" y="0"/>
            <a:ext cx="8694738" cy="48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F:\Users\ccag\WPDATA\Stormwater\SustainableStreets\Demonstration Projects\Burlingame\BurlingamePics\P10009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9" b="19520"/>
          <a:stretch/>
        </p:blipFill>
        <p:spPr bwMode="auto">
          <a:xfrm>
            <a:off x="7130782" y="4876800"/>
            <a:ext cx="528981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178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MRP 2.0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0" y="1295400"/>
            <a:ext cx="13754100" cy="5943600"/>
          </a:xfrm>
        </p:spPr>
        <p:txBody>
          <a:bodyPr numCol="1">
            <a:normAutofit fontScale="92500" lnSpcReduction="10000"/>
          </a:bodyPr>
          <a:lstStyle/>
          <a:p>
            <a:pPr marL="773971" indent="-685800"/>
            <a:r>
              <a:rPr lang="en-US" dirty="0" smtClean="0"/>
              <a:t>Main Concerns</a:t>
            </a:r>
          </a:p>
          <a:p>
            <a:pPr lvl="1"/>
            <a:r>
              <a:rPr lang="en-US" dirty="0" smtClean="0"/>
              <a:t>Green Infrastructure Plans</a:t>
            </a:r>
          </a:p>
          <a:p>
            <a:pPr lvl="2"/>
            <a:r>
              <a:rPr lang="en-US" dirty="0" smtClean="0"/>
              <a:t>Transition “grey” to “green” infrastructure over decades</a:t>
            </a:r>
          </a:p>
          <a:p>
            <a:pPr lvl="1"/>
            <a:r>
              <a:rPr lang="en-US" dirty="0" smtClean="0"/>
              <a:t>Trash Load Reduction</a:t>
            </a:r>
          </a:p>
          <a:p>
            <a:pPr lvl="2"/>
            <a:r>
              <a:rPr lang="en-US" dirty="0" smtClean="0"/>
              <a:t>70% Reduction by 2017, maybe 90% by 2019</a:t>
            </a:r>
          </a:p>
          <a:p>
            <a:pPr lvl="1"/>
            <a:r>
              <a:rPr lang="en-US" dirty="0" smtClean="0"/>
              <a:t>PCB Load Reduction</a:t>
            </a:r>
          </a:p>
          <a:p>
            <a:pPr lvl="2"/>
            <a:r>
              <a:rPr lang="en-US" dirty="0" smtClean="0"/>
              <a:t>Numerical load reductions mandated</a:t>
            </a:r>
          </a:p>
          <a:p>
            <a:pPr lvl="2"/>
            <a:r>
              <a:rPr lang="en-US" dirty="0" smtClean="0"/>
              <a:t>Green infrastructure, building materials, property referral</a:t>
            </a:r>
          </a:p>
          <a:p>
            <a:pPr lvl="2"/>
            <a:r>
              <a:rPr lang="en-US" dirty="0" smtClean="0"/>
              <a:t>Significant uncertainty in ability to comply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661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MRP 2.0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706880"/>
            <a:ext cx="13754100" cy="5455920"/>
          </a:xfrm>
        </p:spPr>
        <p:txBody>
          <a:bodyPr numCol="1">
            <a:normAutofit/>
          </a:bodyPr>
          <a:lstStyle/>
          <a:p>
            <a:pPr marL="773971" indent="-685800"/>
            <a:r>
              <a:rPr lang="en-US" dirty="0" smtClean="0"/>
              <a:t>Revised draft likely out next week</a:t>
            </a:r>
          </a:p>
          <a:p>
            <a:pPr marL="773971" indent="-685800"/>
            <a:r>
              <a:rPr lang="en-US" dirty="0" smtClean="0"/>
              <a:t>No written comments, oral testimony only</a:t>
            </a:r>
          </a:p>
          <a:p>
            <a:pPr marL="773971" indent="-685800"/>
            <a:r>
              <a:rPr lang="en-US" dirty="0" smtClean="0"/>
              <a:t>Adoption at </a:t>
            </a:r>
            <a:r>
              <a:rPr lang="en-US" dirty="0" smtClean="0"/>
              <a:t>November 18 Water </a:t>
            </a:r>
            <a:r>
              <a:rPr lang="en-US" dirty="0" smtClean="0"/>
              <a:t>Board hearing</a:t>
            </a:r>
          </a:p>
          <a:p>
            <a:pPr marL="773971" indent="-685800"/>
            <a:r>
              <a:rPr lang="en-US" dirty="0" smtClean="0"/>
              <a:t>Last chance to influence Board decision</a:t>
            </a:r>
          </a:p>
          <a:p>
            <a:pPr marL="773971" indent="-685800"/>
            <a:r>
              <a:rPr lang="en-US" dirty="0" smtClean="0"/>
              <a:t>Strongly urge elected official participation</a:t>
            </a:r>
          </a:p>
          <a:p>
            <a:pPr marL="773971" indent="-685800"/>
            <a:r>
              <a:rPr lang="en-US" dirty="0" smtClean="0"/>
              <a:t>Staff will provide guidance and talking points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500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371" y="-12701"/>
            <a:ext cx="622753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09" name="Rectangle 8"/>
          <p:cNvSpPr>
            <a:spLocks noChangeArrowheads="1"/>
          </p:cNvSpPr>
          <p:nvPr/>
        </p:nvSpPr>
        <p:spPr bwMode="auto">
          <a:xfrm>
            <a:off x="0" y="4144963"/>
            <a:ext cx="17373600" cy="80962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610" name="Rectangle 17"/>
          <p:cNvSpPr>
            <a:spLocks noChangeArrowheads="1"/>
          </p:cNvSpPr>
          <p:nvPr/>
        </p:nvSpPr>
        <p:spPr bwMode="auto">
          <a:xfrm rot="10800000">
            <a:off x="0" y="4225925"/>
            <a:ext cx="17373600" cy="82550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141074" tIns="70537" rIns="141074" bIns="70537" anchor="ctr"/>
          <a:lstStyle/>
          <a:p>
            <a:pPr algn="ctr" defTabSz="1411288"/>
            <a:endParaRPr lang="en-US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612" name="Rectangle 10"/>
          <p:cNvSpPr>
            <a:spLocks noChangeArrowheads="1"/>
          </p:cNvSpPr>
          <p:nvPr/>
        </p:nvSpPr>
        <p:spPr bwMode="auto">
          <a:xfrm>
            <a:off x="7086600" y="4885293"/>
            <a:ext cx="7543800" cy="22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1074" tIns="70537" rIns="141074" bIns="70537">
            <a:spAutoFit/>
          </a:bodyPr>
          <a:lstStyle/>
          <a:p>
            <a:pPr marL="211138" indent="-211138" algn="ctr" defTabSz="420688"/>
            <a:r>
              <a:rPr lang="en-US" i="1" dirty="0">
                <a:solidFill>
                  <a:srgbClr val="002060"/>
                </a:solidFill>
                <a:latin typeface="Calibri" pitchFamily="34" charset="0"/>
              </a:rPr>
              <a:t>Matthew Fabry, Program Coordinator</a:t>
            </a:r>
          </a:p>
          <a:p>
            <a:pPr marL="211138" indent="-211138" algn="ctr" defTabSz="420688"/>
            <a:r>
              <a:rPr lang="en-US" i="1" dirty="0" smtClean="0">
                <a:solidFill>
                  <a:srgbClr val="002060"/>
                </a:solidFill>
                <a:latin typeface="Calibri" pitchFamily="34" charset="0"/>
              </a:rPr>
              <a:t>(650) 599-1419</a:t>
            </a:r>
            <a:endParaRPr lang="en-US" i="1" dirty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r>
              <a:rPr lang="en-US" i="1" dirty="0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mfabry@smcgov.org</a:t>
            </a:r>
            <a:r>
              <a:rPr lang="en-US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US" i="1" dirty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r>
              <a:rPr lang="en-US" i="1" dirty="0" smtClean="0">
                <a:solidFill>
                  <a:srgbClr val="002060"/>
                </a:solidFill>
                <a:latin typeface="Calibri" pitchFamily="34" charset="0"/>
                <a:hlinkClick r:id="rId4"/>
              </a:rPr>
              <a:t>www.flowstobay.org</a:t>
            </a:r>
            <a:endParaRPr lang="en-US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11138" indent="-211138" algn="ctr" defTabSz="420688"/>
            <a:endParaRPr lang="en-US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8613" name="Picture 5" descr="DSCN2168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2" t="33064" r="11732" b="5469"/>
          <a:stretch/>
        </p:blipFill>
        <p:spPr bwMode="auto">
          <a:xfrm>
            <a:off x="5181600" y="0"/>
            <a:ext cx="68580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4" descr="rain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Users\mattf\SMCWPPP\CoordinatorInfo\Logo\From Tim\Logo Web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371156"/>
            <a:ext cx="3657600" cy="28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612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Picture 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35" y="0"/>
            <a:ext cx="850948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5908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706880"/>
            <a:ext cx="13754100" cy="5608320"/>
          </a:xfrm>
        </p:spPr>
        <p:txBody>
          <a:bodyPr numCol="1">
            <a:normAutofit fontScale="92500" lnSpcReduction="10000"/>
          </a:bodyPr>
          <a:lstStyle/>
          <a:p>
            <a:pPr lvl="1"/>
            <a:r>
              <a:rPr lang="en-US" dirty="0" smtClean="0"/>
              <a:t>Training &amp; Education</a:t>
            </a:r>
          </a:p>
          <a:p>
            <a:pPr lvl="2"/>
            <a:r>
              <a:rPr lang="en-US" dirty="0" smtClean="0"/>
              <a:t>36 committee/subcommittee/workgroup meetings</a:t>
            </a:r>
          </a:p>
          <a:p>
            <a:pPr lvl="2"/>
            <a:r>
              <a:rPr lang="en-US" dirty="0" smtClean="0"/>
              <a:t>Three corporation yard trainings</a:t>
            </a:r>
          </a:p>
          <a:p>
            <a:pPr lvl="2"/>
            <a:r>
              <a:rPr lang="en-US" dirty="0" smtClean="0"/>
              <a:t>Construction site inspection workshop</a:t>
            </a:r>
          </a:p>
          <a:p>
            <a:pPr lvl="2"/>
            <a:r>
              <a:rPr lang="en-US" dirty="0" smtClean="0"/>
              <a:t>Low impact development workshop</a:t>
            </a:r>
          </a:p>
          <a:p>
            <a:pPr lvl="2"/>
            <a:r>
              <a:rPr lang="en-US" dirty="0" smtClean="0"/>
              <a:t>Construction site best management practices training</a:t>
            </a:r>
          </a:p>
          <a:p>
            <a:pPr lvl="2"/>
            <a:r>
              <a:rPr lang="en-US" dirty="0" smtClean="0"/>
              <a:t>Landscape integrated pest management workshop</a:t>
            </a:r>
          </a:p>
          <a:p>
            <a:pPr lvl="2"/>
            <a:r>
              <a:rPr lang="en-US" dirty="0" smtClean="0"/>
              <a:t>Litter reduction roundtable</a:t>
            </a:r>
          </a:p>
          <a:p>
            <a:pPr lvl="2"/>
            <a:r>
              <a:rPr lang="en-US" dirty="0" smtClean="0"/>
              <a:t>Visual litter assessment training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052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2014-15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0820" y="1447800"/>
            <a:ext cx="13754100" cy="5791200"/>
          </a:xfrm>
        </p:spPr>
        <p:txBody>
          <a:bodyPr numCol="1">
            <a:normAutofit lnSpcReduction="10000"/>
          </a:bodyPr>
          <a:lstStyle/>
          <a:p>
            <a:pPr lvl="1"/>
            <a:r>
              <a:rPr lang="en-US" dirty="0" smtClean="0"/>
              <a:t>Outreach &amp; Engagement</a:t>
            </a:r>
          </a:p>
          <a:p>
            <a:pPr lvl="2"/>
            <a:r>
              <a:rPr lang="en-US" dirty="0" smtClean="0"/>
              <a:t>Website redesign &amp; mobile responsiveness (flowstobay.org)</a:t>
            </a:r>
          </a:p>
          <a:p>
            <a:pPr lvl="2"/>
            <a:r>
              <a:rPr lang="en-US" dirty="0" smtClean="0"/>
              <a:t>Social media (Facebook, Twitter, Instagram)</a:t>
            </a:r>
          </a:p>
          <a:p>
            <a:pPr lvl="2"/>
            <a:r>
              <a:rPr lang="en-US" dirty="0" smtClean="0"/>
              <a:t>Car wash incentive program</a:t>
            </a:r>
          </a:p>
          <a:p>
            <a:pPr lvl="2"/>
            <a:r>
              <a:rPr lang="en-US" dirty="0" smtClean="0"/>
              <a:t>Coastal cleanup day coordination</a:t>
            </a:r>
          </a:p>
          <a:p>
            <a:pPr lvl="2"/>
            <a:r>
              <a:rPr lang="en-US" dirty="0" smtClean="0"/>
              <a:t>School age education programs</a:t>
            </a:r>
          </a:p>
          <a:p>
            <a:pPr lvl="2"/>
            <a:r>
              <a:rPr lang="en-US" dirty="0" smtClean="0"/>
              <a:t>Cigarette butt pilot program</a:t>
            </a:r>
          </a:p>
          <a:p>
            <a:pPr lvl="2"/>
            <a:r>
              <a:rPr lang="en-US" dirty="0" smtClean="0"/>
              <a:t>Tabling events (County Fair and local)</a:t>
            </a:r>
          </a:p>
          <a:p>
            <a:pPr lvl="2"/>
            <a:r>
              <a:rPr lang="en-US" dirty="0" smtClean="0"/>
              <a:t>Presentations (Rotary clubs, neighborhood associations)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057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2323"/>
          <a:stretch/>
        </p:blipFill>
        <p:spPr bwMode="auto">
          <a:xfrm>
            <a:off x="3733800" y="-6639"/>
            <a:ext cx="11163300" cy="732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13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15751" r="31888"/>
          <a:stretch/>
        </p:blipFill>
        <p:spPr bwMode="auto">
          <a:xfrm>
            <a:off x="8610600" y="0"/>
            <a:ext cx="786974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7637" r="25188"/>
          <a:stretch/>
        </p:blipFill>
        <p:spPr bwMode="auto">
          <a:xfrm>
            <a:off x="838200" y="0"/>
            <a:ext cx="7315199" cy="732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1874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419600" cy="743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7456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3" r="25238" b="9934"/>
          <a:stretch/>
        </p:blipFill>
        <p:spPr bwMode="auto">
          <a:xfrm>
            <a:off x="3159646" y="0"/>
            <a:ext cx="1169935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032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CWPPP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MCWPPPBanner&amp;Logo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MCWPPP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MCWPPPBannerOnly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MCWPPP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SMCWPPPTheme</Template>
  <TotalTime>1334</TotalTime>
  <Words>480</Words>
  <Application>Microsoft Office PowerPoint</Application>
  <PresentationFormat>Custom</PresentationFormat>
  <Paragraphs>111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SMCWPPPTheme</vt:lpstr>
      <vt:lpstr>SMCWPPPBanner&amp;LogoTheme</vt:lpstr>
      <vt:lpstr>1_SMCWPPPTheme</vt:lpstr>
      <vt:lpstr>SMCWPPPBannerOnlyTheme</vt:lpstr>
      <vt:lpstr>2_SMCWPPPTheme</vt:lpstr>
      <vt:lpstr>PowerPoint Presentation</vt:lpstr>
      <vt:lpstr>What is SMCWPPP?</vt:lpstr>
      <vt:lpstr>PowerPoint Presentation</vt:lpstr>
      <vt:lpstr>Highlights 2014-15</vt:lpstr>
      <vt:lpstr>Highlights 2014-15</vt:lpstr>
      <vt:lpstr>PowerPoint Presentation</vt:lpstr>
      <vt:lpstr>PowerPoint Presentation</vt:lpstr>
      <vt:lpstr>PowerPoint Presentation</vt:lpstr>
      <vt:lpstr>PowerPoint Presentation</vt:lpstr>
      <vt:lpstr>Highlights 2014-15</vt:lpstr>
      <vt:lpstr>Highlights 2014-15</vt:lpstr>
      <vt:lpstr>PowerPoint Presentation</vt:lpstr>
      <vt:lpstr>Highlights 2014-15</vt:lpstr>
      <vt:lpstr>PowerPoint Presentation</vt:lpstr>
      <vt:lpstr>Highlights 2014-15</vt:lpstr>
      <vt:lpstr>Highlights 2014-15</vt:lpstr>
      <vt:lpstr>Highlights 2014-15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MRP 2.0</vt:lpstr>
      <vt:lpstr>MRP 2.0</vt:lpstr>
      <vt:lpstr>PowerPoint Presentation</vt:lpstr>
    </vt:vector>
  </TitlesOfParts>
  <Company>Public Works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Fabry</dc:creator>
  <cp:lastModifiedBy>Matt Fabry</cp:lastModifiedBy>
  <cp:revision>82</cp:revision>
  <dcterms:created xsi:type="dcterms:W3CDTF">2014-07-21T18:00:15Z</dcterms:created>
  <dcterms:modified xsi:type="dcterms:W3CDTF">2015-09-10T20:22:35Z</dcterms:modified>
</cp:coreProperties>
</file>