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2" r:id="rId4"/>
  </p:sldMasterIdLst>
  <p:notesMasterIdLst>
    <p:notesMasterId r:id="rId22"/>
  </p:notesMasterIdLst>
  <p:handoutMasterIdLst>
    <p:handoutMasterId r:id="rId23"/>
  </p:handoutMasterIdLst>
  <p:sldIdLst>
    <p:sldId id="418" r:id="rId5"/>
    <p:sldId id="431" r:id="rId6"/>
    <p:sldId id="451" r:id="rId7"/>
    <p:sldId id="433" r:id="rId8"/>
    <p:sldId id="436" r:id="rId9"/>
    <p:sldId id="440" r:id="rId10"/>
    <p:sldId id="441" r:id="rId11"/>
    <p:sldId id="443" r:id="rId12"/>
    <p:sldId id="448" r:id="rId13"/>
    <p:sldId id="449" r:id="rId14"/>
    <p:sldId id="450" r:id="rId15"/>
    <p:sldId id="425" r:id="rId16"/>
    <p:sldId id="428" r:id="rId17"/>
    <p:sldId id="429" r:id="rId18"/>
    <p:sldId id="437" r:id="rId19"/>
    <p:sldId id="438" r:id="rId20"/>
    <p:sldId id="439" r:id="rId21"/>
  </p:sldIdLst>
  <p:sldSz cx="9144000" cy="6858000" type="screen4x3"/>
  <p:notesSz cx="7010400" cy="9296400"/>
  <p:defaultTextStyle>
    <a:defPPr>
      <a:defRPr lang="en-US"/>
    </a:defPPr>
    <a:lvl1pPr algn="l" rtl="0" fontAlgn="base">
      <a:spcBef>
        <a:spcPct val="0"/>
      </a:spcBef>
      <a:spcAft>
        <a:spcPct val="0"/>
      </a:spcAft>
      <a:defRPr sz="8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8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8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8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2" pos="2856" userDrawn="1">
          <p15:clr>
            <a:srgbClr val="A4A3A4"/>
          </p15:clr>
        </p15:guide>
        <p15:guide id="3" orient="horz" pos="216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Wijsman" initials="PCW"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CC888"/>
    <a:srgbClr val="E8BF74"/>
    <a:srgbClr val="E5B661"/>
    <a:srgbClr val="FFAD5B"/>
    <a:srgbClr val="FFEA91"/>
    <a:srgbClr val="FF6600"/>
    <a:srgbClr val="005370"/>
    <a:srgbClr val="D9D9D9"/>
    <a:srgbClr val="EA7E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5" autoAdjust="0"/>
    <p:restoredTop sz="79492" autoAdjust="0"/>
  </p:normalViewPr>
  <p:slideViewPr>
    <p:cSldViewPr snapToGrid="0" snapToObjects="1">
      <p:cViewPr>
        <p:scale>
          <a:sx n="60" d="100"/>
          <a:sy n="60" d="100"/>
        </p:scale>
        <p:origin x="-1200" y="54"/>
      </p:cViewPr>
      <p:guideLst>
        <p:guide orient="horz" pos="2160"/>
        <p:guide pos="28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44"/>
    </p:cViewPr>
  </p:sorterViewPr>
  <p:notesViewPr>
    <p:cSldViewPr snapToGrid="0" snapToObjects="1" showGuides="1">
      <p:cViewPr>
        <p:scale>
          <a:sx n="100" d="100"/>
          <a:sy n="100" d="100"/>
        </p:scale>
        <p:origin x="-147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59881" tIns="29941" rIns="59881" bIns="29941" rtlCol="0"/>
          <a:lstStyle>
            <a:lvl1pPr algn="l">
              <a:spcBef>
                <a:spcPct val="50000"/>
              </a:spcBef>
              <a:defRPr sz="800">
                <a:ea typeface="+mn-ea"/>
                <a:cs typeface="Arial" charset="0"/>
              </a:defRPr>
            </a:lvl1pPr>
          </a:lstStyle>
          <a:p>
            <a:pPr>
              <a:defRPr/>
            </a:pPr>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59881" tIns="29941" rIns="59881" bIns="29941" rtlCol="0"/>
          <a:lstStyle>
            <a:lvl1pPr algn="r">
              <a:spcBef>
                <a:spcPct val="50000"/>
              </a:spcBef>
              <a:defRPr sz="800">
                <a:ea typeface="+mn-ea"/>
                <a:cs typeface="Arial" charset="0"/>
              </a:defRPr>
            </a:lvl1pPr>
          </a:lstStyle>
          <a:p>
            <a:pPr>
              <a:defRPr/>
            </a:pPr>
            <a:fld id="{D6B30C27-3B52-C74D-A962-C3098AB8AE98}" type="datetimeFigureOut">
              <a:rPr lang="en-US"/>
              <a:pPr>
                <a:defRPr/>
              </a:pPr>
              <a:t>10/15/2015</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59881" tIns="29941" rIns="59881" bIns="29941" rtlCol="0" anchor="b"/>
          <a:lstStyle>
            <a:lvl1pPr algn="l">
              <a:spcBef>
                <a:spcPct val="50000"/>
              </a:spcBef>
              <a:defRPr sz="80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59881" tIns="29941" rIns="59881" bIns="29941" rtlCol="0" anchor="b"/>
          <a:lstStyle>
            <a:lvl1pPr algn="r">
              <a:spcBef>
                <a:spcPct val="50000"/>
              </a:spcBef>
              <a:defRPr sz="800">
                <a:ea typeface="+mn-ea"/>
                <a:cs typeface="Arial" charset="0"/>
              </a:defRPr>
            </a:lvl1pPr>
          </a:lstStyle>
          <a:p>
            <a:pPr>
              <a:defRPr/>
            </a:pPr>
            <a:fld id="{6866F3A0-E2E6-1A4A-A6C3-575DB3173802}" type="slidenum">
              <a:rPr lang="en-US"/>
              <a:pPr>
                <a:defRPr/>
              </a:pPr>
              <a:t>‹#›</a:t>
            </a:fld>
            <a:endParaRPr lang="en-US"/>
          </a:p>
        </p:txBody>
      </p:sp>
    </p:spTree>
    <p:extLst>
      <p:ext uri="{BB962C8B-B14F-4D97-AF65-F5344CB8AC3E}">
        <p14:creationId xmlns:p14="http://schemas.microsoft.com/office/powerpoint/2010/main" val="351539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59881" tIns="29941" rIns="59881" bIns="29941" rtlCol="0"/>
          <a:lstStyle>
            <a:lvl1pPr algn="l">
              <a:spcBef>
                <a:spcPct val="50000"/>
              </a:spcBef>
              <a:defRPr sz="800">
                <a:ea typeface="+mn-ea"/>
                <a:cs typeface="Arial" charset="0"/>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59881" tIns="29941" rIns="59881" bIns="29941" rtlCol="0"/>
          <a:lstStyle>
            <a:lvl1pPr algn="r">
              <a:spcBef>
                <a:spcPct val="50000"/>
              </a:spcBef>
              <a:defRPr sz="800">
                <a:ea typeface="+mn-ea"/>
                <a:cs typeface="Arial" charset="0"/>
              </a:defRPr>
            </a:lvl1pPr>
          </a:lstStyle>
          <a:p>
            <a:pPr>
              <a:defRPr/>
            </a:pPr>
            <a:fld id="{2AC9CB5A-8B20-C842-8CD4-2A7714E8ECEB}" type="datetimeFigureOut">
              <a:rPr lang="en-US"/>
              <a:pPr>
                <a:defRPr/>
              </a:pPr>
              <a:t>10/15/2015</a:t>
            </a:fld>
            <a:endParaRPr lang="en-US"/>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59881" tIns="29941" rIns="59881" bIns="29941"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59881" tIns="29941" rIns="59881" bIns="2994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59881" tIns="29941" rIns="59881" bIns="29941" rtlCol="0" anchor="b"/>
          <a:lstStyle>
            <a:lvl1pPr algn="l">
              <a:spcBef>
                <a:spcPct val="50000"/>
              </a:spcBef>
              <a:defRPr sz="80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59881" tIns="29941" rIns="59881" bIns="29941" rtlCol="0" anchor="b"/>
          <a:lstStyle>
            <a:lvl1pPr algn="r">
              <a:spcBef>
                <a:spcPct val="50000"/>
              </a:spcBef>
              <a:defRPr sz="800">
                <a:ea typeface="+mn-ea"/>
                <a:cs typeface="Arial" charset="0"/>
              </a:defRPr>
            </a:lvl1pPr>
          </a:lstStyle>
          <a:p>
            <a:pPr>
              <a:defRPr/>
            </a:pPr>
            <a:fld id="{DCC2C801-251C-0C49-B6D8-7BA22621A6DF}" type="slidenum">
              <a:rPr lang="en-US"/>
              <a:pPr>
                <a:defRPr/>
              </a:pPr>
              <a:t>‹#›</a:t>
            </a:fld>
            <a:endParaRPr lang="en-US"/>
          </a:p>
        </p:txBody>
      </p:sp>
    </p:spTree>
    <p:extLst>
      <p:ext uri="{BB962C8B-B14F-4D97-AF65-F5344CB8AC3E}">
        <p14:creationId xmlns:p14="http://schemas.microsoft.com/office/powerpoint/2010/main" val="21170906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slide for those on the webinar</a:t>
            </a:r>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1</a:t>
            </a:fld>
            <a:endParaRPr lang="en-US"/>
          </a:p>
        </p:txBody>
      </p:sp>
    </p:spTree>
    <p:extLst>
      <p:ext uri="{BB962C8B-B14F-4D97-AF65-F5344CB8AC3E}">
        <p14:creationId xmlns:p14="http://schemas.microsoft.com/office/powerpoint/2010/main" val="31250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process for study/major tasks</a:t>
            </a:r>
          </a:p>
          <a:p>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2</a:t>
            </a:fld>
            <a:endParaRPr lang="en-US"/>
          </a:p>
        </p:txBody>
      </p:sp>
    </p:spTree>
    <p:extLst>
      <p:ext uri="{BB962C8B-B14F-4D97-AF65-F5344CB8AC3E}">
        <p14:creationId xmlns:p14="http://schemas.microsoft.com/office/powerpoint/2010/main" val="2025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information about</a:t>
            </a:r>
            <a:r>
              <a:rPr lang="en-US" baseline="0" dirty="0" smtClean="0"/>
              <a:t> the project is available on our website, seachangesmc.com. We just launched an expanded version of the website. If you have any projects or resources from your city that you would like to see on the website, please send to me. </a:t>
            </a:r>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3</a:t>
            </a:fld>
            <a:endParaRPr lang="en-US"/>
          </a:p>
        </p:txBody>
      </p:sp>
    </p:spTree>
    <p:extLst>
      <p:ext uri="{BB962C8B-B14F-4D97-AF65-F5344CB8AC3E}">
        <p14:creationId xmlns:p14="http://schemas.microsoft.com/office/powerpoint/2010/main" val="108156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a:t>
            </a:r>
            <a:r>
              <a:rPr lang="en-US" baseline="0" dirty="0" smtClean="0"/>
              <a:t> 2012 National Research Council report on Sea Level Rise for the Coasts of CA, OR and WA </a:t>
            </a:r>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5</a:t>
            </a:fld>
            <a:endParaRPr lang="en-US"/>
          </a:p>
        </p:txBody>
      </p:sp>
    </p:spTree>
    <p:extLst>
      <p:ext uri="{BB962C8B-B14F-4D97-AF65-F5344CB8AC3E}">
        <p14:creationId xmlns:p14="http://schemas.microsoft.com/office/powerpoint/2010/main" val="183321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sets:</a:t>
            </a:r>
          </a:p>
          <a:p>
            <a:pPr marL="171450" indent="-171450">
              <a:buFontTx/>
              <a:buChar char="-"/>
            </a:pPr>
            <a:r>
              <a:rPr lang="en-US" dirty="0" smtClean="0"/>
              <a:t>Some </a:t>
            </a:r>
            <a:r>
              <a:rPr lang="en-US" dirty="0" err="1" smtClean="0"/>
              <a:t>stormwater</a:t>
            </a:r>
            <a:r>
              <a:rPr lang="en-US" dirty="0" smtClean="0"/>
              <a:t> infrastructure. Will get</a:t>
            </a:r>
            <a:r>
              <a:rPr lang="en-US" baseline="0" dirty="0" smtClean="0"/>
              <a:t> the complete dataset from Matt. </a:t>
            </a:r>
          </a:p>
          <a:p>
            <a:pPr marL="171450" indent="-171450">
              <a:buFontTx/>
              <a:buChar char="-"/>
            </a:pPr>
            <a:r>
              <a:rPr lang="en-US" baseline="0" dirty="0" smtClean="0"/>
              <a:t>Wastewater treatment facilities</a:t>
            </a:r>
          </a:p>
          <a:p>
            <a:pPr marL="171450" indent="-171450">
              <a:buFontTx/>
              <a:buChar char="-"/>
            </a:pPr>
            <a:r>
              <a:rPr lang="en-US" baseline="0" dirty="0" smtClean="0"/>
              <a:t>Schools</a:t>
            </a:r>
          </a:p>
          <a:p>
            <a:pPr marL="171450" indent="-171450">
              <a:buFontTx/>
              <a:buChar char="-"/>
            </a:pPr>
            <a:r>
              <a:rPr lang="en-US" baseline="0" dirty="0" smtClean="0"/>
              <a:t>Fire </a:t>
            </a:r>
          </a:p>
          <a:p>
            <a:pPr marL="171450" indent="-171450">
              <a:buFontTx/>
              <a:buChar char="-"/>
            </a:pPr>
            <a:r>
              <a:rPr lang="en-US" baseline="0" dirty="0" smtClean="0"/>
              <a:t>Roads</a:t>
            </a:r>
          </a:p>
          <a:p>
            <a:pPr marL="171450" indent="-171450">
              <a:buFontTx/>
              <a:buChar char="-"/>
            </a:pPr>
            <a:r>
              <a:rPr lang="en-US" baseline="0" dirty="0" smtClean="0"/>
              <a:t>Transportation / Railroads</a:t>
            </a:r>
          </a:p>
          <a:p>
            <a:pPr marL="171450" indent="-171450">
              <a:buFontTx/>
              <a:buChar char="-"/>
            </a:pPr>
            <a:r>
              <a:rPr lang="en-US" baseline="0" dirty="0" smtClean="0"/>
              <a:t>Outfalls</a:t>
            </a:r>
          </a:p>
          <a:p>
            <a:pPr marL="171450" indent="-171450">
              <a:buFontTx/>
              <a:buChar char="-"/>
            </a:pPr>
            <a:r>
              <a:rPr lang="en-US" baseline="0" dirty="0" smtClean="0"/>
              <a:t>Lift stations</a:t>
            </a:r>
          </a:p>
          <a:p>
            <a:pPr marL="171450" indent="-171450">
              <a:buFontTx/>
              <a:buChar char="-"/>
            </a:pPr>
            <a:r>
              <a:rPr lang="en-US" baseline="0" dirty="0" smtClean="0"/>
              <a:t>Pump stations</a:t>
            </a:r>
          </a:p>
          <a:p>
            <a:pPr marL="171450" indent="-171450">
              <a:buFontTx/>
              <a:buChar char="-"/>
            </a:pPr>
            <a:r>
              <a:rPr lang="en-US" baseline="0" dirty="0" smtClean="0"/>
              <a:t>Airports</a:t>
            </a:r>
          </a:p>
          <a:p>
            <a:pPr marL="171450" indent="-171450">
              <a:buFontTx/>
              <a:buChar char="-"/>
            </a:pPr>
            <a:r>
              <a:rPr lang="en-US" baseline="0" dirty="0" smtClean="0"/>
              <a:t>Underground storage tanks</a:t>
            </a:r>
          </a:p>
          <a:p>
            <a:pPr marL="171450" indent="-171450">
              <a:buFontTx/>
              <a:buChar char="-"/>
            </a:pPr>
            <a:r>
              <a:rPr lang="en-US" baseline="0" dirty="0" smtClean="0"/>
              <a:t>Clean up sites</a:t>
            </a:r>
          </a:p>
          <a:p>
            <a:pPr marL="171450" indent="-171450">
              <a:buFontTx/>
              <a:buChar char="-"/>
            </a:pPr>
            <a:r>
              <a:rPr lang="en-US" baseline="0" dirty="0" smtClean="0"/>
              <a:t>Solid Waste facilities</a:t>
            </a:r>
          </a:p>
          <a:p>
            <a:pPr marL="171450" indent="-171450">
              <a:buFontTx/>
              <a:buChar char="-"/>
            </a:pPr>
            <a:r>
              <a:rPr lang="en-US" baseline="0" dirty="0" smtClean="0"/>
              <a:t>Closed landfills </a:t>
            </a:r>
          </a:p>
          <a:p>
            <a:pPr marL="171450" indent="-171450">
              <a:buFontTx/>
              <a:buChar char="-"/>
            </a:pPr>
            <a:r>
              <a:rPr lang="en-US" baseline="0" dirty="0" smtClean="0"/>
              <a:t>Schools </a:t>
            </a:r>
          </a:p>
          <a:p>
            <a:pPr marL="171450" indent="-171450">
              <a:buFontTx/>
              <a:buChar char="-"/>
            </a:pPr>
            <a:r>
              <a:rPr lang="en-US" baseline="0" dirty="0" smtClean="0"/>
              <a:t>Hospitals</a:t>
            </a:r>
          </a:p>
          <a:p>
            <a:pPr marL="171450" indent="-171450">
              <a:buFontTx/>
              <a:buChar char="-"/>
            </a:pPr>
            <a:r>
              <a:rPr lang="en-US" baseline="0" dirty="0" smtClean="0"/>
              <a:t>Natural gas pipelines</a:t>
            </a:r>
          </a:p>
          <a:p>
            <a:pPr marL="171450" indent="-171450">
              <a:buFontTx/>
              <a:buChar char="-"/>
            </a:pPr>
            <a:r>
              <a:rPr lang="en-US" baseline="0" dirty="0" smtClean="0"/>
              <a:t>Electricity distribution lines </a:t>
            </a:r>
          </a:p>
          <a:p>
            <a:pPr marL="171450" indent="-171450">
              <a:buFontTx/>
              <a:buChar char="-"/>
            </a:pPr>
            <a:endParaRPr lang="en-US" baseline="0" dirty="0" smtClean="0"/>
          </a:p>
          <a:p>
            <a:pPr marL="171450" indent="-171450">
              <a:buFontTx/>
              <a:buChar char="-"/>
            </a:pPr>
            <a:r>
              <a:rPr lang="en-US" baseline="0" dirty="0" smtClean="0"/>
              <a:t>Demographic information </a:t>
            </a:r>
          </a:p>
          <a:p>
            <a:pPr marL="171450" indent="-171450">
              <a:buFontTx/>
              <a:buChar char="-"/>
            </a:pPr>
            <a:r>
              <a:rPr lang="en-US" baseline="0" dirty="0" smtClean="0"/>
              <a:t>Jail/ Police</a:t>
            </a:r>
          </a:p>
          <a:p>
            <a:pPr marL="171450" indent="-171450">
              <a:buFontTx/>
              <a:buChar char="-"/>
            </a:pPr>
            <a:r>
              <a:rPr lang="en-US" baseline="0" dirty="0" smtClean="0"/>
              <a:t>Trails, parks, and beaches</a:t>
            </a:r>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9</a:t>
            </a:fld>
            <a:endParaRPr lang="en-US"/>
          </a:p>
        </p:txBody>
      </p:sp>
    </p:spTree>
    <p:extLst>
      <p:ext uri="{BB962C8B-B14F-4D97-AF65-F5344CB8AC3E}">
        <p14:creationId xmlns:p14="http://schemas.microsoft.com/office/powerpoint/2010/main" val="29824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12</a:t>
            </a:fld>
            <a:endParaRPr lang="en-US"/>
          </a:p>
        </p:txBody>
      </p:sp>
    </p:spTree>
    <p:extLst>
      <p:ext uri="{BB962C8B-B14F-4D97-AF65-F5344CB8AC3E}">
        <p14:creationId xmlns:p14="http://schemas.microsoft.com/office/powerpoint/2010/main" val="95740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know of any active community members or organizations, please let me or</a:t>
            </a:r>
            <a:r>
              <a:rPr lang="en-US" baseline="0" dirty="0" smtClean="0"/>
              <a:t> TJ know. </a:t>
            </a:r>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13</a:t>
            </a:fld>
            <a:endParaRPr lang="en-US"/>
          </a:p>
        </p:txBody>
      </p:sp>
    </p:spTree>
    <p:extLst>
      <p:ext uri="{BB962C8B-B14F-4D97-AF65-F5344CB8AC3E}">
        <p14:creationId xmlns:p14="http://schemas.microsoft.com/office/powerpoint/2010/main" val="321197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hansen</a:t>
            </a:r>
            <a:r>
              <a:rPr lang="en-US" dirty="0" smtClean="0"/>
              <a:t> projections</a:t>
            </a:r>
          </a:p>
          <a:p>
            <a:endParaRPr lang="en-US" dirty="0"/>
          </a:p>
        </p:txBody>
      </p:sp>
      <p:sp>
        <p:nvSpPr>
          <p:cNvPr id="4" name="Slide Number Placeholder 3"/>
          <p:cNvSpPr>
            <a:spLocks noGrp="1"/>
          </p:cNvSpPr>
          <p:nvPr>
            <p:ph type="sldNum" sz="quarter" idx="10"/>
          </p:nvPr>
        </p:nvSpPr>
        <p:spPr/>
        <p:txBody>
          <a:bodyPr/>
          <a:lstStyle/>
          <a:p>
            <a:pPr>
              <a:defRPr/>
            </a:pPr>
            <a:fld id="{DCC2C801-251C-0C49-B6D8-7BA22621A6DF}" type="slidenum">
              <a:rPr lang="en-US" smtClean="0"/>
              <a:pPr>
                <a:defRPr/>
              </a:pPr>
              <a:t>15</a:t>
            </a:fld>
            <a:endParaRPr lang="en-US"/>
          </a:p>
        </p:txBody>
      </p:sp>
    </p:spTree>
    <p:extLst>
      <p:ext uri="{BB962C8B-B14F-4D97-AF65-F5344CB8AC3E}">
        <p14:creationId xmlns:p14="http://schemas.microsoft.com/office/powerpoint/2010/main" val="240316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5638799"/>
            <a:ext cx="9144000" cy="12192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1"/>
          </p:nvPr>
        </p:nvSpPr>
        <p:spPr>
          <a:xfrm>
            <a:off x="-18143" y="0"/>
            <a:ext cx="9162143" cy="6872515"/>
          </a:xfrm>
        </p:spPr>
        <p:txBody>
          <a:bodyPr/>
          <a:lstStyle/>
          <a:p>
            <a:pPr lvl="0"/>
            <a:r>
              <a:rPr lang="en-US" noProof="0" smtClean="0"/>
              <a:t>Click icon to add picture</a:t>
            </a:r>
            <a:endParaRPr lang="en-US" noProof="0" dirty="0"/>
          </a:p>
        </p:txBody>
      </p:sp>
      <p:sp>
        <p:nvSpPr>
          <p:cNvPr id="2" name="Title 1"/>
          <p:cNvSpPr>
            <a:spLocks noGrp="1"/>
          </p:cNvSpPr>
          <p:nvPr>
            <p:ph type="ctrTitle"/>
          </p:nvPr>
        </p:nvSpPr>
        <p:spPr>
          <a:xfrm>
            <a:off x="685800" y="3600450"/>
            <a:ext cx="7772400" cy="915307"/>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680856"/>
            <a:ext cx="6400800" cy="95794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8964203"/>
      </p:ext>
    </p:extLst>
  </p:cSld>
  <p:clrMapOvr>
    <a:masterClrMapping/>
  </p:clrMapOvr>
  <p:transition>
    <p:fade/>
  </p:transition>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Slide TEAL">
    <p:bg>
      <p:bgPr>
        <a:gradFill rotWithShape="1">
          <a:gsLst>
            <a:gs pos="0">
              <a:srgbClr val="003C52"/>
            </a:gs>
            <a:gs pos="99001">
              <a:srgbClr val="0078A1"/>
            </a:gs>
            <a:gs pos="100000">
              <a:srgbClr val="0078A1"/>
            </a:gs>
          </a:gsLst>
          <a:lin ang="1716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11581298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Slide TEAL with salamander">
    <p:bg>
      <p:bgPr>
        <a:gradFill rotWithShape="1">
          <a:gsLst>
            <a:gs pos="0">
              <a:srgbClr val="003C52"/>
            </a:gs>
            <a:gs pos="99001">
              <a:srgbClr val="0078A1"/>
            </a:gs>
            <a:gs pos="100000">
              <a:srgbClr val="0078A1"/>
            </a:gs>
          </a:gsLst>
          <a:lin ang="17160000"/>
        </a:gradFill>
        <a:effectLst/>
      </p:bgPr>
    </p:bg>
    <p:spTree>
      <p:nvGrpSpPr>
        <p:cNvPr id="1" name=""/>
        <p:cNvGrpSpPr/>
        <p:nvPr/>
      </p:nvGrpSpPr>
      <p:grpSpPr>
        <a:xfrm>
          <a:off x="0" y="0"/>
          <a:ext cx="0" cy="0"/>
          <a:chOff x="0" y="0"/>
          <a:chExt cx="0" cy="0"/>
        </a:xfrm>
      </p:grpSpPr>
      <p:pic>
        <p:nvPicPr>
          <p:cNvPr id="3" name="Picture 2" descr="sally.png"/>
          <p:cNvPicPr>
            <a:picLocks noChangeAspect="1"/>
          </p:cNvPicPr>
          <p:nvPr/>
        </p:nvPicPr>
        <p:blipFill rotWithShape="1">
          <a:blip r:embed="rId2" cstate="email">
            <a:duotone>
              <a:prstClr val="black"/>
              <a:srgbClr val="007CA0">
                <a:tint val="45000"/>
                <a:satMod val="400000"/>
              </a:srgbClr>
            </a:duotone>
            <a:alphaModFix amt="12000"/>
            <a:extLst>
              <a:ext uri="{28A0092B-C50C-407E-A947-70E740481C1C}">
                <a14:useLocalDpi xmlns:a14="http://schemas.microsoft.com/office/drawing/2010/main" val="0"/>
              </a:ext>
            </a:extLst>
          </a:blip>
          <a:srcRect l="-1312"/>
          <a:stretch/>
        </p:blipFill>
        <p:spPr>
          <a:xfrm>
            <a:off x="266095" y="0"/>
            <a:ext cx="8115662" cy="6269182"/>
          </a:xfrm>
          <a:prstGeom prst="rect">
            <a:avLst/>
          </a:prstGeom>
        </p:spPr>
      </p:pic>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42744508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RE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400800"/>
          </a:xfrm>
          <a:prstGeom prst="rect">
            <a:avLst/>
          </a:prstGeom>
          <a:gradFill rotWithShape="1">
            <a:gsLst>
              <a:gs pos="0">
                <a:srgbClr val="AE2633"/>
              </a:gs>
              <a:gs pos="14999">
                <a:srgbClr val="AE2633"/>
              </a:gs>
              <a:gs pos="100000">
                <a:srgbClr val="69171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dirty="0"/>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339894756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Slide GRE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394450"/>
          </a:xfrm>
          <a:prstGeom prst="rect">
            <a:avLst/>
          </a:prstGeom>
          <a:gradFill flip="none" rotWithShape="1">
            <a:gsLst>
              <a:gs pos="0">
                <a:schemeClr val="tx1">
                  <a:lumMod val="50000"/>
                  <a:lumOff val="50000"/>
                </a:schemeClr>
              </a:gs>
              <a:gs pos="100000">
                <a:srgbClr val="ACAAAA"/>
              </a:gs>
            </a:gsLst>
            <a:lin ang="16200000" scaled="0"/>
            <a:tileRect/>
          </a:gradFill>
          <a:ln w="9525">
            <a:noFill/>
            <a:miter lim="800000"/>
            <a:headEnd/>
            <a:tailEnd/>
          </a:ln>
          <a:effectLst/>
        </p:spPr>
        <p:txBody>
          <a:bodyPr wrap="none" anchor="ctr"/>
          <a:lstStyle/>
          <a:p>
            <a:pPr>
              <a:spcBef>
                <a:spcPct val="50000"/>
              </a:spcBef>
              <a:defRPr/>
            </a:pPr>
            <a:endParaRPr lang="en-US">
              <a:ea typeface="+mn-ea"/>
              <a:cs typeface="Arial" charset="0"/>
            </a:endParaRPr>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dirty="0"/>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126760700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Slide GO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400800"/>
          </a:xfrm>
          <a:prstGeom prst="rect">
            <a:avLst/>
          </a:prstGeom>
          <a:gradFill rotWithShape="1">
            <a:gsLst>
              <a:gs pos="0">
                <a:srgbClr val="EABD00"/>
              </a:gs>
              <a:gs pos="44000">
                <a:srgbClr val="EABD00"/>
              </a:gs>
              <a:gs pos="100000">
                <a:srgbClr val="816800"/>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dirty="0"/>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181479631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Slide DARK BLUE">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400800"/>
          </a:xfrm>
          <a:prstGeom prst="rect">
            <a:avLst/>
          </a:prstGeom>
          <a:gradFill rotWithShape="1">
            <a:gsLst>
              <a:gs pos="0">
                <a:srgbClr val="38496C"/>
              </a:gs>
              <a:gs pos="100000">
                <a:srgbClr val="202A3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197352492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3" name="Rectangle 6"/>
          <p:cNvSpPr>
            <a:spLocks noChangeArrowheads="1"/>
          </p:cNvSpPr>
          <p:nvPr/>
        </p:nvSpPr>
        <p:spPr bwMode="auto">
          <a:xfrm>
            <a:off x="0" y="-115887"/>
            <a:ext cx="9144000" cy="6400800"/>
          </a:xfrm>
          <a:prstGeom prst="rect">
            <a:avLst/>
          </a:prstGeom>
          <a:gradFill rotWithShape="1">
            <a:gsLst>
              <a:gs pos="0">
                <a:srgbClr val="654653"/>
              </a:gs>
              <a:gs pos="100000">
                <a:srgbClr val="32232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dirty="0"/>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377356266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Slide OLIVE">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400800"/>
          </a:xfrm>
          <a:prstGeom prst="rect">
            <a:avLst/>
          </a:prstGeom>
          <a:gradFill rotWithShape="1">
            <a:gsLst>
              <a:gs pos="0">
                <a:srgbClr val="95971F"/>
              </a:gs>
              <a:gs pos="100000">
                <a:srgbClr val="57591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99889879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Slide GREEN">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400800"/>
          </a:xfrm>
          <a:prstGeom prst="rect">
            <a:avLst/>
          </a:prstGeom>
          <a:gradFill rotWithShape="1">
            <a:gsLst>
              <a:gs pos="0">
                <a:srgbClr val="588D64"/>
              </a:gs>
              <a:gs pos="100000">
                <a:srgbClr val="2F4C36"/>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dirty="0"/>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246176490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Slide LIGHT BLUE">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400800"/>
          </a:xfrm>
          <a:prstGeom prst="rect">
            <a:avLst/>
          </a:prstGeom>
          <a:gradFill rotWithShape="1">
            <a:gsLst>
              <a:gs pos="0">
                <a:srgbClr val="7FBDCF"/>
              </a:gs>
              <a:gs pos="100000">
                <a:srgbClr val="3D5B64"/>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 name="Title 1"/>
          <p:cNvSpPr>
            <a:spLocks noGrp="1"/>
          </p:cNvSpPr>
          <p:nvPr>
            <p:ph type="title"/>
          </p:nvPr>
        </p:nvSpPr>
        <p:spPr>
          <a:xfrm>
            <a:off x="457200" y="1371600"/>
            <a:ext cx="8229600" cy="1143000"/>
          </a:xfrm>
        </p:spPr>
        <p:txBody>
          <a:bodyPr>
            <a:noAutofit/>
          </a:bodyPr>
          <a:lstStyle>
            <a:lvl1pPr>
              <a:defRPr sz="7200">
                <a:solidFill>
                  <a:schemeClr val="bg1"/>
                </a:solidFill>
              </a:defRPr>
            </a:lvl1pPr>
          </a:lstStyle>
          <a:p>
            <a:r>
              <a:rPr lang="en-US" smtClean="0"/>
              <a:t>Click to edit Master title style</a:t>
            </a:r>
            <a:endParaRPr lang="en-US" dirty="0"/>
          </a:p>
        </p:txBody>
      </p:sp>
      <p:sp>
        <p:nvSpPr>
          <p:cNvPr id="10" name="Rectangle 9"/>
          <p:cNvSpPr/>
          <p:nvPr userDrawn="1"/>
        </p:nvSpPr>
        <p:spPr>
          <a:xfrm>
            <a:off x="0" y="6284913"/>
            <a:ext cx="9144000" cy="573087"/>
          </a:xfrm>
          <a:prstGeom prst="rect">
            <a:avLst/>
          </a:prstGeom>
          <a:solidFill>
            <a:schemeClr val="bg1"/>
          </a:solidFill>
          <a:ln>
            <a:solidFill>
              <a:srgbClr val="FFFFFF"/>
            </a:solid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pic>
        <p:nvPicPr>
          <p:cNvPr id="11"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2061242" y="6463734"/>
            <a:ext cx="653384" cy="215444"/>
          </a:xfrm>
          <a:prstGeom prst="rect">
            <a:avLst/>
          </a:prstGeom>
          <a:noFill/>
          <a:ln w="9525">
            <a:noFill/>
            <a:miter lim="800000"/>
            <a:headEnd/>
            <a:tailEnd/>
          </a:ln>
          <a:effectLst/>
        </p:spPr>
        <p:txBody>
          <a:bodyPr wrap="none" lIns="45720" tIns="45720" rIns="45720" bIns="45720">
            <a:spAutoFit/>
          </a:bodyPr>
          <a:lstStyle/>
          <a:p>
            <a:pPr algn="r"/>
            <a:r>
              <a:rPr lang="en-US" dirty="0" smtClean="0">
                <a:solidFill>
                  <a:prstClr val="black"/>
                </a:solidFill>
                <a:latin typeface="Arial" pitchFamily="34" charset="0"/>
                <a:ea typeface="+mn-ea"/>
                <a:cs typeface="Arial" pitchFamily="34" charset="0"/>
              </a:rPr>
              <a:t>© ARCADIS</a:t>
            </a:r>
            <a:endParaRPr lang="en-US" dirty="0">
              <a:solidFill>
                <a:prstClr val="black"/>
              </a:solidFill>
              <a:latin typeface="Arial" pitchFamily="34" charset="0"/>
              <a:ea typeface="+mn-ea"/>
              <a:cs typeface="Arial" pitchFamily="34" charset="0"/>
            </a:endParaRPr>
          </a:p>
        </p:txBody>
      </p:sp>
      <p:sp>
        <p:nvSpPr>
          <p:cNvPr id="13" name="Rectangle 12"/>
          <p:cNvSpPr>
            <a:spLocks noChangeArrowheads="1"/>
          </p:cNvSpPr>
          <p:nvPr userDrawn="1"/>
        </p:nvSpPr>
        <p:spPr bwMode="auto">
          <a:xfrm>
            <a:off x="781050" y="6463734"/>
            <a:ext cx="863378" cy="215444"/>
          </a:xfrm>
          <a:prstGeom prst="rect">
            <a:avLst/>
          </a:prstGeom>
          <a:noFill/>
          <a:ln w="9525">
            <a:noFill/>
            <a:miter lim="800000"/>
            <a:headEnd/>
            <a:tailEnd/>
          </a:ln>
          <a:effectLst/>
        </p:spPr>
        <p:txBody>
          <a:bodyPr wrap="none" lIns="45720" tIns="45720" rIns="45720" bIns="45720">
            <a:spAutoFit/>
          </a:bodyPr>
          <a:lstStyle/>
          <a:p>
            <a:fld id="{617F6E89-6445-4DC3-8959-DB19C8685DD0}" type="datetime3">
              <a:rPr lang="en-US">
                <a:solidFill>
                  <a:prstClr val="black"/>
                </a:solidFill>
                <a:latin typeface="Arial" pitchFamily="34" charset="0"/>
                <a:ea typeface="+mn-ea"/>
                <a:cs typeface="Arial" pitchFamily="34" charset="0"/>
              </a:rPr>
              <a:pPr/>
              <a:t>15 October 2015</a:t>
            </a:fld>
            <a:endParaRPr lang="en-US" dirty="0">
              <a:solidFill>
                <a:prstClr val="black"/>
              </a:solidFill>
              <a:latin typeface="Arial" pitchFamily="34" charset="0"/>
              <a:ea typeface="+mn-ea"/>
              <a:cs typeface="Arial" pitchFamily="34" charset="0"/>
            </a:endParaRPr>
          </a:p>
        </p:txBody>
      </p:sp>
      <p:sp>
        <p:nvSpPr>
          <p:cNvPr id="14" name="Text Box 13"/>
          <p:cNvSpPr txBox="1">
            <a:spLocks noChangeArrowheads="1"/>
          </p:cNvSpPr>
          <p:nvPr userDrawn="1"/>
        </p:nvSpPr>
        <p:spPr bwMode="auto">
          <a:xfrm>
            <a:off x="171451" y="6463734"/>
            <a:ext cx="609600" cy="215444"/>
          </a:xfrm>
          <a:prstGeom prst="rect">
            <a:avLst/>
          </a:prstGeom>
          <a:noFill/>
          <a:ln w="9525">
            <a:noFill/>
            <a:miter lim="800000"/>
            <a:headEnd/>
            <a:tailEnd/>
          </a:ln>
          <a:effectLst/>
        </p:spPr>
        <p:txBody>
          <a:bodyPr wrap="square" lIns="45720" tIns="45720" rIns="45720" bIns="45720">
            <a:spAutoFit/>
          </a:bodyPr>
          <a:lstStyle/>
          <a:p>
            <a:pPr algn="ctr">
              <a:spcBef>
                <a:spcPct val="50000"/>
              </a:spcBef>
            </a:pPr>
            <a:fld id="{7FF954B9-4BAC-4107-BE5F-6ACE1521C60B}" type="slidenum">
              <a:rPr lang="en-US">
                <a:solidFill>
                  <a:prstClr val="black"/>
                </a:solidFill>
                <a:latin typeface="Arial" pitchFamily="34" charset="0"/>
                <a:ea typeface="+mn-ea"/>
                <a:cs typeface="Arial" pitchFamily="34" charset="0"/>
              </a:rPr>
              <a:pPr algn="ctr">
                <a:spcBef>
                  <a:spcPct val="50000"/>
                </a:spcBef>
              </a:pPr>
              <a:t>‹#›</a:t>
            </a:fld>
            <a:r>
              <a:rPr lang="en-US" dirty="0">
                <a:solidFill>
                  <a:prstClr val="black"/>
                </a:solidFill>
                <a:latin typeface="Arial" pitchFamily="34" charset="0"/>
                <a:ea typeface="+mn-ea"/>
                <a:cs typeface="Arial" pitchFamily="34" charset="0"/>
              </a:rPr>
              <a:t> </a:t>
            </a:r>
          </a:p>
        </p:txBody>
      </p:sp>
    </p:spTree>
    <p:extLst>
      <p:ext uri="{BB962C8B-B14F-4D97-AF65-F5344CB8AC3E}">
        <p14:creationId xmlns:p14="http://schemas.microsoft.com/office/powerpoint/2010/main" val="407118621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68580"/>
            <a:ext cx="8458200" cy="1030605"/>
          </a:xfrm>
        </p:spPr>
        <p:txBody>
          <a:bodyPr anchor="ctr"/>
          <a:lstStyle>
            <a:lvl1pPr>
              <a:defRPr>
                <a:solidFill>
                  <a:srgbClr val="00537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05890"/>
            <a:ext cx="8229599" cy="4720273"/>
          </a:xfrm>
        </p:spPr>
        <p:txBody>
          <a:bodyPr/>
          <a:lstStyle>
            <a:lvl1pPr>
              <a:buClr>
                <a:srgbClr val="005370"/>
              </a:buClr>
              <a:defRPr/>
            </a:lvl1pPr>
            <a:lvl2pPr>
              <a:buClr>
                <a:srgbClr val="005370"/>
              </a:buCl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87175300"/>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Photo Lef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5410200" cy="1143000"/>
          </a:xfrm>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3276600" y="1981200"/>
            <a:ext cx="5410200" cy="3810000"/>
          </a:xfrm>
        </p:spPr>
        <p:txBody>
          <a:bodyPr/>
          <a:lstStyle>
            <a:lvl1pPr marL="231775" indent="-231775">
              <a:defRPr sz="2400"/>
            </a:lvl1pPr>
            <a:lvl2pPr marL="628650" indent="-171450">
              <a:defRPr sz="2000"/>
            </a:lvl2pPr>
            <a:lvl3pPr marL="1090613" indent="-176213">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4"/>
          </p:nvPr>
        </p:nvSpPr>
        <p:spPr>
          <a:xfrm>
            <a:off x="0" y="0"/>
            <a:ext cx="3048000" cy="6181344"/>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404164704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Large Phot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32" y="457200"/>
            <a:ext cx="2604168" cy="1143000"/>
          </a:xfrm>
        </p:spPr>
        <p:txBody>
          <a:bodyPr/>
          <a:lstStyle>
            <a:lvl1pPr>
              <a:defRPr sz="30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082632" y="1981200"/>
            <a:ext cx="2604168" cy="3810000"/>
          </a:xfrm>
        </p:spPr>
        <p:txBody>
          <a:bodyPr/>
          <a:lstStyle>
            <a:lvl1pPr marL="231775" indent="-231775">
              <a:defRPr sz="2400"/>
            </a:lvl1pPr>
            <a:lvl2pPr marL="628650" indent="-171450">
              <a:defRPr sz="2000"/>
            </a:lvl2pPr>
            <a:lvl3pPr marL="1090613" indent="-176213">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0" y="0"/>
            <a:ext cx="2926080" cy="6181344"/>
          </a:xfrm>
        </p:spPr>
        <p:txBody>
          <a:bodyPr rtlCol="0">
            <a:normAutofit/>
          </a:bodyPr>
          <a:lstStyle/>
          <a:p>
            <a:pPr lvl="0"/>
            <a:r>
              <a:rPr lang="en-US" noProof="0" smtClean="0"/>
              <a:t>Click icon to add picture</a:t>
            </a:r>
            <a:endParaRPr lang="en-US" noProof="0"/>
          </a:p>
        </p:txBody>
      </p:sp>
      <p:sp>
        <p:nvSpPr>
          <p:cNvPr id="4" name="Picture Placeholder 3"/>
          <p:cNvSpPr>
            <a:spLocks noGrp="1"/>
          </p:cNvSpPr>
          <p:nvPr>
            <p:ph type="pic" sz="quarter" idx="16"/>
          </p:nvPr>
        </p:nvSpPr>
        <p:spPr>
          <a:xfrm>
            <a:off x="3035056" y="0"/>
            <a:ext cx="2926080" cy="6181725"/>
          </a:xfr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98732033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hot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32" y="457200"/>
            <a:ext cx="2604168" cy="1143000"/>
          </a:xfrm>
        </p:spPr>
        <p:txBody>
          <a:bodyPr/>
          <a:lstStyle>
            <a:lvl1pPr>
              <a:defRPr sz="30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082632" y="1992745"/>
            <a:ext cx="2604168" cy="3810000"/>
          </a:xfrm>
        </p:spPr>
        <p:txBody>
          <a:bodyPr/>
          <a:lstStyle>
            <a:lvl1pPr marL="231775" indent="-231775">
              <a:defRPr sz="2400"/>
            </a:lvl1pPr>
            <a:lvl2pPr marL="628650" indent="-171450">
              <a:defRPr sz="2000"/>
            </a:lvl2pPr>
            <a:lvl3pPr marL="1090613" indent="-176213">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0" y="-1"/>
            <a:ext cx="2926080" cy="3017520"/>
          </a:xfrm>
        </p:spPr>
        <p:txBody>
          <a:bodyPr rtlCol="0">
            <a:normAutofit/>
          </a:bodyPr>
          <a:lstStyle/>
          <a:p>
            <a:pPr lvl="0"/>
            <a:r>
              <a:rPr lang="en-US" noProof="0" smtClean="0"/>
              <a:t>Click icon to add picture</a:t>
            </a:r>
            <a:endParaRPr lang="en-US" noProof="0"/>
          </a:p>
        </p:txBody>
      </p:sp>
      <p:sp>
        <p:nvSpPr>
          <p:cNvPr id="4" name="Picture Placeholder 3"/>
          <p:cNvSpPr>
            <a:spLocks noGrp="1"/>
          </p:cNvSpPr>
          <p:nvPr>
            <p:ph type="pic" sz="quarter" idx="16"/>
          </p:nvPr>
        </p:nvSpPr>
        <p:spPr>
          <a:xfrm>
            <a:off x="3035056" y="-1"/>
            <a:ext cx="2926080" cy="3017520"/>
          </a:xfrm>
        </p:spPr>
        <p:txBody>
          <a:bodyPr/>
          <a:lstStyle/>
          <a:p>
            <a:pPr lvl="0"/>
            <a:r>
              <a:rPr lang="en-US" noProof="0" smtClean="0"/>
              <a:t>Click icon to add picture</a:t>
            </a:r>
            <a:endParaRPr lang="en-US" noProof="0"/>
          </a:p>
        </p:txBody>
      </p:sp>
      <p:sp>
        <p:nvSpPr>
          <p:cNvPr id="8" name="Picture Placeholder 8"/>
          <p:cNvSpPr>
            <a:spLocks noGrp="1"/>
          </p:cNvSpPr>
          <p:nvPr>
            <p:ph type="pic" sz="quarter" idx="17"/>
          </p:nvPr>
        </p:nvSpPr>
        <p:spPr>
          <a:xfrm>
            <a:off x="0" y="3128212"/>
            <a:ext cx="2926080" cy="3017520"/>
          </a:xfrm>
        </p:spPr>
        <p:txBody>
          <a:bodyPr rtlCol="0">
            <a:normAutofit/>
          </a:bodyPr>
          <a:lstStyle/>
          <a:p>
            <a:pPr lvl="0"/>
            <a:r>
              <a:rPr lang="en-US" noProof="0" smtClean="0"/>
              <a:t>Click icon to add picture</a:t>
            </a:r>
            <a:endParaRPr lang="en-US" noProof="0"/>
          </a:p>
        </p:txBody>
      </p:sp>
      <p:sp>
        <p:nvSpPr>
          <p:cNvPr id="10" name="Picture Placeholder 3"/>
          <p:cNvSpPr>
            <a:spLocks noGrp="1"/>
          </p:cNvSpPr>
          <p:nvPr>
            <p:ph type="pic" sz="quarter" idx="18"/>
          </p:nvPr>
        </p:nvSpPr>
        <p:spPr>
          <a:xfrm>
            <a:off x="3035056" y="3128211"/>
            <a:ext cx="2926080" cy="3017520"/>
          </a:xfr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80407969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Small Phot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457200"/>
            <a:ext cx="5638800" cy="1143000"/>
          </a:xfrm>
        </p:spPr>
        <p:txBody>
          <a:bodyPr/>
          <a:lstStyle>
            <a:lvl1pPr>
              <a:defRPr sz="30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048000" y="1981200"/>
            <a:ext cx="5638800" cy="3810000"/>
          </a:xfrm>
        </p:spPr>
        <p:txBody>
          <a:bodyPr/>
          <a:lstStyle>
            <a:lvl1pPr marL="231775" indent="-231775">
              <a:defRPr sz="2400"/>
            </a:lvl1pPr>
            <a:lvl2pPr marL="628650" indent="-171450">
              <a:defRPr sz="2000"/>
            </a:lvl2pPr>
            <a:lvl3pPr marL="1090613" indent="-176213">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0" y="-1"/>
            <a:ext cx="2926080" cy="3017520"/>
          </a:xfrm>
        </p:spPr>
        <p:txBody>
          <a:bodyPr rtlCol="0">
            <a:normAutofit/>
          </a:bodyPr>
          <a:lstStyle/>
          <a:p>
            <a:pPr lvl="0"/>
            <a:r>
              <a:rPr lang="en-US" noProof="0" smtClean="0"/>
              <a:t>Click icon to add picture</a:t>
            </a:r>
            <a:endParaRPr lang="en-US" noProof="0"/>
          </a:p>
        </p:txBody>
      </p:sp>
      <p:sp>
        <p:nvSpPr>
          <p:cNvPr id="8" name="Picture Placeholder 8"/>
          <p:cNvSpPr>
            <a:spLocks noGrp="1"/>
          </p:cNvSpPr>
          <p:nvPr>
            <p:ph type="pic" sz="quarter" idx="17"/>
          </p:nvPr>
        </p:nvSpPr>
        <p:spPr>
          <a:xfrm>
            <a:off x="0" y="3128212"/>
            <a:ext cx="2926080" cy="3017520"/>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280662466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hoto Title and Content_1">
    <p:spTree>
      <p:nvGrpSpPr>
        <p:cNvPr id="1" name=""/>
        <p:cNvGrpSpPr/>
        <p:nvPr/>
      </p:nvGrpSpPr>
      <p:grpSpPr>
        <a:xfrm>
          <a:off x="0" y="0"/>
          <a:ext cx="0" cy="0"/>
          <a:chOff x="0" y="0"/>
          <a:chExt cx="0" cy="0"/>
        </a:xfrm>
      </p:grpSpPr>
      <p:sp>
        <p:nvSpPr>
          <p:cNvPr id="2" name="Title 1"/>
          <p:cNvSpPr>
            <a:spLocks noGrp="1"/>
          </p:cNvSpPr>
          <p:nvPr>
            <p:ph type="title"/>
          </p:nvPr>
        </p:nvSpPr>
        <p:spPr>
          <a:xfrm>
            <a:off x="6082632" y="457200"/>
            <a:ext cx="2604168" cy="1143000"/>
          </a:xfrm>
        </p:spPr>
        <p:txBody>
          <a:bodyPr/>
          <a:lstStyle>
            <a:lvl1pPr>
              <a:defRPr sz="30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082632" y="1981200"/>
            <a:ext cx="2604168" cy="3810000"/>
          </a:xfrm>
        </p:spPr>
        <p:txBody>
          <a:bodyPr/>
          <a:lstStyle>
            <a:lvl1pPr marL="231775" indent="-231775">
              <a:defRPr sz="2400"/>
            </a:lvl1pPr>
            <a:lvl2pPr marL="628650" indent="-171450">
              <a:defRPr sz="2000"/>
            </a:lvl2pPr>
            <a:lvl3pPr marL="1090613" indent="-176213">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0" y="-1"/>
            <a:ext cx="2926080" cy="3017520"/>
          </a:xfrm>
        </p:spPr>
        <p:txBody>
          <a:bodyPr rtlCol="0">
            <a:normAutofit/>
          </a:bodyPr>
          <a:lstStyle/>
          <a:p>
            <a:pPr lvl="0"/>
            <a:r>
              <a:rPr lang="en-US" noProof="0" smtClean="0"/>
              <a:t>Click icon to add picture</a:t>
            </a:r>
            <a:endParaRPr lang="en-US" noProof="0"/>
          </a:p>
        </p:txBody>
      </p:sp>
      <p:sp>
        <p:nvSpPr>
          <p:cNvPr id="4" name="Picture Placeholder 3"/>
          <p:cNvSpPr>
            <a:spLocks noGrp="1"/>
          </p:cNvSpPr>
          <p:nvPr>
            <p:ph type="pic" sz="quarter" idx="16"/>
          </p:nvPr>
        </p:nvSpPr>
        <p:spPr>
          <a:xfrm>
            <a:off x="3035056" y="-1"/>
            <a:ext cx="2926080" cy="3017520"/>
          </a:xfrm>
        </p:spPr>
        <p:txBody>
          <a:bodyPr/>
          <a:lstStyle/>
          <a:p>
            <a:pPr lvl="0"/>
            <a:r>
              <a:rPr lang="en-US" noProof="0" smtClean="0"/>
              <a:t>Click icon to add picture</a:t>
            </a:r>
            <a:endParaRPr lang="en-US" noProof="0"/>
          </a:p>
        </p:txBody>
      </p:sp>
      <p:sp>
        <p:nvSpPr>
          <p:cNvPr id="8" name="Picture Placeholder 8"/>
          <p:cNvSpPr>
            <a:spLocks noGrp="1"/>
          </p:cNvSpPr>
          <p:nvPr>
            <p:ph type="pic" sz="quarter" idx="17"/>
          </p:nvPr>
        </p:nvSpPr>
        <p:spPr>
          <a:xfrm>
            <a:off x="0" y="3128212"/>
            <a:ext cx="5961136" cy="3017520"/>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248286648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hoto 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6082632" y="457200"/>
            <a:ext cx="2604168" cy="1143000"/>
          </a:xfrm>
        </p:spPr>
        <p:txBody>
          <a:bodyPr/>
          <a:lstStyle>
            <a:lvl1pPr>
              <a:defRPr sz="30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082632" y="1981200"/>
            <a:ext cx="2604168" cy="3810000"/>
          </a:xfrm>
        </p:spPr>
        <p:txBody>
          <a:bodyPr/>
          <a:lstStyle>
            <a:lvl1pPr marL="231775" indent="-231775">
              <a:defRPr sz="2400"/>
            </a:lvl1pPr>
            <a:lvl2pPr marL="628650" indent="-171450">
              <a:defRPr sz="2000"/>
            </a:lvl2pPr>
            <a:lvl3pPr marL="1090613" indent="-176213">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0" y="3141579"/>
            <a:ext cx="2926080" cy="3017520"/>
          </a:xfrm>
        </p:spPr>
        <p:txBody>
          <a:bodyPr rtlCol="0">
            <a:normAutofit/>
          </a:bodyPr>
          <a:lstStyle/>
          <a:p>
            <a:pPr lvl="0"/>
            <a:r>
              <a:rPr lang="en-US" noProof="0" smtClean="0"/>
              <a:t>Click icon to add picture</a:t>
            </a:r>
            <a:endParaRPr lang="en-US" noProof="0"/>
          </a:p>
        </p:txBody>
      </p:sp>
      <p:sp>
        <p:nvSpPr>
          <p:cNvPr id="4" name="Picture Placeholder 3"/>
          <p:cNvSpPr>
            <a:spLocks noGrp="1"/>
          </p:cNvSpPr>
          <p:nvPr>
            <p:ph type="pic" sz="quarter" idx="16"/>
          </p:nvPr>
        </p:nvSpPr>
        <p:spPr>
          <a:xfrm>
            <a:off x="3035056" y="3141579"/>
            <a:ext cx="2926080" cy="3017520"/>
          </a:xfrm>
        </p:spPr>
        <p:txBody>
          <a:bodyPr/>
          <a:lstStyle/>
          <a:p>
            <a:pPr lvl="0"/>
            <a:r>
              <a:rPr lang="en-US" noProof="0" smtClean="0"/>
              <a:t>Click icon to add picture</a:t>
            </a:r>
            <a:endParaRPr lang="en-US" noProof="0"/>
          </a:p>
        </p:txBody>
      </p:sp>
      <p:sp>
        <p:nvSpPr>
          <p:cNvPr id="8" name="Picture Placeholder 8"/>
          <p:cNvSpPr>
            <a:spLocks noGrp="1"/>
          </p:cNvSpPr>
          <p:nvPr>
            <p:ph type="pic" sz="quarter" idx="17"/>
          </p:nvPr>
        </p:nvSpPr>
        <p:spPr>
          <a:xfrm>
            <a:off x="0" y="11495"/>
            <a:ext cx="5961136" cy="3017520"/>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228254611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 Title and Content_3">
    <p:spTree>
      <p:nvGrpSpPr>
        <p:cNvPr id="1" name=""/>
        <p:cNvGrpSpPr/>
        <p:nvPr/>
      </p:nvGrpSpPr>
      <p:grpSpPr>
        <a:xfrm>
          <a:off x="0" y="0"/>
          <a:ext cx="0" cy="0"/>
          <a:chOff x="0" y="0"/>
          <a:chExt cx="0" cy="0"/>
        </a:xfrm>
      </p:grpSpPr>
      <p:sp>
        <p:nvSpPr>
          <p:cNvPr id="2" name="Title 1"/>
          <p:cNvSpPr>
            <a:spLocks noGrp="1"/>
          </p:cNvSpPr>
          <p:nvPr>
            <p:ph type="title"/>
          </p:nvPr>
        </p:nvSpPr>
        <p:spPr>
          <a:xfrm>
            <a:off x="6082632" y="457200"/>
            <a:ext cx="2604168" cy="1143000"/>
          </a:xfrm>
        </p:spPr>
        <p:txBody>
          <a:bodyPr/>
          <a:lstStyle>
            <a:lvl1pPr>
              <a:defRPr sz="30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082632" y="1981200"/>
            <a:ext cx="2604168" cy="3810000"/>
          </a:xfrm>
        </p:spPr>
        <p:txBody>
          <a:bodyPr/>
          <a:lstStyle>
            <a:lvl1pPr marL="231775" indent="-231775">
              <a:defRPr sz="2400"/>
            </a:lvl1pPr>
            <a:lvl2pPr marL="628650" indent="-171450">
              <a:defRPr sz="2000"/>
            </a:lvl2pPr>
            <a:lvl3pPr marL="1090613" indent="-176213">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3033452" y="3141579"/>
            <a:ext cx="2926080" cy="3017520"/>
          </a:xfrm>
        </p:spPr>
        <p:txBody>
          <a:bodyPr rtlCol="0">
            <a:normAutofit/>
          </a:bodyPr>
          <a:lstStyle/>
          <a:p>
            <a:pPr lvl="0"/>
            <a:r>
              <a:rPr lang="en-US" noProof="0" smtClean="0"/>
              <a:t>Click icon to add picture</a:t>
            </a:r>
            <a:endParaRPr lang="en-US" noProof="0"/>
          </a:p>
        </p:txBody>
      </p:sp>
      <p:sp>
        <p:nvSpPr>
          <p:cNvPr id="8" name="Picture Placeholder 8"/>
          <p:cNvSpPr>
            <a:spLocks noGrp="1"/>
          </p:cNvSpPr>
          <p:nvPr>
            <p:ph type="pic" sz="quarter" idx="17"/>
          </p:nvPr>
        </p:nvSpPr>
        <p:spPr>
          <a:xfrm>
            <a:off x="0" y="11495"/>
            <a:ext cx="2926080" cy="6147604"/>
          </a:xfrm>
        </p:spPr>
        <p:txBody>
          <a:bodyPr rtlCol="0">
            <a:normAutofit/>
          </a:bodyPr>
          <a:lstStyle/>
          <a:p>
            <a:pPr lvl="0"/>
            <a:r>
              <a:rPr lang="en-US" noProof="0" smtClean="0"/>
              <a:t>Click icon to add picture</a:t>
            </a:r>
            <a:endParaRPr lang="en-US" noProof="0"/>
          </a:p>
        </p:txBody>
      </p:sp>
      <p:sp>
        <p:nvSpPr>
          <p:cNvPr id="10" name="Picture Placeholder 8"/>
          <p:cNvSpPr>
            <a:spLocks noGrp="1"/>
          </p:cNvSpPr>
          <p:nvPr>
            <p:ph type="pic" sz="quarter" idx="18"/>
          </p:nvPr>
        </p:nvSpPr>
        <p:spPr>
          <a:xfrm>
            <a:off x="3033452" y="0"/>
            <a:ext cx="2926080" cy="3017520"/>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959456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Large Phot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2632" y="457200"/>
            <a:ext cx="2604168" cy="1143000"/>
          </a:xfrm>
        </p:spPr>
        <p:txBody>
          <a:bodyPr/>
          <a:lstStyle>
            <a:lvl1pPr>
              <a:defRPr sz="30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082632" y="1981200"/>
            <a:ext cx="2604168" cy="3810000"/>
          </a:xfrm>
        </p:spPr>
        <p:txBody>
          <a:bodyPr/>
          <a:lstStyle>
            <a:lvl1pPr marL="231775" indent="-231775">
              <a:defRPr sz="2400"/>
            </a:lvl1pPr>
            <a:lvl2pPr marL="628650" indent="-171450">
              <a:defRPr sz="2000"/>
            </a:lvl2pPr>
            <a:lvl3pPr marL="1090613" indent="-176213">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1" y="0"/>
            <a:ext cx="5815263" cy="6181344"/>
          </a:xfrm>
        </p:spPr>
        <p:txBody>
          <a:bodyPr rtlCol="0">
            <a:normAutofit/>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58368143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125378" name="Rectangle 2"/>
          <p:cNvSpPr>
            <a:spLocks noGrp="1" noChangeArrowheads="1"/>
          </p:cNvSpPr>
          <p:nvPr>
            <p:ph type="ctrTitle"/>
          </p:nvPr>
        </p:nvSpPr>
        <p:spPr>
          <a:xfrm>
            <a:off x="533400" y="533401"/>
            <a:ext cx="8458200" cy="609600"/>
          </a:xfrm>
        </p:spPr>
        <p:txBody>
          <a:bodyPr>
            <a:noAutofit/>
          </a:bodyPr>
          <a:lstStyle>
            <a:lvl1pPr>
              <a:defRPr>
                <a:solidFill>
                  <a:srgbClr val="0084A9"/>
                </a:solidFill>
                <a:latin typeface="Arial" pitchFamily="34" charset="0"/>
                <a:cs typeface="Arial" pitchFamily="34" charset="0"/>
              </a:defRPr>
            </a:lvl1pPr>
          </a:lstStyle>
          <a:p>
            <a:r>
              <a:rPr lang="en-US" smtClean="0"/>
              <a:t>Click to edit Master title style</a:t>
            </a:r>
            <a:endParaRPr lang="en-US" dirty="0"/>
          </a:p>
        </p:txBody>
      </p:sp>
      <p:sp>
        <p:nvSpPr>
          <p:cNvPr id="1125379" name="Rectangle 3"/>
          <p:cNvSpPr>
            <a:spLocks noGrp="1" noChangeArrowheads="1"/>
          </p:cNvSpPr>
          <p:nvPr>
            <p:ph type="subTitle" idx="1"/>
          </p:nvPr>
        </p:nvSpPr>
        <p:spPr>
          <a:xfrm>
            <a:off x="533400" y="1339850"/>
            <a:ext cx="8153400" cy="4525963"/>
          </a:xfrm>
        </p:spPr>
        <p:txBody>
          <a:bodyPr>
            <a:noAutofit/>
          </a:bodyPr>
          <a:lstStyle>
            <a:lvl1pPr marL="0" indent="0">
              <a:buNone/>
              <a:defRPr>
                <a:latin typeface="Arial" pitchFamily="34" charset="0"/>
                <a:cs typeface="Arial" pitchFamily="34" charset="0"/>
              </a:defRPr>
            </a:lvl1pPr>
          </a:lstStyle>
          <a:p>
            <a:r>
              <a:rPr lang="en-US" smtClean="0"/>
              <a:t>Click to edit Master subtitle style</a:t>
            </a:r>
            <a:endParaRPr lang="en-US" dirty="0"/>
          </a:p>
        </p:txBody>
      </p:sp>
      <p:pic>
        <p:nvPicPr>
          <p:cNvPr id="10" name="Picture 1"/>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93771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3075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al-Grey 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0" y="0"/>
            <a:ext cx="6096000" cy="6181725"/>
          </a:xfrm>
          <a:prstGeom prst="rect">
            <a:avLst/>
          </a:prstGeom>
          <a:solidFill>
            <a:schemeClr val="bg1">
              <a:lumMod val="85000"/>
            </a:schemeClr>
          </a:solidFill>
          <a:ln w="9525">
            <a:noFill/>
            <a:miter lim="800000"/>
            <a:headEnd/>
            <a:tailEnd/>
          </a:ln>
          <a:effectLst>
            <a:outerShdw blurRad="50800" dist="38100" dir="5400000" algn="t" rotWithShape="0">
              <a:prstClr val="black">
                <a:alpha val="40000"/>
              </a:prstClr>
            </a:outerShdw>
          </a:effectLst>
        </p:spPr>
        <p:txBody>
          <a:bodyPr wrap="none" anchor="ctr"/>
          <a:lstStyle/>
          <a:p>
            <a:pPr>
              <a:spcBef>
                <a:spcPct val="50000"/>
              </a:spcBef>
              <a:defRPr/>
            </a:pPr>
            <a:endParaRPr lang="en-US">
              <a:ea typeface="+mn-ea"/>
              <a:cs typeface="Arial" charset="0"/>
            </a:endParaRPr>
          </a:p>
        </p:txBody>
      </p:sp>
      <p:sp>
        <p:nvSpPr>
          <p:cNvPr id="5" name="Rectangle 4"/>
          <p:cNvSpPr/>
          <p:nvPr/>
        </p:nvSpPr>
        <p:spPr>
          <a:xfrm>
            <a:off x="0" y="1588"/>
            <a:ext cx="2971800" cy="6181725"/>
          </a:xfrm>
          <a:prstGeom prst="rect">
            <a:avLst/>
          </a:prstGeom>
          <a:gradFill flip="none" rotWithShape="1">
            <a:gsLst>
              <a:gs pos="0">
                <a:srgbClr val="003C52"/>
              </a:gs>
              <a:gs pos="100000">
                <a:srgbClr val="007CA0"/>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3" name="Text Placeholder 12"/>
          <p:cNvSpPr>
            <a:spLocks noGrp="1"/>
          </p:cNvSpPr>
          <p:nvPr>
            <p:ph type="body" sz="quarter" idx="13"/>
          </p:nvPr>
        </p:nvSpPr>
        <p:spPr>
          <a:xfrm>
            <a:off x="3200400" y="856936"/>
            <a:ext cx="5486400" cy="4445000"/>
          </a:xfrm>
        </p:spPr>
        <p:txBody>
          <a:bodyPr>
            <a:normAutofit/>
          </a:bodyPr>
          <a:lstStyle>
            <a:lvl1pPr marL="231775" indent="-231775">
              <a:defRPr sz="2400"/>
            </a:lvl1pPr>
            <a:lvl2pPr marL="682625" indent="-225425">
              <a:defRPr sz="2000"/>
            </a:lvl2pPr>
            <a:lvl3pPr marL="1090613" indent="-176213">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34210" y="856936"/>
            <a:ext cx="2438400" cy="1143000"/>
          </a:xfrm>
        </p:spPr>
        <p:txBody>
          <a:bodyPr anchor="t">
            <a:noAutofit/>
          </a:bodyPr>
          <a:lstStyle>
            <a:lvl1pPr algn="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7839468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al-White Title and Content">
    <p:spTree>
      <p:nvGrpSpPr>
        <p:cNvPr id="1" name=""/>
        <p:cNvGrpSpPr/>
        <p:nvPr/>
      </p:nvGrpSpPr>
      <p:grpSpPr>
        <a:xfrm>
          <a:off x="0" y="0"/>
          <a:ext cx="0" cy="0"/>
          <a:chOff x="0" y="0"/>
          <a:chExt cx="0" cy="0"/>
        </a:xfrm>
      </p:grpSpPr>
      <p:sp>
        <p:nvSpPr>
          <p:cNvPr id="4" name="Rectangle 3"/>
          <p:cNvSpPr/>
          <p:nvPr/>
        </p:nvSpPr>
        <p:spPr>
          <a:xfrm>
            <a:off x="0" y="1588"/>
            <a:ext cx="2971800" cy="6181725"/>
          </a:xfrm>
          <a:prstGeom prst="rect">
            <a:avLst/>
          </a:prstGeom>
          <a:gradFill flip="none" rotWithShape="1">
            <a:gsLst>
              <a:gs pos="0">
                <a:srgbClr val="003C52"/>
              </a:gs>
              <a:gs pos="100000">
                <a:srgbClr val="007CA0"/>
              </a:gs>
            </a:gsLst>
            <a:lin ang="16200000" scaled="0"/>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endParaRPr lang="en-US"/>
          </a:p>
        </p:txBody>
      </p:sp>
      <p:sp>
        <p:nvSpPr>
          <p:cNvPr id="13" name="Text Placeholder 12"/>
          <p:cNvSpPr>
            <a:spLocks noGrp="1"/>
          </p:cNvSpPr>
          <p:nvPr>
            <p:ph type="body" sz="quarter" idx="13"/>
          </p:nvPr>
        </p:nvSpPr>
        <p:spPr>
          <a:xfrm>
            <a:off x="3200400" y="856936"/>
            <a:ext cx="5486400" cy="4445000"/>
          </a:xfrm>
        </p:spPr>
        <p:txBody>
          <a:bodyPr>
            <a:normAutofit/>
          </a:bodyPr>
          <a:lstStyle>
            <a:lvl1pPr marL="231775" indent="-231775">
              <a:defRPr sz="2400"/>
            </a:lvl1pPr>
            <a:lvl2pPr marL="682625" indent="-225425">
              <a:defRPr sz="2000"/>
            </a:lvl2pPr>
            <a:lvl3pPr marL="1090613" indent="-176213">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34210" y="856936"/>
            <a:ext cx="2438400" cy="1143000"/>
          </a:xfrm>
        </p:spPr>
        <p:txBody>
          <a:bodyPr anchor="t">
            <a:noAutofit/>
          </a:bodyPr>
          <a:lstStyle>
            <a:lvl1pPr algn="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9459782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1617886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with salamander">
    <p:spTree>
      <p:nvGrpSpPr>
        <p:cNvPr id="1" name=""/>
        <p:cNvGrpSpPr/>
        <p:nvPr/>
      </p:nvGrpSpPr>
      <p:grpSpPr>
        <a:xfrm>
          <a:off x="0" y="0"/>
          <a:ext cx="0" cy="0"/>
          <a:chOff x="0" y="0"/>
          <a:chExt cx="0" cy="0"/>
        </a:xfrm>
      </p:grpSpPr>
      <p:pic>
        <p:nvPicPr>
          <p:cNvPr id="3" name="Picture 2" descr="sally.png"/>
          <p:cNvPicPr>
            <a:picLocks noChangeAspect="1"/>
          </p:cNvPicPr>
          <p:nvPr/>
        </p:nvPicPr>
        <p:blipFill rotWithShape="1">
          <a:blip r:embed="rId2" cstate="email">
            <a:alphaModFix amt="9000"/>
            <a:duotone>
              <a:schemeClr val="accent1">
                <a:shade val="45000"/>
                <a:satMod val="135000"/>
              </a:schemeClr>
              <a:prstClr val="white"/>
            </a:duotone>
            <a:extLst>
              <a:ext uri="{28A0092B-C50C-407E-A947-70E740481C1C}">
                <a14:useLocalDpi xmlns:a14="http://schemas.microsoft.com/office/drawing/2010/main" val="0"/>
              </a:ext>
            </a:extLst>
          </a:blip>
          <a:srcRect l="-1312"/>
          <a:stretch/>
        </p:blipFill>
        <p:spPr>
          <a:xfrm>
            <a:off x="266095" y="0"/>
            <a:ext cx="8115662" cy="626918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835742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Image with Titl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2"/>
            <a:ext cx="9144000" cy="6857998"/>
          </a:xfrm>
        </p:spPr>
        <p:txBody>
          <a:bodyPr rtlCol="0">
            <a:normAutofit/>
          </a:bodyPr>
          <a:lstStyle/>
          <a:p>
            <a:pPr lvl="0"/>
            <a:r>
              <a:rPr lang="en-US" noProof="0" smtClean="0"/>
              <a:t>Click icon to add picture</a:t>
            </a:r>
            <a:endParaRPr lang="en-US" noProof="0" dirty="0"/>
          </a:p>
        </p:txBody>
      </p:sp>
      <p:sp>
        <p:nvSpPr>
          <p:cNvPr id="2" name="Title 1"/>
          <p:cNvSpPr>
            <a:spLocks noGrp="1"/>
          </p:cNvSpPr>
          <p:nvPr>
            <p:ph type="title"/>
          </p:nvPr>
        </p:nvSpPr>
        <p:spPr>
          <a:xfrm>
            <a:off x="4876800" y="2314860"/>
            <a:ext cx="4290181" cy="1828800"/>
          </a:xfrm>
          <a:solidFill>
            <a:srgbClr val="0078A1">
              <a:alpha val="70000"/>
            </a:srgbClr>
          </a:solidFill>
        </p:spPr>
        <p:txBody>
          <a:bodyPr lIns="274320" rIns="274320">
            <a:normAutofit/>
          </a:bodyPr>
          <a:lstStyle>
            <a:lvl1pPr algn="l">
              <a:defRPr sz="3600">
                <a:solidFill>
                  <a:srgbClr val="FFFFFF"/>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99146732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9914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9525" y="0"/>
            <a:ext cx="9144000" cy="6858000"/>
          </a:xfrm>
          <a:prstGeom prst="rect">
            <a:avLst/>
          </a:prstGeom>
          <a:gradFill flip="none" rotWithShape="1">
            <a:gsLst>
              <a:gs pos="0">
                <a:schemeClr val="accent1">
                  <a:lumMod val="5000"/>
                  <a:lumOff val="95000"/>
                </a:schemeClr>
              </a:gs>
              <a:gs pos="63000">
                <a:srgbClr val="E4F1F5"/>
              </a:gs>
              <a:gs pos="100000">
                <a:schemeClr val="accent1">
                  <a:lumMod val="30000"/>
                  <a:lumOff val="70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lIns="91440" tIns="91440" rtlCol="0" anchor="t" anchorCtr="0">
            <a:normAutofit/>
          </a:bodyPr>
          <a:lstStyle/>
          <a:p>
            <a:pPr algn="ctr"/>
            <a:endParaRPr lang="en-US" sz="2400" dirty="0" smtClean="0"/>
          </a:p>
        </p:txBody>
      </p:sp>
      <p:sp>
        <p:nvSpPr>
          <p:cNvPr id="9" name="Rectangle 8"/>
          <p:cNvSpPr/>
          <p:nvPr userDrawn="1"/>
        </p:nvSpPr>
        <p:spPr>
          <a:xfrm>
            <a:off x="268604" y="1133474"/>
            <a:ext cx="8894445" cy="5724525"/>
          </a:xfrm>
          <a:prstGeom prst="rect">
            <a:avLst/>
          </a:prstGeom>
          <a:gradFill flip="none" rotWithShape="1">
            <a:gsLst>
              <a:gs pos="85000">
                <a:srgbClr val="EAF4F7">
                  <a:alpha val="58000"/>
                </a:srgbClr>
              </a:gs>
              <a:gs pos="0">
                <a:schemeClr val="accent1">
                  <a:lumMod val="5000"/>
                  <a:lumOff val="95000"/>
                </a:schemeClr>
              </a:gs>
              <a:gs pos="100000">
                <a:schemeClr val="accent1">
                  <a:lumMod val="30000"/>
                  <a:lumOff val="7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chor="t" anchorCtr="0">
            <a:normAutofit/>
          </a:bodyPr>
          <a:lstStyle/>
          <a:p>
            <a:pPr algn="ctr"/>
            <a:endParaRPr lang="en-US" sz="2400" dirty="0" smtClean="0"/>
          </a:p>
        </p:txBody>
      </p:sp>
      <p:sp>
        <p:nvSpPr>
          <p:cNvPr id="1027" name="Title Placeholder 1"/>
          <p:cNvSpPr>
            <a:spLocks noGrp="1"/>
          </p:cNvSpPr>
          <p:nvPr>
            <p:ph type="title"/>
          </p:nvPr>
        </p:nvSpPr>
        <p:spPr bwMode="auto">
          <a:xfrm>
            <a:off x="352425" y="274638"/>
            <a:ext cx="84582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8" name="Text Placeholder 2"/>
          <p:cNvSpPr>
            <a:spLocks noGrp="1"/>
          </p:cNvSpPr>
          <p:nvPr>
            <p:ph type="body" idx="1"/>
          </p:nvPr>
        </p:nvSpPr>
        <p:spPr bwMode="auto">
          <a:xfrm>
            <a:off x="352425" y="133985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pic>
        <p:nvPicPr>
          <p:cNvPr id="1030" name="Picture 1"/>
          <p:cNvPicPr>
            <a:picLocks noChangeAspect="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7500938" y="6454775"/>
            <a:ext cx="1185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a:xfrm>
            <a:off x="1" y="5725936"/>
            <a:ext cx="9144000" cy="1065954"/>
          </a:xfrm>
          <a:prstGeom prst="rect">
            <a:avLst/>
          </a:prstGeom>
        </p:spPr>
      </p:pic>
      <p:pic>
        <p:nvPicPr>
          <p:cNvPr id="3" name="Picture 2"/>
          <p:cNvPicPr>
            <a:picLocks noChangeAspect="1"/>
          </p:cNvPicPr>
          <p:nvPr userDrawn="1"/>
        </p:nvPicPr>
        <p:blipFill>
          <a:blip r:embed="rId32" cstate="email">
            <a:extLst>
              <a:ext uri="{28A0092B-C50C-407E-A947-70E740481C1C}">
                <a14:useLocalDpi xmlns:a14="http://schemas.microsoft.com/office/drawing/2010/main" val="0"/>
              </a:ext>
            </a:extLst>
          </a:blip>
          <a:stretch>
            <a:fillRect/>
          </a:stretch>
        </p:blipFill>
        <p:spPr>
          <a:xfrm>
            <a:off x="838199" y="6172199"/>
            <a:ext cx="641315" cy="641315"/>
          </a:xfrm>
          <a:prstGeom prst="rect">
            <a:avLst/>
          </a:prstGeom>
          <a:ln>
            <a:noFill/>
          </a:ln>
          <a:effectLst>
            <a:outerShdw blurRad="292100" dist="139700" dir="2700000" algn="tl" rotWithShape="0">
              <a:srgbClr val="333333">
                <a:alpha val="65000"/>
              </a:srgbClr>
            </a:outerShdw>
          </a:effectLst>
        </p:spPr>
      </p:pic>
      <p:pic>
        <p:nvPicPr>
          <p:cNvPr id="2051" name="Picture 3" descr="C:\Users\pwijsman\AppData\Local\Microsoft\Windows\Temporary Internet Files\Content.Outlook\Q88TVBP8\SCC Logo jpg.jpeg"/>
          <p:cNvPicPr>
            <a:picLocks noChangeAspect="1" noChangeArrowheads="1"/>
          </p:cNvPicPr>
          <p:nvPr userDrawn="1"/>
        </p:nvPicPr>
        <p:blipFill>
          <a:blip r:embed="rId33" cstate="email">
            <a:extLst>
              <a:ext uri="{28A0092B-C50C-407E-A947-70E740481C1C}">
                <a14:useLocalDpi xmlns:a14="http://schemas.microsoft.com/office/drawing/2010/main" val="0"/>
              </a:ext>
            </a:extLst>
          </a:blip>
          <a:srcRect/>
          <a:stretch>
            <a:fillRect/>
          </a:stretch>
        </p:blipFill>
        <p:spPr bwMode="auto">
          <a:xfrm>
            <a:off x="45537" y="6207543"/>
            <a:ext cx="751566" cy="55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911671"/>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1" r:id="rId19"/>
    <p:sldLayoutId id="2147484242" r:id="rId20"/>
    <p:sldLayoutId id="2147484243" r:id="rId21"/>
    <p:sldLayoutId id="2147484244" r:id="rId22"/>
    <p:sldLayoutId id="2147484245" r:id="rId23"/>
    <p:sldLayoutId id="2147484246" r:id="rId24"/>
    <p:sldLayoutId id="2147484247" r:id="rId25"/>
    <p:sldLayoutId id="2147484248" r:id="rId26"/>
    <p:sldLayoutId id="2147484249" r:id="rId27"/>
    <p:sldLayoutId id="2147484250" r:id="rId28"/>
  </p:sldLayoutIdLst>
  <p:transition>
    <p:fade/>
  </p:transition>
  <p:timing>
    <p:tnLst>
      <p:par>
        <p:cTn id="1" dur="indefinite" restart="never" nodeType="tmRoot"/>
      </p:par>
    </p:tnLst>
  </p:timing>
  <p:hf sldNum="0" hdr="0" ftr="0"/>
  <p:txStyles>
    <p:titleStyle>
      <a:lvl1pPr algn="l" rtl="0" eaLnBrk="1" fontAlgn="base" hangingPunct="1">
        <a:spcBef>
          <a:spcPct val="0"/>
        </a:spcBef>
        <a:spcAft>
          <a:spcPct val="0"/>
        </a:spcAft>
        <a:defRPr sz="3200" b="1" kern="1200">
          <a:solidFill>
            <a:srgbClr val="0079A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3600">
          <a:solidFill>
            <a:srgbClr val="0079A2"/>
          </a:solidFill>
          <a:latin typeface="Arial" charset="0"/>
          <a:ea typeface="ＭＳ Ｐゴシック" charset="0"/>
        </a:defRPr>
      </a:lvl2pPr>
      <a:lvl3pPr algn="l" rtl="0" eaLnBrk="1" fontAlgn="base" hangingPunct="1">
        <a:spcBef>
          <a:spcPct val="0"/>
        </a:spcBef>
        <a:spcAft>
          <a:spcPct val="0"/>
        </a:spcAft>
        <a:defRPr sz="3600">
          <a:solidFill>
            <a:srgbClr val="0079A2"/>
          </a:solidFill>
          <a:latin typeface="Arial" charset="0"/>
          <a:ea typeface="ＭＳ Ｐゴシック" charset="0"/>
        </a:defRPr>
      </a:lvl3pPr>
      <a:lvl4pPr algn="l" rtl="0" eaLnBrk="1" fontAlgn="base" hangingPunct="1">
        <a:spcBef>
          <a:spcPct val="0"/>
        </a:spcBef>
        <a:spcAft>
          <a:spcPct val="0"/>
        </a:spcAft>
        <a:defRPr sz="3600">
          <a:solidFill>
            <a:srgbClr val="0079A2"/>
          </a:solidFill>
          <a:latin typeface="Arial" charset="0"/>
          <a:ea typeface="ＭＳ Ｐゴシック" charset="0"/>
        </a:defRPr>
      </a:lvl4pPr>
      <a:lvl5pPr algn="l" rtl="0" eaLnBrk="1" fontAlgn="base" hangingPunct="1">
        <a:spcBef>
          <a:spcPct val="0"/>
        </a:spcBef>
        <a:spcAft>
          <a:spcPct val="0"/>
        </a:spcAft>
        <a:defRPr sz="3600">
          <a:solidFill>
            <a:srgbClr val="0079A2"/>
          </a:solidFill>
          <a:latin typeface="Arial" charset="0"/>
          <a:ea typeface="ＭＳ Ｐゴシック" charset="0"/>
        </a:defRPr>
      </a:lvl5pPr>
      <a:lvl6pPr marL="457200" algn="l" rtl="0" eaLnBrk="1" fontAlgn="base" hangingPunct="1">
        <a:spcBef>
          <a:spcPct val="0"/>
        </a:spcBef>
        <a:spcAft>
          <a:spcPct val="0"/>
        </a:spcAft>
        <a:defRPr sz="3600">
          <a:solidFill>
            <a:srgbClr val="0079A2"/>
          </a:solidFill>
          <a:latin typeface="Arial" charset="0"/>
          <a:ea typeface="ＭＳ Ｐゴシック" charset="0"/>
        </a:defRPr>
      </a:lvl6pPr>
      <a:lvl7pPr marL="914400" algn="l" rtl="0" eaLnBrk="1" fontAlgn="base" hangingPunct="1">
        <a:spcBef>
          <a:spcPct val="0"/>
        </a:spcBef>
        <a:spcAft>
          <a:spcPct val="0"/>
        </a:spcAft>
        <a:defRPr sz="3600">
          <a:solidFill>
            <a:srgbClr val="0079A2"/>
          </a:solidFill>
          <a:latin typeface="Arial" charset="0"/>
          <a:ea typeface="ＭＳ Ｐゴシック" charset="0"/>
        </a:defRPr>
      </a:lvl7pPr>
      <a:lvl8pPr marL="1371600" algn="l" rtl="0" eaLnBrk="1" fontAlgn="base" hangingPunct="1">
        <a:spcBef>
          <a:spcPct val="0"/>
        </a:spcBef>
        <a:spcAft>
          <a:spcPct val="0"/>
        </a:spcAft>
        <a:defRPr sz="3600">
          <a:solidFill>
            <a:srgbClr val="0079A2"/>
          </a:solidFill>
          <a:latin typeface="Arial" charset="0"/>
          <a:ea typeface="ＭＳ Ｐゴシック" charset="0"/>
        </a:defRPr>
      </a:lvl8pPr>
      <a:lvl9pPr marL="1828800" algn="l" rtl="0" eaLnBrk="1" fontAlgn="base" hangingPunct="1">
        <a:spcBef>
          <a:spcPct val="0"/>
        </a:spcBef>
        <a:spcAft>
          <a:spcPct val="0"/>
        </a:spcAft>
        <a:defRPr sz="3600">
          <a:solidFill>
            <a:srgbClr val="0079A2"/>
          </a:solidFill>
          <a:latin typeface="Arial" charset="0"/>
          <a:ea typeface="ＭＳ Ｐゴシック" charset="0"/>
        </a:defRPr>
      </a:lvl9pPr>
    </p:titleStyle>
    <p:bodyStyle>
      <a:lvl1pPr marL="342900" indent="-342900" algn="l" rtl="0" eaLnBrk="1" fontAlgn="base" hangingPunct="1">
        <a:spcBef>
          <a:spcPct val="20000"/>
        </a:spcBef>
        <a:spcAft>
          <a:spcPct val="0"/>
        </a:spcAft>
        <a:buClr>
          <a:srgbClr val="0079A2"/>
        </a:buClr>
        <a:buFont typeface="Arial" charset="0"/>
        <a:buChar char="•"/>
        <a:defRPr sz="2800" kern="12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0079A2"/>
        </a:buClr>
        <a:buFont typeface="Wingdings" panose="05000000000000000000" pitchFamily="2" charset="2"/>
        <a:buChar char="ü"/>
        <a:defRPr sz="2400" kern="1200">
          <a:solidFill>
            <a:schemeClr val="tx1"/>
          </a:solidFill>
          <a:latin typeface="Arial" pitchFamily="34" charset="0"/>
          <a:ea typeface="ＭＳ Ｐゴシック" charset="0"/>
          <a:cs typeface="Arial" pitchFamily="34" charset="0"/>
        </a:defRPr>
      </a:lvl2pPr>
      <a:lvl3pPr marL="1143000" indent="-228600" algn="l" rtl="0" eaLnBrk="1" fontAlgn="base" hangingPunct="1">
        <a:spcBef>
          <a:spcPct val="20000"/>
        </a:spcBef>
        <a:spcAft>
          <a:spcPct val="0"/>
        </a:spcAft>
        <a:buClr>
          <a:srgbClr val="0079A2"/>
        </a:buClr>
        <a:buFont typeface="Wingdings" panose="05000000000000000000" pitchFamily="2" charset="2"/>
        <a:buChar char="§"/>
        <a:defRPr sz="2000" kern="1200">
          <a:solidFill>
            <a:schemeClr val="tx1"/>
          </a:solidFill>
          <a:latin typeface="Arial" pitchFamily="34" charset="0"/>
          <a:ea typeface="ＭＳ Ｐゴシック" charset="0"/>
          <a:cs typeface="Arial" pitchFamily="34" charset="0"/>
        </a:defRPr>
      </a:lvl3pPr>
      <a:lvl4pPr marL="1600200" indent="-228600" algn="l" rtl="0" eaLnBrk="1" fontAlgn="base" hangingPunct="1">
        <a:spcBef>
          <a:spcPct val="20000"/>
        </a:spcBef>
        <a:spcAft>
          <a:spcPct val="0"/>
        </a:spcAft>
        <a:buClr>
          <a:srgbClr val="0079A2"/>
        </a:buClr>
        <a:buFont typeface="Arial" charset="0"/>
        <a:buChar char="•"/>
        <a:defRPr kern="1200">
          <a:solidFill>
            <a:schemeClr val="tx1"/>
          </a:solidFill>
          <a:latin typeface="Arial" pitchFamily="34" charset="0"/>
          <a:ea typeface="ＭＳ Ｐゴシック" charset="0"/>
          <a:cs typeface="Arial" pitchFamily="34" charset="0"/>
        </a:defRPr>
      </a:lvl4pPr>
      <a:lvl5pPr marL="2057400" indent="-228600" algn="l" rtl="0" eaLnBrk="1" fontAlgn="base" hangingPunct="1">
        <a:spcBef>
          <a:spcPct val="20000"/>
        </a:spcBef>
        <a:spcAft>
          <a:spcPct val="0"/>
        </a:spcAft>
        <a:buClr>
          <a:srgbClr val="0079A2"/>
        </a:buClr>
        <a:buFont typeface="Arial" panose="020B0604020202020204" pitchFamily="34" charset="0"/>
        <a:buChar char="‒"/>
        <a:defRPr kern="1200">
          <a:solidFill>
            <a:schemeClr val="tx1"/>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jcarter@smcgov.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seachangesmc.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hpapendick@smcgov.or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achangesmc.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achangesmc.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rsmc.smcmaps.opendata.arcgis.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O-FP\Shared\Sustainability Office\Sea Level Rise\Flood Photos\Highway 101 near Oyster Point Blvd- Lea Suzuki-The Chronicle.jpg"/>
          <p:cNvPicPr>
            <a:picLocks noChangeAspect="1" noChangeArrowheads="1"/>
          </p:cNvPicPr>
          <p:nvPr/>
        </p:nvPicPr>
        <p:blipFill rotWithShape="1">
          <a:blip r:embed="rId3">
            <a:extLst>
              <a:ext uri="{28A0092B-C50C-407E-A947-70E740481C1C}">
                <a14:useLocalDpi xmlns:a14="http://schemas.microsoft.com/office/drawing/2010/main" val="0"/>
              </a:ext>
            </a:extLst>
          </a:blip>
          <a:srcRect t="14027" b="207"/>
          <a:stretch/>
        </p:blipFill>
        <p:spPr bwMode="auto">
          <a:xfrm>
            <a:off x="-18288" y="1039906"/>
            <a:ext cx="9162288" cy="5232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28" t="78405" r="8894"/>
          <a:stretch/>
        </p:blipFill>
        <p:spPr bwMode="auto">
          <a:xfrm>
            <a:off x="1" y="5687568"/>
            <a:ext cx="9144000" cy="117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288" y="1164759"/>
            <a:ext cx="9162287" cy="941622"/>
          </a:xfrm>
          <a:solidFill>
            <a:schemeClr val="bg2">
              <a:lumMod val="95000"/>
              <a:alpha val="84000"/>
            </a:schemeClr>
          </a:solidFill>
        </p:spPr>
        <p:txBody>
          <a:bodyPr>
            <a:noAutofit/>
          </a:bodyPr>
          <a:lstStyle/>
          <a:p>
            <a:r>
              <a:rPr lang="en-US" sz="2900" dirty="0" smtClean="0">
                <a:solidFill>
                  <a:schemeClr val="tx1"/>
                </a:solidFill>
              </a:rPr>
              <a:t>San Mateo County </a:t>
            </a:r>
            <a:br>
              <a:rPr lang="en-US" sz="2900" dirty="0" smtClean="0">
                <a:solidFill>
                  <a:schemeClr val="tx1"/>
                </a:solidFill>
              </a:rPr>
            </a:br>
            <a:r>
              <a:rPr lang="en-US" sz="2900" dirty="0" smtClean="0">
                <a:solidFill>
                  <a:schemeClr val="tx1"/>
                </a:solidFill>
              </a:rPr>
              <a:t>Sea Level Rise Vulnerability Assessment </a:t>
            </a:r>
            <a:r>
              <a:rPr lang="en-US" sz="2900" dirty="0" smtClean="0"/>
              <a:t/>
            </a:r>
            <a:br>
              <a:rPr lang="en-US" sz="2900" dirty="0" smtClean="0"/>
            </a:br>
            <a:r>
              <a:rPr lang="en-US" sz="2900" dirty="0" smtClean="0"/>
              <a:t/>
            </a:r>
            <a:br>
              <a:rPr lang="en-US" sz="2900" dirty="0" smtClean="0"/>
            </a:br>
            <a:r>
              <a:rPr lang="en-US" sz="2900" dirty="0" smtClean="0"/>
              <a:t/>
            </a:r>
            <a:br>
              <a:rPr lang="en-US" sz="2900" dirty="0" smtClean="0"/>
            </a:br>
            <a:endParaRPr lang="en-US" sz="2900" dirty="0"/>
          </a:p>
        </p:txBody>
      </p:sp>
      <p:sp>
        <p:nvSpPr>
          <p:cNvPr id="3" name="Subtitle 2"/>
          <p:cNvSpPr>
            <a:spLocks noGrp="1"/>
          </p:cNvSpPr>
          <p:nvPr>
            <p:ph type="subTitle" idx="1"/>
          </p:nvPr>
        </p:nvSpPr>
        <p:spPr>
          <a:xfrm>
            <a:off x="-18288" y="4500282"/>
            <a:ext cx="5146098" cy="990062"/>
          </a:xfrm>
          <a:solidFill>
            <a:schemeClr val="bg2">
              <a:alpha val="60000"/>
            </a:schemeClr>
          </a:solidFill>
        </p:spPr>
        <p:txBody>
          <a:bodyPr>
            <a:noAutofit/>
          </a:bodyPr>
          <a:lstStyle/>
          <a:p>
            <a:r>
              <a:rPr lang="en-US" dirty="0" smtClean="0">
                <a:solidFill>
                  <a:schemeClr val="tx1"/>
                </a:solidFill>
              </a:rPr>
              <a:t>C/CAG </a:t>
            </a:r>
            <a:r>
              <a:rPr lang="en-US" dirty="0" err="1" smtClean="0">
                <a:solidFill>
                  <a:schemeClr val="tx1"/>
                </a:solidFill>
              </a:rPr>
              <a:t>Stormwater</a:t>
            </a:r>
            <a:r>
              <a:rPr lang="en-US" dirty="0" smtClean="0">
                <a:solidFill>
                  <a:schemeClr val="tx1"/>
                </a:solidFill>
              </a:rPr>
              <a:t> Committee</a:t>
            </a:r>
            <a:br>
              <a:rPr lang="en-US" dirty="0" smtClean="0">
                <a:solidFill>
                  <a:schemeClr val="tx1"/>
                </a:solidFill>
              </a:rPr>
            </a:br>
            <a:r>
              <a:rPr lang="en-US" dirty="0" smtClean="0">
                <a:solidFill>
                  <a:schemeClr val="tx1"/>
                </a:solidFill>
              </a:rPr>
              <a:t>October </a:t>
            </a:r>
            <a:r>
              <a:rPr lang="en-US" dirty="0" smtClean="0"/>
              <a:t>15</a:t>
            </a:r>
            <a:r>
              <a:rPr lang="en-US" dirty="0" smtClean="0">
                <a:solidFill>
                  <a:schemeClr val="tx1"/>
                </a:solidFill>
              </a:rPr>
              <a:t>, 2015</a:t>
            </a:r>
          </a:p>
        </p:txBody>
      </p:sp>
      <p:pic>
        <p:nvPicPr>
          <p:cNvPr id="5" name="Picture 4" descr="SeaChange_SMC_logo.png"/>
          <p:cNvPicPr/>
          <p:nvPr/>
        </p:nvPicPr>
        <p:blipFill>
          <a:blip r:embed="rId5"/>
          <a:srcRect l="6940" t="20833" r="8044" b="20833"/>
          <a:stretch>
            <a:fillRect/>
          </a:stretch>
        </p:blipFill>
        <p:spPr>
          <a:xfrm>
            <a:off x="3117215" y="229660"/>
            <a:ext cx="2860675" cy="587375"/>
          </a:xfrm>
          <a:prstGeom prst="rect">
            <a:avLst/>
          </a:prstGeom>
        </p:spPr>
      </p:pic>
      <p:pic>
        <p:nvPicPr>
          <p:cNvPr id="6" name="Picture 5" descr="Coastal Conservancy logo.jpg"/>
          <p:cNvPicPr/>
          <p:nvPr/>
        </p:nvPicPr>
        <p:blipFill>
          <a:blip r:embed="rId6"/>
          <a:stretch>
            <a:fillRect/>
          </a:stretch>
        </p:blipFill>
        <p:spPr>
          <a:xfrm>
            <a:off x="6993890" y="67735"/>
            <a:ext cx="1069975" cy="800100"/>
          </a:xfrm>
          <a:prstGeom prst="rect">
            <a:avLst/>
          </a:prstGeom>
        </p:spPr>
      </p:pic>
      <p:pic>
        <p:nvPicPr>
          <p:cNvPr id="7" name="Picture 6" descr="San Mateo County seal_2.jpeg"/>
          <p:cNvPicPr/>
          <p:nvPr/>
        </p:nvPicPr>
        <p:blipFill>
          <a:blip r:embed="rId7"/>
          <a:stretch>
            <a:fillRect/>
          </a:stretch>
        </p:blipFill>
        <p:spPr>
          <a:xfrm>
            <a:off x="1080135" y="27096"/>
            <a:ext cx="807085" cy="807085"/>
          </a:xfrm>
          <a:prstGeom prst="rect">
            <a:avLst/>
          </a:prstGeom>
        </p:spPr>
      </p:pic>
      <p:sp>
        <p:nvSpPr>
          <p:cNvPr id="4" name="TextBox 3"/>
          <p:cNvSpPr txBox="1"/>
          <p:nvPr/>
        </p:nvSpPr>
        <p:spPr>
          <a:xfrm>
            <a:off x="5418669" y="6510866"/>
            <a:ext cx="3725333" cy="276999"/>
          </a:xfrm>
          <a:prstGeom prst="rect">
            <a:avLst/>
          </a:prstGeom>
          <a:noFill/>
        </p:spPr>
        <p:txBody>
          <a:bodyPr wrap="square" rtlCol="0">
            <a:spAutoFit/>
          </a:bodyPr>
          <a:lstStyle/>
          <a:p>
            <a:r>
              <a:rPr lang="en-US" sz="1200" dirty="0" smtClean="0">
                <a:solidFill>
                  <a:schemeClr val="bg1"/>
                </a:solidFill>
              </a:rPr>
              <a:t>Photo </a:t>
            </a:r>
            <a:r>
              <a:rPr lang="en-US" sz="1200" dirty="0">
                <a:solidFill>
                  <a:schemeClr val="bg1"/>
                </a:solidFill>
              </a:rPr>
              <a:t>by </a:t>
            </a:r>
            <a:r>
              <a:rPr lang="en-US" sz="1200" dirty="0" smtClean="0">
                <a:solidFill>
                  <a:schemeClr val="bg1"/>
                </a:solidFill>
              </a:rPr>
              <a:t> Lea </a:t>
            </a:r>
            <a:r>
              <a:rPr lang="en-US" sz="1200" dirty="0">
                <a:solidFill>
                  <a:schemeClr val="bg1"/>
                </a:solidFill>
              </a:rPr>
              <a:t>Suzuki-The </a:t>
            </a:r>
            <a:r>
              <a:rPr lang="en-US" sz="1200" dirty="0" smtClean="0">
                <a:solidFill>
                  <a:schemeClr val="bg1"/>
                </a:solidFill>
              </a:rPr>
              <a:t>SF Chronicle</a:t>
            </a:r>
            <a:endParaRPr lang="en-US" sz="1200" dirty="0">
              <a:solidFill>
                <a:schemeClr val="bg1"/>
              </a:solidFill>
            </a:endParaRPr>
          </a:p>
        </p:txBody>
      </p:sp>
    </p:spTree>
    <p:extLst>
      <p:ext uri="{BB962C8B-B14F-4D97-AF65-F5344CB8AC3E}">
        <p14:creationId xmlns:p14="http://schemas.microsoft.com/office/powerpoint/2010/main" val="416411263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 </a:t>
            </a:r>
            <a:endParaRPr lang="en-US" dirty="0"/>
          </a:p>
        </p:txBody>
      </p:sp>
      <p:sp>
        <p:nvSpPr>
          <p:cNvPr id="3" name="Content Placeholder 2"/>
          <p:cNvSpPr>
            <a:spLocks noGrp="1"/>
          </p:cNvSpPr>
          <p:nvPr>
            <p:ph idx="1"/>
          </p:nvPr>
        </p:nvSpPr>
        <p:spPr>
          <a:xfrm>
            <a:off x="457200" y="1119026"/>
            <a:ext cx="8229599" cy="5066623"/>
          </a:xfrm>
        </p:spPr>
        <p:txBody>
          <a:bodyPr numCol="2"/>
          <a:lstStyle/>
          <a:p>
            <a:pPr marL="171450" indent="-171450">
              <a:buFontTx/>
              <a:buChar char="-"/>
            </a:pPr>
            <a:r>
              <a:rPr lang="en-US" sz="2600" dirty="0" err="1" smtClean="0"/>
              <a:t>Stormwater</a:t>
            </a:r>
            <a:r>
              <a:rPr lang="en-US" sz="2600" dirty="0" smtClean="0"/>
              <a:t>*</a:t>
            </a:r>
            <a:endParaRPr lang="en-US" sz="2600" dirty="0"/>
          </a:p>
          <a:p>
            <a:pPr marL="171450" indent="-171450">
              <a:buFontTx/>
              <a:buChar char="-"/>
            </a:pPr>
            <a:r>
              <a:rPr lang="en-US" sz="2600" dirty="0"/>
              <a:t>Wastewater </a:t>
            </a:r>
          </a:p>
          <a:p>
            <a:pPr marL="171450" indent="-171450">
              <a:buFontTx/>
              <a:buChar char="-"/>
            </a:pPr>
            <a:r>
              <a:rPr lang="en-US" sz="2600" dirty="0"/>
              <a:t>Fire </a:t>
            </a:r>
          </a:p>
          <a:p>
            <a:pPr marL="171450" indent="-171450">
              <a:buFontTx/>
              <a:buChar char="-"/>
            </a:pPr>
            <a:r>
              <a:rPr lang="en-US" sz="2600" dirty="0"/>
              <a:t>Roads</a:t>
            </a:r>
          </a:p>
          <a:p>
            <a:pPr marL="171450" indent="-171450">
              <a:buFontTx/>
              <a:buChar char="-"/>
            </a:pPr>
            <a:r>
              <a:rPr lang="en-US" sz="2600" dirty="0" smtClean="0"/>
              <a:t>Transportation/ </a:t>
            </a:r>
            <a:r>
              <a:rPr lang="en-US" sz="2600" dirty="0"/>
              <a:t>Railroads</a:t>
            </a:r>
          </a:p>
          <a:p>
            <a:pPr marL="171450" indent="-171450">
              <a:buFontTx/>
              <a:buChar char="-"/>
            </a:pPr>
            <a:r>
              <a:rPr lang="en-US" sz="2600" dirty="0"/>
              <a:t>Energy infrastructure</a:t>
            </a:r>
          </a:p>
          <a:p>
            <a:pPr marL="171450" indent="-171450">
              <a:buFontTx/>
              <a:buChar char="-"/>
            </a:pPr>
            <a:r>
              <a:rPr lang="en-US" sz="2600" dirty="0"/>
              <a:t>Airports</a:t>
            </a:r>
          </a:p>
          <a:p>
            <a:pPr marL="0" indent="0">
              <a:buNone/>
            </a:pPr>
            <a:r>
              <a:rPr lang="en-US" sz="2600" dirty="0" smtClean="0"/>
              <a:t>- Clean </a:t>
            </a:r>
            <a:r>
              <a:rPr lang="en-US" sz="2600" dirty="0"/>
              <a:t>up sites</a:t>
            </a:r>
          </a:p>
          <a:p>
            <a:pPr marL="171450" indent="-171450">
              <a:buFontTx/>
              <a:buChar char="-"/>
            </a:pPr>
            <a:r>
              <a:rPr lang="en-US" sz="2600" dirty="0"/>
              <a:t>Solid Waste facilities</a:t>
            </a:r>
          </a:p>
          <a:p>
            <a:pPr marL="171450" indent="-171450">
              <a:buFontTx/>
              <a:buChar char="-"/>
            </a:pPr>
            <a:r>
              <a:rPr lang="en-US" sz="2600" dirty="0" smtClean="0"/>
              <a:t>Underground Storage tanks</a:t>
            </a:r>
          </a:p>
          <a:p>
            <a:pPr marL="171450" indent="-171450">
              <a:buFontTx/>
              <a:buChar char="-"/>
            </a:pPr>
            <a:endParaRPr lang="en-US" sz="2600" dirty="0" smtClean="0"/>
          </a:p>
          <a:p>
            <a:pPr marL="171450" indent="-171450">
              <a:buFontTx/>
              <a:buChar char="-"/>
            </a:pPr>
            <a:r>
              <a:rPr lang="en-US" sz="2600" dirty="0" smtClean="0"/>
              <a:t>Closed landfills</a:t>
            </a:r>
          </a:p>
          <a:p>
            <a:pPr marL="171450" indent="-171450">
              <a:buFontTx/>
              <a:buChar char="-"/>
            </a:pPr>
            <a:r>
              <a:rPr lang="en-US" sz="2600" dirty="0"/>
              <a:t>Schools </a:t>
            </a:r>
            <a:endParaRPr lang="en-US" sz="2600" dirty="0" smtClean="0"/>
          </a:p>
          <a:p>
            <a:pPr marL="171450" indent="-171450">
              <a:buFontTx/>
              <a:buChar char="-"/>
            </a:pPr>
            <a:r>
              <a:rPr lang="en-US" sz="2600" dirty="0"/>
              <a:t>Senior Centers </a:t>
            </a:r>
          </a:p>
          <a:p>
            <a:pPr marL="171450" indent="-171450">
              <a:buFontTx/>
              <a:buChar char="-"/>
            </a:pPr>
            <a:r>
              <a:rPr lang="en-US" sz="2600" dirty="0"/>
              <a:t>Hospitals</a:t>
            </a:r>
          </a:p>
          <a:p>
            <a:pPr marL="171450" indent="-171450">
              <a:buFontTx/>
              <a:buChar char="-"/>
            </a:pPr>
            <a:r>
              <a:rPr lang="en-US" sz="2600" dirty="0" smtClean="0"/>
              <a:t>Affordable housing units*</a:t>
            </a:r>
          </a:p>
          <a:p>
            <a:pPr marL="171450" indent="-171450">
              <a:buFontTx/>
              <a:buChar char="-"/>
            </a:pPr>
            <a:r>
              <a:rPr lang="en-US" sz="2600" dirty="0" smtClean="0"/>
              <a:t>Evacuation routes</a:t>
            </a:r>
          </a:p>
          <a:p>
            <a:pPr marL="171450" indent="-171450">
              <a:buFontTx/>
              <a:buChar char="-"/>
            </a:pPr>
            <a:r>
              <a:rPr lang="en-US" sz="2600" dirty="0" smtClean="0"/>
              <a:t>Parcel data </a:t>
            </a:r>
          </a:p>
          <a:p>
            <a:pPr marL="171450" indent="-171450">
              <a:buFontTx/>
              <a:buChar char="-"/>
            </a:pPr>
            <a:r>
              <a:rPr lang="en-US" sz="2600" dirty="0" smtClean="0"/>
              <a:t>Port facilities*</a:t>
            </a:r>
            <a:endParaRPr lang="en-US" sz="2600" dirty="0"/>
          </a:p>
          <a:p>
            <a:pPr marL="0" indent="0">
              <a:buNone/>
            </a:pPr>
            <a:endParaRPr lang="en-US" sz="2600" dirty="0"/>
          </a:p>
          <a:p>
            <a:pPr marL="0" indent="0">
              <a:buNone/>
            </a:pPr>
            <a:r>
              <a:rPr lang="en-US" sz="2000" dirty="0" smtClean="0"/>
              <a:t>* Data still needed</a:t>
            </a:r>
          </a:p>
          <a:p>
            <a:endParaRPr lang="en-US" sz="2600" dirty="0"/>
          </a:p>
        </p:txBody>
      </p:sp>
    </p:spTree>
    <p:extLst>
      <p:ext uri="{BB962C8B-B14F-4D97-AF65-F5344CB8AC3E}">
        <p14:creationId xmlns:p14="http://schemas.microsoft.com/office/powerpoint/2010/main" val="34915602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p:txBody>
          <a:bodyPr/>
          <a:lstStyle/>
          <a:p>
            <a:r>
              <a:rPr lang="en-US" dirty="0" smtClean="0"/>
              <a:t>Inventory of Assets</a:t>
            </a:r>
          </a:p>
          <a:p>
            <a:r>
              <a:rPr lang="en-US" dirty="0" smtClean="0"/>
              <a:t>Short List of potential representative Assets </a:t>
            </a:r>
          </a:p>
          <a:p>
            <a:r>
              <a:rPr lang="en-US" dirty="0" smtClean="0"/>
              <a:t>Your review and feedback on Short List </a:t>
            </a:r>
          </a:p>
          <a:p>
            <a:r>
              <a:rPr lang="en-US" dirty="0" smtClean="0"/>
              <a:t>Selection of 30 assets </a:t>
            </a:r>
          </a:p>
          <a:p>
            <a:r>
              <a:rPr lang="en-US" dirty="0" smtClean="0"/>
              <a:t>Asset manager interviews and research</a:t>
            </a:r>
          </a:p>
          <a:p>
            <a:r>
              <a:rPr lang="en-US" dirty="0" smtClean="0"/>
              <a:t>Develop Asset Vulnerability Profiles </a:t>
            </a:r>
          </a:p>
          <a:p>
            <a:endParaRPr lang="en-US" dirty="0"/>
          </a:p>
        </p:txBody>
      </p:sp>
    </p:spTree>
    <p:extLst>
      <p:ext uri="{BB962C8B-B14F-4D97-AF65-F5344CB8AC3E}">
        <p14:creationId xmlns:p14="http://schemas.microsoft.com/office/powerpoint/2010/main" val="22002933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Meetings &amp; Engagement Opportunities</a:t>
            </a:r>
          </a:p>
        </p:txBody>
      </p:sp>
      <p:sp>
        <p:nvSpPr>
          <p:cNvPr id="3" name="Content Placeholder 2"/>
          <p:cNvSpPr>
            <a:spLocks noGrp="1"/>
          </p:cNvSpPr>
          <p:nvPr>
            <p:ph idx="1"/>
          </p:nvPr>
        </p:nvSpPr>
        <p:spPr>
          <a:xfrm>
            <a:off x="457200" y="1202694"/>
            <a:ext cx="8229599" cy="4720273"/>
          </a:xfrm>
        </p:spPr>
        <p:txBody>
          <a:bodyPr/>
          <a:lstStyle/>
          <a:p>
            <a:endParaRPr lang="en-US" sz="1200" dirty="0" smtClean="0"/>
          </a:p>
          <a:p>
            <a:r>
              <a:rPr lang="en-US" dirty="0" smtClean="0"/>
              <a:t>Technical Working Group Meetings</a:t>
            </a:r>
          </a:p>
          <a:p>
            <a:pPr lvl="1"/>
            <a:r>
              <a:rPr lang="en-US" dirty="0" smtClean="0"/>
              <a:t>December 10 1-4pm – </a:t>
            </a:r>
            <a:r>
              <a:rPr lang="en-US" dirty="0" err="1" smtClean="0"/>
              <a:t>Sobrato</a:t>
            </a:r>
            <a:r>
              <a:rPr lang="en-US" dirty="0" smtClean="0"/>
              <a:t> Center</a:t>
            </a:r>
          </a:p>
          <a:p>
            <a:pPr lvl="1"/>
            <a:r>
              <a:rPr lang="en-US" dirty="0" smtClean="0"/>
              <a:t>February 9, 9-12pm – San Mateo Library </a:t>
            </a:r>
          </a:p>
          <a:p>
            <a:pPr lvl="1"/>
            <a:endParaRPr lang="en-US" dirty="0"/>
          </a:p>
          <a:p>
            <a:r>
              <a:rPr lang="en-US" dirty="0"/>
              <a:t>Policy Advisory Committee Meetings </a:t>
            </a:r>
          </a:p>
          <a:p>
            <a:pPr lvl="1"/>
            <a:r>
              <a:rPr lang="en-US" dirty="0"/>
              <a:t>March 8</a:t>
            </a:r>
          </a:p>
          <a:p>
            <a:pPr lvl="1"/>
            <a:endParaRPr lang="en-US" dirty="0" smtClean="0"/>
          </a:p>
          <a:p>
            <a:pPr marL="457200" lvl="1" indent="0">
              <a:buNone/>
            </a:pPr>
            <a:endParaRPr lang="en-US" sz="1200" dirty="0" smtClean="0"/>
          </a:p>
        </p:txBody>
      </p:sp>
    </p:spTree>
    <p:extLst>
      <p:ext uri="{BB962C8B-B14F-4D97-AF65-F5344CB8AC3E}">
        <p14:creationId xmlns:p14="http://schemas.microsoft.com/office/powerpoint/2010/main" val="27360368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 Opportunities </a:t>
            </a:r>
            <a:endParaRPr lang="en-US" dirty="0"/>
          </a:p>
        </p:txBody>
      </p:sp>
      <p:sp>
        <p:nvSpPr>
          <p:cNvPr id="3" name="Content Placeholder 2"/>
          <p:cNvSpPr>
            <a:spLocks noGrp="1"/>
          </p:cNvSpPr>
          <p:nvPr>
            <p:ph idx="1"/>
          </p:nvPr>
        </p:nvSpPr>
        <p:spPr/>
        <p:txBody>
          <a:bodyPr/>
          <a:lstStyle/>
          <a:p>
            <a:r>
              <a:rPr lang="en-US" dirty="0"/>
              <a:t>Community Task Force </a:t>
            </a:r>
          </a:p>
          <a:p>
            <a:endParaRPr lang="en-US" sz="1200" dirty="0"/>
          </a:p>
          <a:p>
            <a:r>
              <a:rPr lang="en-US" dirty="0"/>
              <a:t>Public </a:t>
            </a:r>
            <a:r>
              <a:rPr lang="en-US" dirty="0" smtClean="0"/>
              <a:t>Workshops</a:t>
            </a:r>
          </a:p>
          <a:p>
            <a:endParaRPr lang="en-US" dirty="0"/>
          </a:p>
          <a:p>
            <a:pPr marL="0" indent="0">
              <a:buNone/>
            </a:pPr>
            <a:r>
              <a:rPr lang="en-US" sz="2400" dirty="0" smtClean="0"/>
              <a:t>For more info: </a:t>
            </a:r>
          </a:p>
          <a:p>
            <a:pPr marL="0" indent="0">
              <a:buNone/>
            </a:pPr>
            <a:r>
              <a:rPr lang="en-US" sz="2400" dirty="0"/>
              <a:t>C</a:t>
            </a:r>
            <a:r>
              <a:rPr lang="en-US" sz="2400" dirty="0" smtClean="0"/>
              <a:t>ontact TJ Carter</a:t>
            </a:r>
          </a:p>
          <a:p>
            <a:pPr marL="0" indent="0">
              <a:buNone/>
            </a:pPr>
            <a:r>
              <a:rPr lang="en-US" sz="2400" dirty="0" smtClean="0">
                <a:hlinkClick r:id="rId3"/>
              </a:rPr>
              <a:t>tjcarter@smcgov.org</a:t>
            </a:r>
            <a:r>
              <a:rPr lang="en-US" sz="2400" dirty="0"/>
              <a:t> </a:t>
            </a:r>
            <a:endParaRPr lang="en-US" sz="2400" dirty="0" smtClean="0"/>
          </a:p>
          <a:p>
            <a:pPr marL="0" indent="0">
              <a:buNone/>
            </a:pPr>
            <a:r>
              <a:rPr lang="en-US" sz="2400" dirty="0" smtClean="0"/>
              <a:t>or visit </a:t>
            </a:r>
            <a:endParaRPr lang="en-US" sz="2400" dirty="0"/>
          </a:p>
          <a:p>
            <a:pPr marL="0" indent="0">
              <a:buNone/>
            </a:pPr>
            <a:r>
              <a:rPr lang="en-US" sz="2400" dirty="0">
                <a:hlinkClick r:id="rId4"/>
              </a:rPr>
              <a:t>www.seachangesmc.com</a:t>
            </a:r>
            <a:r>
              <a:rPr lang="en-US" dirty="0"/>
              <a:t> </a:t>
            </a:r>
          </a:p>
          <a:p>
            <a:endParaRPr lang="en-US" b="1" dirty="0"/>
          </a:p>
        </p:txBody>
      </p:sp>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6950" r="15629"/>
          <a:stretch/>
        </p:blipFill>
        <p:spPr bwMode="auto">
          <a:xfrm>
            <a:off x="4809770" y="1405890"/>
            <a:ext cx="4131033" cy="48890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8494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4107" t="20000" r="2401"/>
          <a:stretch/>
        </p:blipFill>
        <p:spPr bwMode="auto">
          <a:xfrm>
            <a:off x="0" y="1041407"/>
            <a:ext cx="9167974" cy="468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46668" y="-101593"/>
            <a:ext cx="8229600" cy="1143000"/>
          </a:xfrm>
        </p:spPr>
        <p:txBody>
          <a:bodyPr/>
          <a:lstStyle/>
          <a:p>
            <a:r>
              <a:rPr lang="en-US" dirty="0" smtClean="0"/>
              <a:t>Questions?</a:t>
            </a:r>
            <a:endParaRPr lang="en-US" dirty="0"/>
          </a:p>
        </p:txBody>
      </p:sp>
      <p:sp>
        <p:nvSpPr>
          <p:cNvPr id="4" name="TextBox 3"/>
          <p:cNvSpPr txBox="1"/>
          <p:nvPr/>
        </p:nvSpPr>
        <p:spPr>
          <a:xfrm>
            <a:off x="0" y="5448597"/>
            <a:ext cx="3725333" cy="276999"/>
          </a:xfrm>
          <a:prstGeom prst="rect">
            <a:avLst/>
          </a:prstGeom>
          <a:noFill/>
        </p:spPr>
        <p:txBody>
          <a:bodyPr wrap="square" rtlCol="0">
            <a:spAutoFit/>
          </a:bodyPr>
          <a:lstStyle/>
          <a:p>
            <a:r>
              <a:rPr lang="en-US" sz="1200" dirty="0" smtClean="0">
                <a:solidFill>
                  <a:schemeClr val="bg1"/>
                </a:solidFill>
              </a:rPr>
              <a:t>Photo by Jen </a:t>
            </a:r>
            <a:r>
              <a:rPr lang="en-US" sz="1200" dirty="0" err="1" smtClean="0">
                <a:solidFill>
                  <a:schemeClr val="bg1"/>
                </a:solidFill>
              </a:rPr>
              <a:t>Kalt</a:t>
            </a:r>
            <a:r>
              <a:rPr lang="en-US" sz="1200" dirty="0" smtClean="0">
                <a:solidFill>
                  <a:schemeClr val="bg1"/>
                </a:solidFill>
              </a:rPr>
              <a:t>, all rights reserved</a:t>
            </a:r>
            <a:endParaRPr lang="en-US" sz="1200" dirty="0">
              <a:solidFill>
                <a:schemeClr val="bg1"/>
              </a:solidFill>
            </a:endParaRPr>
          </a:p>
        </p:txBody>
      </p:sp>
      <p:sp>
        <p:nvSpPr>
          <p:cNvPr id="5" name="TextBox 4"/>
          <p:cNvSpPr txBox="1"/>
          <p:nvPr/>
        </p:nvSpPr>
        <p:spPr>
          <a:xfrm>
            <a:off x="7030492" y="4407474"/>
            <a:ext cx="2113508" cy="338554"/>
          </a:xfrm>
          <a:prstGeom prst="rect">
            <a:avLst/>
          </a:prstGeom>
          <a:noFill/>
        </p:spPr>
        <p:txBody>
          <a:bodyPr wrap="square" rtlCol="0">
            <a:spAutoFit/>
          </a:bodyPr>
          <a:lstStyle/>
          <a:p>
            <a:r>
              <a:rPr lang="en-US" sz="1600" dirty="0" smtClean="0">
                <a:solidFill>
                  <a:schemeClr val="bg1"/>
                </a:solidFill>
              </a:rPr>
              <a:t>Port of Redwood City </a:t>
            </a:r>
            <a:endParaRPr lang="en-US" sz="1600" dirty="0">
              <a:solidFill>
                <a:schemeClr val="bg1"/>
              </a:solidFill>
            </a:endParaRPr>
          </a:p>
        </p:txBody>
      </p:sp>
      <p:sp>
        <p:nvSpPr>
          <p:cNvPr id="3" name="TextBox 2"/>
          <p:cNvSpPr txBox="1"/>
          <p:nvPr/>
        </p:nvSpPr>
        <p:spPr>
          <a:xfrm>
            <a:off x="441434" y="2912838"/>
            <a:ext cx="5770180" cy="1631216"/>
          </a:xfrm>
          <a:prstGeom prst="rect">
            <a:avLst/>
          </a:prstGeom>
          <a:solidFill>
            <a:schemeClr val="bg2">
              <a:lumMod val="95000"/>
              <a:alpha val="57000"/>
            </a:schemeClr>
          </a:solidFill>
        </p:spPr>
        <p:txBody>
          <a:bodyPr wrap="square" rtlCol="0">
            <a:spAutoFit/>
          </a:bodyPr>
          <a:lstStyle/>
          <a:p>
            <a:r>
              <a:rPr lang="en-US" sz="2000" dirty="0" smtClean="0"/>
              <a:t>Contact Info:</a:t>
            </a:r>
          </a:p>
          <a:p>
            <a:r>
              <a:rPr lang="en-US" sz="2000" dirty="0" smtClean="0"/>
              <a:t>Hilary </a:t>
            </a:r>
            <a:r>
              <a:rPr lang="en-US" sz="2000" dirty="0" err="1" smtClean="0"/>
              <a:t>Papendick</a:t>
            </a:r>
            <a:r>
              <a:rPr lang="en-US" sz="2000" dirty="0" smtClean="0"/>
              <a:t>, Climate Resilience Specialist</a:t>
            </a:r>
          </a:p>
          <a:p>
            <a:r>
              <a:rPr lang="en-US" sz="2000" dirty="0" smtClean="0">
                <a:hlinkClick r:id="rId3"/>
              </a:rPr>
              <a:t>hpapendick@smcgov.org</a:t>
            </a:r>
            <a:endParaRPr lang="en-US" sz="2000" dirty="0" smtClean="0"/>
          </a:p>
          <a:p>
            <a:r>
              <a:rPr lang="en-US" sz="2000" dirty="0" smtClean="0"/>
              <a:t>650-363-4194</a:t>
            </a:r>
          </a:p>
          <a:p>
            <a:r>
              <a:rPr lang="en-US" sz="2000" dirty="0">
                <a:hlinkClick r:id="rId4"/>
              </a:rPr>
              <a:t>http://seachangesmc.com</a:t>
            </a:r>
            <a:r>
              <a:rPr lang="en-US" sz="2000" dirty="0" smtClean="0">
                <a:hlinkClick r:id="rId4"/>
              </a:rPr>
              <a:t>/</a:t>
            </a:r>
            <a:r>
              <a:rPr lang="en-US" sz="2000" dirty="0" smtClean="0"/>
              <a:t> </a:t>
            </a:r>
            <a:endParaRPr lang="en-US" sz="2000" dirty="0" smtClean="0"/>
          </a:p>
        </p:txBody>
      </p:sp>
    </p:spTree>
    <p:extLst>
      <p:ext uri="{BB962C8B-B14F-4D97-AF65-F5344CB8AC3E}">
        <p14:creationId xmlns:p14="http://schemas.microsoft.com/office/powerpoint/2010/main" val="358233271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346"/>
            <a:ext cx="9228255" cy="610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3164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1" y="1255059"/>
            <a:ext cx="9100926" cy="428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708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38605"/>
            <a:ext cx="9144000" cy="352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708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study </a:t>
            </a:r>
            <a:r>
              <a:rPr lang="en-US" dirty="0"/>
              <a:t>will </a:t>
            </a:r>
            <a:r>
              <a:rPr lang="en-US" dirty="0" smtClean="0"/>
              <a:t>accomplish?</a:t>
            </a:r>
            <a:endParaRPr lang="en-US" sz="2000" dirty="0">
              <a:solidFill>
                <a:srgbClr val="FF0000"/>
              </a:solidFill>
            </a:endParaRPr>
          </a:p>
        </p:txBody>
      </p:sp>
      <p:grpSp>
        <p:nvGrpSpPr>
          <p:cNvPr id="24" name="Group 23"/>
          <p:cNvGrpSpPr/>
          <p:nvPr/>
        </p:nvGrpSpPr>
        <p:grpSpPr>
          <a:xfrm>
            <a:off x="480060" y="4797289"/>
            <a:ext cx="8172450" cy="1396125"/>
            <a:chOff x="480060" y="4599698"/>
            <a:chExt cx="8172450" cy="1396125"/>
          </a:xfrm>
          <a:scene3d>
            <a:camera prst="orthographicFront">
              <a:rot lat="0" lon="0" rev="0"/>
            </a:camera>
            <a:lightRig rig="contrasting" dir="t">
              <a:rot lat="0" lon="0" rev="7800000"/>
            </a:lightRig>
          </a:scene3d>
        </p:grpSpPr>
        <p:sp>
          <p:nvSpPr>
            <p:cNvPr id="5" name="Isosceles Triangle 4"/>
            <p:cNvSpPr/>
            <p:nvPr/>
          </p:nvSpPr>
          <p:spPr>
            <a:xfrm rot="10800000">
              <a:off x="480060" y="4599698"/>
              <a:ext cx="8074212" cy="559723"/>
            </a:xfrm>
            <a:prstGeom prst="triangle">
              <a:avLst/>
            </a:prstGeom>
            <a:gradFill flip="none" rotWithShape="1">
              <a:gsLst>
                <a:gs pos="0">
                  <a:schemeClr val="accent1"/>
                </a:gs>
                <a:gs pos="31000">
                  <a:srgbClr val="68B1C5"/>
                </a:gs>
                <a:gs pos="48000">
                  <a:schemeClr val="accent1">
                    <a:lumMod val="75000"/>
                  </a:schemeClr>
                </a:gs>
                <a:gs pos="100000">
                  <a:srgbClr val="005370"/>
                </a:gs>
              </a:gsLst>
              <a:lin ang="16200000" scaled="1"/>
              <a:tileRect/>
            </a:gradFill>
            <a:ln>
              <a:noFill/>
            </a:ln>
            <a:effectLst/>
            <a:scene3d>
              <a:camera prst="orthographicFront">
                <a:rot lat="0" lon="0" rev="0"/>
              </a:camera>
              <a:lightRig rig="threePt" dir="t">
                <a:rot lat="0" lon="0" rev="1200000"/>
              </a:lightRig>
            </a:scene3d>
            <a:sp3d>
              <a:bevelT w="139700" h="1397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itle 1"/>
            <p:cNvSpPr txBox="1">
              <a:spLocks/>
            </p:cNvSpPr>
            <p:nvPr/>
          </p:nvSpPr>
          <p:spPr>
            <a:xfrm>
              <a:off x="480060" y="4968778"/>
              <a:ext cx="8172450" cy="1027045"/>
            </a:xfrm>
            <a:prstGeom prst="rect">
              <a:avLst/>
            </a:prstGeom>
            <a:ln>
              <a:noFill/>
            </a:ln>
            <a:effectLst/>
            <a:sp3d>
              <a:bevelT w="139700" h="139700"/>
            </a:sp3d>
          </p:spPr>
          <p:txBody>
            <a:bodyPr vert="horz" lIns="91440" tIns="45720" rIns="91440" bIns="45720" rtlCol="0" anchor="ctr">
              <a:noAutofit/>
            </a:bodyPr>
            <a:lstStyle>
              <a:lvl1pPr algn="l" defTabSz="4572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pPr algn="ctr"/>
              <a:r>
                <a:rPr lang="en-US" sz="2800" b="1" dirty="0" smtClean="0">
                  <a:solidFill>
                    <a:schemeClr val="tx1"/>
                  </a:solidFill>
                </a:rPr>
                <a:t>Actionable outcomes </a:t>
              </a:r>
              <a:endParaRPr lang="en-US" sz="2800" b="1" dirty="0">
                <a:solidFill>
                  <a:schemeClr val="tx1"/>
                </a:solidFill>
              </a:endParaRPr>
            </a:p>
          </p:txBody>
        </p:sp>
      </p:grpSp>
      <p:sp>
        <p:nvSpPr>
          <p:cNvPr id="18" name="Rounded Rectangle 17"/>
          <p:cNvSpPr/>
          <p:nvPr/>
        </p:nvSpPr>
        <p:spPr>
          <a:xfrm>
            <a:off x="480060" y="1237962"/>
            <a:ext cx="8170296" cy="557784"/>
          </a:xfrm>
          <a:prstGeom prst="roundRect">
            <a:avLst/>
          </a:prstGeom>
          <a:solidFill>
            <a:srgbClr val="EA7E1C"/>
          </a:solidFill>
          <a:ln>
            <a:noFill/>
          </a:ln>
          <a:effectLst>
            <a:outerShdw blurRad="76200" dist="38100" dir="16200000"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rPr>
              <a:t>Develop County-specific approach</a:t>
            </a:r>
            <a:endParaRPr lang="en-US" sz="2800" b="1" dirty="0">
              <a:solidFill>
                <a:schemeClr val="bg1"/>
              </a:solidFill>
            </a:endParaRPr>
          </a:p>
        </p:txBody>
      </p:sp>
      <p:sp>
        <p:nvSpPr>
          <p:cNvPr id="19" name="Rounded Rectangle 18"/>
          <p:cNvSpPr/>
          <p:nvPr/>
        </p:nvSpPr>
        <p:spPr>
          <a:xfrm>
            <a:off x="480060" y="1955549"/>
            <a:ext cx="8170296" cy="554355"/>
          </a:xfrm>
          <a:prstGeom prst="roundRect">
            <a:avLst/>
          </a:prstGeom>
          <a:solidFill>
            <a:schemeClr val="accent4"/>
          </a:solidFill>
          <a:ln>
            <a:noFill/>
          </a:ln>
          <a:effectLst>
            <a:outerShdw blurRad="76200" dist="38100" dir="16200000"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bg1"/>
                </a:solidFill>
              </a:rPr>
              <a:t>Gather data and categorize assets</a:t>
            </a:r>
            <a:endParaRPr lang="en-US" sz="2800" b="1" dirty="0">
              <a:solidFill>
                <a:schemeClr val="bg1"/>
              </a:solidFill>
            </a:endParaRPr>
          </a:p>
        </p:txBody>
      </p:sp>
      <p:sp>
        <p:nvSpPr>
          <p:cNvPr id="21" name="Rounded Rectangle 20"/>
          <p:cNvSpPr/>
          <p:nvPr/>
        </p:nvSpPr>
        <p:spPr>
          <a:xfrm>
            <a:off x="480060" y="2672484"/>
            <a:ext cx="8170296" cy="554355"/>
          </a:xfrm>
          <a:prstGeom prst="roundRect">
            <a:avLst/>
          </a:prstGeom>
          <a:solidFill>
            <a:schemeClr val="accent6"/>
          </a:solidFill>
          <a:ln>
            <a:noFill/>
          </a:ln>
          <a:effectLst>
            <a:outerShdw blurRad="76200" dist="38100" dir="16200000"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solidFill>
                  <a:schemeClr val="bg1"/>
                </a:solidFill>
              </a:rPr>
              <a:t>Inundation exposure analysis and mapping</a:t>
            </a:r>
            <a:endParaRPr lang="en-US" sz="2800" b="1" dirty="0">
              <a:solidFill>
                <a:schemeClr val="bg1"/>
              </a:solidFill>
            </a:endParaRPr>
          </a:p>
        </p:txBody>
      </p:sp>
      <p:sp>
        <p:nvSpPr>
          <p:cNvPr id="22" name="Rounded Rectangle 21"/>
          <p:cNvSpPr/>
          <p:nvPr/>
        </p:nvSpPr>
        <p:spPr>
          <a:xfrm>
            <a:off x="480060" y="3389419"/>
            <a:ext cx="8170296" cy="554355"/>
          </a:xfrm>
          <a:prstGeom prst="roundRect">
            <a:avLst/>
          </a:prstGeom>
          <a:solidFill>
            <a:schemeClr val="accent2"/>
          </a:solidFill>
          <a:ln>
            <a:noFill/>
          </a:ln>
          <a:effectLst>
            <a:outerShdw blurRad="76200" dist="38100" dir="16200000"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solidFill>
                  <a:schemeClr val="bg1"/>
                </a:solidFill>
              </a:rPr>
              <a:t>Vulnerability and risk analysis</a:t>
            </a:r>
            <a:endParaRPr lang="en-US" sz="2800" b="1" dirty="0">
              <a:solidFill>
                <a:schemeClr val="bg1"/>
              </a:solidFill>
            </a:endParaRPr>
          </a:p>
        </p:txBody>
      </p:sp>
      <p:sp>
        <p:nvSpPr>
          <p:cNvPr id="23" name="Rounded Rectangle 22"/>
          <p:cNvSpPr/>
          <p:nvPr/>
        </p:nvSpPr>
        <p:spPr>
          <a:xfrm>
            <a:off x="480060" y="4120420"/>
            <a:ext cx="8170296" cy="554355"/>
          </a:xfrm>
          <a:prstGeom prst="roundRect">
            <a:avLst/>
          </a:prstGeom>
          <a:solidFill>
            <a:schemeClr val="accent1"/>
          </a:solidFill>
          <a:ln>
            <a:noFill/>
          </a:ln>
          <a:effectLst>
            <a:outerShdw blurRad="76200" dist="38100" dir="16200000"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solidFill>
                  <a:schemeClr val="bg1"/>
                </a:solidFill>
              </a:rPr>
              <a:t>Initial adaptation planning</a:t>
            </a:r>
            <a:endParaRPr lang="en-US" sz="2800" b="1" dirty="0">
              <a:solidFill>
                <a:schemeClr val="bg1"/>
              </a:solidFill>
            </a:endParaRPr>
          </a:p>
        </p:txBody>
      </p:sp>
    </p:spTree>
    <p:extLst>
      <p:ext uri="{BB962C8B-B14F-4D97-AF65-F5344CB8AC3E}">
        <p14:creationId xmlns:p14="http://schemas.microsoft.com/office/powerpoint/2010/main" val="34741041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61913"/>
            <a:ext cx="9144000" cy="5687524"/>
          </a:xfrm>
          <a:prstGeom prst="rect">
            <a:avLst/>
          </a:prstGeom>
        </p:spPr>
      </p:pic>
      <p:sp>
        <p:nvSpPr>
          <p:cNvPr id="4" name="TextBox 3"/>
          <p:cNvSpPr txBox="1"/>
          <p:nvPr/>
        </p:nvSpPr>
        <p:spPr>
          <a:xfrm>
            <a:off x="5235388" y="304800"/>
            <a:ext cx="3451411" cy="369332"/>
          </a:xfrm>
          <a:prstGeom prst="rect">
            <a:avLst/>
          </a:prstGeom>
          <a:noFill/>
        </p:spPr>
        <p:txBody>
          <a:bodyPr wrap="square" rtlCol="0">
            <a:spAutoFit/>
          </a:bodyPr>
          <a:lstStyle/>
          <a:p>
            <a:r>
              <a:rPr lang="en-US" sz="1800" dirty="0">
                <a:hlinkClick r:id="rId4"/>
              </a:rPr>
              <a:t>http://seachangesmc.com</a:t>
            </a:r>
            <a:r>
              <a:rPr lang="en-US" sz="1800" dirty="0" smtClean="0">
                <a:hlinkClick r:id="rId4"/>
              </a:rPr>
              <a:t>/</a:t>
            </a:r>
            <a:r>
              <a:rPr lang="en-US" sz="1800" dirty="0" smtClean="0"/>
              <a:t> </a:t>
            </a:r>
          </a:p>
        </p:txBody>
      </p:sp>
    </p:spTree>
    <p:extLst>
      <p:ext uri="{BB962C8B-B14F-4D97-AF65-F5344CB8AC3E}">
        <p14:creationId xmlns:p14="http://schemas.microsoft.com/office/powerpoint/2010/main" val="4058157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to Date</a:t>
            </a:r>
            <a:endParaRPr lang="en-US" dirty="0"/>
          </a:p>
        </p:txBody>
      </p:sp>
      <p:sp>
        <p:nvSpPr>
          <p:cNvPr id="3" name="Content Placeholder 2"/>
          <p:cNvSpPr>
            <a:spLocks noGrp="1"/>
          </p:cNvSpPr>
          <p:nvPr>
            <p:ph idx="1"/>
          </p:nvPr>
        </p:nvSpPr>
        <p:spPr/>
        <p:txBody>
          <a:bodyPr/>
          <a:lstStyle/>
          <a:p>
            <a:r>
              <a:rPr lang="en-US" dirty="0" smtClean="0"/>
              <a:t>Methodology Report complete</a:t>
            </a:r>
          </a:p>
          <a:p>
            <a:r>
              <a:rPr lang="en-US" dirty="0" smtClean="0"/>
              <a:t>Asset Categorization Report complete</a:t>
            </a:r>
          </a:p>
          <a:p>
            <a:r>
              <a:rPr lang="en-US" dirty="0" smtClean="0"/>
              <a:t>Sea Level Rise Scenarios </a:t>
            </a:r>
          </a:p>
          <a:p>
            <a:r>
              <a:rPr lang="en-US" dirty="0" smtClean="0"/>
              <a:t>Convened Technical Working Group &amp; Policy Advisory Committee</a:t>
            </a:r>
          </a:p>
          <a:p>
            <a:r>
              <a:rPr lang="en-US" dirty="0" smtClean="0"/>
              <a:t>Community Task Force </a:t>
            </a:r>
          </a:p>
          <a:p>
            <a:endParaRPr lang="en-US" dirty="0"/>
          </a:p>
        </p:txBody>
      </p:sp>
    </p:spTree>
    <p:extLst>
      <p:ext uri="{BB962C8B-B14F-4D97-AF65-F5344CB8AC3E}">
        <p14:creationId xmlns:p14="http://schemas.microsoft.com/office/powerpoint/2010/main" val="28212225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Available Science on SLR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7790787"/>
              </p:ext>
            </p:extLst>
          </p:nvPr>
        </p:nvGraphicFramePr>
        <p:xfrm>
          <a:off x="992473" y="2468629"/>
          <a:ext cx="7513178" cy="2482932"/>
        </p:xfrm>
        <a:graphic>
          <a:graphicData uri="http://schemas.openxmlformats.org/drawingml/2006/table">
            <a:tbl>
              <a:tblPr firstRow="1" firstCol="1" bandRow="1">
                <a:tableStyleId>{5C22544A-7EE6-4342-B048-85BDC9FD1C3A}</a:tableStyleId>
              </a:tblPr>
              <a:tblGrid>
                <a:gridCol w="1393299"/>
                <a:gridCol w="2775944"/>
                <a:gridCol w="3343935"/>
              </a:tblGrid>
              <a:tr h="516996">
                <a:tc>
                  <a:txBody>
                    <a:bodyPr/>
                    <a:lstStyle/>
                    <a:p>
                      <a:pPr marL="0" marR="0" hangingPunct="0">
                        <a:lnSpc>
                          <a:spcPts val="1400"/>
                        </a:lnSpc>
                        <a:spcBef>
                          <a:spcPts val="0"/>
                        </a:spcBef>
                        <a:spcAft>
                          <a:spcPts val="0"/>
                        </a:spcAft>
                      </a:pPr>
                      <a:endParaRPr lang="en-US" sz="2800" dirty="0" smtClean="0">
                        <a:effectLst/>
                      </a:endParaRPr>
                    </a:p>
                    <a:p>
                      <a:pPr marL="0" marR="0" hangingPunct="0">
                        <a:lnSpc>
                          <a:spcPts val="1400"/>
                        </a:lnSpc>
                        <a:spcBef>
                          <a:spcPts val="0"/>
                        </a:spcBef>
                        <a:spcAft>
                          <a:spcPts val="0"/>
                        </a:spcAft>
                      </a:pPr>
                      <a:r>
                        <a:rPr lang="en-US" sz="2800" dirty="0" smtClean="0">
                          <a:effectLst/>
                        </a:rPr>
                        <a:t>Year</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hangingPunct="0">
                        <a:lnSpc>
                          <a:spcPts val="1400"/>
                        </a:lnSpc>
                        <a:spcBef>
                          <a:spcPts val="0"/>
                        </a:spcBef>
                        <a:spcAft>
                          <a:spcPts val="0"/>
                        </a:spcAft>
                      </a:pPr>
                      <a:endParaRPr lang="en-US" sz="2800" dirty="0" smtClean="0">
                        <a:effectLst/>
                      </a:endParaRPr>
                    </a:p>
                    <a:p>
                      <a:pPr marL="0" marR="0" hangingPunct="0">
                        <a:lnSpc>
                          <a:spcPts val="1400"/>
                        </a:lnSpc>
                        <a:spcBef>
                          <a:spcPts val="0"/>
                        </a:spcBef>
                        <a:spcAft>
                          <a:spcPts val="0"/>
                        </a:spcAft>
                      </a:pPr>
                      <a:r>
                        <a:rPr lang="en-US" sz="2800" dirty="0" smtClean="0">
                          <a:effectLst/>
                        </a:rPr>
                        <a:t>Projections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hangingPunct="0">
                        <a:lnSpc>
                          <a:spcPts val="1400"/>
                        </a:lnSpc>
                        <a:spcBef>
                          <a:spcPts val="0"/>
                        </a:spcBef>
                        <a:spcAft>
                          <a:spcPts val="0"/>
                        </a:spcAft>
                      </a:pPr>
                      <a:endParaRPr lang="en-US" sz="2400" dirty="0" smtClean="0">
                        <a:effectLst/>
                      </a:endParaRPr>
                    </a:p>
                    <a:p>
                      <a:pPr marL="0" marR="0" hangingPunct="0">
                        <a:lnSpc>
                          <a:spcPts val="1400"/>
                        </a:lnSpc>
                        <a:spcBef>
                          <a:spcPts val="0"/>
                        </a:spcBef>
                        <a:spcAft>
                          <a:spcPts val="0"/>
                        </a:spcAft>
                      </a:pPr>
                      <a:r>
                        <a:rPr lang="en-US" sz="2800" dirty="0" smtClean="0">
                          <a:effectLst/>
                        </a:rPr>
                        <a:t>Ranges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706479">
                <a:tc>
                  <a:txBody>
                    <a:bodyPr/>
                    <a:lstStyle/>
                    <a:p>
                      <a:pPr marL="0" marR="0" algn="l" hangingPunct="0">
                        <a:lnSpc>
                          <a:spcPts val="1400"/>
                        </a:lnSpc>
                        <a:spcBef>
                          <a:spcPts val="0"/>
                        </a:spcBef>
                        <a:spcAft>
                          <a:spcPts val="0"/>
                        </a:spcAft>
                      </a:pPr>
                      <a:endParaRPr lang="en-US" sz="2400" dirty="0" smtClean="0">
                        <a:effectLst/>
                      </a:endParaRPr>
                    </a:p>
                    <a:p>
                      <a:pPr marL="0" marR="0" algn="l" hangingPunct="0">
                        <a:lnSpc>
                          <a:spcPts val="1400"/>
                        </a:lnSpc>
                        <a:spcBef>
                          <a:spcPts val="0"/>
                        </a:spcBef>
                        <a:spcAft>
                          <a:spcPts val="0"/>
                        </a:spcAft>
                      </a:pPr>
                      <a:r>
                        <a:rPr lang="en-US" sz="2800" dirty="0" smtClean="0">
                          <a:effectLst/>
                        </a:rPr>
                        <a:t>2030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hangingPunct="0">
                        <a:lnSpc>
                          <a:spcPts val="1400"/>
                        </a:lnSpc>
                        <a:spcBef>
                          <a:spcPts val="0"/>
                        </a:spcBef>
                        <a:spcAft>
                          <a:spcPts val="0"/>
                        </a:spcAft>
                      </a:pPr>
                      <a:endParaRPr lang="en-US" sz="2400" dirty="0" smtClean="0">
                        <a:effectLst/>
                      </a:endParaRPr>
                    </a:p>
                    <a:p>
                      <a:pPr marL="0" marR="0" algn="l" hangingPunct="0">
                        <a:lnSpc>
                          <a:spcPts val="1400"/>
                        </a:lnSpc>
                        <a:spcBef>
                          <a:spcPts val="0"/>
                        </a:spcBef>
                        <a:spcAft>
                          <a:spcPts val="0"/>
                        </a:spcAft>
                      </a:pPr>
                      <a:r>
                        <a:rPr lang="en-US" sz="2800" dirty="0" smtClean="0">
                          <a:effectLst/>
                        </a:rPr>
                        <a:t>6 </a:t>
                      </a:r>
                      <a:r>
                        <a:rPr lang="en-US" sz="2800" dirty="0">
                          <a:effectLst/>
                        </a:rPr>
                        <a:t>+/- 2 inches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hangingPunct="0">
                        <a:lnSpc>
                          <a:spcPts val="1400"/>
                        </a:lnSpc>
                        <a:spcBef>
                          <a:spcPts val="0"/>
                        </a:spcBef>
                        <a:spcAft>
                          <a:spcPts val="0"/>
                        </a:spcAft>
                      </a:pPr>
                      <a:endParaRPr lang="en-US" sz="2800" dirty="0" smtClean="0">
                        <a:effectLst/>
                      </a:endParaRPr>
                    </a:p>
                    <a:p>
                      <a:pPr marL="0" marR="0" algn="l" hangingPunct="0">
                        <a:lnSpc>
                          <a:spcPts val="1400"/>
                        </a:lnSpc>
                        <a:spcBef>
                          <a:spcPts val="0"/>
                        </a:spcBef>
                        <a:spcAft>
                          <a:spcPts val="0"/>
                        </a:spcAft>
                      </a:pPr>
                      <a:r>
                        <a:rPr lang="en-US" sz="2800" dirty="0" smtClean="0">
                          <a:effectLst/>
                        </a:rPr>
                        <a:t>2 </a:t>
                      </a:r>
                      <a:r>
                        <a:rPr lang="en-US" sz="2800" dirty="0">
                          <a:effectLst/>
                        </a:rPr>
                        <a:t>to 12 inches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724619">
                <a:tc>
                  <a:txBody>
                    <a:bodyPr/>
                    <a:lstStyle/>
                    <a:p>
                      <a:pPr marL="0" marR="0" algn="l" hangingPunct="0">
                        <a:lnSpc>
                          <a:spcPts val="1400"/>
                        </a:lnSpc>
                        <a:spcBef>
                          <a:spcPts val="0"/>
                        </a:spcBef>
                        <a:spcAft>
                          <a:spcPts val="0"/>
                        </a:spcAft>
                      </a:pPr>
                      <a:endParaRPr lang="en-US" sz="2400" dirty="0" smtClean="0">
                        <a:effectLst/>
                      </a:endParaRPr>
                    </a:p>
                    <a:p>
                      <a:pPr marL="0" marR="0" algn="l" hangingPunct="0">
                        <a:lnSpc>
                          <a:spcPts val="1400"/>
                        </a:lnSpc>
                        <a:spcBef>
                          <a:spcPts val="0"/>
                        </a:spcBef>
                        <a:spcAft>
                          <a:spcPts val="0"/>
                        </a:spcAft>
                      </a:pPr>
                      <a:r>
                        <a:rPr lang="en-US" sz="2800" dirty="0" smtClean="0">
                          <a:effectLst/>
                        </a:rPr>
                        <a:t>2050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hangingPunct="0">
                        <a:lnSpc>
                          <a:spcPts val="1400"/>
                        </a:lnSpc>
                        <a:spcBef>
                          <a:spcPts val="0"/>
                        </a:spcBef>
                        <a:spcAft>
                          <a:spcPts val="0"/>
                        </a:spcAft>
                      </a:pPr>
                      <a:endParaRPr lang="en-US" sz="2800" dirty="0" smtClean="0">
                        <a:effectLst/>
                      </a:endParaRPr>
                    </a:p>
                    <a:p>
                      <a:pPr marL="0" marR="0" algn="l" hangingPunct="0">
                        <a:lnSpc>
                          <a:spcPts val="1400"/>
                        </a:lnSpc>
                        <a:spcBef>
                          <a:spcPts val="0"/>
                        </a:spcBef>
                        <a:spcAft>
                          <a:spcPts val="0"/>
                        </a:spcAft>
                      </a:pPr>
                      <a:r>
                        <a:rPr lang="en-US" sz="2800" dirty="0" smtClean="0">
                          <a:effectLst/>
                        </a:rPr>
                        <a:t>11 </a:t>
                      </a:r>
                      <a:r>
                        <a:rPr lang="en-US" sz="2800" dirty="0">
                          <a:effectLst/>
                        </a:rPr>
                        <a:t>+/- 4 inches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hangingPunct="0">
                        <a:lnSpc>
                          <a:spcPts val="1400"/>
                        </a:lnSpc>
                        <a:spcBef>
                          <a:spcPts val="0"/>
                        </a:spcBef>
                        <a:spcAft>
                          <a:spcPts val="0"/>
                        </a:spcAft>
                      </a:pPr>
                      <a:endParaRPr lang="en-US" sz="2400" dirty="0" smtClean="0">
                        <a:effectLst/>
                      </a:endParaRPr>
                    </a:p>
                    <a:p>
                      <a:pPr marL="0" marR="0" algn="l" hangingPunct="0">
                        <a:lnSpc>
                          <a:spcPts val="1400"/>
                        </a:lnSpc>
                        <a:spcBef>
                          <a:spcPts val="0"/>
                        </a:spcBef>
                        <a:spcAft>
                          <a:spcPts val="0"/>
                        </a:spcAft>
                      </a:pPr>
                      <a:r>
                        <a:rPr lang="en-US" sz="2800" dirty="0" smtClean="0">
                          <a:effectLst/>
                        </a:rPr>
                        <a:t>5 </a:t>
                      </a:r>
                      <a:r>
                        <a:rPr lang="en-US" sz="2800" dirty="0">
                          <a:effectLst/>
                        </a:rPr>
                        <a:t>to 24 inches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534838">
                <a:tc>
                  <a:txBody>
                    <a:bodyPr/>
                    <a:lstStyle/>
                    <a:p>
                      <a:pPr marL="0" marR="0" algn="l" hangingPunct="0">
                        <a:lnSpc>
                          <a:spcPts val="1400"/>
                        </a:lnSpc>
                        <a:spcBef>
                          <a:spcPts val="0"/>
                        </a:spcBef>
                        <a:spcAft>
                          <a:spcPts val="0"/>
                        </a:spcAft>
                      </a:pPr>
                      <a:endParaRPr lang="en-US" sz="2400" dirty="0" smtClean="0">
                        <a:effectLst/>
                      </a:endParaRPr>
                    </a:p>
                    <a:p>
                      <a:pPr marL="0" marR="0" algn="l" hangingPunct="0">
                        <a:lnSpc>
                          <a:spcPts val="1400"/>
                        </a:lnSpc>
                        <a:spcBef>
                          <a:spcPts val="0"/>
                        </a:spcBef>
                        <a:spcAft>
                          <a:spcPts val="0"/>
                        </a:spcAft>
                      </a:pPr>
                      <a:r>
                        <a:rPr lang="en-US" sz="2800" dirty="0" smtClean="0">
                          <a:effectLst/>
                        </a:rPr>
                        <a:t>2100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hangingPunct="0">
                        <a:lnSpc>
                          <a:spcPts val="1400"/>
                        </a:lnSpc>
                        <a:spcBef>
                          <a:spcPts val="0"/>
                        </a:spcBef>
                        <a:spcAft>
                          <a:spcPts val="0"/>
                        </a:spcAft>
                      </a:pPr>
                      <a:endParaRPr lang="en-US" sz="2400" dirty="0" smtClean="0">
                        <a:effectLst/>
                      </a:endParaRPr>
                    </a:p>
                    <a:p>
                      <a:pPr marL="0" marR="0" algn="l" hangingPunct="0">
                        <a:lnSpc>
                          <a:spcPts val="1400"/>
                        </a:lnSpc>
                        <a:spcBef>
                          <a:spcPts val="0"/>
                        </a:spcBef>
                        <a:spcAft>
                          <a:spcPts val="0"/>
                        </a:spcAft>
                      </a:pPr>
                      <a:r>
                        <a:rPr lang="en-US" sz="2800" dirty="0" smtClean="0">
                          <a:effectLst/>
                        </a:rPr>
                        <a:t>36 </a:t>
                      </a:r>
                      <a:r>
                        <a:rPr lang="en-US" sz="2800" dirty="0">
                          <a:effectLst/>
                        </a:rPr>
                        <a:t>+/- 10 inches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hangingPunct="0">
                        <a:lnSpc>
                          <a:spcPts val="1400"/>
                        </a:lnSpc>
                        <a:spcBef>
                          <a:spcPts val="0"/>
                        </a:spcBef>
                        <a:spcAft>
                          <a:spcPts val="0"/>
                        </a:spcAft>
                      </a:pPr>
                      <a:endParaRPr lang="en-US" sz="2400" dirty="0" smtClean="0">
                        <a:effectLst/>
                      </a:endParaRPr>
                    </a:p>
                    <a:p>
                      <a:pPr marL="0" marR="0" algn="l" hangingPunct="0">
                        <a:lnSpc>
                          <a:spcPts val="1400"/>
                        </a:lnSpc>
                        <a:spcBef>
                          <a:spcPts val="0"/>
                        </a:spcBef>
                        <a:spcAft>
                          <a:spcPts val="0"/>
                        </a:spcAft>
                      </a:pPr>
                      <a:r>
                        <a:rPr lang="en-US" sz="2800" dirty="0" smtClean="0">
                          <a:effectLst/>
                        </a:rPr>
                        <a:t>17 </a:t>
                      </a:r>
                      <a:r>
                        <a:rPr lang="en-US" sz="2800" dirty="0">
                          <a:effectLst/>
                        </a:rPr>
                        <a:t>to 66 inches</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4" name="Rectangle 3"/>
          <p:cNvSpPr/>
          <p:nvPr/>
        </p:nvSpPr>
        <p:spPr>
          <a:xfrm>
            <a:off x="200526" y="5412037"/>
            <a:ext cx="8782109" cy="646331"/>
          </a:xfrm>
          <a:prstGeom prst="rect">
            <a:avLst/>
          </a:prstGeom>
        </p:spPr>
        <p:txBody>
          <a:bodyPr wrap="square">
            <a:spAutoFit/>
          </a:bodyPr>
          <a:lstStyle/>
          <a:p>
            <a:r>
              <a:rPr lang="en-US" sz="1800" b="1" i="1" dirty="0">
                <a:latin typeface="Arial" panose="020B0604020202020204" pitchFamily="34" charset="0"/>
                <a:ea typeface="Times New Roman" panose="02020603050405020304" pitchFamily="18" charset="0"/>
                <a:cs typeface="Times New Roman" panose="02020603050405020304" pitchFamily="18" charset="0"/>
              </a:rPr>
              <a:t>Sea Level Rise </a:t>
            </a:r>
            <a:r>
              <a:rPr lang="en-US" sz="1800" b="1" i="1" dirty="0" smtClean="0">
                <a:latin typeface="Arial" panose="020B0604020202020204" pitchFamily="34" charset="0"/>
                <a:ea typeface="Times New Roman" panose="02020603050405020304" pitchFamily="18" charset="0"/>
                <a:cs typeface="Times New Roman" panose="02020603050405020304" pitchFamily="18" charset="0"/>
              </a:rPr>
              <a:t>Projections for San Francisco; Ranges for South of Cape Mendocino</a:t>
            </a:r>
            <a:endParaRPr lang="en-US" sz="1800" b="1" dirty="0"/>
          </a:p>
        </p:txBody>
      </p:sp>
      <p:sp>
        <p:nvSpPr>
          <p:cNvPr id="7" name="Content Placeholder 3"/>
          <p:cNvSpPr>
            <a:spLocks noGrp="1"/>
          </p:cNvSpPr>
          <p:nvPr>
            <p:ph idx="1"/>
          </p:nvPr>
        </p:nvSpPr>
        <p:spPr>
          <a:xfrm>
            <a:off x="352425" y="1181867"/>
            <a:ext cx="8229599" cy="4720273"/>
          </a:xfrm>
        </p:spPr>
        <p:txBody>
          <a:bodyPr/>
          <a:lstStyle/>
          <a:p>
            <a:r>
              <a:rPr lang="en-US" dirty="0" smtClean="0"/>
              <a:t>National Research Council Report on SLR Projections for California </a:t>
            </a:r>
            <a:endParaRPr lang="en-US" dirty="0"/>
          </a:p>
          <a:p>
            <a:endParaRPr lang="en-US" dirty="0"/>
          </a:p>
        </p:txBody>
      </p:sp>
    </p:spTree>
    <p:extLst>
      <p:ext uri="{BB962C8B-B14F-4D97-AF65-F5344CB8AC3E}">
        <p14:creationId xmlns:p14="http://schemas.microsoft.com/office/powerpoint/2010/main" val="70455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Examples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621355"/>
              </p:ext>
            </p:extLst>
          </p:nvPr>
        </p:nvGraphicFramePr>
        <p:xfrm>
          <a:off x="267413" y="1061467"/>
          <a:ext cx="8686805" cy="4329312"/>
        </p:xfrm>
        <a:graphic>
          <a:graphicData uri="http://schemas.openxmlformats.org/drawingml/2006/table">
            <a:tbl>
              <a:tblPr firstRow="1" bandRow="1">
                <a:tableStyleId>{5C22544A-7EE6-4342-B048-85BDC9FD1C3A}</a:tableStyleId>
              </a:tblPr>
              <a:tblGrid>
                <a:gridCol w="1193105"/>
                <a:gridCol w="1489716"/>
                <a:gridCol w="1660581"/>
                <a:gridCol w="1447801"/>
                <a:gridCol w="1447801"/>
                <a:gridCol w="1447801"/>
              </a:tblGrid>
              <a:tr h="467552">
                <a:tc>
                  <a:txBody>
                    <a:bodyPr/>
                    <a:lstStyle/>
                    <a:p>
                      <a:r>
                        <a:rPr lang="en-US" sz="2200" dirty="0" smtClean="0"/>
                        <a:t>SLR / Storm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MHHW</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King Tide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 1 </a:t>
                      </a:r>
                      <a:r>
                        <a:rPr lang="en-US" sz="2200" dirty="0" err="1" smtClean="0"/>
                        <a:t>yr</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20</a:t>
                      </a:r>
                      <a:r>
                        <a:rPr lang="en-US" sz="2200" baseline="0" dirty="0" smtClean="0"/>
                        <a:t> </a:t>
                      </a:r>
                      <a:r>
                        <a:rPr lang="en-US" sz="2200" baseline="0" dirty="0" err="1" smtClean="0"/>
                        <a:t>yr</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100</a:t>
                      </a:r>
                      <a:r>
                        <a:rPr lang="en-US" sz="2200" baseline="0" dirty="0" smtClean="0"/>
                        <a:t> </a:t>
                      </a:r>
                      <a:r>
                        <a:rPr lang="en-US" sz="2200" baseline="0" dirty="0" err="1" smtClean="0"/>
                        <a:t>yr</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HMB</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7552">
                <a:tc>
                  <a:txBody>
                    <a:bodyPr/>
                    <a:lstStyle/>
                    <a:p>
                      <a:r>
                        <a:rPr lang="en-US" sz="2200" dirty="0" smtClean="0"/>
                        <a:t>25cm</a:t>
                      </a:r>
                      <a:r>
                        <a:rPr lang="en-US" sz="2200" baseline="0" dirty="0" smtClean="0"/>
                        <a:t>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Marin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200" dirty="0" smtClean="0"/>
                        <a:t>Marin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200" dirty="0" smtClean="0"/>
                        <a:t>HMB</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67552">
                <a:tc>
                  <a:txBody>
                    <a:bodyPr/>
                    <a:lstStyle/>
                    <a:p>
                      <a:r>
                        <a:rPr lang="en-US" sz="2200" dirty="0" smtClean="0"/>
                        <a:t>30cm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50cm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Marin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200" dirty="0" smtClean="0"/>
                        <a:t>HMB</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620679">
                <a:tc>
                  <a:txBody>
                    <a:bodyPr/>
                    <a:lstStyle/>
                    <a:p>
                      <a:r>
                        <a:rPr lang="en-US" sz="2200" dirty="0" smtClean="0"/>
                        <a:t>100cm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150cm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200cm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Marin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
        <p:nvSpPr>
          <p:cNvPr id="8" name="Rectangle 7"/>
          <p:cNvSpPr/>
          <p:nvPr/>
        </p:nvSpPr>
        <p:spPr>
          <a:xfrm>
            <a:off x="7529018" y="4036413"/>
            <a:ext cx="1429620" cy="400110"/>
          </a:xfrm>
          <a:prstGeom prst="rect">
            <a:avLst/>
          </a:prstGeom>
          <a:solidFill>
            <a:schemeClr val="accent2">
              <a:lumMod val="60000"/>
              <a:lumOff val="40000"/>
            </a:schemeClr>
          </a:solidFill>
        </p:spPr>
        <p:txBody>
          <a:bodyPr wrap="square">
            <a:spAutoFit/>
          </a:bodyPr>
          <a:lstStyle/>
          <a:p>
            <a:r>
              <a:rPr lang="en-US" sz="2000" dirty="0" smtClean="0"/>
              <a:t>HMB</a:t>
            </a:r>
            <a:endParaRPr lang="en-US" sz="2000" dirty="0"/>
          </a:p>
        </p:txBody>
      </p:sp>
      <p:sp>
        <p:nvSpPr>
          <p:cNvPr id="9" name="Rectangle 8"/>
          <p:cNvSpPr/>
          <p:nvPr/>
        </p:nvSpPr>
        <p:spPr>
          <a:xfrm>
            <a:off x="7529018" y="3711859"/>
            <a:ext cx="1429620" cy="400110"/>
          </a:xfrm>
          <a:prstGeom prst="rect">
            <a:avLst/>
          </a:prstGeom>
          <a:solidFill>
            <a:schemeClr val="accent4">
              <a:lumMod val="60000"/>
              <a:lumOff val="40000"/>
            </a:schemeClr>
          </a:solidFill>
        </p:spPr>
        <p:txBody>
          <a:bodyPr wrap="square">
            <a:spAutoFit/>
          </a:bodyPr>
          <a:lstStyle/>
          <a:p>
            <a:r>
              <a:rPr lang="en-US" sz="2000" dirty="0" smtClean="0"/>
              <a:t>Marin </a:t>
            </a:r>
            <a:endParaRPr lang="en-US" sz="2000" dirty="0"/>
          </a:p>
        </p:txBody>
      </p:sp>
    </p:spTree>
    <p:extLst>
      <p:ext uri="{BB962C8B-B14F-4D97-AF65-F5344CB8AC3E}">
        <p14:creationId xmlns:p14="http://schemas.microsoft.com/office/powerpoint/2010/main" val="3223329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Examples + SMC Scenarios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2162939"/>
              </p:ext>
            </p:extLst>
          </p:nvPr>
        </p:nvGraphicFramePr>
        <p:xfrm>
          <a:off x="267413" y="1061467"/>
          <a:ext cx="8686805" cy="4959040"/>
        </p:xfrm>
        <a:graphic>
          <a:graphicData uri="http://schemas.openxmlformats.org/drawingml/2006/table">
            <a:tbl>
              <a:tblPr firstRow="1" bandRow="1">
                <a:tableStyleId>{5C22544A-7EE6-4342-B048-85BDC9FD1C3A}</a:tableStyleId>
              </a:tblPr>
              <a:tblGrid>
                <a:gridCol w="1193105"/>
                <a:gridCol w="1299935"/>
                <a:gridCol w="1725283"/>
                <a:gridCol w="1414732"/>
                <a:gridCol w="1605949"/>
                <a:gridCol w="1447801"/>
              </a:tblGrid>
              <a:tr h="467552">
                <a:tc>
                  <a:txBody>
                    <a:bodyPr/>
                    <a:lstStyle/>
                    <a:p>
                      <a:r>
                        <a:rPr lang="en-US" sz="2200" dirty="0" smtClean="0"/>
                        <a:t>SLR / Storm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MHHW</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King Tide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 1 </a:t>
                      </a:r>
                      <a:r>
                        <a:rPr lang="en-US" sz="2200" dirty="0" err="1" smtClean="0"/>
                        <a:t>yr</a:t>
                      </a:r>
                      <a:r>
                        <a:rPr lang="en-US" sz="2200" dirty="0" smtClean="0"/>
                        <a:t> (100%)</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20</a:t>
                      </a:r>
                      <a:r>
                        <a:rPr lang="en-US" sz="2200" baseline="0" dirty="0" smtClean="0"/>
                        <a:t> </a:t>
                      </a:r>
                      <a:r>
                        <a:rPr lang="en-US" sz="2200" baseline="0" dirty="0" err="1" smtClean="0"/>
                        <a:t>yr</a:t>
                      </a:r>
                      <a:endParaRPr lang="en-US" sz="2200" baseline="0" dirty="0" smtClean="0"/>
                    </a:p>
                    <a:p>
                      <a:r>
                        <a:rPr lang="en-US" sz="2200" baseline="0" dirty="0" smtClean="0"/>
                        <a:t> (5%)</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100</a:t>
                      </a:r>
                      <a:r>
                        <a:rPr lang="en-US" sz="2200" baseline="0" dirty="0" smtClean="0"/>
                        <a:t> </a:t>
                      </a:r>
                      <a:r>
                        <a:rPr lang="en-US" sz="2200" baseline="0" dirty="0" err="1" smtClean="0"/>
                        <a:t>yr</a:t>
                      </a:r>
                      <a:r>
                        <a:rPr lang="en-US" sz="2200" baseline="0" dirty="0" smtClean="0"/>
                        <a:t> (1%)</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HMB</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SMC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r>
                        <a:rPr lang="en-US" sz="2200" dirty="0" smtClean="0"/>
                        <a:t>SMC</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r>
              <a:tr h="467552">
                <a:tc>
                  <a:txBody>
                    <a:bodyPr/>
                    <a:lstStyle/>
                    <a:p>
                      <a:r>
                        <a:rPr lang="en-US" sz="2200" dirty="0" smtClean="0"/>
                        <a:t>25cm</a:t>
                      </a:r>
                      <a:r>
                        <a:rPr lang="en-US" sz="2200" baseline="0" dirty="0" smtClean="0"/>
                        <a:t>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Marin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200" dirty="0" smtClean="0"/>
                        <a:t>Marin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200" dirty="0" smtClean="0"/>
                        <a:t>HMB</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67552">
                <a:tc>
                  <a:txBody>
                    <a:bodyPr/>
                    <a:lstStyle/>
                    <a:p>
                      <a:r>
                        <a:rPr lang="en-US" sz="2200" dirty="0" smtClean="0"/>
                        <a:t>30cm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50cm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Marin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200" dirty="0" smtClean="0"/>
                        <a:t>HMB</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620679">
                <a:tc>
                  <a:txBody>
                    <a:bodyPr/>
                    <a:lstStyle/>
                    <a:p>
                      <a:r>
                        <a:rPr lang="en-US" sz="2200" dirty="0" smtClean="0"/>
                        <a:t>100cm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HMB</a:t>
                      </a:r>
                      <a:endParaRPr lang="en-US" sz="2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150cm</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552">
                <a:tc>
                  <a:txBody>
                    <a:bodyPr/>
                    <a:lstStyle/>
                    <a:p>
                      <a:r>
                        <a:rPr lang="en-US" sz="2200" dirty="0" smtClean="0"/>
                        <a:t>200cm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smtClean="0"/>
                        <a:t>Humboldt</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t>Dd</a:t>
                      </a:r>
                      <a:endParaRPr lang="en-US" sz="2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7516153" y="5273248"/>
            <a:ext cx="1429620" cy="369332"/>
          </a:xfrm>
          <a:prstGeom prst="rect">
            <a:avLst/>
          </a:prstGeom>
          <a:solidFill>
            <a:srgbClr val="FF9933"/>
          </a:solidFill>
        </p:spPr>
        <p:txBody>
          <a:bodyPr wrap="square">
            <a:spAutoFit/>
          </a:bodyPr>
          <a:lstStyle/>
          <a:p>
            <a:r>
              <a:rPr lang="en-US" sz="1800" dirty="0" smtClean="0"/>
              <a:t>SMC</a:t>
            </a:r>
            <a:endParaRPr lang="en-US" sz="1800" dirty="0"/>
          </a:p>
        </p:txBody>
      </p:sp>
      <p:sp>
        <p:nvSpPr>
          <p:cNvPr id="8" name="Rectangle 7"/>
          <p:cNvSpPr/>
          <p:nvPr/>
        </p:nvSpPr>
        <p:spPr>
          <a:xfrm>
            <a:off x="7529018" y="4415979"/>
            <a:ext cx="1429620" cy="369332"/>
          </a:xfrm>
          <a:prstGeom prst="rect">
            <a:avLst/>
          </a:prstGeom>
          <a:solidFill>
            <a:schemeClr val="accent2">
              <a:lumMod val="60000"/>
              <a:lumOff val="40000"/>
            </a:schemeClr>
          </a:solidFill>
        </p:spPr>
        <p:txBody>
          <a:bodyPr wrap="square">
            <a:spAutoFit/>
          </a:bodyPr>
          <a:lstStyle/>
          <a:p>
            <a:r>
              <a:rPr lang="en-US" sz="1800" dirty="0" smtClean="0"/>
              <a:t>HMB</a:t>
            </a:r>
            <a:endParaRPr lang="en-US" sz="1800" dirty="0"/>
          </a:p>
        </p:txBody>
      </p:sp>
      <p:sp>
        <p:nvSpPr>
          <p:cNvPr id="9" name="Rectangle 8"/>
          <p:cNvSpPr/>
          <p:nvPr/>
        </p:nvSpPr>
        <p:spPr>
          <a:xfrm>
            <a:off x="7529018" y="4056919"/>
            <a:ext cx="1429620" cy="369332"/>
          </a:xfrm>
          <a:prstGeom prst="rect">
            <a:avLst/>
          </a:prstGeom>
          <a:solidFill>
            <a:schemeClr val="accent4">
              <a:lumMod val="60000"/>
              <a:lumOff val="40000"/>
            </a:schemeClr>
          </a:solidFill>
        </p:spPr>
        <p:txBody>
          <a:bodyPr wrap="square">
            <a:spAutoFit/>
          </a:bodyPr>
          <a:lstStyle/>
          <a:p>
            <a:r>
              <a:rPr lang="en-US" sz="1800" dirty="0" smtClean="0"/>
              <a:t>Marin </a:t>
            </a:r>
            <a:endParaRPr lang="en-US" sz="1800" dirty="0"/>
          </a:p>
        </p:txBody>
      </p:sp>
      <p:sp>
        <p:nvSpPr>
          <p:cNvPr id="10" name="Rectangle 9"/>
          <p:cNvSpPr/>
          <p:nvPr/>
        </p:nvSpPr>
        <p:spPr>
          <a:xfrm>
            <a:off x="7518550" y="5649574"/>
            <a:ext cx="1429620" cy="369332"/>
          </a:xfrm>
          <a:prstGeom prst="rect">
            <a:avLst/>
          </a:prstGeom>
          <a:solidFill>
            <a:schemeClr val="accent4">
              <a:lumMod val="60000"/>
              <a:lumOff val="40000"/>
            </a:schemeClr>
          </a:solidFill>
        </p:spPr>
        <p:txBody>
          <a:bodyPr wrap="square">
            <a:spAutoFit/>
          </a:bodyPr>
          <a:lstStyle/>
          <a:p>
            <a:r>
              <a:rPr lang="en-US" sz="1800" dirty="0" smtClean="0"/>
              <a:t>Marin </a:t>
            </a:r>
            <a:endParaRPr lang="en-US" sz="1800" dirty="0"/>
          </a:p>
        </p:txBody>
      </p:sp>
      <p:sp>
        <p:nvSpPr>
          <p:cNvPr id="11" name="Rectangle 10"/>
          <p:cNvSpPr/>
          <p:nvPr/>
        </p:nvSpPr>
        <p:spPr>
          <a:xfrm>
            <a:off x="7529018" y="3701112"/>
            <a:ext cx="1429620" cy="369332"/>
          </a:xfrm>
          <a:prstGeom prst="rect">
            <a:avLst/>
          </a:prstGeom>
          <a:solidFill>
            <a:srgbClr val="FF9933"/>
          </a:solidFill>
        </p:spPr>
        <p:txBody>
          <a:bodyPr wrap="square">
            <a:spAutoFit/>
          </a:bodyPr>
          <a:lstStyle/>
          <a:p>
            <a:r>
              <a:rPr lang="en-US" sz="1800" dirty="0" smtClean="0"/>
              <a:t>SMC</a:t>
            </a:r>
            <a:endParaRPr lang="en-US" sz="1800" dirty="0"/>
          </a:p>
        </p:txBody>
      </p:sp>
    </p:spTree>
    <p:extLst>
      <p:ext uri="{BB962C8B-B14F-4D97-AF65-F5344CB8AC3E}">
        <p14:creationId xmlns:p14="http://schemas.microsoft.com/office/powerpoint/2010/main" val="25428844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Asset Categorization</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marL="0" indent="0">
              <a:lnSpc>
                <a:spcPct val="150000"/>
              </a:lnSpc>
              <a:buNone/>
            </a:pPr>
            <a:r>
              <a:rPr lang="en-US" dirty="0" smtClean="0"/>
              <a:t>Assets will be organized into </a:t>
            </a:r>
            <a:r>
              <a:rPr lang="en-US" i="1" u="sng" dirty="0" smtClean="0"/>
              <a:t>classes</a:t>
            </a:r>
            <a:r>
              <a:rPr lang="en-US" dirty="0" smtClean="0"/>
              <a:t> based on: </a:t>
            </a:r>
          </a:p>
          <a:p>
            <a:pPr>
              <a:lnSpc>
                <a:spcPct val="150000"/>
              </a:lnSpc>
              <a:buFont typeface="Wingdings" panose="05000000000000000000" pitchFamily="2" charset="2"/>
              <a:buChar char="ü"/>
            </a:pPr>
            <a:r>
              <a:rPr lang="en-US" dirty="0" smtClean="0"/>
              <a:t>Public health, safety, welfare (built assets)</a:t>
            </a:r>
          </a:p>
          <a:p>
            <a:pPr>
              <a:lnSpc>
                <a:spcPct val="150000"/>
              </a:lnSpc>
              <a:buFont typeface="Wingdings" panose="05000000000000000000" pitchFamily="2" charset="2"/>
              <a:buChar char="ü"/>
            </a:pPr>
            <a:r>
              <a:rPr lang="en-US" dirty="0" smtClean="0"/>
              <a:t>Ecosystem and habitat (natural assets)</a:t>
            </a:r>
          </a:p>
          <a:p>
            <a:pPr>
              <a:lnSpc>
                <a:spcPct val="150000"/>
              </a:lnSpc>
              <a:buFont typeface="Wingdings" panose="05000000000000000000" pitchFamily="2" charset="2"/>
              <a:buChar char="ü"/>
            </a:pPr>
            <a:r>
              <a:rPr lang="en-US" dirty="0" smtClean="0"/>
              <a:t>Social vulnerability (human assets)</a:t>
            </a:r>
          </a:p>
        </p:txBody>
      </p:sp>
    </p:spTree>
    <p:extLst>
      <p:ext uri="{BB962C8B-B14F-4D97-AF65-F5344CB8AC3E}">
        <p14:creationId xmlns:p14="http://schemas.microsoft.com/office/powerpoint/2010/main" val="2347257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t>
            </a:r>
            <a:endParaRPr lang="en-US" dirty="0"/>
          </a:p>
        </p:txBody>
      </p:sp>
      <p:sp>
        <p:nvSpPr>
          <p:cNvPr id="3" name="Content Placeholder 2"/>
          <p:cNvSpPr>
            <a:spLocks noGrp="1"/>
          </p:cNvSpPr>
          <p:nvPr>
            <p:ph idx="1"/>
          </p:nvPr>
        </p:nvSpPr>
        <p:spPr>
          <a:xfrm>
            <a:off x="502020" y="1405890"/>
            <a:ext cx="8229599" cy="4720273"/>
          </a:xfrm>
        </p:spPr>
        <p:txBody>
          <a:bodyPr/>
          <a:lstStyle/>
          <a:p>
            <a:r>
              <a:rPr lang="en-US" dirty="0" smtClean="0"/>
              <a:t>Open Data Portal – available here</a:t>
            </a:r>
            <a:r>
              <a:rPr lang="en-US" dirty="0"/>
              <a:t>: </a:t>
            </a:r>
            <a:r>
              <a:rPr lang="en-US" dirty="0">
                <a:hlinkClick r:id="rId3"/>
              </a:rPr>
              <a:t>http://slrsmc.smcmaps.opendata.arcgis.com</a:t>
            </a:r>
            <a:r>
              <a:rPr lang="en-US" dirty="0" smtClean="0">
                <a:hlinkClick r:id="rId3"/>
              </a:rPr>
              <a:t>/</a:t>
            </a:r>
            <a:r>
              <a:rPr lang="en-US" dirty="0" smtClean="0"/>
              <a:t> </a:t>
            </a:r>
          </a:p>
          <a:p>
            <a:pPr lvl="1"/>
            <a:r>
              <a:rPr lang="en-US" dirty="0" smtClean="0"/>
              <a:t>Still working on filling in dataset</a:t>
            </a:r>
          </a:p>
          <a:p>
            <a:pPr lvl="1"/>
            <a:r>
              <a:rPr lang="en-US" dirty="0" smtClean="0"/>
              <a:t>Needs review for completeness </a:t>
            </a:r>
          </a:p>
          <a:p>
            <a:pPr lvl="1"/>
            <a:endParaRPr lang="en-US" dirty="0" smtClean="0"/>
          </a:p>
          <a:p>
            <a:endParaRPr lang="en-US" dirty="0"/>
          </a:p>
        </p:txBody>
      </p:sp>
      <p:pic>
        <p:nvPicPr>
          <p:cNvPr id="9218"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00" r="1592"/>
          <a:stretch/>
        </p:blipFill>
        <p:spPr bwMode="auto">
          <a:xfrm>
            <a:off x="1326775" y="3220360"/>
            <a:ext cx="5683625" cy="28043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655122"/>
      </p:ext>
    </p:extLst>
  </p:cSld>
  <p:clrMapOvr>
    <a:masterClrMapping/>
  </p:clrMapOvr>
  <p:transition>
    <p:fade/>
  </p:transition>
</p:sld>
</file>

<file path=ppt/theme/theme1.xml><?xml version="1.0" encoding="utf-8"?>
<a:theme xmlns:a="http://schemas.openxmlformats.org/drawingml/2006/main" name="1_ARCADIS_master_file-2015">
  <a:themeElements>
    <a:clrScheme name="ARCADIS2011">
      <a:dk1>
        <a:sysClr val="windowText" lastClr="000000"/>
      </a:dk1>
      <a:lt1>
        <a:sysClr val="window" lastClr="FFFFFF"/>
      </a:lt1>
      <a:dk2>
        <a:srgbClr val="007EA1"/>
      </a:dk2>
      <a:lt2>
        <a:srgbClr val="FFFFFF"/>
      </a:lt2>
      <a:accent1>
        <a:srgbClr val="7FBDCF"/>
      </a:accent1>
      <a:accent2>
        <a:srgbClr val="AE2633"/>
      </a:accent2>
      <a:accent3>
        <a:srgbClr val="EABD00"/>
      </a:accent3>
      <a:accent4>
        <a:srgbClr val="588D64"/>
      </a:accent4>
      <a:accent5>
        <a:srgbClr val="38496C"/>
      </a:accent5>
      <a:accent6>
        <a:srgbClr val="654653"/>
      </a:accent6>
      <a:hlink>
        <a:srgbClr val="38496C"/>
      </a:hlink>
      <a:folHlink>
        <a:srgbClr val="65465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003D4F"/>
            </a:gs>
            <a:gs pos="100000">
              <a:srgbClr val="549ABA"/>
            </a:gs>
            <a:gs pos="56000">
              <a:srgbClr val="007CA0"/>
            </a:gs>
          </a:gsLst>
        </a:gradFill>
        <a:ln>
          <a:noFill/>
        </a:ln>
      </a:spPr>
      <a:bodyPr lIns="91440" tIns="91440" rtlCol="0" anchor="t" anchorCtr="0">
        <a:normAutofit fontScale="85000" lnSpcReduction="20000"/>
      </a:bodyPr>
      <a:lstStyle>
        <a:defPPr algn="ctr">
          <a:defRPr sz="2400" dirty="0" smtClean="0"/>
        </a:defPPr>
      </a:lstStyle>
      <a:style>
        <a:lnRef idx="1">
          <a:schemeClr val="accent1"/>
        </a:lnRef>
        <a:fillRef idx="3">
          <a:schemeClr val="accent1"/>
        </a:fillRef>
        <a:effectRef idx="2">
          <a:schemeClr val="accent1"/>
        </a:effectRef>
        <a:fontRef idx="minor">
          <a:schemeClr val="lt1"/>
        </a:fontRef>
      </a:style>
    </a:spDef>
    <a:txDef>
      <a:spPr>
        <a:noFill/>
      </a:spPr>
      <a:bodyPr wrap="none" rtlCol="0">
        <a:spAutoFit/>
      </a:bodyPr>
      <a:lstStyle>
        <a:defPPr>
          <a:defRPr sz="1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521CC8A980CB40B4965AE7A917EF9E" ma:contentTypeVersion="2" ma:contentTypeDescription="Create a new document." ma:contentTypeScope="" ma:versionID="022e04e04b0656f9efe483c19004f5de">
  <xsd:schema xmlns:xsd="http://www.w3.org/2001/XMLSchema" xmlns:xs="http://www.w3.org/2001/XMLSchema" xmlns:p="http://schemas.microsoft.com/office/2006/metadata/properties" xmlns:ns2="8f7f9657-8e40-4ccd-a8bd-3565c62a27cd" targetNamespace="http://schemas.microsoft.com/office/2006/metadata/properties" ma:root="true" ma:fieldsID="00a7be058657fc196663c0286380251f" ns2:_="">
    <xsd:import namespace="8f7f9657-8e40-4ccd-a8bd-3565c62a27c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f9657-8e40-4ccd-a8bd-3565c62a27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F48120-4800-48DF-B1E5-421C44706339}">
  <ds:schemaRefs>
    <ds:schemaRef ds:uri="http://schemas.microsoft.com/sharepoint/v3/contenttype/forms"/>
  </ds:schemaRefs>
</ds:datastoreItem>
</file>

<file path=customXml/itemProps2.xml><?xml version="1.0" encoding="utf-8"?>
<ds:datastoreItem xmlns:ds="http://schemas.openxmlformats.org/officeDocument/2006/customXml" ds:itemID="{135DC144-DD54-4AE0-A8F4-1E705D264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f9657-8e40-4ccd-a8bd-3565c62a2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60D4C4-1E63-4E31-AFC0-B1F6A5E74F19}">
  <ds:schemaRefs>
    <ds:schemaRef ds:uri="8f7f9657-8e40-4ccd-a8bd-3565c62a27cd"/>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ARCADIS_master_file-2015</Template>
  <TotalTime>14128</TotalTime>
  <Words>597</Words>
  <Application>Microsoft Office PowerPoint</Application>
  <PresentationFormat>On-screen Show (4:3)</PresentationFormat>
  <Paragraphs>210</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1_ARCADIS_master_file-2015</vt:lpstr>
      <vt:lpstr>San Mateo County  Sea Level Rise Vulnerability Assessment    </vt:lpstr>
      <vt:lpstr>What this study will accomplish?</vt:lpstr>
      <vt:lpstr>PowerPoint Presentation</vt:lpstr>
      <vt:lpstr>Actions to Date</vt:lpstr>
      <vt:lpstr>Best Available Science on SLR </vt:lpstr>
      <vt:lpstr>Scenario Examples </vt:lpstr>
      <vt:lpstr>Scenario Examples + SMC Scenarios</vt:lpstr>
      <vt:lpstr>Asset Categorization</vt:lpstr>
      <vt:lpstr>Data Collection </vt:lpstr>
      <vt:lpstr>Data Sets </vt:lpstr>
      <vt:lpstr>Next Steps </vt:lpstr>
      <vt:lpstr>Upcoming  Meetings &amp; Engagement Opportunities</vt:lpstr>
      <vt:lpstr>Public Engagement Opportunities </vt:lpstr>
      <vt:lpstr>Questions?</vt:lpstr>
      <vt:lpstr>PowerPoint Presentation</vt:lpstr>
      <vt:lpstr>PowerPoint Presentation</vt:lpstr>
      <vt:lpstr>PowerPoint Presentation</vt:lpstr>
    </vt:vector>
  </TitlesOfParts>
  <Company>ARCADIS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Mateo County Shoreline Vulnerability Assessment</dc:title>
  <dc:creator>Susan Atwood</dc:creator>
  <cp:lastModifiedBy>Hilary Papendick</cp:lastModifiedBy>
  <cp:revision>179</cp:revision>
  <cp:lastPrinted>2015-06-03T18:44:01Z</cp:lastPrinted>
  <dcterms:created xsi:type="dcterms:W3CDTF">2015-03-13T14:54:19Z</dcterms:created>
  <dcterms:modified xsi:type="dcterms:W3CDTF">2015-10-15T13:41:10Z</dcterms:modified>
  <cp:version>2012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0x01010055521CC8A980CB40B4965AE7A917EF9E</vt:lpwstr>
  </property>
</Properties>
</file>