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660" r:id="rId3"/>
    <p:sldMasterId id="2147483932" r:id="rId4"/>
  </p:sldMasterIdLst>
  <p:notesMasterIdLst>
    <p:notesMasterId r:id="rId20"/>
  </p:notesMasterIdLst>
  <p:handoutMasterIdLst>
    <p:handoutMasterId r:id="rId21"/>
  </p:handoutMasterIdLst>
  <p:sldIdLst>
    <p:sldId id="327" r:id="rId5"/>
    <p:sldId id="454" r:id="rId6"/>
    <p:sldId id="457" r:id="rId7"/>
    <p:sldId id="458" r:id="rId8"/>
    <p:sldId id="470" r:id="rId9"/>
    <p:sldId id="483" r:id="rId10"/>
    <p:sldId id="474" r:id="rId11"/>
    <p:sldId id="480" r:id="rId12"/>
    <p:sldId id="471" r:id="rId13"/>
    <p:sldId id="475" r:id="rId14"/>
    <p:sldId id="478" r:id="rId15"/>
    <p:sldId id="482" r:id="rId16"/>
    <p:sldId id="479" r:id="rId17"/>
    <p:sldId id="481" r:id="rId18"/>
    <p:sldId id="408" r:id="rId19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53" userDrawn="1">
          <p15:clr>
            <a:srgbClr val="A4A3A4"/>
          </p15:clr>
        </p15:guide>
        <p15:guide id="3" pos="221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33CC"/>
    <a:srgbClr val="333399"/>
    <a:srgbClr val="0066CC"/>
    <a:srgbClr val="F79646"/>
    <a:srgbClr val="5D972E"/>
    <a:srgbClr val="69A361"/>
    <a:srgbClr val="7AAD73"/>
    <a:srgbClr val="74BE62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73" autoAdjust="0"/>
    <p:restoredTop sz="72793" autoAdjust="0"/>
  </p:normalViewPr>
  <p:slideViewPr>
    <p:cSldViewPr>
      <p:cViewPr varScale="1">
        <p:scale>
          <a:sx n="65" d="100"/>
          <a:sy n="65" d="100"/>
        </p:scale>
        <p:origin x="2117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notesViewPr>
    <p:cSldViewPr>
      <p:cViewPr varScale="1">
        <p:scale>
          <a:sx n="67" d="100"/>
          <a:sy n="67" d="100"/>
        </p:scale>
        <p:origin x="-3276" y="-114"/>
      </p:cViewPr>
      <p:guideLst>
        <p:guide orient="horz" pos="2932"/>
        <p:guide pos="2253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pPr>
              <a:defRPr/>
            </a:pPr>
            <a:fld id="{A1CA95D0-4BBD-4FBA-8D5D-73167C84EF80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FA5A85-51D0-4079-A7F5-4831F37446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94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pPr>
              <a:defRPr/>
            </a:pPr>
            <a:fld id="{02E80DBD-AEAE-4443-BE9C-195EFC724D52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736051-8546-491B-AFA2-5BCA6CA3E0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91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202" indent="-291616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464" indent="-23329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050" indent="-23329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9636" indent="-23329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6221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2806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9392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5978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EC4C8F27-85E0-4A52-A572-70424CC1E461}" type="slidenum">
              <a:rPr 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707" marR="0" indent="-171707" algn="l" defTabSz="9157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551990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36051-8546-491B-AFA2-5BCA6CA3E0D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05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692" indent="-171692" defTabSz="87567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9606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692" indent="-171692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36051-8546-491B-AFA2-5BCA6CA3E0D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10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5689">
              <a:buFont typeface="Arial" panose="020B0604020202020204" pitchFamily="34" charset="0"/>
              <a:buNone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36051-8546-491B-AFA2-5BCA6CA3E0D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10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36051-8546-491B-AFA2-5BCA6CA3E0D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10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1310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36051-8546-491B-AFA2-5BCA6CA3E0D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10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4" marR="0" indent="-171434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C60F7-8851-4309-92EF-E8D9331A883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032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defTabSz="87444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200" baseline="0" dirty="0" smtClean="0">
              <a:solidFill>
                <a:srgbClr val="00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3020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692" indent="-171692" defTabSz="87567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rgbClr val="00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3328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36051-8546-491B-AFA2-5BCA6CA3E0D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6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692" marR="0" indent="-171692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36051-8546-491B-AFA2-5BCA6CA3E0D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10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36051-8546-491B-AFA2-5BCA6CA3E0D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05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36051-8546-491B-AFA2-5BCA6CA3E0D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05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5D6C22-45AA-4D5F-A15C-E8B8622D67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64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1BEE2-71FE-4801-9D08-479F4C72612D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BD8E9-8F3D-4FC2-84A6-6FD2F587C3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94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B3392-7638-46C1-BDFC-C57785B65B86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93CE2-710C-4575-8BF1-E821419E7C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00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 rot="16200000">
            <a:off x="-2819400" y="2819400"/>
            <a:ext cx="6858000" cy="1219200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6184900"/>
            <a:ext cx="914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457200" y="6096000"/>
            <a:ext cx="8229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1207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70A21CA-EEED-4A1E-A328-22CB9B7BD2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58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762A78D-7FE7-4C4B-A406-9E16B5CB8E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61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DAF491D-6B04-4356-BCBF-414F662A78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39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D9BCC54-3975-4BB0-BE6D-73A0049C26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16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5283834-E502-4A12-904B-87538856EE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98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F7CD1EC-98BA-4360-959B-74D48A8769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96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88171DA-693F-473B-850E-217820C70F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80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0EF32D4-BB51-4798-B082-A9F210424B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87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BD153-ACB1-4658-B46F-D14F1A5DF64C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1AB89-2781-47BB-81CD-43A431D8F6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522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E3C05B0-8F8F-4781-BF3A-CF33B4F246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90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07760F0-FB09-4764-935F-7CD3D3C3AB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30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E0984BB-4E4D-461D-8267-9D09152503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65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 rot="16200000">
            <a:off x="-2819400" y="2819400"/>
            <a:ext cx="6858000" cy="1219200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6184900"/>
            <a:ext cx="914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457200" y="6096000"/>
            <a:ext cx="8229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1207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197DB0C-C91B-4330-BBF3-F1268CA343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000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07BF2EA-266F-4604-B304-374CEE25F3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277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115AD33-B26D-4882-A1A4-F9C81D6C05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751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977C46B-B37B-4BAA-9D19-49BEF0AEC2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43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5E59902-87C6-44A9-9AB4-1E9B6151F9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4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39B8B92-D577-49F8-8927-9C00CADBCC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792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B053DD-D077-4239-9B83-AF35CCF5AD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6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975E5-8007-4BE7-9E95-E9FCE765CBF1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B05AA-89AC-4950-AA0F-9B431C48F5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526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82398D3-210F-4184-B9E4-F6F2FE1F69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436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535BD20-43DD-4276-A65D-A8A3748FC3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891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82B3C3C-067F-43F8-95DE-D679B88FBD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465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2E9D64B-80B2-486F-8FC2-BBC6A18A4D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608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oTitle-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>
                <a:latin typeface="Arial" pitchFamily="34" charset="0"/>
              </a:defRPr>
            </a:lvl1pPr>
          </a:lstStyle>
          <a:p>
            <a:pPr>
              <a:defRPr/>
            </a:pPr>
            <a:fld id="{E6144022-6C35-4EA0-BCB8-DD491D1AAED6}" type="datetimeFigureOut">
              <a:rPr lang="en-US" smtClean="0"/>
              <a:pPr>
                <a:defRPr/>
              </a:pPr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>
                <a:latin typeface="Arial" panose="020B0604020202020204" pitchFamily="34" charset="0"/>
              </a:defRPr>
            </a:lvl1pPr>
          </a:lstStyle>
          <a:p>
            <a:fld id="{1BC72CF5-01DB-456D-BFD3-07EDA394A03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4" descr="SMCWPPP web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" t="7390" r="5258" b="23787"/>
          <a:stretch>
            <a:fillRect/>
          </a:stretch>
        </p:blipFill>
        <p:spPr bwMode="auto">
          <a:xfrm>
            <a:off x="7886700" y="6019800"/>
            <a:ext cx="11811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141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>
                <a:latin typeface="Arial" pitchFamily="34" charset="0"/>
              </a:defRPr>
            </a:lvl1pPr>
          </a:lstStyle>
          <a:p>
            <a:pPr>
              <a:defRPr/>
            </a:pPr>
            <a:fld id="{44D43023-41DE-4DA4-8BD2-F00DD886A2CB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>
                <a:latin typeface="Arial" panose="020B0604020202020204" pitchFamily="34" charset="0"/>
              </a:defRPr>
            </a:lvl1pPr>
          </a:lstStyle>
          <a:p>
            <a:fld id="{C2456A5E-CC45-4012-80F8-91C663E3ED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1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>
                <a:latin typeface="Arial" pitchFamily="34" charset="0"/>
              </a:defRPr>
            </a:lvl1pPr>
          </a:lstStyle>
          <a:p>
            <a:pPr>
              <a:defRPr/>
            </a:pPr>
            <a:fld id="{EFA29CD4-886B-4D08-830D-3A8A28DAB407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>
                <a:latin typeface="Arial" panose="020B0604020202020204" pitchFamily="34" charset="0"/>
              </a:defRPr>
            </a:lvl1pPr>
          </a:lstStyle>
          <a:p>
            <a:fld id="{4D3F2B62-D7CF-4D37-9BE6-3F15FC153E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15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>
                <a:latin typeface="Arial" pitchFamily="34" charset="0"/>
              </a:defRPr>
            </a:lvl1pPr>
          </a:lstStyle>
          <a:p>
            <a:pPr>
              <a:defRPr/>
            </a:pPr>
            <a:fld id="{48AFBD01-476D-4E03-A772-0DE2FD8F31B2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>
                <a:latin typeface="Arial" panose="020B0604020202020204" pitchFamily="34" charset="0"/>
              </a:defRPr>
            </a:lvl1pPr>
          </a:lstStyle>
          <a:p>
            <a:fld id="{1459C0C9-5464-4E81-9E54-C4870677D3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22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>
                <a:latin typeface="Arial" pitchFamily="34" charset="0"/>
              </a:defRPr>
            </a:lvl1pPr>
          </a:lstStyle>
          <a:p>
            <a:pPr>
              <a:defRPr/>
            </a:pPr>
            <a:fld id="{4F68E3E2-57B0-40DE-8FE4-CA74500D9222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>
                <a:latin typeface="Arial" panose="020B0604020202020204" pitchFamily="34" charset="0"/>
              </a:defRPr>
            </a:lvl1pPr>
          </a:lstStyle>
          <a:p>
            <a:fld id="{C8CD5CBA-DEF1-4D65-A491-6B93B38611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802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>
                <a:latin typeface="Arial" pitchFamily="34" charset="0"/>
              </a:defRPr>
            </a:lvl1pPr>
          </a:lstStyle>
          <a:p>
            <a:pPr>
              <a:defRPr/>
            </a:pPr>
            <a:fld id="{0351FD98-19C0-490F-BFC3-66EEB4F56C68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>
                <a:latin typeface="Arial" panose="020B0604020202020204" pitchFamily="34" charset="0"/>
              </a:defRPr>
            </a:lvl1pPr>
          </a:lstStyle>
          <a:p>
            <a:fld id="{A42919EF-A602-4A24-B8E1-BFF3C4B7EC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0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42C50-7F11-4F32-94AE-24F9C8B6F901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29C9E-2C15-466A-86B1-D8EDE5D7FA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774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>
                <a:latin typeface="Arial" pitchFamily="34" charset="0"/>
              </a:defRPr>
            </a:lvl1pPr>
          </a:lstStyle>
          <a:p>
            <a:pPr>
              <a:defRPr/>
            </a:pPr>
            <a:fld id="{F270457E-B8F3-42A0-981F-26CC876EABD4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>
                <a:latin typeface="Arial" panose="020B0604020202020204" pitchFamily="34" charset="0"/>
              </a:defRPr>
            </a:lvl1pPr>
          </a:lstStyle>
          <a:p>
            <a:fld id="{29CC6B54-F617-407B-A9FC-91020E9333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069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>
                <a:latin typeface="Arial" pitchFamily="34" charset="0"/>
              </a:defRPr>
            </a:lvl1pPr>
          </a:lstStyle>
          <a:p>
            <a:pPr>
              <a:defRPr/>
            </a:pPr>
            <a:fld id="{A9AD9AAB-37D0-48F7-BB52-753891D6012B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>
                <a:latin typeface="Arial" panose="020B0604020202020204" pitchFamily="34" charset="0"/>
              </a:defRPr>
            </a:lvl1pPr>
          </a:lstStyle>
          <a:p>
            <a:fld id="{4AFFFE83-612A-42CF-A6DE-27DFD59CCE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772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>
                <a:latin typeface="Arial" pitchFamily="34" charset="0"/>
              </a:defRPr>
            </a:lvl1pPr>
          </a:lstStyle>
          <a:p>
            <a:pPr>
              <a:defRPr/>
            </a:pPr>
            <a:fld id="{8BB0F960-AEB6-4A6E-8CAA-F27E4F03053F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>
                <a:latin typeface="Arial" panose="020B0604020202020204" pitchFamily="34" charset="0"/>
              </a:defRPr>
            </a:lvl1pPr>
          </a:lstStyle>
          <a:p>
            <a:fld id="{2F6C5397-9157-4360-86AC-9DCF069A4C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627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>
                <a:latin typeface="Arial" pitchFamily="34" charset="0"/>
              </a:defRPr>
            </a:lvl1pPr>
          </a:lstStyle>
          <a:p>
            <a:pPr>
              <a:defRPr/>
            </a:pPr>
            <a:fld id="{8D8841B0-EA65-4170-B8E6-9D0A19723E7E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>
                <a:latin typeface="Arial" panose="020B0604020202020204" pitchFamily="34" charset="0"/>
              </a:defRPr>
            </a:lvl1pPr>
          </a:lstStyle>
          <a:p>
            <a:fld id="{4BC67DB3-FB6F-4654-9846-71655A2E16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917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>
                <a:latin typeface="Arial" pitchFamily="34" charset="0"/>
              </a:defRPr>
            </a:lvl1pPr>
          </a:lstStyle>
          <a:p>
            <a:pPr>
              <a:defRPr/>
            </a:pPr>
            <a:fld id="{6CFFD3C2-DA7C-4B9C-94FA-903EAC61B367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>
                <a:latin typeface="Arial" panose="020B0604020202020204" pitchFamily="34" charset="0"/>
              </a:defRPr>
            </a:lvl1pPr>
          </a:lstStyle>
          <a:p>
            <a:fld id="{21F1CFED-717F-4AF4-88FE-3C545B3B1A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470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Title-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F8FFE2-90A1-41C9-B781-A281D7BA36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3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Title-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F8FFE2-90A1-41C9-B781-A281D7BA364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" name="Picture 4" descr="SMCWPPP web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" t="7390" r="5258" b="23787"/>
          <a:stretch>
            <a:fillRect/>
          </a:stretch>
        </p:blipFill>
        <p:spPr bwMode="auto">
          <a:xfrm>
            <a:off x="7886700" y="6019800"/>
            <a:ext cx="11811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03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697104-F2B0-4F70-9894-9E72E66AC0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517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3BC40A-1B23-44C0-94A8-72BE3F4B4D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1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F9FFA-836C-4DBE-8410-7BEC6F77F9B1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F4BE3-6548-4001-8966-9157ABF8E7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90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060B3-C1D4-4D1B-80A2-33E978EC5F30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167B5-13A3-4714-952D-3710160ED2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35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5F883-EAE0-4D2F-8AE4-F65C114E267A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CAC01-AEBB-4BC0-97F5-56A0FAB01B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4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7753D-4C6D-409A-A348-6173641657F4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8A20F-F044-4A7C-95BD-71D54645C0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7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307AA-3DFD-44D6-9608-81E00F558D03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4EEB0-6F99-404B-AA5C-F01FE1CC3E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3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3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B7D437A-B377-41A8-87A4-BD7F84595980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B0661EE-336C-4AF6-AB72-1FEE6150991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86" r:id="rId1"/>
    <p:sldLayoutId id="2147485276" r:id="rId2"/>
    <p:sldLayoutId id="2147485277" r:id="rId3"/>
    <p:sldLayoutId id="2147485278" r:id="rId4"/>
    <p:sldLayoutId id="2147485279" r:id="rId5"/>
    <p:sldLayoutId id="2147485280" r:id="rId6"/>
    <p:sldLayoutId id="2147485281" r:id="rId7"/>
    <p:sldLayoutId id="2147485282" r:id="rId8"/>
    <p:sldLayoutId id="2147485283" r:id="rId9"/>
    <p:sldLayoutId id="2147485284" r:id="rId10"/>
    <p:sldLayoutId id="214748528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0"/>
          <p:cNvSpPr>
            <a:spLocks noChangeArrowheads="1"/>
          </p:cNvSpPr>
          <p:nvPr userDrawn="1"/>
        </p:nvSpPr>
        <p:spPr bwMode="auto">
          <a:xfrm rot="-5400000">
            <a:off x="-2819400" y="2819400"/>
            <a:ext cx="6858000" cy="1219200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ECE3A5F3-A1A0-4859-A101-B8555B04317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056" name="Picture 7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6184900"/>
            <a:ext cx="914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Line 16"/>
          <p:cNvSpPr>
            <a:spLocks noChangeShapeType="1"/>
          </p:cNvSpPr>
          <p:nvPr userDrawn="1"/>
        </p:nvSpPr>
        <p:spPr bwMode="auto">
          <a:xfrm>
            <a:off x="457200" y="1371600"/>
            <a:ext cx="8229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" name="Line 17"/>
          <p:cNvSpPr>
            <a:spLocks noChangeShapeType="1"/>
          </p:cNvSpPr>
          <p:nvPr userDrawn="1"/>
        </p:nvSpPr>
        <p:spPr bwMode="auto">
          <a:xfrm>
            <a:off x="457200" y="6096000"/>
            <a:ext cx="8229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87" r:id="rId1"/>
    <p:sldLayoutId id="2147485288" r:id="rId2"/>
    <p:sldLayoutId id="2147485289" r:id="rId3"/>
    <p:sldLayoutId id="2147485290" r:id="rId4"/>
    <p:sldLayoutId id="2147485291" r:id="rId5"/>
    <p:sldLayoutId id="2147485292" r:id="rId6"/>
    <p:sldLayoutId id="2147485293" r:id="rId7"/>
    <p:sldLayoutId id="2147485294" r:id="rId8"/>
    <p:sldLayoutId id="2147485295" r:id="rId9"/>
    <p:sldLayoutId id="2147485296" r:id="rId10"/>
    <p:sldLayoutId id="214748529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ð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0"/>
          <p:cNvSpPr>
            <a:spLocks noChangeArrowheads="1"/>
          </p:cNvSpPr>
          <p:nvPr userDrawn="1"/>
        </p:nvSpPr>
        <p:spPr bwMode="auto">
          <a:xfrm rot="-5400000">
            <a:off x="-2819400" y="2819400"/>
            <a:ext cx="6858000" cy="1219200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DDE360B4-0C77-41A4-BA22-A5ACD6AAD15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80" name="Picture 7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6184900"/>
            <a:ext cx="914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Line 16"/>
          <p:cNvSpPr>
            <a:spLocks noChangeShapeType="1"/>
          </p:cNvSpPr>
          <p:nvPr userDrawn="1"/>
        </p:nvSpPr>
        <p:spPr bwMode="auto">
          <a:xfrm>
            <a:off x="457200" y="1371600"/>
            <a:ext cx="8229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" name="Line 17"/>
          <p:cNvSpPr>
            <a:spLocks noChangeShapeType="1"/>
          </p:cNvSpPr>
          <p:nvPr userDrawn="1"/>
        </p:nvSpPr>
        <p:spPr bwMode="auto">
          <a:xfrm>
            <a:off x="457200" y="6096000"/>
            <a:ext cx="8229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98" r:id="rId1"/>
    <p:sldLayoutId id="2147485299" r:id="rId2"/>
    <p:sldLayoutId id="2147485300" r:id="rId3"/>
    <p:sldLayoutId id="2147485301" r:id="rId4"/>
    <p:sldLayoutId id="2147485302" r:id="rId5"/>
    <p:sldLayoutId id="2147485303" r:id="rId6"/>
    <p:sldLayoutId id="2147485304" r:id="rId7"/>
    <p:sldLayoutId id="2147485305" r:id="rId8"/>
    <p:sldLayoutId id="2147485306" r:id="rId9"/>
    <p:sldLayoutId id="2147485307" r:id="rId10"/>
    <p:sldLayoutId id="214748530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ð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tleBackground-01.jp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00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76200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1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5240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371B490-421E-492C-8088-81EE24B135FE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u="none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592297E-199E-4AE7-83E2-2FC68378842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105" name="Picture 4" descr="SMCWPPP web"/>
          <p:cNvPicPr>
            <a:picLocks noChangeAspect="1" noChangeArrowheads="1"/>
          </p:cNvPicPr>
          <p:nvPr userDrawn="1"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" t="7390" r="5258" b="23787"/>
          <a:stretch>
            <a:fillRect/>
          </a:stretch>
        </p:blipFill>
        <p:spPr bwMode="auto">
          <a:xfrm>
            <a:off x="7886700" y="6019800"/>
            <a:ext cx="11811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09" r:id="rId1"/>
    <p:sldLayoutId id="2147485310" r:id="rId2"/>
    <p:sldLayoutId id="2147485311" r:id="rId3"/>
    <p:sldLayoutId id="2147485312" r:id="rId4"/>
    <p:sldLayoutId id="2147485313" r:id="rId5"/>
    <p:sldLayoutId id="2147485314" r:id="rId6"/>
    <p:sldLayoutId id="2147485315" r:id="rId7"/>
    <p:sldLayoutId id="2147485316" r:id="rId8"/>
    <p:sldLayoutId id="2147485317" r:id="rId9"/>
    <p:sldLayoutId id="2147485318" r:id="rId10"/>
    <p:sldLayoutId id="2147485319" r:id="rId11"/>
    <p:sldLayoutId id="2147485321" r:id="rId12"/>
    <p:sldLayoutId id="2147485324" r:id="rId13"/>
    <p:sldLayoutId id="2147485322" r:id="rId14"/>
    <p:sldLayoutId id="2147485323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2">
              <a:lumMod val="50000"/>
            </a:schemeClr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8719F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8719F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8719F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8719F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18719F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18719F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18719F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18719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D972E"/>
        </a:buClr>
        <a:buFont typeface="Wingdings" panose="05000000000000000000" pitchFamily="2" charset="2"/>
        <a:buChar char="§"/>
        <a:defRPr sz="3200" kern="1200">
          <a:solidFill>
            <a:schemeClr val="tx2">
              <a:lumMod val="50000"/>
            </a:schemeClr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2">
              <a:lumMod val="50000"/>
            </a:schemeClr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5000"/>
        <a:buFont typeface="Calibri" panose="020F0502020204030204" pitchFamily="34" charset="0"/>
        <a:buChar char="—"/>
        <a:defRPr sz="2400" kern="1200">
          <a:solidFill>
            <a:schemeClr val="tx2">
              <a:lumMod val="50000"/>
            </a:schemeClr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7118" y="54554"/>
            <a:ext cx="7620000" cy="2895600"/>
          </a:xfrm>
        </p:spPr>
        <p:txBody>
          <a:bodyPr/>
          <a:lstStyle/>
          <a:p>
            <a:pPr algn="ctr"/>
            <a:r>
              <a:rPr lang="es-E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PCBs</a:t>
            </a:r>
            <a:r>
              <a:rPr lang="es-E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E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 Mercury Source Identification Study</a:t>
            </a:r>
            <a:endParaRPr lang="en-U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7346" y="5189600"/>
            <a:ext cx="5259541" cy="6928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i-FI" sz="4000" b="1" dirty="0" smtClean="0">
                <a:solidFill>
                  <a:srgbClr val="C00000"/>
                </a:solidFill>
              </a:rPr>
              <a:t>Jon Konnan - EOA, Inc.</a:t>
            </a:r>
          </a:p>
        </p:txBody>
      </p:sp>
      <p:sp>
        <p:nvSpPr>
          <p:cNvPr id="6" name="Rectangle 5"/>
          <p:cNvSpPr/>
          <p:nvPr/>
        </p:nvSpPr>
        <p:spPr>
          <a:xfrm>
            <a:off x="3243262" y="6082896"/>
            <a:ext cx="3107710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fi-FI" sz="3200" b="1" dirty="0" smtClean="0"/>
              <a:t>October 15, 2015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" t="2041" r="2775" b="1816"/>
          <a:stretch/>
        </p:blipFill>
        <p:spPr bwMode="auto">
          <a:xfrm>
            <a:off x="3714964" y="2928507"/>
            <a:ext cx="2164308" cy="2011235"/>
          </a:xfrm>
          <a:prstGeom prst="round2DiagRect">
            <a:avLst>
              <a:gd name="adj1" fmla="val 16667"/>
              <a:gd name="adj2" fmla="val 0"/>
            </a:avLst>
          </a:prstGeom>
          <a:ln w="508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 descr="C:\Users\khalili.abusaba\Desktop\Bay Area Old Industrial Old Urb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2919714"/>
            <a:ext cx="2014478" cy="2028822"/>
          </a:xfrm>
          <a:prstGeom prst="round2DiagRect">
            <a:avLst>
              <a:gd name="adj1" fmla="val 16667"/>
              <a:gd name="adj2" fmla="val 0"/>
            </a:avLst>
          </a:prstGeom>
          <a:ln w="508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7" descr="New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7" t="6921" r="8333" b="10856"/>
          <a:stretch>
            <a:fillRect/>
          </a:stretch>
        </p:blipFill>
        <p:spPr bwMode="auto">
          <a:xfrm>
            <a:off x="6131958" y="2931752"/>
            <a:ext cx="2021442" cy="2018078"/>
          </a:xfrm>
          <a:prstGeom prst="round2DiagRect">
            <a:avLst>
              <a:gd name="adj1" fmla="val 16667"/>
              <a:gd name="adj2" fmla="val 0"/>
            </a:avLst>
          </a:prstGeom>
          <a:ln w="508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610600" cy="1143000"/>
          </a:xfrm>
        </p:spPr>
        <p:txBody>
          <a:bodyPr/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Mercury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Results: Study vs. Bay Area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8229600" cy="55626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2400" y="4495800"/>
            <a:ext cx="125730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TMDL sediment target = 0.2 mg/kg</a:t>
            </a:r>
            <a:endParaRPr lang="en-US" sz="16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409700" y="4267200"/>
            <a:ext cx="419100" cy="22860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85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229600" cy="1143000"/>
          </a:xfrm>
        </p:spPr>
        <p:txBody>
          <a:bodyPr/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-128"/>
              </a:rPr>
              <a:t>Land Use &amp; Site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-128"/>
              </a:rPr>
              <a:t>Condition Not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-128"/>
              </a:rPr>
              <a:t>Correlated with Sample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-128"/>
              </a:rPr>
              <a:t>Results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8305800" cy="54864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600" dirty="0" smtClean="0"/>
              <a:t>Desktop screening limitations: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mount/quality </a:t>
            </a:r>
            <a:r>
              <a:rPr lang="en-US" dirty="0"/>
              <a:t>of </a:t>
            </a:r>
            <a:r>
              <a:rPr lang="en-US" dirty="0" smtClean="0"/>
              <a:t>available historical </a:t>
            </a:r>
            <a:r>
              <a:rPr lang="en-US" dirty="0"/>
              <a:t>land use </a:t>
            </a:r>
            <a:r>
              <a:rPr lang="en-US" dirty="0" smtClean="0"/>
              <a:t>data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erial photo </a:t>
            </a:r>
            <a:r>
              <a:rPr lang="en-US" dirty="0"/>
              <a:t>and </a:t>
            </a:r>
            <a:r>
              <a:rPr lang="en-US" dirty="0" smtClean="0"/>
              <a:t>site conditions interpretation</a:t>
            </a:r>
            <a:endParaRPr lang="en-US" dirty="0"/>
          </a:p>
          <a:p>
            <a:pPr lvl="0"/>
            <a:r>
              <a:rPr lang="en-US" sz="3600" dirty="0" smtClean="0"/>
              <a:t>Potential PCBs contribution from building materials not screened for</a:t>
            </a:r>
            <a:endParaRPr lang="en-US" sz="3600" dirty="0"/>
          </a:p>
          <a:p>
            <a:pPr lvl="0"/>
            <a:r>
              <a:rPr lang="en-US" sz="3600" dirty="0"/>
              <a:t>T</a:t>
            </a:r>
            <a:r>
              <a:rPr lang="en-US" sz="3600" dirty="0" smtClean="0"/>
              <a:t>oo </a:t>
            </a:r>
            <a:r>
              <a:rPr lang="en-US" sz="3600" dirty="0"/>
              <a:t>much weight on unpaved </a:t>
            </a:r>
            <a:r>
              <a:rPr lang="en-US" sz="3600" dirty="0" smtClean="0"/>
              <a:t>parcels? </a:t>
            </a:r>
            <a:endParaRPr lang="en-US" sz="3600" dirty="0"/>
          </a:p>
          <a:p>
            <a:pPr lvl="0"/>
            <a:r>
              <a:rPr lang="en-US" sz="3600" dirty="0" smtClean="0"/>
              <a:t>Need higher density of samples?</a:t>
            </a:r>
          </a:p>
          <a:p>
            <a:pPr lvl="0"/>
            <a:r>
              <a:rPr lang="en-US" sz="3600" dirty="0" smtClean="0"/>
              <a:t>Chemical analysis results highly variable, can’t prove negative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1988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305800" cy="1143000"/>
          </a:xfrm>
        </p:spPr>
        <p:txBody>
          <a:bodyPr/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Study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Results and Conclusions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8077200" cy="5334000"/>
          </a:xfrm>
        </p:spPr>
        <p:txBody>
          <a:bodyPr>
            <a:normAutofit/>
          </a:bodyPr>
          <a:lstStyle/>
          <a:p>
            <a:r>
              <a:rPr lang="en-US" sz="3600" dirty="0"/>
              <a:t>Only five percent of PCBs samples &gt; 0.5 ppm</a:t>
            </a:r>
          </a:p>
          <a:p>
            <a:r>
              <a:rPr lang="en-US" sz="3600" dirty="0" smtClean="0"/>
              <a:t>Consider refining screening process</a:t>
            </a:r>
          </a:p>
          <a:p>
            <a:r>
              <a:rPr lang="en-US" sz="3600" dirty="0" smtClean="0"/>
              <a:t>Identifying </a:t>
            </a:r>
            <a:r>
              <a:rPr lang="en-US" sz="3600" dirty="0"/>
              <a:t>additional source areas </a:t>
            </a:r>
            <a:r>
              <a:rPr lang="en-US" sz="3600" dirty="0" smtClean="0"/>
              <a:t>in SM </a:t>
            </a:r>
            <a:r>
              <a:rPr lang="en-US" sz="3600" dirty="0"/>
              <a:t>County </a:t>
            </a:r>
            <a:r>
              <a:rPr lang="en-US" sz="3600" dirty="0" smtClean="0"/>
              <a:t>becoming more challenging</a:t>
            </a:r>
          </a:p>
          <a:p>
            <a:r>
              <a:rPr lang="en-US" sz="3600" dirty="0" smtClean="0"/>
              <a:t>PCBs are diffuse in urban landscape </a:t>
            </a:r>
          </a:p>
          <a:p>
            <a:r>
              <a:rPr lang="en-US" sz="3600" dirty="0" smtClean="0"/>
              <a:t>Diffuse sources challenging </a:t>
            </a:r>
            <a:r>
              <a:rPr lang="en-US" sz="3600" dirty="0"/>
              <a:t>to </a:t>
            </a:r>
            <a:r>
              <a:rPr lang="en-US" sz="3600" dirty="0" smtClean="0"/>
              <a:t>control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213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76200"/>
            <a:ext cx="5105400" cy="1143000"/>
          </a:xfrm>
        </p:spPr>
        <p:txBody>
          <a:bodyPr/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Next Steps (MRP 2)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371600"/>
            <a:ext cx="8373979" cy="54864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Plan and continue source area </a:t>
            </a:r>
            <a:r>
              <a:rPr lang="en-US" dirty="0" smtClean="0"/>
              <a:t>investigations: attempt to identify high vs. moderate opportunity areas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D</a:t>
            </a:r>
            <a:r>
              <a:rPr lang="en-US" dirty="0" smtClean="0"/>
              <a:t>evelop approaches to </a:t>
            </a:r>
            <a:r>
              <a:rPr lang="en-US" dirty="0"/>
              <a:t>achieve required load reductions consistent with accounting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C00000"/>
                </a:solidFill>
              </a:rPr>
              <a:t>High opportunity areas: </a:t>
            </a:r>
            <a:r>
              <a:rPr lang="en-US" dirty="0" smtClean="0"/>
              <a:t>full pollutant controls tool-box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C00000"/>
                </a:solidFill>
              </a:rPr>
              <a:t>Moderate opportunity areas: </a:t>
            </a:r>
            <a:r>
              <a:rPr lang="en-US" dirty="0" smtClean="0"/>
              <a:t>Green </a:t>
            </a:r>
            <a:r>
              <a:rPr lang="en-US" dirty="0"/>
              <a:t>Infrastructure </a:t>
            </a:r>
            <a:r>
              <a:rPr lang="en-US" dirty="0" smtClean="0"/>
              <a:t>planning, redevelopment, and PCBs in building materials management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Reasonable </a:t>
            </a:r>
            <a:r>
              <a:rPr lang="en-US" dirty="0"/>
              <a:t>assurance analysis</a:t>
            </a:r>
          </a:p>
          <a:p>
            <a:pPr>
              <a:spcBef>
                <a:spcPts val="1200"/>
              </a:spcBef>
            </a:pPr>
            <a:r>
              <a:rPr lang="en-US" dirty="0"/>
              <a:t>Revise TMDL at end of permit term? – extend timeframe</a:t>
            </a:r>
          </a:p>
          <a:p>
            <a:pPr lvl="1"/>
            <a:r>
              <a:rPr lang="en-US" dirty="0" smtClean="0"/>
              <a:t>Full toolbox for low hanging fruit</a:t>
            </a:r>
          </a:p>
          <a:p>
            <a:pPr lvl="1"/>
            <a:r>
              <a:rPr lang="en-US" dirty="0" smtClean="0"/>
              <a:t>Greening of urban landscape over decades (e.g., Green Street retrofits, redevelopment)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atural degradation and flushing</a:t>
            </a:r>
          </a:p>
        </p:txBody>
      </p:sp>
    </p:spTree>
    <p:extLst>
      <p:ext uri="{BB962C8B-B14F-4D97-AF65-F5344CB8AC3E}">
        <p14:creationId xmlns:p14="http://schemas.microsoft.com/office/powerpoint/2010/main" val="314625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1752600"/>
            <a:ext cx="3006271" cy="43161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Arrow Connector 11"/>
          <p:cNvCxnSpPr/>
          <p:nvPr/>
        </p:nvCxnSpPr>
        <p:spPr>
          <a:xfrm flipV="1">
            <a:off x="6083841" y="3022365"/>
            <a:ext cx="914400" cy="710252"/>
          </a:xfrm>
          <a:prstGeom prst="straightConnector1">
            <a:avLst/>
          </a:prstGeom>
          <a:ln w="76200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98240" y="2590800"/>
            <a:ext cx="1917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erlin Sans FB Demi" panose="020E0802020502020306" pitchFamily="34" charset="0"/>
              </a:rPr>
              <a:t>TMDL</a:t>
            </a:r>
            <a:endParaRPr lang="en-US" sz="4000" b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62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14400" y="685800"/>
            <a:ext cx="7772400" cy="1470025"/>
          </a:xfrm>
        </p:spPr>
        <p:txBody>
          <a:bodyPr/>
          <a:lstStyle/>
          <a:p>
            <a:pPr algn="ctr"/>
            <a:r>
              <a:rPr lang="es-E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Questions?</a:t>
            </a:r>
            <a:endParaRPr lang="es-E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Picture 15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95600"/>
            <a:ext cx="4572000" cy="3030538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33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5451" y="0"/>
            <a:ext cx="2667000" cy="1143000"/>
          </a:xfrm>
        </p:spPr>
        <p:txBody>
          <a:bodyPr/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71600"/>
            <a:ext cx="5410200" cy="5410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Goal </a:t>
            </a:r>
            <a:r>
              <a:rPr lang="en-US" dirty="0" smtClean="0"/>
              <a:t>- identify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reas with evidence of PCBs for </a:t>
            </a:r>
            <a:r>
              <a:rPr lang="en-US" dirty="0"/>
              <a:t>further investigation</a:t>
            </a:r>
          </a:p>
          <a:p>
            <a:pPr lvl="1"/>
            <a:r>
              <a:rPr lang="en-US" dirty="0" smtClean="0"/>
              <a:t>Eventually, opportunity areas </a:t>
            </a:r>
            <a:r>
              <a:rPr lang="en-US" dirty="0"/>
              <a:t>for cost-effective controls</a:t>
            </a:r>
          </a:p>
          <a:p>
            <a:r>
              <a:rPr lang="en-US" dirty="0" smtClean="0"/>
              <a:t>&gt;</a:t>
            </a:r>
            <a:r>
              <a:rPr lang="en-US" dirty="0"/>
              <a:t>90% of old industrial land uses in SM County </a:t>
            </a:r>
            <a:r>
              <a:rPr lang="en-US" dirty="0" smtClean="0"/>
              <a:t>screened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Desktop component:</a:t>
            </a:r>
            <a:r>
              <a:rPr lang="en-US" dirty="0" smtClean="0"/>
              <a:t> historical land use and site condition</a:t>
            </a:r>
            <a:endParaRPr lang="en-US" dirty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Field component:</a:t>
            </a:r>
            <a:r>
              <a:rPr lang="en-US" dirty="0" smtClean="0"/>
              <a:t> 101 sediment samples tested for PCBs &amp; mercury</a:t>
            </a:r>
          </a:p>
        </p:txBody>
      </p:sp>
      <p:pic>
        <p:nvPicPr>
          <p:cNvPr id="5" name="Picture 8" descr="SMC022_BranstenRoad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451" y="4114800"/>
            <a:ext cx="2829148" cy="2667000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2451" y="1371600"/>
            <a:ext cx="2829148" cy="2645410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xtLst/>
        </p:spPr>
      </p:pic>
    </p:spTree>
    <p:extLst>
      <p:ext uri="{BB962C8B-B14F-4D97-AF65-F5344CB8AC3E}">
        <p14:creationId xmlns:p14="http://schemas.microsoft.com/office/powerpoint/2010/main" val="39145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686800" cy="1020145"/>
          </a:xfrm>
        </p:spPr>
        <p:txBody>
          <a:bodyPr>
            <a:no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Preliminary Map of Old Industrial and Other Old Urban Land Uses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038600" cy="35052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5122" name="Picture 2" descr="C:\Users\khalili.abusaba\Desktop\Bay Area Old Industrial Old Urb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310754"/>
            <a:ext cx="5257800" cy="554724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161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-128"/>
              </a:rPr>
              <a:t>Opportunity </a:t>
            </a:r>
            <a:r>
              <a:rPr lang="en-US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-128"/>
              </a:rPr>
              <a:t>Categories and </a:t>
            </a:r>
            <a:r>
              <a:rPr lang="en-US" altLang="en-US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-128"/>
              </a:rPr>
              <a:t>Rough Estimates</a:t>
            </a:r>
            <a:r>
              <a:rPr lang="en-US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-128"/>
              </a:rPr>
              <a:t> of PCB Loads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709246" y="1371600"/>
            <a:ext cx="84582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333399"/>
                </a:solidFill>
              </a:rPr>
              <a:t>High Opportunity </a:t>
            </a:r>
            <a:r>
              <a:rPr lang="en-US" b="1" dirty="0" smtClean="0"/>
              <a:t>– about 20% of PCB load</a:t>
            </a:r>
          </a:p>
          <a:p>
            <a:pPr lvl="1"/>
            <a:r>
              <a:rPr lang="en-US" dirty="0" smtClean="0"/>
              <a:t>Mainly a portion of old </a:t>
            </a:r>
            <a:r>
              <a:rPr lang="en-US" dirty="0"/>
              <a:t>industrial land </a:t>
            </a:r>
            <a:r>
              <a:rPr lang="en-US" dirty="0" smtClean="0"/>
              <a:t>uses</a:t>
            </a:r>
          </a:p>
          <a:p>
            <a:pPr lvl="1"/>
            <a:r>
              <a:rPr lang="en-US" dirty="0" smtClean="0"/>
              <a:t>Higher concentrations and yields</a:t>
            </a:r>
          </a:p>
          <a:p>
            <a:pPr lvl="1"/>
            <a:r>
              <a:rPr lang="en-US" dirty="0" smtClean="0"/>
              <a:t>Controls are most cost-effective: consider full tool-box</a:t>
            </a:r>
          </a:p>
          <a:p>
            <a:r>
              <a:rPr lang="en-US" b="1" dirty="0">
                <a:solidFill>
                  <a:srgbClr val="333399"/>
                </a:solidFill>
              </a:rPr>
              <a:t>Moderate Opportunity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/>
              <a:t>– </a:t>
            </a:r>
            <a:r>
              <a:rPr lang="en-US" b="1" dirty="0" smtClean="0"/>
              <a:t>about </a:t>
            </a:r>
            <a:r>
              <a:rPr lang="en-US" b="1" dirty="0" smtClean="0">
                <a:solidFill>
                  <a:srgbClr val="FF0000"/>
                </a:solidFill>
              </a:rPr>
              <a:t>70%</a:t>
            </a:r>
            <a:r>
              <a:rPr lang="en-US" b="1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of PCB </a:t>
            </a:r>
            <a:r>
              <a:rPr lang="en-US" b="1" dirty="0" smtClean="0">
                <a:solidFill>
                  <a:srgbClr val="FF0000"/>
                </a:solidFill>
              </a:rPr>
              <a:t>load</a:t>
            </a:r>
          </a:p>
          <a:p>
            <a:pPr lvl="1"/>
            <a:r>
              <a:rPr lang="en-US" dirty="0" smtClean="0"/>
              <a:t>Old urban and remainder of industrial </a:t>
            </a:r>
            <a:r>
              <a:rPr lang="en-US" dirty="0"/>
              <a:t>land </a:t>
            </a:r>
            <a:r>
              <a:rPr lang="en-US" dirty="0" smtClean="0"/>
              <a:t>uses</a:t>
            </a:r>
          </a:p>
          <a:p>
            <a:pPr lvl="1"/>
            <a:r>
              <a:rPr lang="en-US" dirty="0" smtClean="0"/>
              <a:t>Controls less cost-effective: focus on multi-benefit Green Infrastructure, redevelopment, building materials</a:t>
            </a:r>
            <a:endParaRPr lang="en-US" dirty="0"/>
          </a:p>
          <a:p>
            <a:r>
              <a:rPr lang="en-US" b="1" dirty="0">
                <a:solidFill>
                  <a:srgbClr val="333399"/>
                </a:solidFill>
              </a:rPr>
              <a:t>Low/No </a:t>
            </a:r>
            <a:r>
              <a:rPr lang="en-US" b="1" dirty="0" smtClean="0">
                <a:solidFill>
                  <a:srgbClr val="333399"/>
                </a:solidFill>
              </a:rPr>
              <a:t>Opportunity </a:t>
            </a:r>
            <a:r>
              <a:rPr lang="en-US" b="1" dirty="0" smtClean="0"/>
              <a:t>– about 10% </a:t>
            </a:r>
            <a:r>
              <a:rPr lang="en-US" b="1" dirty="0"/>
              <a:t>of PCB </a:t>
            </a:r>
            <a:r>
              <a:rPr lang="en-US" b="1" dirty="0" smtClean="0"/>
              <a:t>load</a:t>
            </a:r>
          </a:p>
          <a:p>
            <a:pPr lvl="1"/>
            <a:r>
              <a:rPr lang="en-US" dirty="0" smtClean="0"/>
              <a:t>Parks, open space, residential, schools, universities, new or redeveloped urban land </a:t>
            </a:r>
            <a:r>
              <a:rPr lang="en-US" dirty="0"/>
              <a:t>uses</a:t>
            </a:r>
          </a:p>
          <a:p>
            <a:pPr lvl="1"/>
            <a:r>
              <a:rPr lang="en-US" dirty="0" smtClean="0"/>
              <a:t>Low concentrations </a:t>
            </a:r>
            <a:r>
              <a:rPr lang="en-US" dirty="0"/>
              <a:t>and yields</a:t>
            </a:r>
          </a:p>
          <a:p>
            <a:pPr lvl="1"/>
            <a:r>
              <a:rPr lang="en-US" dirty="0"/>
              <a:t>Controls are </a:t>
            </a:r>
            <a:r>
              <a:rPr lang="en-US" dirty="0" smtClean="0"/>
              <a:t>not cost-effective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3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394"/>
            <a:ext cx="8458200" cy="1143000"/>
          </a:xfrm>
        </p:spPr>
        <p:txBody>
          <a:bodyPr/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Screen For Potential Source Areas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8153400" cy="5334000"/>
          </a:xfrm>
        </p:spPr>
        <p:txBody>
          <a:bodyPr>
            <a:normAutofit fontScale="70000" lnSpcReduction="20000"/>
          </a:bodyPr>
          <a:lstStyle/>
          <a:p>
            <a:pPr marL="514350" lvl="1" indent="-514350">
              <a:spcBef>
                <a:spcPts val="1200"/>
              </a:spcBef>
              <a:buClr>
                <a:srgbClr val="5D972E"/>
              </a:buClr>
              <a:buFont typeface="+mj-lt"/>
              <a:buAutoNum type="arabicPeriod"/>
            </a:pPr>
            <a:r>
              <a:rPr lang="en-US" sz="3100" dirty="0" smtClean="0"/>
              <a:t>Develop initial maps and database</a:t>
            </a:r>
            <a:endParaRPr lang="en-US" sz="3100" dirty="0"/>
          </a:p>
          <a:p>
            <a:pPr lvl="1">
              <a:spcBef>
                <a:spcPts val="1200"/>
              </a:spcBef>
            </a:pPr>
            <a:r>
              <a:rPr lang="en-US" dirty="0" smtClean="0"/>
              <a:t>Consider </a:t>
            </a:r>
            <a:r>
              <a:rPr lang="en-US" dirty="0"/>
              <a:t>every parcel with priority land uses (e.g., old industrial, electrical, recycling, railroad) as potential source </a:t>
            </a:r>
            <a:r>
              <a:rPr lang="en-US" dirty="0" smtClean="0"/>
              <a:t>area</a:t>
            </a:r>
            <a:endParaRPr lang="en-US" dirty="0" smtClean="0"/>
          </a:p>
          <a:p>
            <a:pPr lvl="1">
              <a:spcBef>
                <a:spcPts val="1200"/>
              </a:spcBef>
            </a:pPr>
            <a:r>
              <a:rPr lang="en-US" dirty="0" smtClean="0"/>
              <a:t>Redevelopment </a:t>
            </a:r>
            <a:r>
              <a:rPr lang="en-US" dirty="0"/>
              <a:t>s</a:t>
            </a:r>
            <a:r>
              <a:rPr lang="en-US" dirty="0" smtClean="0"/>
              <a:t>tatus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Unpaved </a:t>
            </a:r>
            <a:r>
              <a:rPr lang="en-US" dirty="0"/>
              <a:t>and </a:t>
            </a:r>
            <a:r>
              <a:rPr lang="en-US" dirty="0" smtClean="0"/>
              <a:t>erosional areas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 smtClean="0"/>
              <a:t>Electrical </a:t>
            </a:r>
            <a:r>
              <a:rPr lang="en-US" dirty="0"/>
              <a:t>e</a:t>
            </a:r>
            <a:r>
              <a:rPr lang="en-US" dirty="0" smtClean="0"/>
              <a:t>quipment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/>
              <a:t>Tanks, drums, scrap materials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Housekeeping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Violations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 smtClean="0"/>
              <a:t>Presence of stormwater </a:t>
            </a:r>
            <a:r>
              <a:rPr lang="en-US" dirty="0"/>
              <a:t>t</a:t>
            </a:r>
            <a:r>
              <a:rPr lang="en-US" dirty="0" smtClean="0"/>
              <a:t>reatment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 startAt="2"/>
            </a:pPr>
            <a:r>
              <a:rPr lang="en-US" dirty="0"/>
              <a:t>Work with municipal staff to refine </a:t>
            </a:r>
            <a:r>
              <a:rPr lang="en-US" dirty="0" smtClean="0"/>
              <a:t>maps and </a:t>
            </a:r>
            <a:r>
              <a:rPr lang="en-US" dirty="0"/>
              <a:t>prioritize parcels of </a:t>
            </a:r>
            <a:r>
              <a:rPr lang="en-US" dirty="0" smtClean="0"/>
              <a:t>interest</a:t>
            </a:r>
            <a:endParaRPr lang="en-US" dirty="0"/>
          </a:p>
          <a:p>
            <a:pPr marL="514350" indent="-514350">
              <a:spcBef>
                <a:spcPts val="1200"/>
              </a:spcBef>
              <a:buFont typeface="+mj-lt"/>
              <a:buAutoNum type="arabicPeriod" startAt="2"/>
            </a:pPr>
            <a:r>
              <a:rPr lang="en-US" dirty="0" smtClean="0"/>
              <a:t>Develop </a:t>
            </a:r>
            <a:r>
              <a:rPr lang="en-US" dirty="0"/>
              <a:t>sampling and analysis plan and collect sediment samples in </a:t>
            </a:r>
            <a:r>
              <a:rPr lang="en-US" dirty="0" smtClean="0"/>
              <a:t>field</a:t>
            </a:r>
            <a:endParaRPr lang="en-US" dirty="0"/>
          </a:p>
          <a:p>
            <a:pPr marL="514350" indent="-514350">
              <a:spcBef>
                <a:spcPts val="1200"/>
              </a:spcBef>
              <a:buFont typeface="+mj-lt"/>
              <a:buAutoNum type="arabicPeriod" startAt="2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1032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5078"/>
            <a:ext cx="3771900" cy="1143000"/>
          </a:xfrm>
        </p:spPr>
        <p:txBody>
          <a:bodyPr/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Example Map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1295400"/>
            <a:ext cx="4724400" cy="556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085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526379" cy="1143000"/>
          </a:xfrm>
        </p:spPr>
        <p:txBody>
          <a:bodyPr/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Results: Elevated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Sample Locations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792658"/>
              </p:ext>
            </p:extLst>
          </p:nvPr>
        </p:nvGraphicFramePr>
        <p:xfrm>
          <a:off x="990601" y="1295400"/>
          <a:ext cx="8153400" cy="55626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6035"/>
                <a:gridCol w="1074066"/>
                <a:gridCol w="1074066"/>
                <a:gridCol w="1771669"/>
                <a:gridCol w="1757564"/>
              </a:tblGrid>
              <a:tr h="49108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Agency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High Interest Areas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Number of Samples with PCBs &gt; 0.5 ppm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Number of Samples with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Hg &gt; 0.5 ppm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303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Parcels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Area (Acres)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87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Brisbane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76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605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87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Burlingame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181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87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East Palo Alto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87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Menlo Park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271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87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Redwood City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192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299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87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San Carlos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169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191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87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San </a:t>
                      </a:r>
                      <a:r>
                        <a:rPr lang="en-US" sz="2000" dirty="0" smtClean="0">
                          <a:effectLst/>
                        </a:rPr>
                        <a:t>Mateo (City)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167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173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1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South San Francisco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287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580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87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San Mateo County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225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494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06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70513"/>
            <a:ext cx="6400800" cy="1143000"/>
          </a:xfrm>
        </p:spPr>
        <p:txBody>
          <a:bodyPr/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PCBs Results: SSF Example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1295400"/>
            <a:ext cx="5410200" cy="556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68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PCBs Results: Study vs. Bay Area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82" y="1295400"/>
            <a:ext cx="8225118" cy="556259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6543" y="4469423"/>
            <a:ext cx="125730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TMDL sediment goal = 0.001 mg/kg</a:t>
            </a:r>
            <a:endParaRPr lang="en-US" sz="1600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316086" y="5546641"/>
            <a:ext cx="191880" cy="294382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34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9563</TotalTime>
  <Words>586</Words>
  <Application>Microsoft Office PowerPoint</Application>
  <PresentationFormat>On-screen Show (4:3)</PresentationFormat>
  <Paragraphs>131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ＭＳ Ｐゴシック</vt:lpstr>
      <vt:lpstr>Arial</vt:lpstr>
      <vt:lpstr>Berlin Sans FB Demi</vt:lpstr>
      <vt:lpstr>Calibri</vt:lpstr>
      <vt:lpstr>Times New Roman</vt:lpstr>
      <vt:lpstr>Wingdings</vt:lpstr>
      <vt:lpstr>Custom Design</vt:lpstr>
      <vt:lpstr>1_Default Design</vt:lpstr>
      <vt:lpstr>Default Design</vt:lpstr>
      <vt:lpstr>Office Theme</vt:lpstr>
      <vt:lpstr>PCBs and Mercury Source Identification Study</vt:lpstr>
      <vt:lpstr>Overview</vt:lpstr>
      <vt:lpstr>Preliminary Map of Old Industrial and Other Old Urban Land Uses</vt:lpstr>
      <vt:lpstr>Opportunity Categories and Rough Estimates of PCB Loads</vt:lpstr>
      <vt:lpstr>Screen For Potential Source Areas</vt:lpstr>
      <vt:lpstr>Example Map</vt:lpstr>
      <vt:lpstr>Results: Elevated Sample Locations</vt:lpstr>
      <vt:lpstr>PCBs Results: SSF Example</vt:lpstr>
      <vt:lpstr>PCBs Results: Study vs. Bay Area</vt:lpstr>
      <vt:lpstr>Mercury Results: Study vs. Bay Area</vt:lpstr>
      <vt:lpstr>Land Use &amp; Site Condition Not Correlated with Sample Results</vt:lpstr>
      <vt:lpstr>Study Results and Conclusions</vt:lpstr>
      <vt:lpstr>Next Steps (MRP 2)</vt:lpstr>
      <vt:lpstr>PowerPoint Presentation</vt:lpstr>
      <vt:lpstr>Questions?</vt:lpstr>
    </vt:vector>
  </TitlesOfParts>
  <Company>EOA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Report Training   General Guidance and Pesticides</dc:title>
  <dc:creator>jk</dc:creator>
  <cp:lastModifiedBy>Jon Konnan</cp:lastModifiedBy>
  <cp:revision>860</cp:revision>
  <cp:lastPrinted>2014-06-02T16:48:47Z</cp:lastPrinted>
  <dcterms:created xsi:type="dcterms:W3CDTF">2012-07-18T16:36:24Z</dcterms:created>
  <dcterms:modified xsi:type="dcterms:W3CDTF">2015-10-15T17:59:56Z</dcterms:modified>
</cp:coreProperties>
</file>