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915" r:id="rId2"/>
  </p:sldMasterIdLst>
  <p:notesMasterIdLst>
    <p:notesMasterId r:id="rId13"/>
  </p:notesMasterIdLst>
  <p:handoutMasterIdLst>
    <p:handoutMasterId r:id="rId14"/>
  </p:handoutMasterIdLst>
  <p:sldIdLst>
    <p:sldId id="425" r:id="rId3"/>
    <p:sldId id="754" r:id="rId4"/>
    <p:sldId id="755" r:id="rId5"/>
    <p:sldId id="723" r:id="rId6"/>
    <p:sldId id="782" r:id="rId7"/>
    <p:sldId id="781" r:id="rId8"/>
    <p:sldId id="778" r:id="rId9"/>
    <p:sldId id="748" r:id="rId10"/>
    <p:sldId id="785" r:id="rId11"/>
    <p:sldId id="786" r:id="rId1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BBF"/>
    <a:srgbClr val="CCECFF"/>
    <a:srgbClr val="0000FF"/>
    <a:srgbClr val="1D53A3"/>
    <a:srgbClr val="A2068F"/>
    <a:srgbClr val="EEC17E"/>
    <a:srgbClr val="68323E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0" autoAdjust="0"/>
    <p:restoredTop sz="90668" autoAdjust="0"/>
  </p:normalViewPr>
  <p:slideViewPr>
    <p:cSldViewPr>
      <p:cViewPr varScale="1">
        <p:scale>
          <a:sx n="79" d="100"/>
          <a:sy n="79" d="100"/>
        </p:scale>
        <p:origin x="102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5" d="100"/>
        <a:sy n="175" d="100"/>
      </p:scale>
      <p:origin x="0" y="4432"/>
    </p:cViewPr>
  </p:sorterViewPr>
  <p:notesViewPr>
    <p:cSldViewPr>
      <p:cViewPr varScale="1">
        <p:scale>
          <a:sx n="76" d="100"/>
          <a:sy n="76" d="100"/>
        </p:scale>
        <p:origin x="-2028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9995926244064302E-2"/>
          <c:y val="2.8036665871311501E-2"/>
          <c:w val="0.93836453587028101"/>
          <c:h val="0.63965660542432201"/>
        </c:manualLayout>
      </c:layout>
      <c:barChart>
        <c:barDir val="col"/>
        <c:grouping val="clustered"/>
        <c:varyColors val="0"/>
        <c:ser>
          <c:idx val="2"/>
          <c:order val="0"/>
          <c:tx>
            <c:strRef>
              <c:f>'% Saved Chart'!$D$1</c:f>
              <c:strCache>
                <c:ptCount val="1"/>
                <c:pt idx="0">
                  <c:v>Conservation Standard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  City of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Chart'!$D$2:$D$25</c:f>
              <c:numCache>
                <c:formatCode>0%</c:formatCode>
                <c:ptCount val="24"/>
                <c:pt idx="0">
                  <c:v>0.16</c:v>
                </c:pt>
                <c:pt idx="1">
                  <c:v>0.16</c:v>
                </c:pt>
                <c:pt idx="2">
                  <c:v>0.36</c:v>
                </c:pt>
                <c:pt idx="3">
                  <c:v>0.16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7">
                  <c:v>0.08</c:v>
                </c:pt>
                <c:pt idx="8">
                  <c:v>0.12</c:v>
                </c:pt>
                <c:pt idx="9">
                  <c:v>0.08</c:v>
                </c:pt>
                <c:pt idx="10">
                  <c:v>0.36</c:v>
                </c:pt>
                <c:pt idx="11">
                  <c:v>0.16</c:v>
                </c:pt>
                <c:pt idx="12">
                  <c:v>0.2</c:v>
                </c:pt>
                <c:pt idx="13">
                  <c:v>0.16</c:v>
                </c:pt>
                <c:pt idx="14">
                  <c:v>0.12</c:v>
                </c:pt>
                <c:pt idx="15">
                  <c:v>0.16</c:v>
                </c:pt>
                <c:pt idx="16">
                  <c:v>0.08</c:v>
                </c:pt>
                <c:pt idx="17">
                  <c:v>0.24</c:v>
                </c:pt>
                <c:pt idx="18">
                  <c:v>0.08</c:v>
                </c:pt>
                <c:pt idx="19">
                  <c:v>0.08</c:v>
                </c:pt>
                <c:pt idx="20">
                  <c:v>0.2</c:v>
                </c:pt>
                <c:pt idx="21">
                  <c:v>0.16</c:v>
                </c:pt>
                <c:pt idx="22">
                  <c:v>0.16</c:v>
                </c:pt>
                <c:pt idx="23">
                  <c:v>0.08</c:v>
                </c:pt>
              </c:numCache>
            </c:numRef>
          </c:val>
        </c:ser>
        <c:ser>
          <c:idx val="1"/>
          <c:order val="1"/>
          <c:tx>
            <c:strRef>
              <c:f>'% Saved Chart'!$C$1</c:f>
              <c:strCache>
                <c:ptCount val="1"/>
                <c:pt idx="0">
                  <c:v>% Reduction (Cumulative from June 2015)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'% Saved Chart'!$A$2:$A$25</c:f>
              <c:strCache>
                <c:ptCount val="24"/>
                <c:pt idx="0">
                  <c:v>Alameda CWD</c:v>
                </c:pt>
                <c:pt idx="1">
                  <c:v>Burlingame </c:v>
                </c:pt>
                <c:pt idx="2">
                  <c:v> CWS - Bear Gulch</c:v>
                </c:pt>
                <c:pt idx="3">
                  <c:v> CWS - Mid Peninsula</c:v>
                </c:pt>
                <c:pt idx="4">
                  <c:v> CWS - SSF</c:v>
                </c:pt>
                <c:pt idx="5">
                  <c:v>Coastside CWD</c:v>
                </c:pt>
                <c:pt idx="6">
                  <c:v>Daly City </c:v>
                </c:pt>
                <c:pt idx="7">
                  <c:v>East Palo Alto</c:v>
                </c:pt>
                <c:pt idx="8">
                  <c:v>Estero MID</c:v>
                </c:pt>
                <c:pt idx="9">
                  <c:v>Hayward</c:v>
                </c:pt>
                <c:pt idx="10">
                  <c:v>Hillsborough</c:v>
                </c:pt>
                <c:pt idx="11">
                  <c:v>Menlo Park</c:v>
                </c:pt>
                <c:pt idx="12">
                  <c:v>Mid-Peninsula WD</c:v>
                </c:pt>
                <c:pt idx="13">
                  <c:v>Millbrae </c:v>
                </c:pt>
                <c:pt idx="14">
                  <c:v>Milpitas  City of</c:v>
                </c:pt>
                <c:pt idx="15">
                  <c:v>Mountain View </c:v>
                </c:pt>
                <c:pt idx="16">
                  <c:v>NCCWD</c:v>
                </c:pt>
                <c:pt idx="17">
                  <c:v>Palo Alto </c:v>
                </c:pt>
                <c:pt idx="18">
                  <c:v>Redwood City </c:v>
                </c:pt>
                <c:pt idx="19">
                  <c:v>San Bruno </c:v>
                </c:pt>
                <c:pt idx="20">
                  <c:v>San Jose </c:v>
                </c:pt>
                <c:pt idx="21">
                  <c:v>Santa Clara </c:v>
                </c:pt>
                <c:pt idx="22">
                  <c:v>Sunnyvale </c:v>
                </c:pt>
                <c:pt idx="23">
                  <c:v>Westborough WD</c:v>
                </c:pt>
              </c:strCache>
            </c:strRef>
          </c:cat>
          <c:val>
            <c:numRef>
              <c:f>'% Saved Chart'!$C$2:$C$25</c:f>
              <c:numCache>
                <c:formatCode>0%</c:formatCode>
                <c:ptCount val="24"/>
                <c:pt idx="0">
                  <c:v>0.28652231551038398</c:v>
                </c:pt>
                <c:pt idx="1">
                  <c:v>0.29693951647894601</c:v>
                </c:pt>
                <c:pt idx="2">
                  <c:v>0.35013577410227698</c:v>
                </c:pt>
                <c:pt idx="3">
                  <c:v>0.26577410876506002</c:v>
                </c:pt>
                <c:pt idx="4">
                  <c:v>0.207852233676976</c:v>
                </c:pt>
                <c:pt idx="5">
                  <c:v>0.211290136067533</c:v>
                </c:pt>
                <c:pt idx="6">
                  <c:v>0.124283054862544</c:v>
                </c:pt>
                <c:pt idx="7">
                  <c:v>0.26515127957958901</c:v>
                </c:pt>
                <c:pt idx="8">
                  <c:v>0.13916761725019</c:v>
                </c:pt>
                <c:pt idx="9">
                  <c:v>0.21955260636776999</c:v>
                </c:pt>
                <c:pt idx="10">
                  <c:v>0.41811884173723102</c:v>
                </c:pt>
                <c:pt idx="11">
                  <c:v>0.42164453599836199</c:v>
                </c:pt>
                <c:pt idx="12">
                  <c:v>0.27283610030050798</c:v>
                </c:pt>
                <c:pt idx="13">
                  <c:v>0.23638830458051999</c:v>
                </c:pt>
                <c:pt idx="14">
                  <c:v>0.152981016001284</c:v>
                </c:pt>
                <c:pt idx="15">
                  <c:v>0.31041115652801099</c:v>
                </c:pt>
                <c:pt idx="16">
                  <c:v>0.25555309120003999</c:v>
                </c:pt>
                <c:pt idx="17">
                  <c:v>0.31197505218911098</c:v>
                </c:pt>
                <c:pt idx="18">
                  <c:v>0.25573391298161602</c:v>
                </c:pt>
                <c:pt idx="19">
                  <c:v>0.24347317492817899</c:v>
                </c:pt>
                <c:pt idx="20">
                  <c:v>0.28629607004683399</c:v>
                </c:pt>
                <c:pt idx="21">
                  <c:v>0.224274025679603</c:v>
                </c:pt>
                <c:pt idx="22">
                  <c:v>0.32247091638886999</c:v>
                </c:pt>
                <c:pt idx="23">
                  <c:v>0.26163530372367699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98002072"/>
        <c:axId val="398003248"/>
      </c:barChart>
      <c:lineChart>
        <c:grouping val="standard"/>
        <c:varyColors val="0"/>
        <c:ser>
          <c:idx val="0"/>
          <c:order val="2"/>
          <c:tx>
            <c:strRef>
              <c:f>'% Saved Chart'!$E$1</c:f>
              <c:strCache>
                <c:ptCount val="1"/>
                <c:pt idx="0">
                  <c:v>Overall BAWSCA % Reduction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'% Saved Chart'!$E$2:$E$25</c:f>
              <c:numCache>
                <c:formatCode>0%</c:formatCode>
                <c:ptCount val="24"/>
                <c:pt idx="0">
                  <c:v>0.27036728214163502</c:v>
                </c:pt>
                <c:pt idx="1">
                  <c:v>0.27036728214163502</c:v>
                </c:pt>
                <c:pt idx="2">
                  <c:v>0.27036728214163502</c:v>
                </c:pt>
                <c:pt idx="3">
                  <c:v>0.27036728214163502</c:v>
                </c:pt>
                <c:pt idx="4">
                  <c:v>0.27036728214163502</c:v>
                </c:pt>
                <c:pt idx="5">
                  <c:v>0.27036728214163502</c:v>
                </c:pt>
                <c:pt idx="6">
                  <c:v>0.27036728214163502</c:v>
                </c:pt>
                <c:pt idx="7">
                  <c:v>0.27036728214163502</c:v>
                </c:pt>
                <c:pt idx="8">
                  <c:v>0.27036728214163502</c:v>
                </c:pt>
                <c:pt idx="9">
                  <c:v>0.27036728214163502</c:v>
                </c:pt>
                <c:pt idx="10">
                  <c:v>0.27036728214163502</c:v>
                </c:pt>
                <c:pt idx="11">
                  <c:v>0.27036728214163502</c:v>
                </c:pt>
                <c:pt idx="12">
                  <c:v>0.27036728214163502</c:v>
                </c:pt>
                <c:pt idx="13">
                  <c:v>0.27036728214163502</c:v>
                </c:pt>
                <c:pt idx="14">
                  <c:v>0.27036728214163502</c:v>
                </c:pt>
                <c:pt idx="15">
                  <c:v>0.27036728214163502</c:v>
                </c:pt>
                <c:pt idx="16">
                  <c:v>0.27036728214163502</c:v>
                </c:pt>
                <c:pt idx="17">
                  <c:v>0.27036728214163502</c:v>
                </c:pt>
                <c:pt idx="18">
                  <c:v>0.27036728214163502</c:v>
                </c:pt>
                <c:pt idx="19">
                  <c:v>0.27036728214163502</c:v>
                </c:pt>
                <c:pt idx="20">
                  <c:v>0.27036728214163502</c:v>
                </c:pt>
                <c:pt idx="21">
                  <c:v>0.27036728214163502</c:v>
                </c:pt>
                <c:pt idx="22">
                  <c:v>0.27036728214163502</c:v>
                </c:pt>
                <c:pt idx="23">
                  <c:v>0.27036728214163502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8002072"/>
        <c:axId val="398003248"/>
      </c:lineChart>
      <c:catAx>
        <c:axId val="3980020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txPr>
          <a:bodyPr/>
          <a:lstStyle/>
          <a:p>
            <a:pPr>
              <a:defRPr sz="1050" b="1"/>
            </a:pPr>
            <a:endParaRPr lang="en-US"/>
          </a:p>
        </c:txPr>
        <c:crossAx val="398003248"/>
        <c:crosses val="autoZero"/>
        <c:auto val="1"/>
        <c:lblAlgn val="ctr"/>
        <c:lblOffset val="100"/>
        <c:noMultiLvlLbl val="0"/>
      </c:catAx>
      <c:valAx>
        <c:axId val="398003248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39800207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8.2849267796957102E-2"/>
          <c:y val="0.85974635468987803"/>
          <c:w val="0.89186878102632705"/>
          <c:h val="0.12592956160032701"/>
        </c:manualLayout>
      </c:layout>
      <c:overlay val="0"/>
      <c:txPr>
        <a:bodyPr/>
        <a:lstStyle/>
        <a:p>
          <a:pPr>
            <a:defRPr sz="1100" b="1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0063" cy="466725"/>
          </a:xfrm>
          <a:prstGeom prst="rect">
            <a:avLst/>
          </a:prstGeom>
        </p:spPr>
        <p:txBody>
          <a:bodyPr vert="horz" lIns="91614" tIns="45806" rIns="91614" bIns="45806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8751" y="1"/>
            <a:ext cx="3040063" cy="466725"/>
          </a:xfrm>
          <a:prstGeom prst="rect">
            <a:avLst/>
          </a:prstGeom>
        </p:spPr>
        <p:txBody>
          <a:bodyPr vert="horz" lIns="91614" tIns="45806" rIns="91614" bIns="45806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0647580-73FE-4CA2-8EB5-AEADFF737AB2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8089"/>
            <a:ext cx="3040063" cy="466725"/>
          </a:xfrm>
          <a:prstGeom prst="rect">
            <a:avLst/>
          </a:prstGeom>
        </p:spPr>
        <p:txBody>
          <a:bodyPr vert="horz" lIns="91614" tIns="45806" rIns="91614" bIns="45806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8751" y="8828089"/>
            <a:ext cx="3040063" cy="466725"/>
          </a:xfrm>
          <a:prstGeom prst="rect">
            <a:avLst/>
          </a:prstGeom>
        </p:spPr>
        <p:txBody>
          <a:bodyPr vert="horz" lIns="91614" tIns="45806" rIns="91614" bIns="45806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2D05B16-1815-4927-BB89-F28483E53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080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8475" cy="466725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9" y="1"/>
            <a:ext cx="3038475" cy="466725"/>
          </a:xfrm>
          <a:prstGeom prst="rect">
            <a:avLst/>
          </a:prstGeom>
        </p:spPr>
        <p:txBody>
          <a:bodyPr vert="horz" lIns="93355" tIns="46678" rIns="93355" bIns="466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B07B2D3-A06E-40DF-9288-3448D5B50769}" type="datetimeFigureOut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55" tIns="46678" rIns="93355" bIns="46678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16426"/>
            <a:ext cx="5610225" cy="4181475"/>
          </a:xfrm>
          <a:prstGeom prst="rect">
            <a:avLst/>
          </a:prstGeom>
        </p:spPr>
        <p:txBody>
          <a:bodyPr vert="horz" lIns="93355" tIns="46678" rIns="93355" bIns="46678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8089"/>
            <a:ext cx="3038475" cy="466725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9" y="8828089"/>
            <a:ext cx="3038475" cy="466725"/>
          </a:xfrm>
          <a:prstGeom prst="rect">
            <a:avLst/>
          </a:prstGeom>
        </p:spPr>
        <p:txBody>
          <a:bodyPr vert="horz" lIns="93355" tIns="46678" rIns="93355" bIns="466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0EEE543-3B14-4C9C-926C-5D95D6A00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343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10C27-6B54-4204-855F-705C408764B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6634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T:\WS_Ops\Operations\Engineering\Demands\demands\Monitoring Year 9 2015</a:t>
            </a:r>
          </a:p>
          <a:p>
            <a:r>
              <a:rPr lang="en-US" dirty="0" smtClean="0"/>
              <a:t>Consumption Report v2.6_2014.xlsm</a:t>
            </a:r>
          </a:p>
          <a:p>
            <a:r>
              <a:rPr lang="en-US" dirty="0" smtClean="0"/>
              <a:t>Check that plot is current. </a:t>
            </a:r>
          </a:p>
          <a:p>
            <a:r>
              <a:rPr lang="en-US" dirty="0" smtClean="0"/>
              <a:t>Add</a:t>
            </a:r>
            <a:r>
              <a:rPr lang="en-US" baseline="0" dirty="0" smtClean="0"/>
              <a:t> data label to last point.</a:t>
            </a:r>
          </a:p>
          <a:p>
            <a:r>
              <a:rPr lang="en-US" baseline="0" dirty="0" smtClean="0"/>
              <a:t>Resize to 6.24 height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E8897-3916-47C0-AC4B-CB48FAD17A36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2532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8B488C9-B38E-4E2A-A6C4-E9D684C9928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8824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 baseline="0">
                <a:solidFill>
                  <a:schemeClr val="tx1"/>
                </a:solidFill>
                <a:latin typeface="Arial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2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36F84-ACF0-4AD8-8DA7-D56FF33EB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036E4F-57FD-4AC8-835F-1A1A67FF713D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333B0-10A6-4442-96BF-30D0AC89F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122FA4A-FB2D-4CF8-B0DB-66D2B9A02C2A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6349D-3600-44EF-8E2A-9CCFE2949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226"/>
          <p:cNvSpPr txBox="1">
            <a:spLocks noChangeArrowheads="1"/>
          </p:cNvSpPr>
          <p:nvPr userDrawn="1"/>
        </p:nvSpPr>
        <p:spPr bwMode="auto">
          <a:xfrm>
            <a:off x="228600" y="381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mtClean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5" name="Rectangle 228"/>
          <p:cNvSpPr>
            <a:spLocks noChangeArrowheads="1"/>
          </p:cNvSpPr>
          <p:nvPr userDrawn="1"/>
        </p:nvSpPr>
        <p:spPr bwMode="auto">
          <a:xfrm>
            <a:off x="4033838" y="2719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r" eaLnBrk="1" hangingPunct="1">
              <a:defRPr/>
            </a:pPr>
            <a:endParaRPr lang="en-US" altLang="en-US" smtClean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6" name="Line 233"/>
          <p:cNvSpPr>
            <a:spLocks noChangeShapeType="1"/>
          </p:cNvSpPr>
          <p:nvPr userDrawn="1"/>
        </p:nvSpPr>
        <p:spPr bwMode="auto">
          <a:xfrm>
            <a:off x="457200" y="1219200"/>
            <a:ext cx="82296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r"/>
            <a:endParaRPr lang="en-US" sz="2400" smtClean="0">
              <a:solidFill>
                <a:srgbClr val="003366"/>
              </a:solidFill>
              <a:latin typeface="Palatino" pitchFamily="18" charset="0"/>
            </a:endParaRPr>
          </a:p>
        </p:txBody>
      </p:sp>
      <p:pic>
        <p:nvPicPr>
          <p:cNvPr id="7" name="Picture 12" descr="SFWPS-Vert_4c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"/>
            <a:ext cx="1657350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90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227993-5C2E-42E8-8063-FF0B1227FBC2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1588DE-B2C8-499D-BACC-12D47E5C7C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85660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59D5E9-7F52-4F97-92BE-92B1ECAB773A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5BFBB-AE5B-4229-AD11-55EEA3C6F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79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D1789-A355-40F1-9D90-C26F2D1BAADA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879A1-7D76-4450-8B2A-94F148D6B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9047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600200"/>
            <a:ext cx="4116388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9788" y="1600200"/>
            <a:ext cx="41179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EF8227-6A3C-4639-90B0-DDBA36D6CAEB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2AFB41-487B-49D8-8357-21E4DB3A2D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855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BED71-6A64-4556-942A-EBAB1900E311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F7B1C-69EB-41F9-B0AD-EA9655DBDB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442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860A6F-CAFA-41FE-8D02-9A3CFC70E8B2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8A275-39BA-4656-99D5-A32E313EF4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43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748EDE-E9F5-4936-A050-B315B2BD6F19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A861F4-C035-4FAD-9091-82DE3D44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453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2F8E5-033E-419A-B668-B640C18DCC2F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3C5EB-1B31-486F-8396-CA8DE11C00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90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/>
          <p:cNvCxnSpPr/>
          <p:nvPr userDrawn="1"/>
        </p:nvCxnSpPr>
        <p:spPr>
          <a:xfrm>
            <a:off x="457200" y="1828800"/>
            <a:ext cx="82296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buClrTx/>
              <a:buFont typeface="Courier New" pitchFamily="49" charset="0"/>
              <a:buChar char="o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buClrTx/>
              <a:buFont typeface="Wingdings" pitchFamily="2" charset="2"/>
              <a:buChar char="§"/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0EDC075-0C24-4A78-9B59-87B7726F0658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0DFE94-AF33-443A-9910-FC623B12A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DC3CBF-530D-495D-9376-33C660535042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40D90-F1BB-44C0-8702-B7C8E75D1C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40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D45ED-37D5-4C2B-9AC7-2252B8E4881D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33CF91-8645-4E7D-9957-57E31E9E4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508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228600"/>
            <a:ext cx="211455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228600"/>
            <a:ext cx="619125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4E39A-D366-4DD4-92FA-01EEE3ECA581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0AD807-E843-43D8-AD59-EEE253D272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9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AA4C6E2-5102-4E30-9496-50D31C5A9C71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D5-5569-453E-BE5D-B6E75B153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457200" y="1828800"/>
            <a:ext cx="82296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65960"/>
            <a:ext cx="4038600" cy="4434840"/>
          </a:xfrm>
        </p:spPr>
        <p:txBody>
          <a:bodyPr/>
          <a:lstStyle>
            <a:lvl1pPr>
              <a:buClrTx/>
              <a:defRPr sz="2600"/>
            </a:lvl1pPr>
            <a:lvl2pPr>
              <a:buClrTx/>
              <a:buFont typeface="Courier New" pitchFamily="49" charset="0"/>
              <a:buChar char="o"/>
              <a:defRPr sz="2400"/>
            </a:lvl2pPr>
            <a:lvl3pPr>
              <a:buClrTx/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572000" y="1965960"/>
            <a:ext cx="4038600" cy="4434840"/>
          </a:xfrm>
        </p:spPr>
        <p:txBody>
          <a:bodyPr/>
          <a:lstStyle>
            <a:lvl1pPr>
              <a:buClrTx/>
              <a:defRPr sz="2600"/>
            </a:lvl1pPr>
            <a:lvl2pPr>
              <a:buClrTx/>
              <a:buFont typeface="Courier New" pitchFamily="49" charset="0"/>
              <a:buChar char="o"/>
              <a:defRPr sz="2400"/>
            </a:lvl2pPr>
            <a:lvl3pPr>
              <a:buClrTx/>
              <a:buFont typeface="Wingdings" pitchFamily="2" charset="2"/>
              <a:buChar char="§"/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5AB77D-3A2B-4CF2-8177-4B439A829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 userDrawn="1"/>
        </p:nvCxnSpPr>
        <p:spPr>
          <a:xfrm>
            <a:off x="457200" y="1828800"/>
            <a:ext cx="82296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buClrTx/>
              <a:defRPr sz="2200"/>
            </a:lvl1pPr>
            <a:lvl2pPr>
              <a:buClrTx/>
              <a:buFont typeface="Courier New" pitchFamily="49" charset="0"/>
              <a:buChar char="o"/>
              <a:defRPr sz="2000"/>
            </a:lvl2pPr>
            <a:lvl3pPr>
              <a:buClrTx/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3"/>
          </p:nvPr>
        </p:nvSpPr>
        <p:spPr>
          <a:xfrm>
            <a:off x="4646612" y="2514600"/>
            <a:ext cx="4040188" cy="3845720"/>
          </a:xfrm>
        </p:spPr>
        <p:txBody>
          <a:bodyPr tIns="0"/>
          <a:lstStyle>
            <a:lvl1pPr>
              <a:buClrTx/>
              <a:defRPr sz="2200"/>
            </a:lvl1pPr>
            <a:lvl2pPr>
              <a:buClrTx/>
              <a:buFont typeface="Courier New" pitchFamily="49" charset="0"/>
              <a:buChar char="o"/>
              <a:defRPr sz="2000"/>
            </a:lvl2pPr>
            <a:lvl3pPr>
              <a:buClrTx/>
              <a:buFont typeface="Wingdings" pitchFamily="2" charset="2"/>
              <a:buChar char="§"/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C90ED-BA8A-4C39-841B-254B5811F1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457200" y="1828800"/>
            <a:ext cx="8229600" cy="0"/>
          </a:xfrm>
          <a:prstGeom prst="line">
            <a:avLst/>
          </a:prstGeom>
          <a:ln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AF59EE6-FDA8-425E-B258-4147F8DA68E2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C36B2-6BB1-431E-9755-06DE3649D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205583B-6F70-4C7B-B7FF-6904FAC7459E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3C8D-1CA7-49CA-8FB6-CEC6E8DF1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6DC21A0-93F5-475F-ABB9-F37CE4750480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9B2D7-0DA1-45B9-9912-F926B26481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nip and Round Single Corner Rectangle 8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ight Triangle 11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5B99478-3D51-4E85-9EC6-343B1B2982C2}" type="datetimeFigureOut">
              <a:rPr lang="en-US" smtClean="0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B0634-315D-463A-906E-5BC0FC8D70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8" name="Freeform 7"/>
          <p:cNvSpPr>
            <a:spLocks/>
          </p:cNvSpPr>
          <p:nvPr userDrawn="1"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</a:endParaRPr>
          </a:p>
        </p:txBody>
      </p:sp>
      <p:sp>
        <p:nvSpPr>
          <p:cNvPr id="1028" name="Title Placeholder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9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0DFBA2-5692-4AE5-8E71-ABB250BCD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1" name="Group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</a:endParaRPr>
            </a:p>
          </p:txBody>
        </p:sp>
      </p:grpSp>
      <p:pic>
        <p:nvPicPr>
          <p:cNvPr id="1032" name="Picture 2" descr="H:\BAWSCA\BAWSCA_Logo\bawsca_logo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38988" y="6342063"/>
            <a:ext cx="1928812" cy="439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6906087" y="79030"/>
            <a:ext cx="215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5B49A584-24FF-4D3F-AADC-83CC74A7F902}" type="slidenum">
              <a:rPr lang="en-US" smtClean="0"/>
              <a:pPr algn="r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4" r:id="rId1"/>
    <p:sldLayoutId id="2147484905" r:id="rId2"/>
    <p:sldLayoutId id="2147484906" r:id="rId3"/>
    <p:sldLayoutId id="2147484907" r:id="rId4"/>
    <p:sldLayoutId id="2147484908" r:id="rId5"/>
    <p:sldLayoutId id="2147484909" r:id="rId6"/>
    <p:sldLayoutId id="2147484910" r:id="rId7"/>
    <p:sldLayoutId id="2147484911" r:id="rId8"/>
    <p:sldLayoutId id="2147484912" r:id="rId9"/>
    <p:sldLayoutId id="2147484913" r:id="rId10"/>
    <p:sldLayoutId id="214748491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Arial" pitchFamily="34" charset="0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HHRWS-4C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273050"/>
            <a:ext cx="1508125" cy="80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600200"/>
            <a:ext cx="838676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Click to edit Master text styles</a:t>
            </a:r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  <a:p>
            <a:pPr lvl="1"/>
            <a:endParaRPr lang="en-US" alt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9625" y="63738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72CED3A3-57E7-4931-8828-9423E6D4AA81}" type="datetime1">
              <a:rPr lang="en-US"/>
              <a:pPr>
                <a:defRPr/>
              </a:pPr>
              <a:t>3/16/2016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32138" y="6376988"/>
            <a:ext cx="3086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9713" y="6376988"/>
            <a:ext cx="2193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pPr algn="r">
              <a:defRPr/>
            </a:pPr>
            <a:fld id="{48A7C585-63C5-4B35-A1C7-9210C5D6FD89}" type="slidenum">
              <a:rPr lang="en-US"/>
              <a:pPr algn="r">
                <a:defRPr/>
              </a:pPr>
              <a:t>‹#›</a:t>
            </a:fld>
            <a:endParaRPr lang="en-US"/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057400" y="228600"/>
            <a:ext cx="6781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32" name="Text Box 226"/>
          <p:cNvSpPr txBox="1">
            <a:spLocks noChangeArrowheads="1"/>
          </p:cNvSpPr>
          <p:nvPr userDrawn="1"/>
        </p:nvSpPr>
        <p:spPr bwMode="auto">
          <a:xfrm>
            <a:off x="228600" y="3810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en-US" smtClean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3" name="Rectangle 228"/>
          <p:cNvSpPr>
            <a:spLocks noChangeArrowheads="1"/>
          </p:cNvSpPr>
          <p:nvPr userDrawn="1"/>
        </p:nvSpPr>
        <p:spPr bwMode="auto">
          <a:xfrm>
            <a:off x="4033838" y="27193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Palatino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Palatino" pitchFamily="18" charset="0"/>
              </a:defRPr>
            </a:lvl9pPr>
          </a:lstStyle>
          <a:p>
            <a:pPr algn="r" eaLnBrk="1" hangingPunct="1">
              <a:defRPr/>
            </a:pPr>
            <a:endParaRPr lang="en-US" altLang="en-US" smtClean="0">
              <a:solidFill>
                <a:srgbClr val="003366"/>
              </a:solidFill>
              <a:latin typeface="Times New Roman" pitchFamily="18" charset="0"/>
            </a:endParaRPr>
          </a:p>
        </p:txBody>
      </p:sp>
      <p:sp>
        <p:nvSpPr>
          <p:cNvPr id="1034" name="Line 233"/>
          <p:cNvSpPr>
            <a:spLocks noChangeShapeType="1"/>
          </p:cNvSpPr>
          <p:nvPr userDrawn="1"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57150">
            <a:solidFill>
              <a:srgbClr val="007DC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algn="r"/>
            <a:endParaRPr lang="en-US" sz="2400" smtClean="0">
              <a:solidFill>
                <a:srgbClr val="003366"/>
              </a:solidFill>
              <a:latin typeface="Palatin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002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6" r:id="rId1"/>
    <p:sldLayoutId id="2147484917" r:id="rId2"/>
    <p:sldLayoutId id="2147484918" r:id="rId3"/>
    <p:sldLayoutId id="2147484919" r:id="rId4"/>
    <p:sldLayoutId id="2147484920" r:id="rId5"/>
    <p:sldLayoutId id="2147484921" r:id="rId6"/>
    <p:sldLayoutId id="2147484922" r:id="rId7"/>
    <p:sldLayoutId id="2147484923" r:id="rId8"/>
    <p:sldLayoutId id="2147484924" r:id="rId9"/>
    <p:sldLayoutId id="2147484925" r:id="rId10"/>
    <p:sldLayoutId id="2147484926" r:id="rId11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 MT" pitchFamily="5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Calibri" pitchFamily="34" charset="0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pitchFamily="2" charset="2"/>
        <a:buChar char="w"/>
        <a:defRPr sz="2000">
          <a:solidFill>
            <a:schemeClr val="tx1"/>
          </a:solidFill>
          <a:latin typeface="Calibri" pitchFamily="34" charset="0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" y="398206"/>
            <a:ext cx="8534400" cy="21336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Current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Water Supply Conditions </a:t>
            </a:r>
            <a:r>
              <a:rPr lang="en-US" sz="4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and  Conservation Update</a:t>
            </a: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908050" y="3305175"/>
            <a:ext cx="7854950" cy="1571625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latin typeface="Arial" charset="0"/>
                <a:cs typeface="Arial" charset="0"/>
              </a:rPr>
              <a:t> </a:t>
            </a:r>
          </a:p>
          <a:p>
            <a:pPr marR="0" eaLnBrk="1" hangingPunct="1">
              <a:lnSpc>
                <a:spcPct val="90000"/>
              </a:lnSpc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R="0" eaLnBrk="1" hangingPunct="1">
              <a:lnSpc>
                <a:spcPct val="90000"/>
              </a:lnSpc>
              <a:defRPr/>
            </a:pPr>
            <a:endParaRPr lang="en-US" sz="2400" dirty="0" smtClean="0">
              <a:latin typeface="Arial" charset="0"/>
              <a:cs typeface="Arial" charset="0"/>
            </a:endParaRPr>
          </a:p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charset="0"/>
              </a:rPr>
              <a:t>  </a:t>
            </a:r>
          </a:p>
          <a:p>
            <a:pPr marR="0" eaLnBrk="1" hangingPunct="1">
              <a:lnSpc>
                <a:spcPct val="90000"/>
              </a:lnSpc>
              <a:defRPr/>
            </a:pPr>
            <a:r>
              <a:rPr lang="en-US" sz="2400" dirty="0" smtClean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</a:p>
        </p:txBody>
      </p:sp>
      <p:pic>
        <p:nvPicPr>
          <p:cNvPr id="5" name="Picture 6" descr="croppe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590800"/>
            <a:ext cx="3827463" cy="4038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343400" y="4572000"/>
            <a:ext cx="4038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Adrianne Carr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Senior Water Resources Specialist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Bay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Area Water Supply and Conservation Agency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4800600" y="5890318"/>
            <a:ext cx="3124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16,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45321" y="2690812"/>
            <a:ext cx="39624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“A multicounty agency authorized to plan for and acquire supplemental water supplies, encourage water conservation and use of recycled water on a regional basis.”</a:t>
            </a:r>
          </a:p>
          <a:p>
            <a:r>
              <a:rPr lang="en-US" sz="1200" i="1" dirty="0"/>
              <a:t>[Bay Area Water Supply and Conservation Agency Act, AB2058(Papan-2002)]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spc="-50" dirty="0" smtClean="0"/>
              <a:t>State </a:t>
            </a:r>
            <a:r>
              <a:rPr lang="en-US" sz="4400" b="1" spc="-50" dirty="0" smtClean="0"/>
              <a:t>Considering Additional Changes to Emergency Regs</a:t>
            </a:r>
            <a:endParaRPr lang="en-US" sz="4400" b="1" spc="-5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4237037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z="2400" dirty="0" smtClean="0"/>
              <a:t>Recent precipitation </a:t>
            </a:r>
            <a:r>
              <a:rPr lang="en-US" sz="2400" u="sng" dirty="0" smtClean="0"/>
              <a:t>may</a:t>
            </a:r>
            <a:r>
              <a:rPr lang="en-US" sz="2400" dirty="0" smtClean="0"/>
              <a:t> result in easing of conservation mandates. SWRCB Chair Marcus: </a:t>
            </a:r>
            <a:endParaRPr lang="en-US" sz="2400" dirty="0"/>
          </a:p>
          <a:p>
            <a:pPr lvl="1">
              <a:spcBef>
                <a:spcPts val="1200"/>
              </a:spcBef>
            </a:pPr>
            <a:r>
              <a:rPr lang="en-US" sz="2000" i="1" dirty="0"/>
              <a:t>"In May, we'll be either lifting it or changing it </a:t>
            </a:r>
            <a:r>
              <a:rPr lang="en-US" sz="2000" i="1" dirty="0" smtClean="0"/>
              <a:t>significantly…."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BAWSCA participated in conference call with </a:t>
            </a:r>
            <a:r>
              <a:rPr lang="en-US" sz="2400" dirty="0" smtClean="0"/>
              <a:t>State Board </a:t>
            </a:r>
            <a:r>
              <a:rPr lang="en-US" sz="2400" dirty="0"/>
              <a:t>staff to discuss potential changes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Short-term:  move away from </a:t>
            </a:r>
            <a:r>
              <a:rPr lang="en-US" sz="2000" dirty="0" smtClean="0"/>
              <a:t>per capita </a:t>
            </a:r>
            <a:r>
              <a:rPr lang="en-US" sz="2000" dirty="0" smtClean="0"/>
              <a:t>target towards a system based on individual agency supply reliability</a:t>
            </a:r>
          </a:p>
          <a:p>
            <a:pPr lvl="1">
              <a:spcBef>
                <a:spcPts val="1200"/>
              </a:spcBef>
            </a:pPr>
            <a:r>
              <a:rPr lang="en-US" sz="2000" dirty="0" smtClean="0"/>
              <a:t>Long-term:  SWRCB directed to work with DWR to achieve desired results</a:t>
            </a:r>
            <a:endParaRPr lang="en-US" sz="2000" dirty="0"/>
          </a:p>
          <a:p>
            <a:pPr>
              <a:spcBef>
                <a:spcPts val="1200"/>
              </a:spcBef>
            </a:pPr>
            <a:r>
              <a:rPr lang="en-US" sz="2400" dirty="0" smtClean="0"/>
              <a:t>Staff to </a:t>
            </a:r>
            <a:r>
              <a:rPr lang="en-US" sz="2400" dirty="0"/>
              <a:t>report back </a:t>
            </a:r>
            <a:r>
              <a:rPr lang="en-US" sz="2400" smtClean="0"/>
              <a:t>to </a:t>
            </a:r>
            <a:r>
              <a:rPr lang="en-US" sz="2400" smtClean="0"/>
              <a:t>State Board </a:t>
            </a:r>
            <a:r>
              <a:rPr lang="en-US" sz="2400" dirty="0" smtClean="0"/>
              <a:t>with options by </a:t>
            </a:r>
            <a:r>
              <a:rPr lang="en-US" sz="2400" dirty="0"/>
              <a:t>May 1 </a:t>
            </a:r>
            <a:endParaRPr lang="en-US" sz="2400" dirty="0" smtClean="0"/>
          </a:p>
          <a:p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7744980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Reservoir Storage Levels </a:t>
            </a:r>
            <a:r>
              <a:rPr lang="en-US" b="1" dirty="0" smtClean="0"/>
              <a:t>on 3/13/2016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>
            <a:off x="6781800" y="41148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6781800" y="3429000"/>
            <a:ext cx="685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6" t="12674" r="155" b="20552"/>
          <a:stretch/>
        </p:blipFill>
        <p:spPr bwMode="auto">
          <a:xfrm>
            <a:off x="262129" y="1898904"/>
            <a:ext cx="6537959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6288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381000" y="2514600"/>
            <a:ext cx="2667000" cy="1582737"/>
          </a:xfrm>
        </p:spPr>
        <p:txBody>
          <a:bodyPr/>
          <a:lstStyle/>
          <a:p>
            <a:r>
              <a:rPr lang="en-US" sz="3600" b="1" dirty="0" smtClean="0"/>
              <a:t>Other Reservoirs in California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128" y="0"/>
            <a:ext cx="5819872" cy="678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35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001000" cy="914400"/>
          </a:xfrm>
        </p:spPr>
        <p:txBody>
          <a:bodyPr/>
          <a:lstStyle/>
          <a:p>
            <a:r>
              <a:rPr lang="en-US" altLang="en-US" sz="4400" b="1" dirty="0" smtClean="0">
                <a:ea typeface="Calibri" pitchFamily="34" charset="0"/>
              </a:rPr>
              <a:t>Cumulative Precipitation 2016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013" r="-61"/>
          <a:stretch/>
        </p:blipFill>
        <p:spPr bwMode="auto">
          <a:xfrm>
            <a:off x="0" y="1905000"/>
            <a:ext cx="7543800" cy="5047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55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Snowpack Conditions</a:t>
            </a:r>
            <a:endParaRPr lang="en-US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4133"/>
            <a:ext cx="6858000" cy="4838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1281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6656"/>
            <a:ext cx="9144000" cy="664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625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382000" cy="1143000"/>
          </a:xfrm>
        </p:spPr>
        <p:txBody>
          <a:bodyPr/>
          <a:lstStyle/>
          <a:p>
            <a:r>
              <a:rPr lang="en-US" sz="4800" b="1" dirty="0" smtClean="0"/>
              <a:t>7-Day Precipitation Forecast</a:t>
            </a:r>
            <a:endParaRPr lang="en-US" sz="48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6361750" cy="4767072"/>
          </a:xfrm>
        </p:spPr>
      </p:pic>
    </p:spTree>
    <p:extLst>
      <p:ext uri="{BB962C8B-B14F-4D97-AF65-F5344CB8AC3E}">
        <p14:creationId xmlns:p14="http://schemas.microsoft.com/office/powerpoint/2010/main" val="1368103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35340"/>
            <a:ext cx="6019800" cy="838200"/>
          </a:xfrm>
        </p:spPr>
        <p:txBody>
          <a:bodyPr/>
          <a:lstStyle/>
          <a:p>
            <a:pPr algn="ctr"/>
            <a:r>
              <a:rPr lang="en-US" sz="4400" b="1" dirty="0" smtClean="0"/>
              <a:t>Total Deliveries</a:t>
            </a:r>
            <a:endParaRPr lang="en-US" sz="44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905859"/>
            <a:ext cx="8191500" cy="5952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7843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6600" y="6324600"/>
            <a:ext cx="1981200" cy="4572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76201" y="2057400"/>
          <a:ext cx="8839200" cy="48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184829" cy="1143000"/>
          </a:xfrm>
        </p:spPr>
        <p:txBody>
          <a:bodyPr/>
          <a:lstStyle/>
          <a:p>
            <a:r>
              <a:rPr lang="en-US" sz="3600" b="1" dirty="0"/>
              <a:t>Agencies Achieved </a:t>
            </a:r>
            <a:r>
              <a:rPr lang="en-US" sz="3600" b="1" dirty="0" smtClean="0"/>
              <a:t>27% </a:t>
            </a:r>
            <a:r>
              <a:rPr lang="en-US" sz="3600" b="1" dirty="0"/>
              <a:t>Cumulative Savings June </a:t>
            </a:r>
            <a:r>
              <a:rPr lang="en-US" sz="3600" b="1" dirty="0" smtClean="0"/>
              <a:t>2015 through Jan. 2016</a:t>
            </a:r>
            <a:endParaRPr lang="en-US" sz="3600" b="1" spc="-150" dirty="0"/>
          </a:p>
        </p:txBody>
      </p:sp>
      <p:sp>
        <p:nvSpPr>
          <p:cNvPr id="5" name="TextBox 4"/>
          <p:cNvSpPr txBox="1"/>
          <p:nvPr/>
        </p:nvSpPr>
        <p:spPr>
          <a:xfrm>
            <a:off x="4857880" y="2171700"/>
            <a:ext cx="405752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27% </a:t>
            </a:r>
            <a:r>
              <a:rPr lang="en-US" b="1" dirty="0" smtClean="0"/>
              <a:t>Cumulative Savings from 2013</a:t>
            </a:r>
            <a:endParaRPr lang="en-US" b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344478" y="2655332"/>
            <a:ext cx="457200" cy="609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2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aight Edge">
  <a:themeElements>
    <a:clrScheme name="2_Straight Edge 2">
      <a:dk1>
        <a:srgbClr val="003366"/>
      </a:dk1>
      <a:lt1>
        <a:srgbClr val="FFFFFF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FFFFFF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Arial MT"/>
        <a:ea typeface=""/>
        <a:cs typeface=""/>
      </a:majorFont>
      <a:minorFont>
        <a:latin typeface="Arial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Palatino" pitchFamily="18" charset="0"/>
          </a:defRPr>
        </a:defPPr>
      </a:lstStyle>
    </a:ln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50288</TotalTime>
  <Words>221</Words>
  <Application>Microsoft Office PowerPoint</Application>
  <PresentationFormat>On-screen Show (4:3)</PresentationFormat>
  <Paragraphs>35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2" baseType="lpstr">
      <vt:lpstr>Arial</vt:lpstr>
      <vt:lpstr>Arial MT</vt:lpstr>
      <vt:lpstr>Calibri</vt:lpstr>
      <vt:lpstr>Constantia</vt:lpstr>
      <vt:lpstr>Courier New</vt:lpstr>
      <vt:lpstr>Palatino</vt:lpstr>
      <vt:lpstr>Times New Roman</vt:lpstr>
      <vt:lpstr>Verdana</vt:lpstr>
      <vt:lpstr>Wingdings</vt:lpstr>
      <vt:lpstr>Wingdings 2</vt:lpstr>
      <vt:lpstr>Flow</vt:lpstr>
      <vt:lpstr>2_Straight Edge</vt:lpstr>
      <vt:lpstr>Current Water Supply Conditions and  Conservation Update</vt:lpstr>
      <vt:lpstr>Reservoir Storage Levels on 3/13/2016</vt:lpstr>
      <vt:lpstr>Other Reservoirs in California</vt:lpstr>
      <vt:lpstr>Cumulative Precipitation 2016</vt:lpstr>
      <vt:lpstr>Snowpack Conditions</vt:lpstr>
      <vt:lpstr>PowerPoint Presentation</vt:lpstr>
      <vt:lpstr>7-Day Precipitation Forecast</vt:lpstr>
      <vt:lpstr>Total Deliveries</vt:lpstr>
      <vt:lpstr>Agencies Achieved 27% Cumulative Savings June 2015 through Jan. 2016</vt:lpstr>
      <vt:lpstr>State Considering Additional Changes to Emergency Regs</vt:lpstr>
    </vt:vector>
  </TitlesOfParts>
  <Company>BAWSCA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Conservation Implementation Plan</dc:title>
  <dc:creator>Anona Dutton</dc:creator>
  <cp:lastModifiedBy>ACarr</cp:lastModifiedBy>
  <cp:revision>2177</cp:revision>
  <cp:lastPrinted>2016-03-16T20:33:09Z</cp:lastPrinted>
  <dcterms:created xsi:type="dcterms:W3CDTF">2009-06-01T19:54:07Z</dcterms:created>
  <dcterms:modified xsi:type="dcterms:W3CDTF">2016-03-16T20:38:41Z</dcterms:modified>
</cp:coreProperties>
</file>