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3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9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7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52F5-4BB5-47B9-BDAE-DA8DCA034BA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9C2E-B5EC-4075-BF0C-0553F16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420" y="365321"/>
            <a:ext cx="11398469" cy="52266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PG&amp;E Incentive Programs in San Mateo County</a:t>
            </a:r>
          </a:p>
          <a:p>
            <a:endParaRPr lang="en-US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Upstream</a:t>
            </a:r>
            <a:r>
              <a:rPr lang="en-US" sz="3200" dirty="0" smtClean="0"/>
              <a:t> (Manufacturer/model – Wholesale)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Midstream</a:t>
            </a:r>
            <a:r>
              <a:rPr lang="en-US" sz="3200" dirty="0" smtClean="0"/>
              <a:t> (Customers – Retail)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Downstream</a:t>
            </a:r>
            <a:r>
              <a:rPr lang="en-US" sz="3200" dirty="0" smtClean="0"/>
              <a:t> (Direct Install, Streetlights, Municipal Retrofits)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New Construction </a:t>
            </a:r>
            <a:r>
              <a:rPr lang="en-US" sz="3200" dirty="0" smtClean="0"/>
              <a:t>(Residential and Commercial)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3575957"/>
            <a:ext cx="2106385" cy="31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172" y="1366748"/>
            <a:ext cx="94750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/>
                <a:ea typeface="Calibri" panose="020F0502020204030204" pitchFamily="34" charset="0"/>
              </a:rPr>
              <a:t>Residential upstream incentives (e.g. at the manufacture or distributor level)</a:t>
            </a:r>
          </a:p>
          <a:p>
            <a:r>
              <a:rPr lang="en-US" sz="2000" dirty="0" smtClean="0">
                <a:effectLst/>
                <a:ea typeface="Calibri" panose="020F0502020204030204" pitchFamily="34" charset="0"/>
              </a:rPr>
              <a:t>Non-residential upstream incentives (e.g. at the manufacture or distributor level)</a:t>
            </a:r>
          </a:p>
          <a:p>
            <a:endParaRPr lang="en-US" sz="2000" dirty="0" smtClean="0">
              <a:effectLst/>
              <a:ea typeface="Calibri" panose="020F0502020204030204" pitchFamily="34" charset="0"/>
            </a:endParaRPr>
          </a:p>
          <a:p>
            <a:r>
              <a:rPr lang="en-US" sz="2000" dirty="0" smtClean="0">
                <a:effectLst/>
                <a:ea typeface="Calibri" panose="020F0502020204030204" pitchFamily="34" charset="0"/>
              </a:rPr>
              <a:t>Residential mid stream incentives (e.g. at the retail level)</a:t>
            </a:r>
          </a:p>
          <a:p>
            <a:r>
              <a:rPr lang="en-US" sz="2000" dirty="0" smtClean="0">
                <a:effectLst/>
                <a:ea typeface="Calibri" panose="020F0502020204030204" pitchFamily="34" charset="0"/>
              </a:rPr>
              <a:t>Non Residential mid stream incentives (e.g. at the retail level)</a:t>
            </a:r>
          </a:p>
          <a:p>
            <a:endParaRPr lang="en-US" sz="2000" dirty="0" smtClean="0">
              <a:effectLst/>
              <a:ea typeface="Calibri" panose="020F0502020204030204" pitchFamily="34" charset="0"/>
            </a:endParaRPr>
          </a:p>
          <a:p>
            <a:r>
              <a:rPr lang="en-US" sz="2000" dirty="0" smtClean="0">
                <a:effectLst/>
                <a:ea typeface="Calibri" panose="020F0502020204030204" pitchFamily="34" charset="0"/>
              </a:rPr>
              <a:t>Residential down-stream incentives (which includes streetlights)</a:t>
            </a:r>
          </a:p>
          <a:p>
            <a:r>
              <a:rPr lang="en-US" sz="2000" dirty="0" smtClean="0">
                <a:effectLst/>
                <a:ea typeface="Calibri" panose="020F0502020204030204" pitchFamily="34" charset="0"/>
              </a:rPr>
              <a:t>Non Residential down stream</a:t>
            </a:r>
          </a:p>
          <a:p>
            <a:endParaRPr lang="en-US" sz="2000" dirty="0" smtClean="0">
              <a:effectLst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Residential </a:t>
            </a:r>
            <a:r>
              <a:rPr lang="en-US" dirty="0">
                <a:solidFill>
                  <a:srgbClr val="00B050"/>
                </a:solidFill>
              </a:rPr>
              <a:t>direct install (El </a:t>
            </a:r>
            <a:r>
              <a:rPr lang="en-US" dirty="0" err="1">
                <a:solidFill>
                  <a:srgbClr val="00B050"/>
                </a:solidFill>
              </a:rPr>
              <a:t>Concilio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Non-Residential </a:t>
            </a:r>
            <a:r>
              <a:rPr lang="en-US" dirty="0">
                <a:solidFill>
                  <a:srgbClr val="00B050"/>
                </a:solidFill>
              </a:rPr>
              <a:t>Direct Install (Ecology Action)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Non </a:t>
            </a:r>
            <a:r>
              <a:rPr lang="en-US" dirty="0">
                <a:solidFill>
                  <a:srgbClr val="00B050"/>
                </a:solidFill>
              </a:rPr>
              <a:t>Residential Retrofit (Calculated)</a:t>
            </a:r>
          </a:p>
          <a:p>
            <a:endParaRPr lang="en-US" sz="2000" dirty="0" smtClean="0">
              <a:effectLst/>
              <a:ea typeface="Calibri" panose="020F0502020204030204" pitchFamily="34" charset="0"/>
            </a:endParaRPr>
          </a:p>
          <a:p>
            <a:r>
              <a:rPr lang="en-US" sz="2000" dirty="0" smtClean="0">
                <a:effectLst/>
                <a:ea typeface="Calibri" panose="020F0502020204030204" pitchFamily="34" charset="0"/>
              </a:rPr>
              <a:t>Non Residential new construction</a:t>
            </a:r>
          </a:p>
          <a:p>
            <a:r>
              <a:rPr lang="en-US" sz="2000" dirty="0" smtClean="0">
                <a:effectLst/>
                <a:ea typeface="Calibri" panose="020F0502020204030204" pitchFamily="34" charset="0"/>
              </a:rPr>
              <a:t>Residential new construction</a:t>
            </a:r>
          </a:p>
          <a:p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48046"/>
            <a:ext cx="3614057" cy="2409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" y="195943"/>
            <a:ext cx="11176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Program Designations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8" y="1083070"/>
            <a:ext cx="2551444" cy="5129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2522" y="6366212"/>
            <a:ext cx="701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(Does not include </a:t>
            </a:r>
            <a:r>
              <a:rPr lang="en-US" dirty="0" err="1" smtClean="0"/>
              <a:t>BayREN</a:t>
            </a:r>
            <a:r>
              <a:rPr lang="en-US" dirty="0" smtClean="0"/>
              <a:t>. Portion of RDI, NRDI and NRR tied to SMCEW)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1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234080"/>
            <a:ext cx="9144793" cy="2389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03" y="2386480"/>
            <a:ext cx="9144793" cy="2389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60" y="353555"/>
            <a:ext cx="10015614" cy="5345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5043" y="5911564"/>
            <a:ext cx="321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(based on data from 2013-2015)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1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Upstream   (manufacturer/distributor) - 19%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5" y="1524708"/>
            <a:ext cx="9805307" cy="47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8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Midstream   (retail level)  -  8%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6" y="1524708"/>
            <a:ext cx="9846128" cy="47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3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Downstream   (deemed incentives)  -  8%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1627827"/>
            <a:ext cx="9927770" cy="44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9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 Install and Retrofit  -  51%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2229"/>
            <a:ext cx="9922329" cy="46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Construction  - 14%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2" y="1502908"/>
            <a:ext cx="10586357" cy="49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187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Upstream   (manufacturer/distributor) - 19%  </vt:lpstr>
      <vt:lpstr>Midstream   (retail level)  -  8%</vt:lpstr>
      <vt:lpstr>Downstream   (deemed incentives)  -  8%</vt:lpstr>
      <vt:lpstr>Direct Install and Retrofit  -  51%</vt:lpstr>
      <vt:lpstr>New Construction  - 14%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Springer</dc:creator>
  <cp:lastModifiedBy>Kim Springer</cp:lastModifiedBy>
  <cp:revision>8</cp:revision>
  <dcterms:created xsi:type="dcterms:W3CDTF">2016-03-16T16:50:46Z</dcterms:created>
  <dcterms:modified xsi:type="dcterms:W3CDTF">2016-03-16T19:44:02Z</dcterms:modified>
</cp:coreProperties>
</file>