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0" r:id="rId3"/>
    <p:sldMasterId id="2147483690" r:id="rId4"/>
  </p:sldMasterIdLst>
  <p:notesMasterIdLst>
    <p:notesMasterId r:id="rId27"/>
  </p:notesMasterIdLst>
  <p:sldIdLst>
    <p:sldId id="274" r:id="rId5"/>
    <p:sldId id="257" r:id="rId6"/>
    <p:sldId id="258" r:id="rId7"/>
    <p:sldId id="259" r:id="rId8"/>
    <p:sldId id="272" r:id="rId9"/>
    <p:sldId id="260" r:id="rId10"/>
    <p:sldId id="261" r:id="rId11"/>
    <p:sldId id="262" r:id="rId12"/>
    <p:sldId id="263" r:id="rId13"/>
    <p:sldId id="264" r:id="rId14"/>
    <p:sldId id="277" r:id="rId15"/>
    <p:sldId id="267" r:id="rId16"/>
    <p:sldId id="266" r:id="rId17"/>
    <p:sldId id="268" r:id="rId18"/>
    <p:sldId id="270" r:id="rId19"/>
    <p:sldId id="276" r:id="rId20"/>
    <p:sldId id="275" r:id="rId21"/>
    <p:sldId id="269" r:id="rId22"/>
    <p:sldId id="278" r:id="rId23"/>
    <p:sldId id="279" r:id="rId24"/>
    <p:sldId id="281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queline Falconio" initials="JF" lastIdx="1" clrIdx="0">
    <p:extLst>
      <p:ext uri="{19B8F6BF-5375-455C-9EA6-DF929625EA0E}">
        <p15:presenceInfo xmlns:p15="http://schemas.microsoft.com/office/powerpoint/2012/main" userId="S-1-5-21-916805971-2430143683-3214040363-31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97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CEC37-F896-4964-A951-F3D4700CAC65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C2B94-0A47-4975-9419-591CCCE2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92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32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063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Adrian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718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65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65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39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Kim: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This is the contract structure of the program.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--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One of ways PG&amp;E administers EE programs is </a:t>
            </a:r>
            <a:r>
              <a:rPr lang="ja-JP" altLang="en-US" smtClean="0"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ea typeface="ＭＳ Ｐゴシック" panose="020B0600070205080204" pitchFamily="34" charset="-128"/>
              </a:rPr>
              <a:t>Local Government Partnership</a:t>
            </a:r>
            <a:r>
              <a:rPr lang="ja-JP" altLang="en-US" smtClean="0">
                <a:ea typeface="ＭＳ Ｐゴシック" panose="020B0600070205080204" pitchFamily="34" charset="-128"/>
              </a:rPr>
              <a:t>”</a:t>
            </a:r>
            <a:endParaRPr lang="en-US" altLang="ja-JP" smtClean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In SM County, the partnership is between C/CAG and PG&amp;E. 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C/CAG contracts with the County  - Public Works RecycleWorks department to staff and manage the SMC Energy Watch program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PG&amp;E likes working through countywide local government entities to serve </a:t>
            </a:r>
            <a:r>
              <a:rPr lang="ja-JP" altLang="en-US" smtClean="0"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ea typeface="ＭＳ Ｐゴシック" panose="020B0600070205080204" pitchFamily="34" charset="-128"/>
              </a:rPr>
              <a:t>hard-to-reach</a:t>
            </a:r>
            <a:r>
              <a:rPr lang="ja-JP" altLang="en-US" smtClean="0">
                <a:ea typeface="ＭＳ Ｐゴシック" panose="020B0600070205080204" pitchFamily="34" charset="-128"/>
              </a:rPr>
              <a:t>”</a:t>
            </a:r>
            <a:r>
              <a:rPr lang="en-US" altLang="ja-JP" smtClean="0">
                <a:ea typeface="ＭＳ Ｐゴシック" panose="020B0600070205080204" pitchFamily="34" charset="-128"/>
              </a:rPr>
              <a:t> customers (these customers are explained on the next slide)…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DFD2CBA-5246-4943-9474-DC931FF93925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327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78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73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Megan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230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Adrian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19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Karalee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FC0FA-9C36-4EEF-93A8-C7D7BA25A7E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1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D02CEB30-9CE3-4875-A05A-1F6CDAAA04D0}" type="datetimeFigureOut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2/17/2016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D0A194A-CB78-4377-ADB6-F2C852E230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92642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D02CEB30-9CE3-4875-A05A-1F6CDAAA04D0}" type="datetimeFigureOut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2/17/2016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D0A194A-CB78-4377-ADB6-F2C852E230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33202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86317" y="6335714"/>
            <a:ext cx="2844800" cy="3651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09564B05-A9AD-4262-B1DB-8E11D155EA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41072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72B6CEDF-1A26-4D8D-84E9-FC5BB03D49B5}" type="datetimeFigureOut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2/17/2016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FF1BFC82-953D-424C-B7C4-DA6E5F4DCE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24155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D5D5825B-3DF9-4369-B525-C0B4A8273A63}" type="datetimeFigureOut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2/17/2016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8523C096-62E3-4659-9A38-F21B898818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907237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1B575377-3EB8-43CF-B29E-E4D0BA4DF61A}" type="datetimeFigureOut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2/17/2016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210C223E-FCAB-405B-BD91-4CC1F9181C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70297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F8E2BDF0-12D7-4FCA-A9A8-E5B5684E9E47}" type="datetimeFigureOut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2/17/2016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0266EC3C-5063-45EE-A0A5-63780B2B5B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39442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E7192CD8-5DF8-4F30-8DF1-5CD85DCE383E}" type="datetimeFigureOut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2/17/2016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C70A658A-D9C8-4690-A9DC-362B33768A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484154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4DEB8FBA-0D0F-4700-86FF-2FAF62EB30CE}" type="datetimeFigureOut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2/17/2016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AC7595C-6D5E-432B-8576-481CBA2C4C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049766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08687478-3CCD-46FE-AA3A-DB9BBBC7B346}" type="datetimeFigureOut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2/17/2016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C337FC42-3786-4A45-B0A3-9EC86E4DB7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52137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D02CEB30-9CE3-4875-A05A-1F6CDAAA04D0}" type="datetimeFigureOut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2/17/2016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D0A194A-CB78-4377-ADB6-F2C852E230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19728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86317" y="6335714"/>
            <a:ext cx="2844800" cy="3651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09564B05-A9AD-4262-B1DB-8E11D155EA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412855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86317" y="6335714"/>
            <a:ext cx="2844800" cy="3651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09564B05-A9AD-4262-B1DB-8E11D155EA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84244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72B6CEDF-1A26-4D8D-84E9-FC5BB03D49B5}" type="datetimeFigureOut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2/17/2016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FF1BFC82-953D-424C-B7C4-DA6E5F4DCE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620612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D5D5825B-3DF9-4369-B525-C0B4A8273A63}" type="datetimeFigureOut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2/17/2016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8523C096-62E3-4659-9A38-F21B898818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601480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1B575377-3EB8-43CF-B29E-E4D0BA4DF61A}" type="datetimeFigureOut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2/17/2016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210C223E-FCAB-405B-BD91-4CC1F9181C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339804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F8E2BDF0-12D7-4FCA-A9A8-E5B5684E9E47}" type="datetimeFigureOut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2/17/2016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0266EC3C-5063-45EE-A0A5-63780B2B5B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460748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E7192CD8-5DF8-4F30-8DF1-5CD85DCE383E}" type="datetimeFigureOut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2/17/2016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C70A658A-D9C8-4690-A9DC-362B33768A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838413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4DEB8FBA-0D0F-4700-86FF-2FAF62EB30CE}" type="datetimeFigureOut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2/17/2016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AC7595C-6D5E-432B-8576-481CBA2C4C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758653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08687478-3CCD-46FE-AA3A-DB9BBBC7B346}" type="datetimeFigureOut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2/17/2016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C337FC42-3786-4A45-B0A3-9EC86E4DB7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694533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pitchFamily="1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DAB9D98-639F-4E3A-BBCF-7C8A33636BEE}" type="datetimeFigureOut">
              <a:rPr lang="en-US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1ED7645-38FB-48DB-8888-3F8DB3C03936}" type="slidenum">
              <a:rPr lang="en-US" altLang="en-US" smtClean="0">
                <a:solidFill>
                  <a:prstClr val="black"/>
                </a:solidFill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3007890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pitchFamily="1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AB50E94-A773-49C3-8780-E39237620EF6}" type="datetimeFigureOut">
              <a:rPr lang="en-US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B4E5486-6B82-414E-A8B7-9CD983CF3DC5}" type="slidenum">
              <a:rPr lang="en-US" altLang="en-US" smtClean="0">
                <a:solidFill>
                  <a:prstClr val="black"/>
                </a:solidFill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827973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72B6CEDF-1A26-4D8D-84E9-FC5BB03D49B5}" type="datetimeFigureOut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2/17/2016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FF1BFC82-953D-424C-B7C4-DA6E5F4DCE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63607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pitchFamily="1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32B9632-5AF3-4F3D-A261-82FDE115A286}" type="datetimeFigureOut">
              <a:rPr lang="en-US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C4B5EEA-540B-4B32-B0B7-EE6C41E4345F}" type="slidenum">
              <a:rPr lang="en-US" altLang="en-US" smtClean="0">
                <a:solidFill>
                  <a:prstClr val="black"/>
                </a:solidFill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6562428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pitchFamily="1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5A98F1E-F35F-4625-8F63-E880B3341C85}" type="datetimeFigureOut">
              <a:rPr lang="en-US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3042F54-860C-4E13-953E-F44C0C4D5133}" type="slidenum">
              <a:rPr lang="en-US" altLang="en-US" smtClean="0">
                <a:solidFill>
                  <a:prstClr val="black"/>
                </a:solidFill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2782469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pitchFamily="1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811B6DA-1FEC-4AB0-8EDC-20B0C7045D8E}" type="datetimeFigureOut">
              <a:rPr lang="en-US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612593D-4CB6-4C9B-B538-5F7D4205E654}" type="slidenum">
              <a:rPr lang="en-US" altLang="en-US" smtClean="0">
                <a:solidFill>
                  <a:prstClr val="black"/>
                </a:solidFill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2595153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pitchFamily="1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13C9A1C-B023-4037-AD61-DAB95D7A334B}" type="datetimeFigureOut">
              <a:rPr lang="en-US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666C14A-7B98-4C89-9628-4798463B7F8E}" type="slidenum">
              <a:rPr lang="en-US" altLang="en-US" smtClean="0">
                <a:solidFill>
                  <a:prstClr val="black"/>
                </a:solidFill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4245989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pitchFamily="1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D2705D7-B550-4A08-B32F-526C5770829F}" type="datetimeFigureOut">
              <a:rPr lang="en-US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95E1BAC-C43C-42FB-A28C-197C61678CAE}" type="slidenum">
              <a:rPr lang="en-US" altLang="en-US" smtClean="0">
                <a:solidFill>
                  <a:prstClr val="black"/>
                </a:solidFill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9357913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pitchFamily="1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94C60E8-2B5B-4417-822E-4E3B39003759}" type="datetimeFigureOut">
              <a:rPr lang="en-US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6F5C10F-12D0-484C-B44F-B2608CE712A1}" type="slidenum">
              <a:rPr lang="en-US" altLang="en-US" smtClean="0">
                <a:solidFill>
                  <a:prstClr val="black"/>
                </a:solidFill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058284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pitchFamily="1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EEB48E2-5F53-48CC-B91A-7D9734FECF35}" type="datetimeFigureOut">
              <a:rPr lang="en-US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97FE243-6581-4C0C-A564-653D335F1C99}" type="slidenum">
              <a:rPr lang="en-US" altLang="en-US" smtClean="0">
                <a:solidFill>
                  <a:prstClr val="black"/>
                </a:solidFill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823502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D5D5825B-3DF9-4369-B525-C0B4A8273A63}" type="datetimeFigureOut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2/17/2016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8523C096-62E3-4659-9A38-F21B898818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6241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1B575377-3EB8-43CF-B29E-E4D0BA4DF61A}" type="datetimeFigureOut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2/17/2016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210C223E-FCAB-405B-BD91-4CC1F9181C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58935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F8E2BDF0-12D7-4FCA-A9A8-E5B5684E9E47}" type="datetimeFigureOut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2/17/2016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0266EC3C-5063-45EE-A0A5-63780B2B5B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85004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E7192CD8-5DF8-4F30-8DF1-5CD85DCE383E}" type="datetimeFigureOut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2/17/2016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C70A658A-D9C8-4690-A9DC-362B33768A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226932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4DEB8FBA-0D0F-4700-86FF-2FAF62EB30CE}" type="datetimeFigureOut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2/17/2016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AC7595C-6D5E-432B-8576-481CBA2C4C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97024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08687478-3CCD-46FE-AA3A-DB9BBBC7B346}" type="datetimeFigureOut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2/17/2016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C337FC42-3786-4A45-B0A3-9EC86E4DB7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52068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Content Placeholder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400" y="6029325"/>
            <a:ext cx="2692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86317" y="621506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1606D21-CAFF-4558-B8C1-D740D592D7E1}" type="slidenum">
              <a:rPr lang="en-US" altLang="en-US" smtClean="0">
                <a:latin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8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Content Placeholder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400" y="6029325"/>
            <a:ext cx="2692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86317" y="621506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1606D21-CAFF-4558-B8C1-D740D592D7E1}" type="slidenum">
              <a:rPr lang="en-US" altLang="en-US" smtClean="0">
                <a:latin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39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Content Placeholder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400" y="6029325"/>
            <a:ext cx="2692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86317" y="621506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1606D21-CAFF-4558-B8C1-D740D592D7E1}" type="slidenum">
              <a:rPr lang="en-US" altLang="en-US" smtClean="0">
                <a:latin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30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436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6BXR-5pJS1YppxifWaGJygwWUpPCWNf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58007"/>
            <a:ext cx="1219199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SMCEW 2015 </a:t>
            </a:r>
            <a:r>
              <a:rPr lang="en-US" sz="4000" dirty="0" smtClean="0"/>
              <a:t>Review</a:t>
            </a:r>
          </a:p>
          <a:p>
            <a:pPr algn="ctr"/>
            <a:r>
              <a:rPr lang="en-US" sz="2800" dirty="0" smtClean="0"/>
              <a:t>Resource Management and Climate Protection Committee</a:t>
            </a:r>
          </a:p>
          <a:p>
            <a:pPr algn="ctr"/>
            <a:r>
              <a:rPr lang="en-US" sz="2400" dirty="0" smtClean="0"/>
              <a:t>February 17,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1390009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5421" y="269913"/>
            <a:ext cx="12192000" cy="1685581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cs typeface="Times New Roman" pitchFamily="18" charset="0"/>
              </a:rPr>
              <a:t>2015 Beacon </a:t>
            </a:r>
            <a:r>
              <a:rPr lang="en-US" sz="4000" dirty="0" smtClean="0">
                <a:cs typeface="Times New Roman" pitchFamily="18" charset="0"/>
              </a:rPr>
              <a:t>Award Efforts</a:t>
            </a:r>
            <a:br>
              <a:rPr lang="en-US" sz="4000" dirty="0" smtClean="0">
                <a:cs typeface="Times New Roman" pitchFamily="18" charset="0"/>
              </a:rPr>
            </a:br>
            <a:r>
              <a:rPr lang="en-US" sz="3100" dirty="0" smtClean="0"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047" y="1036033"/>
            <a:ext cx="10011579" cy="2590800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11 Cities and the County received </a:t>
            </a:r>
            <a:r>
              <a:rPr lang="en-US" sz="2400" dirty="0" smtClean="0"/>
              <a:t>Spotlight Awards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2 Cities received </a:t>
            </a:r>
            <a:r>
              <a:rPr lang="en-US" sz="2400" dirty="0" smtClean="0"/>
              <a:t>(full) </a:t>
            </a:r>
            <a:r>
              <a:rPr lang="en-US" sz="2400" dirty="0" smtClean="0"/>
              <a:t>Beacon </a:t>
            </a:r>
            <a:r>
              <a:rPr lang="en-US" sz="2400" dirty="0" smtClean="0"/>
              <a:t>Awards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County is first to </a:t>
            </a:r>
            <a:r>
              <a:rPr lang="en-US" sz="2400" dirty="0" smtClean="0"/>
              <a:t>receive a Beacon </a:t>
            </a:r>
            <a:r>
              <a:rPr lang="en-US" sz="2400" dirty="0" smtClean="0"/>
              <a:t>Award in California</a:t>
            </a:r>
            <a:endParaRPr lang="en-US" sz="24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SMC</a:t>
            </a:r>
            <a:r>
              <a:rPr lang="en-US" sz="2400" dirty="0" smtClean="0"/>
              <a:t> </a:t>
            </a:r>
            <a:r>
              <a:rPr lang="en-US" sz="2400" dirty="0" smtClean="0"/>
              <a:t>collaboration has become a model that </a:t>
            </a:r>
            <a:r>
              <a:rPr lang="en-US" sz="2400" dirty="0" smtClean="0"/>
              <a:t>LGC desires </a:t>
            </a:r>
            <a:r>
              <a:rPr lang="en-US" sz="2400" dirty="0" smtClean="0"/>
              <a:t>to </a:t>
            </a:r>
            <a:r>
              <a:rPr lang="en-US" sz="2400" dirty="0" smtClean="0"/>
              <a:t>replicate</a:t>
            </a:r>
            <a:endParaRPr lang="en-US" sz="2400" dirty="0" smtClean="0"/>
          </a:p>
          <a:p>
            <a:pPr marL="0" lvl="1" indent="0">
              <a:buNone/>
            </a:pPr>
            <a:endParaRPr lang="en-US" sz="2400" dirty="0"/>
          </a:p>
          <a:p>
            <a:pPr marL="0" lvl="1" indent="0">
              <a:buNone/>
            </a:pPr>
            <a:endParaRPr lang="en-US" sz="2400" dirty="0" smtClean="0"/>
          </a:p>
          <a:p>
            <a:pPr marL="0" lvl="1" indent="0">
              <a:buNone/>
            </a:pPr>
            <a:endParaRPr lang="en-US" sz="2400" dirty="0"/>
          </a:p>
          <a:p>
            <a:pPr marL="0" lvl="1" indent="0">
              <a:buNone/>
            </a:pPr>
            <a:endParaRPr lang="en-US" sz="2400" dirty="0" smtClean="0"/>
          </a:p>
          <a:p>
            <a:pPr marL="0" lvl="1" indent="0">
              <a:buNone/>
            </a:pPr>
            <a:endParaRPr lang="en-US" sz="2400" dirty="0"/>
          </a:p>
          <a:p>
            <a:pPr marL="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   </a:t>
            </a:r>
          </a:p>
          <a:p>
            <a:pPr marL="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       C/CAG receives Beacon Award Champion recognition 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13" y="3318362"/>
            <a:ext cx="2396168" cy="3162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133" y="3053141"/>
            <a:ext cx="4210980" cy="238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8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852469"/>
            <a:ext cx="10363200" cy="1470025"/>
          </a:xfrm>
        </p:spPr>
        <p:txBody>
          <a:bodyPr/>
          <a:lstStyle/>
          <a:p>
            <a:r>
              <a:rPr lang="en-US" dirty="0" smtClean="0"/>
              <a:t>Next Steps for 2016-2018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905698"/>
            <a:ext cx="8534400" cy="1752600"/>
          </a:xfrm>
        </p:spPr>
        <p:txBody>
          <a:bodyPr/>
          <a:lstStyle/>
          <a:p>
            <a:r>
              <a:rPr lang="en-US" dirty="0"/>
              <a:t>Building Pipeline for Municipal </a:t>
            </a:r>
            <a:r>
              <a:rPr lang="en-US" dirty="0" smtClean="0"/>
              <a:t>Facilities</a:t>
            </a:r>
          </a:p>
          <a:p>
            <a:r>
              <a:rPr lang="en-US" dirty="0"/>
              <a:t>Small </a:t>
            </a:r>
            <a:r>
              <a:rPr lang="en-US" dirty="0" smtClean="0"/>
              <a:t>Business</a:t>
            </a:r>
          </a:p>
          <a:p>
            <a:r>
              <a:rPr lang="en-US" dirty="0"/>
              <a:t>Implementation of ZE Strategic Plan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19200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220200" cy="1143000"/>
          </a:xfrm>
        </p:spPr>
        <p:txBody>
          <a:bodyPr/>
          <a:lstStyle/>
          <a:p>
            <a:r>
              <a:rPr lang="en-US" dirty="0" smtClean="0"/>
              <a:t>Building Pipeline for Municipal Facilities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4419673"/>
            <a:ext cx="3352800" cy="25902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9300" y="838200"/>
            <a:ext cx="8229600" cy="41275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Automated Demand Response Workshop</a:t>
            </a:r>
          </a:p>
          <a:p>
            <a:pPr lvl="1"/>
            <a:r>
              <a:rPr lang="en-US" dirty="0" smtClean="0"/>
              <a:t>March 2</a:t>
            </a:r>
            <a:r>
              <a:rPr lang="en-US" baseline="30000" dirty="0" smtClean="0"/>
              <a:t>nd</a:t>
            </a:r>
            <a:r>
              <a:rPr lang="en-US" dirty="0" smtClean="0"/>
              <a:t> 8:30am-11:30am</a:t>
            </a:r>
          </a:p>
          <a:p>
            <a:pPr lvl="1"/>
            <a:r>
              <a:rPr lang="en-US" dirty="0" err="1" smtClean="0"/>
              <a:t>Sobrato</a:t>
            </a:r>
            <a:r>
              <a:rPr lang="en-US" dirty="0" smtClean="0"/>
              <a:t> Center, Redwood Shores</a:t>
            </a:r>
          </a:p>
          <a:p>
            <a:pPr lvl="1"/>
            <a:r>
              <a:rPr lang="en-US" dirty="0" smtClean="0"/>
              <a:t>Municipal facilities, large commercial</a:t>
            </a:r>
          </a:p>
          <a:p>
            <a:r>
              <a:rPr lang="en-US" dirty="0" smtClean="0"/>
              <a:t>Special Districts</a:t>
            </a:r>
          </a:p>
          <a:p>
            <a:r>
              <a:rPr lang="en-US" dirty="0" smtClean="0"/>
              <a:t>Going for deeper retrofits at  city facilities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8177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713" y="1952740"/>
            <a:ext cx="10972800" cy="41275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Hard to Reach Criteria (businesses must meet 2/3)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800" dirty="0"/>
              <a:t>Primary language spoken at business is non-English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800" dirty="0"/>
              <a:t>Less than 10 employees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800" dirty="0"/>
              <a:t>Rents or leases facility</a:t>
            </a:r>
          </a:p>
          <a:p>
            <a:pPr marL="914400" lvl="1" indent="-514350">
              <a:buFont typeface="+mj-lt"/>
              <a:buAutoNum type="arabicPeriod"/>
            </a:pP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Data-driven Outreach Campaign: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800" dirty="0"/>
              <a:t>Using a combination of PG&amp;E and public data to identify quality leads</a:t>
            </a:r>
          </a:p>
          <a:p>
            <a:pPr marL="914400" lvl="1" indent="-514350">
              <a:buFont typeface="+mj-lt"/>
              <a:buAutoNum type="arabicPeriod"/>
            </a:pPr>
            <a:endParaRPr lang="en-US" sz="1600" dirty="0"/>
          </a:p>
          <a:p>
            <a:pPr marL="400050" lvl="1" indent="0">
              <a:buNone/>
            </a:pPr>
            <a:endParaRPr lang="en-US" sz="1600" dirty="0"/>
          </a:p>
          <a:p>
            <a:pPr marL="400050" lvl="1" indent="0">
              <a:buNone/>
            </a:pPr>
            <a:endParaRPr lang="en-US" sz="1600" dirty="0"/>
          </a:p>
          <a:p>
            <a:pPr marL="400050" lvl="1" indent="0">
              <a:buNone/>
            </a:pP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2921765"/>
            <a:ext cx="2743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489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of ZE Strategic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371600"/>
            <a:ext cx="7931358" cy="92180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400" dirty="0"/>
              <a:t>Template Language 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2000" dirty="0"/>
              <a:t>RFPs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2000" dirty="0"/>
              <a:t>Ordinances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2000" dirty="0"/>
              <a:t>General Plans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Workforce Development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2000" dirty="0"/>
              <a:t>Trainings for Contractors and Engineers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Public Building Interventions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March &amp; May: Zero Net Energy Workshops for Schools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s://energydesignresources.com/media/20138362/iou-zne-prop-39-schools-overview-2015-05-04_final_thum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9" b="9445"/>
          <a:stretch/>
        </p:blipFill>
        <p:spPr bwMode="auto">
          <a:xfrm>
            <a:off x="3581400" y="4800600"/>
            <a:ext cx="435428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5981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Funding from PG&amp;E - 2016, 2017,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Staffing and Outreach and Climate Action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929" y="2600229"/>
            <a:ext cx="5866893" cy="210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21451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489" y="665182"/>
            <a:ext cx="11600762" cy="1470025"/>
          </a:xfrm>
        </p:spPr>
        <p:txBody>
          <a:bodyPr/>
          <a:lstStyle/>
          <a:p>
            <a:r>
              <a:rPr lang="en-US" dirty="0"/>
              <a:t>Annual Funding from PG&amp;E </a:t>
            </a:r>
            <a:r>
              <a:rPr lang="en-US" dirty="0" smtClean="0"/>
              <a:t>- 2016</a:t>
            </a:r>
            <a:r>
              <a:rPr lang="en-US" dirty="0"/>
              <a:t>, 2017, 2018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52670" y="2255703"/>
            <a:ext cx="8534400" cy="1752600"/>
          </a:xfrm>
        </p:spPr>
        <p:txBody>
          <a:bodyPr/>
          <a:lstStyle/>
          <a:p>
            <a:r>
              <a:rPr lang="en-US" dirty="0" smtClean="0"/>
              <a:t>Other Services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272" y="3227253"/>
            <a:ext cx="712119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72871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73725" y="2184401"/>
            <a:ext cx="10363200" cy="147002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7450" y="4690431"/>
            <a:ext cx="85344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475" y="1395413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06762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063" y="624557"/>
            <a:ext cx="10363200" cy="1470025"/>
          </a:xfrm>
        </p:spPr>
        <p:txBody>
          <a:bodyPr/>
          <a:lstStyle/>
          <a:p>
            <a:r>
              <a:rPr lang="en-US" sz="4000" dirty="0" smtClean="0"/>
              <a:t>Climate Action Planning and Implementation Technical Support</a:t>
            </a:r>
            <a:endParaRPr lang="en-US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608463" y="2729429"/>
            <a:ext cx="8534400" cy="1752600"/>
          </a:xfrm>
        </p:spPr>
        <p:txBody>
          <a:bodyPr/>
          <a:lstStyle/>
          <a:p>
            <a:r>
              <a:rPr lang="en-US" dirty="0" smtClean="0"/>
              <a:t>Calendar Years 2016-2018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31" y="3459296"/>
            <a:ext cx="22955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640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841452"/>
            <a:ext cx="10363200" cy="1470025"/>
          </a:xfrm>
        </p:spPr>
        <p:txBody>
          <a:bodyPr/>
          <a:lstStyle/>
          <a:p>
            <a:r>
              <a:rPr lang="en-US" dirty="0" smtClean="0"/>
              <a:t>Contracting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6086" y="2311477"/>
            <a:ext cx="8534400" cy="17526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RFP completed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ontract negotiated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Approved at C/CAG Board February 11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511" y="561861"/>
            <a:ext cx="2262089" cy="225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7219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SMCEW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417638"/>
            <a:ext cx="8229600" cy="4127500"/>
          </a:xfrm>
        </p:spPr>
        <p:txBody>
          <a:bodyPr/>
          <a:lstStyle/>
          <a:p>
            <a:r>
              <a:rPr lang="en-US" dirty="0"/>
              <a:t>Program Energy Savings</a:t>
            </a:r>
          </a:p>
          <a:p>
            <a:pPr lvl="1"/>
            <a:r>
              <a:rPr lang="en-US" dirty="0"/>
              <a:t>kW Saved: 666kW </a:t>
            </a:r>
          </a:p>
          <a:p>
            <a:pPr lvl="2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157% of goal</a:t>
            </a:r>
          </a:p>
          <a:p>
            <a:pPr lvl="1"/>
            <a:r>
              <a:rPr lang="en-US" dirty="0"/>
              <a:t>kWh Saved: </a:t>
            </a:r>
            <a:r>
              <a:rPr lang="en-US" dirty="0" smtClean="0"/>
              <a:t>5,806,110 </a:t>
            </a:r>
            <a:r>
              <a:rPr lang="en-US" dirty="0"/>
              <a:t>kWh</a:t>
            </a:r>
          </a:p>
          <a:p>
            <a:pPr lvl="2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164%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goal</a:t>
            </a:r>
          </a:p>
          <a:p>
            <a:r>
              <a:rPr lang="en-US" dirty="0" smtClean="0"/>
              <a:t>Types of Projects:</a:t>
            </a:r>
          </a:p>
          <a:p>
            <a:pPr lvl="2"/>
            <a:r>
              <a:rPr lang="en-US" dirty="0" smtClean="0"/>
              <a:t>Lighting</a:t>
            </a:r>
          </a:p>
          <a:p>
            <a:pPr lvl="2"/>
            <a:r>
              <a:rPr lang="en-US" dirty="0" smtClean="0"/>
              <a:t>Boilers</a:t>
            </a:r>
          </a:p>
          <a:p>
            <a:pPr lvl="2"/>
            <a:r>
              <a:rPr lang="en-US" dirty="0" smtClean="0"/>
              <a:t>Chillers</a:t>
            </a:r>
          </a:p>
          <a:p>
            <a:pPr lvl="2"/>
            <a:r>
              <a:rPr lang="en-US" dirty="0" smtClean="0"/>
              <a:t>EMS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140" y="1781879"/>
            <a:ext cx="2481548" cy="368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71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72" y="219554"/>
            <a:ext cx="10972800" cy="1143000"/>
          </a:xfrm>
        </p:spPr>
        <p:txBody>
          <a:bodyPr/>
          <a:lstStyle/>
          <a:p>
            <a:r>
              <a:rPr lang="en-US" dirty="0" smtClean="0"/>
              <a:t>Scope of Work and Timeline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948" y="1244906"/>
            <a:ext cx="7924048" cy="514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16887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73725" y="2184401"/>
            <a:ext cx="10363200" cy="147002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7450" y="4690431"/>
            <a:ext cx="85344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475" y="1395413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42777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65" y="208537"/>
            <a:ext cx="4676362" cy="6310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527" y="392930"/>
            <a:ext cx="3888914" cy="612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3323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kW Savings Chart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75934" y="1417638"/>
            <a:ext cx="6640133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037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kWh Savings Chart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60831" y="1143000"/>
            <a:ext cx="707033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209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pPr algn="l" eaLnBrk="1" hangingPunct="1"/>
            <a:r>
              <a:rPr lang="en-US" altLang="en-US" dirty="0" smtClean="0">
                <a:solidFill>
                  <a:srgbClr val="5A5A5A"/>
                </a:solidFill>
                <a:ea typeface="ＭＳ Ｐゴシック" panose="020B0600070205080204" pitchFamily="34" charset="-128"/>
              </a:rPr>
              <a:t>Comparison with last </a:t>
            </a:r>
            <a:r>
              <a:rPr lang="en-US" altLang="en-US" dirty="0" smtClean="0">
                <a:solidFill>
                  <a:srgbClr val="5A5A5A"/>
                </a:solidFill>
                <a:ea typeface="ＭＳ Ｐゴシック" panose="020B0600070205080204" pitchFamily="34" charset="-128"/>
              </a:rPr>
              <a:t>(2-year) cycle</a:t>
            </a:r>
            <a:endParaRPr lang="en-US" altLang="en-US" dirty="0" smtClean="0">
              <a:solidFill>
                <a:srgbClr val="5A5A5A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638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6049963"/>
            <a:ext cx="20193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127501" y="2636839"/>
            <a:ext cx="1477963" cy="14557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400" dirty="0">
                <a:solidFill>
                  <a:prstClr val="black"/>
                </a:solidFill>
              </a:rPr>
              <a:t>Rebates:</a:t>
            </a:r>
          </a:p>
          <a:p>
            <a:pPr algn="ctr" defTabSz="457200">
              <a:defRPr/>
            </a:pPr>
            <a:r>
              <a:rPr lang="en-US" sz="1400" dirty="0">
                <a:solidFill>
                  <a:prstClr val="black"/>
                </a:solidFill>
              </a:rPr>
              <a:t>$1,590,459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66939" y="2630489"/>
            <a:ext cx="1857375" cy="41433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400" dirty="0" smtClean="0">
                <a:solidFill>
                  <a:prstClr val="black"/>
                </a:solidFill>
              </a:rPr>
              <a:t>666 </a:t>
            </a:r>
            <a:r>
              <a:rPr lang="en-US" sz="1400" dirty="0">
                <a:solidFill>
                  <a:prstClr val="black"/>
                </a:solidFill>
              </a:rPr>
              <a:t>kW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65350" y="3141664"/>
            <a:ext cx="1860550" cy="414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400" dirty="0" smtClean="0">
                <a:solidFill>
                  <a:prstClr val="black"/>
                </a:solidFill>
              </a:rPr>
              <a:t>5.8 </a:t>
            </a:r>
            <a:r>
              <a:rPr lang="en-US" sz="1400" dirty="0">
                <a:solidFill>
                  <a:prstClr val="black"/>
                </a:solidFill>
              </a:rPr>
              <a:t>m kWh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65350" y="3678239"/>
            <a:ext cx="1860550" cy="414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400" dirty="0">
                <a:solidFill>
                  <a:prstClr val="black"/>
                </a:solidFill>
              </a:rPr>
              <a:t>29,226 </a:t>
            </a:r>
            <a:r>
              <a:rPr lang="en-US" sz="1400" dirty="0" err="1">
                <a:solidFill>
                  <a:prstClr val="black"/>
                </a:solidFill>
              </a:rPr>
              <a:t>Thm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24826" y="2636839"/>
            <a:ext cx="1476375" cy="14557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400" dirty="0">
                <a:solidFill>
                  <a:prstClr val="black"/>
                </a:solidFill>
              </a:rPr>
              <a:t>Rebates:</a:t>
            </a:r>
          </a:p>
          <a:p>
            <a:pPr algn="ctr" defTabSz="457200">
              <a:defRPr/>
            </a:pPr>
            <a:r>
              <a:rPr lang="en-US" sz="1400" dirty="0">
                <a:solidFill>
                  <a:prstClr val="black"/>
                </a:solidFill>
              </a:rPr>
              <a:t>$1,690,597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64264" y="2630489"/>
            <a:ext cx="1857375" cy="41433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400" dirty="0">
                <a:solidFill>
                  <a:prstClr val="black"/>
                </a:solidFill>
              </a:rPr>
              <a:t>781 kW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62676" y="3141664"/>
            <a:ext cx="1858963" cy="414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400" dirty="0">
                <a:solidFill>
                  <a:prstClr val="black"/>
                </a:solidFill>
              </a:rPr>
              <a:t>6.8 m kWh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62676" y="3678239"/>
            <a:ext cx="1858963" cy="414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400" dirty="0">
                <a:solidFill>
                  <a:prstClr val="black"/>
                </a:solidFill>
              </a:rPr>
              <a:t>-10,787  </a:t>
            </a:r>
            <a:r>
              <a:rPr lang="en-US" sz="1400" dirty="0" err="1">
                <a:solidFill>
                  <a:prstClr val="black"/>
                </a:solidFill>
              </a:rPr>
              <a:t>Thm</a:t>
            </a:r>
            <a:r>
              <a:rPr lang="en-US" sz="1400" dirty="0">
                <a:solidFill>
                  <a:prstClr val="black"/>
                </a:solidFill>
              </a:rPr>
              <a:t> (no goal)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16396" name="TextBox 1"/>
          <p:cNvSpPr txBox="1">
            <a:spLocks noChangeArrowheads="1"/>
          </p:cNvSpPr>
          <p:nvPr/>
        </p:nvSpPr>
        <p:spPr bwMode="auto">
          <a:xfrm>
            <a:off x="2166939" y="1979613"/>
            <a:ext cx="2905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 smtClean="0">
                <a:solidFill>
                  <a:srgbClr val="5A5A5A"/>
                </a:solidFill>
                <a:latin typeface="Arial" panose="020B0604020202020204" pitchFamily="34" charset="0"/>
              </a:rPr>
              <a:t>2015</a:t>
            </a:r>
          </a:p>
        </p:txBody>
      </p:sp>
      <p:sp>
        <p:nvSpPr>
          <p:cNvPr id="16397" name="TextBox 22"/>
          <p:cNvSpPr txBox="1">
            <a:spLocks noChangeArrowheads="1"/>
          </p:cNvSpPr>
          <p:nvPr/>
        </p:nvSpPr>
        <p:spPr bwMode="auto">
          <a:xfrm>
            <a:off x="6162676" y="1981200"/>
            <a:ext cx="2905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5A5A5A"/>
                </a:solidFill>
                <a:latin typeface="Arial" panose="020B0604020202020204" pitchFamily="34" charset="0"/>
              </a:rPr>
              <a:t>2013-2014</a:t>
            </a: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5017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217" y="1515825"/>
            <a:ext cx="10058400" cy="2819400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 smtClean="0"/>
              <a:t>SMCEW assisted 9 </a:t>
            </a:r>
            <a:r>
              <a:rPr lang="en-US" dirty="0"/>
              <a:t>s</a:t>
            </a:r>
            <a:r>
              <a:rPr lang="en-US" dirty="0" smtClean="0"/>
              <a:t>chool districts </a:t>
            </a:r>
            <a:r>
              <a:rPr lang="en-US" dirty="0"/>
              <a:t>with </a:t>
            </a:r>
            <a:r>
              <a:rPr lang="en-US" dirty="0" smtClean="0"/>
              <a:t>energy audits/reports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1 </a:t>
            </a:r>
            <a:r>
              <a:rPr lang="en-US" dirty="0" smtClean="0"/>
              <a:t>expenditure </a:t>
            </a:r>
            <a:r>
              <a:rPr lang="en-US" dirty="0"/>
              <a:t>p</a:t>
            </a:r>
            <a:r>
              <a:rPr lang="en-US" dirty="0" smtClean="0"/>
              <a:t>lan submitted and approved (all SMCEW)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4 districts </a:t>
            </a:r>
            <a:r>
              <a:rPr lang="en-US" dirty="0"/>
              <a:t>were given </a:t>
            </a:r>
            <a:r>
              <a:rPr lang="en-US" dirty="0" smtClean="0"/>
              <a:t>water </a:t>
            </a:r>
            <a:r>
              <a:rPr lang="en-US" dirty="0"/>
              <a:t>a</a:t>
            </a:r>
            <a:r>
              <a:rPr lang="en-US" dirty="0" smtClean="0"/>
              <a:t>udits </a:t>
            </a:r>
            <a:r>
              <a:rPr lang="en-US" dirty="0"/>
              <a:t>for </a:t>
            </a:r>
            <a:r>
              <a:rPr lang="en-US" dirty="0" smtClean="0"/>
              <a:t>one </a:t>
            </a:r>
            <a:r>
              <a:rPr lang="en-US" dirty="0"/>
              <a:t>or more schools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419350" y="262158"/>
            <a:ext cx="72009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  <a:cs typeface="Times New Roman" pitchFamily="18" charset="0"/>
              </a:rPr>
              <a:t>School Assistance</a:t>
            </a:r>
            <a:endParaRPr lang="en-US" sz="4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99" y="3368506"/>
            <a:ext cx="3240101" cy="2409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70318" y="3296147"/>
            <a:ext cx="564930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So far, 11 school districts have approved 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</a:rPr>
              <a:t>expenditure plans totaling $</a:t>
            </a:r>
            <a:r>
              <a:rPr lang="en-US" sz="2000" dirty="0" smtClean="0">
                <a:solidFill>
                  <a:prstClr val="black"/>
                </a:solidFill>
              </a:rPr>
              <a:t>5.5M</a:t>
            </a:r>
          </a:p>
          <a:p>
            <a:pPr algn="ctr"/>
            <a:endParaRPr lang="en-US" sz="2000" dirty="0">
              <a:solidFill>
                <a:prstClr val="black"/>
              </a:solidFill>
            </a:endParaRP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Even though SMCEW has engaged every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school district in San Mateo County, $$$ of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Prop 39 funds remain without expenditure plans.</a:t>
            </a:r>
          </a:p>
          <a:p>
            <a:pPr algn="ctr"/>
            <a:endParaRPr lang="en-US" sz="2000" dirty="0">
              <a:solidFill>
                <a:prstClr val="black"/>
              </a:solidFill>
            </a:endParaRP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Prop 39 is more than ½ way through the 5-year cycle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3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745" y="657428"/>
            <a:ext cx="7926238" cy="5715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cs typeface="Times New Roman" pitchFamily="18" charset="0"/>
              </a:rPr>
              <a:t>Zero </a:t>
            </a:r>
            <a:r>
              <a:rPr lang="en-US" dirty="0" smtClean="0">
                <a:cs typeface="Times New Roman" pitchFamily="18" charset="0"/>
              </a:rPr>
              <a:t>Energy Program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586" y="1027214"/>
            <a:ext cx="9175214" cy="4127500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400" dirty="0"/>
              <a:t>SMCEW Zero Energy Strategic Plan Draft</a:t>
            </a:r>
          </a:p>
          <a:p>
            <a:pPr marL="457200" lvl="1" indent="0">
              <a:buNone/>
            </a:pPr>
            <a:r>
              <a:rPr lang="en-US" sz="2400" dirty="0"/>
              <a:t>Facilitation of </a:t>
            </a:r>
            <a:r>
              <a:rPr lang="en-US" sz="2400" dirty="0" err="1"/>
              <a:t>HouZE</a:t>
            </a:r>
            <a:r>
              <a:rPr lang="en-US" sz="2400" dirty="0"/>
              <a:t> Living Lab in </a:t>
            </a:r>
            <a:r>
              <a:rPr lang="en-US" sz="2400" dirty="0" smtClean="0"/>
              <a:t>SMC (possible Skyline College)</a:t>
            </a:r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2 full day workshops</a:t>
            </a:r>
          </a:p>
          <a:p>
            <a:pPr marL="457200" lvl="1" indent="0">
              <a:buNone/>
            </a:pPr>
            <a:r>
              <a:rPr lang="en-US" sz="2400" dirty="0"/>
              <a:t>2 Webinars</a:t>
            </a:r>
          </a:p>
          <a:p>
            <a:pPr marL="457200" lvl="1" indent="0">
              <a:buNone/>
            </a:pPr>
            <a:r>
              <a:rPr lang="en-US" sz="2400" dirty="0" smtClean="0">
                <a:hlinkClick r:id="rId3"/>
              </a:rPr>
              <a:t>Animation </a:t>
            </a:r>
            <a:r>
              <a:rPr lang="en-US" sz="2400" dirty="0">
                <a:hlinkClick r:id="rId3"/>
              </a:rPr>
              <a:t>Videos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06" y="3430741"/>
            <a:ext cx="339295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0744" y="3430741"/>
            <a:ext cx="336545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1462" y="3430740"/>
            <a:ext cx="3215015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3715" y="5524500"/>
            <a:ext cx="9642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                                                 Contractor Builders                                   Homeowners Developers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47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05" y="671246"/>
            <a:ext cx="10972800" cy="1143000"/>
          </a:xfrm>
        </p:spPr>
        <p:txBody>
          <a:bodyPr/>
          <a:lstStyle/>
          <a:p>
            <a:r>
              <a:rPr lang="en-US" dirty="0" smtClean="0"/>
              <a:t>Water Conservation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790" y="2139887"/>
            <a:ext cx="9244031" cy="4536334"/>
          </a:xfrm>
        </p:spPr>
        <p:txBody>
          <a:bodyPr/>
          <a:lstStyle/>
          <a:p>
            <a:r>
              <a:rPr lang="en-US" sz="2400" dirty="0"/>
              <a:t>Megan Waters </a:t>
            </a:r>
            <a:r>
              <a:rPr lang="en-US" sz="2400" dirty="0" smtClean="0"/>
              <a:t>(</a:t>
            </a:r>
            <a:r>
              <a:rPr lang="en-US" sz="2400" dirty="0" err="1" smtClean="0"/>
              <a:t>CivicSpark</a:t>
            </a:r>
            <a:r>
              <a:rPr lang="en-US" sz="2400" dirty="0" smtClean="0"/>
              <a:t>) - </a:t>
            </a:r>
            <a:r>
              <a:rPr lang="en-US" sz="2400" dirty="0"/>
              <a:t>trained for Water </a:t>
            </a:r>
            <a:r>
              <a:rPr lang="en-US" sz="2400" dirty="0" smtClean="0"/>
              <a:t>Auditing</a:t>
            </a:r>
          </a:p>
          <a:p>
            <a:r>
              <a:rPr lang="en-US" sz="2400" dirty="0" smtClean="0"/>
              <a:t>Water </a:t>
            </a:r>
            <a:r>
              <a:rPr lang="en-US" sz="2400" dirty="0"/>
              <a:t>Audit Program for Schools</a:t>
            </a:r>
          </a:p>
          <a:p>
            <a:pPr lvl="1"/>
            <a:r>
              <a:rPr lang="en-US" sz="2000" dirty="0"/>
              <a:t>Efficiency assessment of indoor and outdoor water-using fixtures, and historical analysis of water usage</a:t>
            </a:r>
          </a:p>
          <a:p>
            <a:pPr lvl="1"/>
            <a:r>
              <a:rPr lang="en-US" sz="2000" dirty="0"/>
              <a:t>Identifies projects with high water saving potential and low payback time</a:t>
            </a:r>
          </a:p>
          <a:p>
            <a:pPr lvl="1"/>
            <a:r>
              <a:rPr lang="en-US" sz="2000" dirty="0"/>
              <a:t>Identifies available rebates through BAWSCA and the district’s water agency</a:t>
            </a:r>
          </a:p>
          <a:p>
            <a:pPr lvl="1"/>
            <a:r>
              <a:rPr lang="en-US" sz="2000" dirty="0"/>
              <a:t>Provides school districts with cost-benefit analyses for budgeting purposes</a:t>
            </a:r>
          </a:p>
          <a:p>
            <a:r>
              <a:rPr lang="en-US" sz="2000" dirty="0"/>
              <a:t>Recent Participants: Jefferson Union High School District, Ravenswood City Elementary School District, Belmont-Redwood Shores Elementary School District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453" y="186503"/>
            <a:ext cx="3202736" cy="240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756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99151" y="-177939"/>
            <a:ext cx="12192734" cy="1897704"/>
          </a:xfrm>
        </p:spPr>
        <p:txBody>
          <a:bodyPr/>
          <a:lstStyle/>
          <a:p>
            <a:r>
              <a:rPr lang="en-US" altLang="en-US" dirty="0" smtClean="0"/>
              <a:t>	</a:t>
            </a:r>
            <a:r>
              <a:rPr lang="en-US" altLang="en-US" sz="3600" dirty="0"/>
              <a:t>Small </a:t>
            </a:r>
            <a:r>
              <a:rPr lang="en-US" altLang="en-US" sz="3600" dirty="0" smtClean="0"/>
              <a:t>and Medium Business (Direct Install)</a:t>
            </a:r>
            <a:br>
              <a:rPr lang="en-US" altLang="en-US" sz="3600" dirty="0" smtClean="0"/>
            </a:br>
            <a:r>
              <a:rPr lang="en-US" altLang="en-US" sz="3600" dirty="0" smtClean="0"/>
              <a:t>Completed </a:t>
            </a:r>
            <a:r>
              <a:rPr lang="en-US" altLang="en-US" sz="3600" dirty="0"/>
              <a:t>Projects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898989"/>
                </a:solidFill>
              </a:rPr>
              <a:t> </a:t>
            </a:r>
            <a:endParaRPr lang="en-US" altLang="en-US" sz="1200" dirty="0">
              <a:solidFill>
                <a:srgbClr val="898989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273701"/>
              </p:ext>
            </p:extLst>
          </p:nvPr>
        </p:nvGraphicFramePr>
        <p:xfrm>
          <a:off x="1664282" y="1828800"/>
          <a:ext cx="3935994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480"/>
                <a:gridCol w="161951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Projects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Belmont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Brisbane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Burlingame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Colma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Daly 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East Palo Alto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Foster 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Half Moon Bay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  Honda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Menlo</a:t>
                      </a:r>
                      <a:r>
                        <a:rPr lang="en-US" baseline="0" dirty="0" smtClean="0"/>
                        <a:t> Park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Millbrae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567347"/>
              </p:ext>
            </p:extLst>
          </p:nvPr>
        </p:nvGraphicFramePr>
        <p:xfrm>
          <a:off x="6369586" y="1828800"/>
          <a:ext cx="3962400" cy="3291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2914"/>
                <a:gridCol w="1399486"/>
              </a:tblGrid>
              <a:tr h="658239">
                <a:tc>
                  <a:txBody>
                    <a:bodyPr/>
                    <a:lstStyle/>
                    <a:p>
                      <a:r>
                        <a:rPr lang="en-US" dirty="0" smtClean="0"/>
                        <a:t>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Projects</a:t>
                      </a:r>
                      <a:endParaRPr lang="en-US" dirty="0"/>
                    </a:p>
                  </a:txBody>
                  <a:tcPr/>
                </a:tc>
              </a:tr>
              <a:tr h="37613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Montara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6136">
                <a:tc>
                  <a:txBody>
                    <a:bodyPr/>
                    <a:lstStyle/>
                    <a:p>
                      <a:r>
                        <a:rPr lang="en-US" dirty="0" smtClean="0"/>
                        <a:t>Pacifica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6136">
                <a:tc>
                  <a:txBody>
                    <a:bodyPr/>
                    <a:lstStyle/>
                    <a:p>
                      <a:r>
                        <a:rPr lang="en-US" dirty="0" smtClean="0"/>
                        <a:t>Redwood City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6136">
                <a:tc>
                  <a:txBody>
                    <a:bodyPr/>
                    <a:lstStyle/>
                    <a:p>
                      <a:r>
                        <a:rPr lang="en-US" dirty="0" smtClean="0"/>
                        <a:t>San</a:t>
                      </a:r>
                      <a:r>
                        <a:rPr lang="en-US" baseline="0" dirty="0" smtClean="0"/>
                        <a:t> Bruno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6136">
                <a:tc>
                  <a:txBody>
                    <a:bodyPr/>
                    <a:lstStyle/>
                    <a:p>
                      <a:r>
                        <a:rPr lang="en-US" dirty="0" smtClean="0"/>
                        <a:t>San</a:t>
                      </a:r>
                      <a:r>
                        <a:rPr lang="en-US" baseline="0" dirty="0" smtClean="0"/>
                        <a:t> Carlos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76136">
                <a:tc>
                  <a:txBody>
                    <a:bodyPr/>
                    <a:lstStyle/>
                    <a:p>
                      <a:r>
                        <a:rPr lang="en-US" dirty="0" smtClean="0"/>
                        <a:t>San Mateo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6136">
                <a:tc>
                  <a:txBody>
                    <a:bodyPr/>
                    <a:lstStyle/>
                    <a:p>
                      <a:r>
                        <a:rPr lang="en-US" dirty="0" smtClean="0"/>
                        <a:t>South San Francisco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71640" y="5338061"/>
            <a:ext cx="3931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Total Projects Completed: 216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11" y="966933"/>
            <a:ext cx="2529289" cy="53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866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674</Words>
  <Application>Microsoft Office PowerPoint</Application>
  <PresentationFormat>Widescreen</PresentationFormat>
  <Paragraphs>188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MS PGothic</vt:lpstr>
      <vt:lpstr>Arial</vt:lpstr>
      <vt:lpstr>Calibri</vt:lpstr>
      <vt:lpstr>Times New Roman</vt:lpstr>
      <vt:lpstr>6_Office Theme</vt:lpstr>
      <vt:lpstr>7_Office Theme</vt:lpstr>
      <vt:lpstr>8_Office Theme</vt:lpstr>
      <vt:lpstr>1_Office Theme</vt:lpstr>
      <vt:lpstr>PowerPoint Presentation</vt:lpstr>
      <vt:lpstr>SMCEW Outcomes</vt:lpstr>
      <vt:lpstr>kW Savings Chart</vt:lpstr>
      <vt:lpstr>kWh Savings Chart</vt:lpstr>
      <vt:lpstr>Comparison with last (2-year) cycle</vt:lpstr>
      <vt:lpstr>PowerPoint Presentation</vt:lpstr>
      <vt:lpstr>Zero Energy Program </vt:lpstr>
      <vt:lpstr>Water Conservation</vt:lpstr>
      <vt:lpstr> Small and Medium Business (Direct Install) Completed Projects</vt:lpstr>
      <vt:lpstr>2015 Beacon Award Efforts   </vt:lpstr>
      <vt:lpstr>Next Steps for 2016-2018</vt:lpstr>
      <vt:lpstr>Building Pipeline for Municipal Facilities</vt:lpstr>
      <vt:lpstr>Small Business</vt:lpstr>
      <vt:lpstr>Implementation of ZE Strategic Plan</vt:lpstr>
      <vt:lpstr>Annual Funding from PG&amp;E - 2016, 2017, 2018</vt:lpstr>
      <vt:lpstr>Annual Funding from PG&amp;E - 2016, 2017, 2018</vt:lpstr>
      <vt:lpstr>Questions?</vt:lpstr>
      <vt:lpstr>Climate Action Planning and Implementation Technical Support</vt:lpstr>
      <vt:lpstr>Contracting</vt:lpstr>
      <vt:lpstr>Scope of Work and Timeline</vt:lpstr>
      <vt:lpstr>Questions?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Jacqueline Falconio</dc:creator>
  <cp:lastModifiedBy>Kim Springer</cp:lastModifiedBy>
  <cp:revision>20</cp:revision>
  <dcterms:created xsi:type="dcterms:W3CDTF">2016-02-17T16:11:00Z</dcterms:created>
  <dcterms:modified xsi:type="dcterms:W3CDTF">2016-02-17T21:21:51Z</dcterms:modified>
</cp:coreProperties>
</file>