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0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07.xml" ContentType="application/vnd.openxmlformats-officedocument.theme+xml"/>
  <Override PartName="/ppt/theme/theme10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09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  <p:sldMasterId id="2147484052" r:id="rId2"/>
    <p:sldMasterId id="2147484054" r:id="rId3"/>
    <p:sldMasterId id="2147484056" r:id="rId4"/>
    <p:sldMasterId id="2147484058" r:id="rId5"/>
    <p:sldMasterId id="2147484060" r:id="rId6"/>
    <p:sldMasterId id="2147484062" r:id="rId7"/>
    <p:sldMasterId id="2147484064" r:id="rId8"/>
    <p:sldMasterId id="2147484066" r:id="rId9"/>
    <p:sldMasterId id="2147484068" r:id="rId10"/>
    <p:sldMasterId id="2147484070" r:id="rId11"/>
    <p:sldMasterId id="2147484322" r:id="rId12"/>
    <p:sldMasterId id="2147484324" r:id="rId13"/>
    <p:sldMasterId id="2147484326" r:id="rId14"/>
    <p:sldMasterId id="2147484328" r:id="rId15"/>
    <p:sldMasterId id="2147484330" r:id="rId16"/>
    <p:sldMasterId id="2147484332" r:id="rId17"/>
    <p:sldMasterId id="2147484334" r:id="rId18"/>
    <p:sldMasterId id="2147484336" r:id="rId19"/>
    <p:sldMasterId id="2147484338" r:id="rId20"/>
    <p:sldMasterId id="2147484893" r:id="rId21"/>
    <p:sldMasterId id="2147484895" r:id="rId22"/>
    <p:sldMasterId id="2147484897" r:id="rId23"/>
    <p:sldMasterId id="2147484899" r:id="rId24"/>
    <p:sldMasterId id="2147484901" r:id="rId25"/>
    <p:sldMasterId id="2147484903" r:id="rId26"/>
    <p:sldMasterId id="2147484905" r:id="rId27"/>
    <p:sldMasterId id="2147484907" r:id="rId28"/>
    <p:sldMasterId id="2147484909" r:id="rId29"/>
    <p:sldMasterId id="2147484911" r:id="rId30"/>
    <p:sldMasterId id="2147484913" r:id="rId31"/>
    <p:sldMasterId id="2147484915" r:id="rId32"/>
    <p:sldMasterId id="2147484917" r:id="rId33"/>
    <p:sldMasterId id="2147484919" r:id="rId34"/>
    <p:sldMasterId id="2147484921" r:id="rId35"/>
    <p:sldMasterId id="2147484923" r:id="rId36"/>
    <p:sldMasterId id="2147484925" r:id="rId37"/>
    <p:sldMasterId id="2147484927" r:id="rId38"/>
    <p:sldMasterId id="2147484929" r:id="rId39"/>
    <p:sldMasterId id="2147484931" r:id="rId40"/>
    <p:sldMasterId id="2147484933" r:id="rId41"/>
    <p:sldMasterId id="2147484935" r:id="rId42"/>
    <p:sldMasterId id="2147484937" r:id="rId43"/>
    <p:sldMasterId id="2147484939" r:id="rId44"/>
    <p:sldMasterId id="2147484941" r:id="rId45"/>
    <p:sldMasterId id="2147484943" r:id="rId46"/>
    <p:sldMasterId id="2147484945" r:id="rId47"/>
    <p:sldMasterId id="2147484947" r:id="rId48"/>
    <p:sldMasterId id="2147484949" r:id="rId49"/>
    <p:sldMasterId id="2147484951" r:id="rId50"/>
    <p:sldMasterId id="2147484953" r:id="rId51"/>
    <p:sldMasterId id="2147484955" r:id="rId52"/>
    <p:sldMasterId id="2147484957" r:id="rId53"/>
    <p:sldMasterId id="2147484959" r:id="rId54"/>
    <p:sldMasterId id="2147484961" r:id="rId55"/>
    <p:sldMasterId id="2147484963" r:id="rId56"/>
    <p:sldMasterId id="2147484965" r:id="rId57"/>
    <p:sldMasterId id="2147485283" r:id="rId58"/>
    <p:sldMasterId id="2147485285" r:id="rId59"/>
    <p:sldMasterId id="2147485287" r:id="rId60"/>
    <p:sldMasterId id="2147485289" r:id="rId61"/>
    <p:sldMasterId id="2147485291" r:id="rId62"/>
    <p:sldMasterId id="2147485293" r:id="rId63"/>
    <p:sldMasterId id="2147485295" r:id="rId64"/>
    <p:sldMasterId id="2147485297" r:id="rId65"/>
    <p:sldMasterId id="2147485299" r:id="rId66"/>
    <p:sldMasterId id="2147485301" r:id="rId67"/>
    <p:sldMasterId id="2147485303" r:id="rId68"/>
    <p:sldMasterId id="2147485305" r:id="rId69"/>
    <p:sldMasterId id="2147485307" r:id="rId70"/>
    <p:sldMasterId id="2147485309" r:id="rId71"/>
    <p:sldMasterId id="2147485660" r:id="rId72"/>
    <p:sldMasterId id="2147485662" r:id="rId73"/>
    <p:sldMasterId id="2147485664" r:id="rId74"/>
    <p:sldMasterId id="2147485666" r:id="rId75"/>
    <p:sldMasterId id="2147485668" r:id="rId76"/>
    <p:sldMasterId id="2147485670" r:id="rId77"/>
    <p:sldMasterId id="2147485672" r:id="rId78"/>
    <p:sldMasterId id="2147485674" r:id="rId79"/>
    <p:sldMasterId id="2147485676" r:id="rId80"/>
    <p:sldMasterId id="2147485678" r:id="rId81"/>
    <p:sldMasterId id="2147485682" r:id="rId82"/>
    <p:sldMasterId id="2147485684" r:id="rId83"/>
    <p:sldMasterId id="2147485686" r:id="rId84"/>
    <p:sldMasterId id="2147485688" r:id="rId85"/>
    <p:sldMasterId id="2147485690" r:id="rId86"/>
    <p:sldMasterId id="2147485692" r:id="rId87"/>
    <p:sldMasterId id="2147485694" r:id="rId88"/>
    <p:sldMasterId id="2147485696" r:id="rId89"/>
    <p:sldMasterId id="2147485698" r:id="rId90"/>
    <p:sldMasterId id="2147485700" r:id="rId91"/>
    <p:sldMasterId id="2147485702" r:id="rId92"/>
    <p:sldMasterId id="2147485704" r:id="rId93"/>
    <p:sldMasterId id="2147485706" r:id="rId94"/>
    <p:sldMasterId id="2147485708" r:id="rId95"/>
    <p:sldMasterId id="2147485710" r:id="rId96"/>
    <p:sldMasterId id="2147485712" r:id="rId97"/>
    <p:sldMasterId id="2147485714" r:id="rId98"/>
    <p:sldMasterId id="2147485716" r:id="rId99"/>
    <p:sldMasterId id="2147485718" r:id="rId100"/>
    <p:sldMasterId id="2147485720" r:id="rId101"/>
    <p:sldMasterId id="2147485722" r:id="rId102"/>
    <p:sldMasterId id="2147485724" r:id="rId103"/>
    <p:sldMasterId id="2147485726" r:id="rId104"/>
    <p:sldMasterId id="2147485728" r:id="rId105"/>
    <p:sldMasterId id="2147485729" r:id="rId106"/>
    <p:sldMasterId id="2147485741" r:id="rId107"/>
    <p:sldMasterId id="2147485755" r:id="rId108"/>
    <p:sldMasterId id="2147485795" r:id="rId109"/>
    <p:sldMasterId id="2147485807" r:id="rId110"/>
    <p:sldMasterId id="2147485819" r:id="rId111"/>
    <p:sldMasterId id="2147485850" r:id="rId112"/>
    <p:sldMasterId id="2147485852" r:id="rId113"/>
    <p:sldMasterId id="2147485854" r:id="rId114"/>
    <p:sldMasterId id="2147485856" r:id="rId115"/>
    <p:sldMasterId id="2147485858" r:id="rId116"/>
    <p:sldMasterId id="2147485860" r:id="rId117"/>
    <p:sldMasterId id="2147485862" r:id="rId118"/>
    <p:sldMasterId id="2147485864" r:id="rId119"/>
    <p:sldMasterId id="2147485866" r:id="rId120"/>
    <p:sldMasterId id="2147485868" r:id="rId121"/>
    <p:sldMasterId id="2147485870" r:id="rId122"/>
    <p:sldMasterId id="2147485872" r:id="rId123"/>
  </p:sldMasterIdLst>
  <p:notesMasterIdLst>
    <p:notesMasterId r:id="rId147"/>
  </p:notesMasterIdLst>
  <p:handoutMasterIdLst>
    <p:handoutMasterId r:id="rId148"/>
  </p:handoutMasterIdLst>
  <p:sldIdLst>
    <p:sldId id="1063" r:id="rId124"/>
    <p:sldId id="1056" r:id="rId125"/>
    <p:sldId id="1044" r:id="rId126"/>
    <p:sldId id="1046" r:id="rId127"/>
    <p:sldId id="1045" r:id="rId128"/>
    <p:sldId id="1047" r:id="rId129"/>
    <p:sldId id="1014" r:id="rId130"/>
    <p:sldId id="1048" r:id="rId131"/>
    <p:sldId id="1016" r:id="rId132"/>
    <p:sldId id="1059" r:id="rId133"/>
    <p:sldId id="1060" r:id="rId134"/>
    <p:sldId id="1061" r:id="rId135"/>
    <p:sldId id="973" r:id="rId136"/>
    <p:sldId id="1018" r:id="rId137"/>
    <p:sldId id="1019" r:id="rId138"/>
    <p:sldId id="988" r:id="rId139"/>
    <p:sldId id="982" r:id="rId140"/>
    <p:sldId id="1049" r:id="rId141"/>
    <p:sldId id="1050" r:id="rId142"/>
    <p:sldId id="1051" r:id="rId143"/>
    <p:sldId id="1064" r:id="rId144"/>
    <p:sldId id="1065" r:id="rId145"/>
    <p:sldId id="984" r:id="rId14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Sandkulla" initials="NS" lastIdx="3" clrIdx="0">
    <p:extLst/>
  </p:cmAuthor>
  <p:cmAuthor id="2" name="ACar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A"/>
    <a:srgbClr val="0000FF"/>
    <a:srgbClr val="0F6FC6"/>
    <a:srgbClr val="BB6F25"/>
    <a:srgbClr val="B96F25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258" autoAdjust="0"/>
    <p:restoredTop sz="93561" autoAdjust="0"/>
  </p:normalViewPr>
  <p:slideViewPr>
    <p:cSldViewPr>
      <p:cViewPr varScale="1">
        <p:scale>
          <a:sx n="79" d="100"/>
          <a:sy n="79" d="100"/>
        </p:scale>
        <p:origin x="5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330"/>
    </p:cViewPr>
  </p:sorterViewPr>
  <p:notesViewPr>
    <p:cSldViewPr>
      <p:cViewPr>
        <p:scale>
          <a:sx n="130" d="100"/>
          <a:sy n="130" d="100"/>
        </p:scale>
        <p:origin x="2024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" Target="slides/slide10.xml"/><Relationship Id="rId138" Type="http://schemas.openxmlformats.org/officeDocument/2006/relationships/slide" Target="slides/slide15.xml"/><Relationship Id="rId16" Type="http://schemas.openxmlformats.org/officeDocument/2006/relationships/slideMaster" Target="slideMasters/slideMaster16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28" Type="http://schemas.openxmlformats.org/officeDocument/2006/relationships/slide" Target="slides/slide5.xml"/><Relationship Id="rId144" Type="http://schemas.openxmlformats.org/officeDocument/2006/relationships/slide" Target="slides/slide21.xml"/><Relationship Id="rId149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90" Type="http://schemas.openxmlformats.org/officeDocument/2006/relationships/slideMaster" Target="slideMasters/slideMaster90.xml"/><Relationship Id="rId95" Type="http://schemas.openxmlformats.org/officeDocument/2006/relationships/slideMaster" Target="slideMasters/slideMaster9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18" Type="http://schemas.openxmlformats.org/officeDocument/2006/relationships/slideMaster" Target="slideMasters/slideMaster118.xml"/><Relationship Id="rId134" Type="http://schemas.openxmlformats.org/officeDocument/2006/relationships/slide" Target="slides/slide11.xml"/><Relationship Id="rId139" Type="http://schemas.openxmlformats.org/officeDocument/2006/relationships/slide" Target="slides/slide16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150" Type="http://schemas.openxmlformats.org/officeDocument/2006/relationships/presProps" Target="presProp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16" Type="http://schemas.openxmlformats.org/officeDocument/2006/relationships/slideMaster" Target="slideMasters/slideMaster116.xml"/><Relationship Id="rId124" Type="http://schemas.openxmlformats.org/officeDocument/2006/relationships/slide" Target="slides/slide1.xml"/><Relationship Id="rId129" Type="http://schemas.openxmlformats.org/officeDocument/2006/relationships/slide" Target="slides/slide6.xml"/><Relationship Id="rId137" Type="http://schemas.openxmlformats.org/officeDocument/2006/relationships/slide" Target="slides/slide1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11" Type="http://schemas.openxmlformats.org/officeDocument/2006/relationships/slideMaster" Target="slideMasters/slideMaster111.xml"/><Relationship Id="rId132" Type="http://schemas.openxmlformats.org/officeDocument/2006/relationships/slide" Target="slides/slide9.xml"/><Relationship Id="rId140" Type="http://schemas.openxmlformats.org/officeDocument/2006/relationships/slide" Target="slides/slide17.xml"/><Relationship Id="rId145" Type="http://schemas.openxmlformats.org/officeDocument/2006/relationships/slide" Target="slides/slide22.xml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14" Type="http://schemas.openxmlformats.org/officeDocument/2006/relationships/slideMaster" Target="slideMasters/slideMaster114.xml"/><Relationship Id="rId119" Type="http://schemas.openxmlformats.org/officeDocument/2006/relationships/slideMaster" Target="slideMasters/slideMaster119.xml"/><Relationship Id="rId127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30" Type="http://schemas.openxmlformats.org/officeDocument/2006/relationships/slide" Target="slides/slide7.xml"/><Relationship Id="rId135" Type="http://schemas.openxmlformats.org/officeDocument/2006/relationships/slide" Target="slides/slide12.xml"/><Relationship Id="rId143" Type="http://schemas.openxmlformats.org/officeDocument/2006/relationships/slide" Target="slides/slide20.xml"/><Relationship Id="rId148" Type="http://schemas.openxmlformats.org/officeDocument/2006/relationships/handoutMaster" Target="handoutMasters/handoutMaster1.xml"/><Relationship Id="rId15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" Target="slides/slide2.xml"/><Relationship Id="rId141" Type="http://schemas.openxmlformats.org/officeDocument/2006/relationships/slide" Target="slides/slide18.xml"/><Relationship Id="rId146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" Target="slides/slide8.xml"/><Relationship Id="rId136" Type="http://schemas.openxmlformats.org/officeDocument/2006/relationships/slide" Target="slides/slide13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" Target="slides/slide3.xml"/><Relationship Id="rId14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" Target="slides/slide19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4DDD8D0-5EAF-4695-A677-436574069D56}" type="datetimeFigureOut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E61C14E-F5A1-4271-AB7D-6DA9963E0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209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63" tIns="46583" rIns="93163" bIns="465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FE2D7F8-0EDF-4187-8966-013C146A703E}" type="datetimeFigureOut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3" rIns="93163" bIns="4658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6425"/>
            <a:ext cx="5610225" cy="4183063"/>
          </a:xfrm>
          <a:prstGeom prst="rect">
            <a:avLst/>
          </a:prstGeom>
        </p:spPr>
        <p:txBody>
          <a:bodyPr vert="horz" lIns="93163" tIns="46583" rIns="93163" bIns="4658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3" tIns="46583" rIns="93163" bIns="465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8B488C9-B38E-4E2A-A6C4-E9D684C99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627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erv.state.ca.gov/wa.exe?SUBED1=DWR_URBAN_WATER_MGT_PLAN_ANNCMNT&amp;A=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A10C27-6B54-4204-855F-705C408764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9301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Recirculated Draft Substitute Environmental Document in Support of Potential Changes to the Water Quality Control Plan for the San Francisco Bay-Sacramento/San Joaquin Delta Estuary: San Joaquin River Flows and Southern Delta Water Quality (SED)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488C9-B38E-4E2A-A6C4-E9D684C9928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8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488C9-B38E-4E2A-A6C4-E9D684C9928D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05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488C9-B38E-4E2A-A6C4-E9D684C9928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70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488C9-B38E-4E2A-A6C4-E9D684C9928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53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To receive future notices concerning the EO B-37-16 Long term urban conservation policy process/Urban Advisory Group/Urban Water Management Plan process go to this link: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  <a:hlinkClick r:id="rId3"/>
              </a:rPr>
              <a:t>https://LISTSERV.STATE.CA.GOV/wa.exe?SUBED1=DWR_URBAN_WATER_MGT_PLAN_ANNCMNT&amp;A=1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488C9-B38E-4E2A-A6C4-E9D684C9928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254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4C26-B9C2-1A4D-8BC1-1434E7F66C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20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488C9-B38E-4E2A-A6C4-E9D684C9928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8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E20B81-DDB9-44E6-B1D9-E5B96169285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3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SB 814 will require both public and private urban retail water suppliers – agencies that directly provide potable municipal water to more than 3,000 users – to levy fines against residential excessive water users </a:t>
            </a:r>
          </a:p>
          <a:p>
            <a:endParaRPr lang="en-US" dirty="0"/>
          </a:p>
          <a:p>
            <a:r>
              <a:rPr lang="en-US" dirty="0"/>
              <a:t>If a water supplier elects to adopt an excessive water ordinance, the water supplier sets a definition of excessive use</a:t>
            </a:r>
            <a:r>
              <a:rPr lang="en-US" baseline="0" dirty="0"/>
              <a:t> and the ordinance must include a fine of up to $500 for each </a:t>
            </a:r>
            <a:r>
              <a:rPr lang="en-US" baseline="0" dirty="0" err="1"/>
              <a:t>ccf</a:t>
            </a:r>
            <a:r>
              <a:rPr lang="en-US" baseline="0" dirty="0"/>
              <a:t> above the excessive use definition.  Suppliers may issue warnings before assessing a fine.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488C9-B38E-4E2A-A6C4-E9D684C9928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488C9-B38E-4E2A-A6C4-E9D684C9928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40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6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13134A-CCBF-4EBB-B608-EB2A889AACB9}" type="datetime1">
              <a:rPr lang="en-US" altLang="en-US" smtClean="0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BD88E-A556-446F-9647-3564E44E1F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4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0A6F-CAFA-41FE-8D02-9A3CFC70E8B2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8A275-39BA-4656-99D5-A32E313EF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0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48EDE-E9F5-4936-A050-B315B2BD6F19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861F4-C035-4FAD-9091-82DE3D446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5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2F8E5-033E-419A-B668-B640C18DCC2F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C5EB-1B31-486F-8396-CA8DE11C0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C3CBF-530D-495D-9376-33C660535042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40D90-F1BB-44C0-8702-B7C8E75D1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0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D45ED-37D5-4C2B-9AC7-2252B8E4881D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3CF91-8645-4E7D-9957-57E31E9E4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85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11455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9125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4E39A-D366-4DD4-92FA-01EEE3ECA581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AD807-E843-43D8-AD59-EEE253D27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1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"/>
            </a:endParaRPr>
          </a:p>
        </p:txBody>
      </p:sp>
      <p:sp>
        <p:nvSpPr>
          <p:cNvPr id="5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"/>
            </a:endParaRPr>
          </a:p>
        </p:txBody>
      </p:sp>
      <p:sp>
        <p:nvSpPr>
          <p:cNvPr id="6" name="Line 233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400">
              <a:solidFill>
                <a:srgbClr val="003366"/>
              </a:solidFill>
              <a:latin typeface="Palatino" pitchFamily="18" charset="0"/>
              <a:ea typeface=""/>
            </a:endParaRPr>
          </a:p>
        </p:txBody>
      </p:sp>
      <p:pic>
        <p:nvPicPr>
          <p:cNvPr id="7" name="Picture 12" descr="SFWPS-Vert_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2400"/>
            <a:ext cx="16573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9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34101-411B-4D3F-8318-F6F40E6CE82A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745B-F5A9-4B90-900D-F5E58B01E3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670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93D6-71D1-44B0-9C14-2BCFB0944DEE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E643D2-7296-4E09-AA0B-61D55608D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E64C3-5502-4333-B6E9-F341E8E1B34F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DB4BD1-A60D-4055-AA7E-DD512A1F59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746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6388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600200"/>
            <a:ext cx="41179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C85B-5B1C-4E0B-BE02-B2DDEBCE0F49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E12935-F5B2-44D8-9E13-8F7B703F1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72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A170DE-DE9E-47AF-B15D-81EB67F0830B}" type="datetime1">
              <a:rPr lang="en-US" smtClean="0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3C8D-1CA7-49CA-8FB6-CEC6E8DF1E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13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90FE-F059-4415-9381-72DD95C96E25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528DFA-954D-468A-B36F-6FDF7531F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099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31B4-8E6E-4026-A982-B49C85674EA0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8524EB-7BBF-4409-AD88-9DD2885F2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677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C265-E933-458E-A492-780C9813C87B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31F8F1-61BC-45DF-BDA1-A451AD2F7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908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F6BA8-F0AF-475A-A9EE-C6641F7368CE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5386-6D05-485C-BFD4-C99B7A463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278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17BE7-F5A1-4AC6-953C-A3812944B380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5BBF4-2E1A-47B8-9624-5BD1C20073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75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9FA8-DC3D-45BF-89ED-D682DFB78115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4280-0703-426F-B08F-4C57186A5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690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11455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9125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5A2C-E1D4-4499-AB0A-0B9AB4AE24DB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26F9-2F52-4DF4-93F2-2A43C5F7F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237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"/>
            </a:endParaRPr>
          </a:p>
        </p:txBody>
      </p:sp>
      <p:sp>
        <p:nvSpPr>
          <p:cNvPr id="5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"/>
            </a:endParaRPr>
          </a:p>
        </p:txBody>
      </p:sp>
      <p:sp>
        <p:nvSpPr>
          <p:cNvPr id="6" name="Line 233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charset="0"/>
              <a:ea typeface=""/>
            </a:endParaRPr>
          </a:p>
        </p:txBody>
      </p:sp>
      <p:pic>
        <p:nvPicPr>
          <p:cNvPr id="7" name="Picture 12" descr="SFWPS-Vert_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2400"/>
            <a:ext cx="16573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9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66CC2-8E5E-A94C-B390-59D8C4B033A3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A73B85-1045-194B-B702-D486B01D6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6427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9E3E7-E4C0-AB40-93E9-2685CBBAD2D7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A916F-FD0A-B84A-A793-FC027CD1D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284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22DD-AB8B-8C4D-BE50-79BE3D17BA0D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E8446-0C1A-7F45-9278-C3FEC09B71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36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457200" y="1828800"/>
            <a:ext cx="82296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20EDC075-0C24-4A78-9B59-87B7726F0658}" type="datetimeFigureOut">
              <a:rPr lang="en-US" smtClean="0">
                <a:solidFill>
                  <a:prstClr val="black"/>
                </a:solidFill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DFE94-AF33-443A-9910-FC623B12A68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55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6388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600200"/>
            <a:ext cx="41179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03A2-9FDF-454C-8573-56C2D891FACD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1029A-017F-754D-A544-F6EFDBD60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015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C938A-3389-FF41-8DD5-6DBDC5094244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737DE-0597-1A44-9F63-1494A0DCE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268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2E9CD-CF6F-8748-AE1F-F95F36C5B244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6A001-BEE8-9741-87E1-2BDFE48F21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799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BE22C-5AAA-D343-AF98-252E3B700995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7D64D-FF94-2C4D-A41E-407E6AFEA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752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3CB36-F835-0844-9667-A6DE2CAF32FF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F48F8-24F0-7D49-8B5F-FBB063E80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943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63610-75C0-B94F-8498-B0AF73AE0D12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F2304-F2F8-F643-8ED5-7EF24AD3F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189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5C5E1-26D7-3841-A929-E0BE1D8F2C15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11671-7546-0343-A091-CF5C144F0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881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11455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9125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79333-DD32-9646-812F-18FCE50D4BEE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EB217-96AD-0043-B5BA-9CE28E83A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14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Line 233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Palatino" pitchFamily="18" charset="0"/>
              <a:ea typeface="+mn-ea"/>
              <a:cs typeface="+mn-cs"/>
            </a:endParaRPr>
          </a:p>
        </p:txBody>
      </p:sp>
      <p:pic>
        <p:nvPicPr>
          <p:cNvPr id="7" name="Picture 12" descr="SFWPS-Vert_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2400"/>
            <a:ext cx="16573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9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27993-5C2E-42E8-8063-FF0B1227FBC2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1588DE-B2C8-499D-BACC-12D47E5C7C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064424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59D5E9-7F52-4F97-92BE-92B1ECAB773A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35BFBB-AE5B-4229-AD11-55EEA3C6F0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81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963EEA-E4B8-4FB2-A5A0-F3FA16F1E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3380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D1789-A355-40F1-9D90-C26F2D1BAADA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5879A1-7D76-4450-8B2A-94F148D6B75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396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6388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600200"/>
            <a:ext cx="41179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EF8227-6A3C-4639-90B0-DDBA36D6CAEB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2AFB41-487B-49D8-8357-21E4DB3A2D2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364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5BED71-6A64-4556-942A-EBAB1900E311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5F7B1C-69EB-41F9-B0AD-EA9655DBDB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499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860A6F-CAFA-41FE-8D02-9A3CFC70E8B2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18A275-39BA-4656-99D5-A32E313EF4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9274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748EDE-E9F5-4936-A050-B315B2BD6F19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A861F4-C035-4FAD-9091-82DE3D446D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774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62F8E5-033E-419A-B668-B640C18DCC2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F3C5EB-1B31-486F-8396-CA8DE11C009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667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DC3CBF-530D-495D-9376-33C660535042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40D90-F1BB-44C0-8702-B7C8E75D1C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438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D45ED-37D5-4C2B-9AC7-2252B8E4881D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3CF91-8645-4E7D-9957-57E31E9E4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706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11455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9125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4E39A-D366-4DD4-92FA-01EEE3ECA581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0AD807-E843-43D8-AD59-EEE253D272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31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Line 233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  <p:pic>
        <p:nvPicPr>
          <p:cNvPr id="7" name="Picture 12" descr="SFWPS-Vert_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2400"/>
            <a:ext cx="16573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9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F9A7DA-3275-4E11-9ADD-7D81889FEF1B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2BA7CF-68C0-4E23-8AA3-F96BEC68B9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05717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"/>
            </a:endParaRPr>
          </a:p>
        </p:txBody>
      </p:sp>
      <p:sp>
        <p:nvSpPr>
          <p:cNvPr id="5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"/>
            </a:endParaRPr>
          </a:p>
        </p:txBody>
      </p:sp>
      <p:sp>
        <p:nvSpPr>
          <p:cNvPr id="6" name="Line 233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"/>
            </a:endParaRPr>
          </a:p>
        </p:txBody>
      </p:sp>
      <p:pic>
        <p:nvPicPr>
          <p:cNvPr id="7" name="Picture 12" descr="SFWPS-Vert_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2400"/>
            <a:ext cx="16573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9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27993-5C2E-42E8-8063-FF0B1227FBC2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588DE-B2C8-499D-BACC-12D47E5C7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844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EDAF63-365B-4755-BC0A-9A3AA73B9E91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D1A05B-A53C-406E-AAC9-07D05191BE2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172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0D833A-B50C-40A3-984D-A12D379F556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711AEE-7ED3-403B-BF95-7CE5947D10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168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6388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600200"/>
            <a:ext cx="41179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010D2D-C21D-4A2E-9604-C4790615B5A7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975AF-55B9-4B1F-A153-58884A551B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3614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7BB87D-EBB8-448D-B214-B9FFB13E9E85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8192C1-12C2-4B83-B59E-44423C5D6A8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0081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7F384E-CABB-47F5-A7C0-645E44359FD3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70B1F-14C0-4510-AC2A-277CEAB85D4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1810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D8B0F0-548F-4024-8631-32860B55CB28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78AAF4-41A9-4512-A9B9-9EC1D4ECD9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9462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968FA-9AA2-4B32-A9EC-386B0A6B8338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5CBFB9-AB43-413F-8A13-20C767E9C6F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8597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A0E0A-501E-47E4-96AD-9D8EC1D9AFA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1CF89-1C97-45DF-8BD8-8A5F95DC649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646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EA2FE-43AF-42E9-8C0C-AD6363B16234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157B9-B83B-433D-AD9C-90500C8D6B2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127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11455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9125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E5D51D-B89D-47CF-904A-9E42EB4CF4B8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41FF0A-9974-4DA9-8E13-855597BE8F2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33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9D5E9-7F52-4F97-92BE-92B1ECAB773A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5BFBB-AE5B-4229-AD11-55EEA3C6F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8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1789-A355-40F1-9D90-C26F2D1BAADA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79A1-7D76-4450-8B2A-94F148D6B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5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6388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600200"/>
            <a:ext cx="41179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F8227-6A3C-4639-90B0-DDBA36D6CAEB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AFB41-487B-49D8-8357-21E4DB3A2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6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BED71-6A64-4556-942A-EBAB1900E311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F7B1C-69EB-41F9-B0AD-EA9655DBD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5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10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10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10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10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11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1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11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F13134A-CCBF-4EBB-B608-EB2A889AACB9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C4BD88E-A556-446F-9647-3564E44E1F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3" r:id="rId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AAC0748-F070-4507-8558-19FE2222DC1E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DE2F632-402B-4B71-A704-4DDC3B04B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250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A6C2205B-9A05-45C7-B586-FD81130AC6F8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006AEF68-F018-402B-BCE4-1D0409D3C3DE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  <p:pic>
        <p:nvPicPr>
          <p:cNvPr id="103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A6C2205B-9A05-45C7-B586-FD81130AC6F8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006AEF68-F018-402B-BCE4-1D0409D3C3DE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  <p:pic>
        <p:nvPicPr>
          <p:cNvPr id="103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A6C2205B-9A05-45C7-B586-FD81130AC6F8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006AEF68-F018-402B-BCE4-1D0409D3C3DE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  <p:pic>
        <p:nvPicPr>
          <p:cNvPr id="103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A6C2205B-9A05-45C7-B586-FD81130AC6F8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006AEF68-F018-402B-BCE4-1D0409D3C3DE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  <p:pic>
        <p:nvPicPr>
          <p:cNvPr id="103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A6C2205B-9A05-45C7-B586-FD81130AC6F8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006AEF68-F018-402B-BCE4-1D0409D3C3DE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  <p:pic>
        <p:nvPicPr>
          <p:cNvPr id="103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A6C2205B-9A05-45C7-B586-FD81130AC6F8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006AEF68-F018-402B-BCE4-1D0409D3C3DE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  <p:pic>
        <p:nvPicPr>
          <p:cNvPr id="103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"/>
              </a:rPr>
              <a:pPr eaLnBrk="1" hangingPunct="1">
                <a:defRPr/>
              </a:pPr>
              <a:t>11/16/2016</a:t>
            </a:fld>
            <a:endParaRPr lang="en-US">
              <a:ea typeface="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"/>
              </a:rPr>
              <a:pPr algn="r" eaLnBrk="1" hangingPunct="1">
                <a:defRPr/>
              </a:pPr>
              <a:t>‹#›</a:t>
            </a:fld>
            <a:endParaRPr lang="en-US">
              <a:ea typeface="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254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08DDA2B-078C-4945-95B9-83602830C3C5}" type="datetime1">
              <a:rPr lang="en-US">
                <a:ea typeface=""/>
              </a:rPr>
              <a:pPr>
                <a:defRPr/>
              </a:pPr>
              <a:t>11/16/2016</a:t>
            </a:fld>
            <a:endParaRPr lang="en-US">
              <a:ea typeface="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ea typeface="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BB903FA-0D47-40B4-B1F1-779C3D9FC5D5}" type="slidenum">
              <a:rPr lang="en-US" altLang="en-US">
                <a:ea typeface=""/>
              </a:rPr>
              <a:pPr>
                <a:defRPr/>
              </a:pPr>
              <a:t>‹#›</a:t>
            </a:fld>
            <a:endParaRPr lang="en-US" altLang="en-US">
              <a:ea typeface="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400">
              <a:solidFill>
                <a:srgbClr val="003366"/>
              </a:solidFill>
              <a:latin typeface="Palatino" pitchFamily="18" charset="0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7903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2" r:id="rId1"/>
    <p:sldLayoutId id="2147485743" r:id="rId2"/>
    <p:sldLayoutId id="2147485744" r:id="rId3"/>
    <p:sldLayoutId id="2147485745" r:id="rId4"/>
    <p:sldLayoutId id="2147485746" r:id="rId5"/>
    <p:sldLayoutId id="2147485747" r:id="rId6"/>
    <p:sldLayoutId id="2147485748" r:id="rId7"/>
    <p:sldLayoutId id="2147485749" r:id="rId8"/>
    <p:sldLayoutId id="2147485750" r:id="rId9"/>
    <p:sldLayoutId id="2147485751" r:id="rId10"/>
    <p:sldLayoutId id="2147485752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ED3A3-57E7-4931-8828-9423E6D4AA81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A7C585-63C5-4B35-A1C7-9210C5D6FD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3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" name="Line 233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Palatino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111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456D6CC8-3245-984F-9996-B39B26AC3CBB}" type="datetime1">
              <a:rPr lang="en-US">
                <a:ea typeface=""/>
              </a:rPr>
              <a:pPr eaLnBrk="1" hangingPunct="1">
                <a:defRPr/>
              </a:pPr>
              <a:t>11/16/2016</a:t>
            </a:fld>
            <a:endParaRPr lang="en-US">
              <a:ea typeface="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charset="0"/>
              </a:defRPr>
            </a:lvl1pPr>
          </a:lstStyle>
          <a:p>
            <a:pPr algn="r" eaLnBrk="1" hangingPunct="1"/>
            <a:fld id="{268DDC06-4CFE-7149-934D-4CA1EA313DBB}" type="slidenum">
              <a:rPr lang="en-US" altLang="en-US" smtClean="0">
                <a:ea typeface=""/>
              </a:rPr>
              <a:pPr algn="r" eaLnBrk="1" hangingPunct="1"/>
              <a:t>‹#›</a:t>
            </a:fld>
            <a:endParaRPr lang="en-US" altLang="en-US">
              <a:ea typeface="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"/>
            </a:endParaRPr>
          </a:p>
        </p:txBody>
      </p:sp>
      <p:sp>
        <p:nvSpPr>
          <p:cNvPr id="1033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"/>
            </a:endParaRPr>
          </a:p>
        </p:txBody>
      </p:sp>
      <p:sp>
        <p:nvSpPr>
          <p:cNvPr id="1034" name="Line 233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charset="0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422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6" r:id="rId1"/>
    <p:sldLayoutId id="2147485797" r:id="rId2"/>
    <p:sldLayoutId id="2147485798" r:id="rId3"/>
    <p:sldLayoutId id="2147485799" r:id="rId4"/>
    <p:sldLayoutId id="2147485800" r:id="rId5"/>
    <p:sldLayoutId id="2147485801" r:id="rId6"/>
    <p:sldLayoutId id="2147485802" r:id="rId7"/>
    <p:sldLayoutId id="2147485803" r:id="rId8"/>
    <p:sldLayoutId id="2147485804" r:id="rId9"/>
    <p:sldLayoutId id="2147485805" r:id="rId10"/>
    <p:sldLayoutId id="2147485806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ABCDB27-46EC-4502-BDBA-83460E0E5D07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E768EEE-C150-4D75-89AC-C721DE656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127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ED3A3-57E7-4931-8828-9423E6D4AA81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A7C585-63C5-4B35-A1C7-9210C5D6FD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3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" name="Line 233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Palatino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73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08" r:id="rId1"/>
    <p:sldLayoutId id="2147485809" r:id="rId2"/>
    <p:sldLayoutId id="2147485810" r:id="rId3"/>
    <p:sldLayoutId id="2147485811" r:id="rId4"/>
    <p:sldLayoutId id="2147485812" r:id="rId5"/>
    <p:sldLayoutId id="2147485813" r:id="rId6"/>
    <p:sldLayoutId id="2147485814" r:id="rId7"/>
    <p:sldLayoutId id="2147485815" r:id="rId8"/>
    <p:sldLayoutId id="2147485816" r:id="rId9"/>
    <p:sldLayoutId id="2147485817" r:id="rId10"/>
    <p:sldLayoutId id="2147485818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HHRWS-4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25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B788E6-34B6-4331-BA1D-BC525CB65386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11/16/2016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F623E1-BD31-4BAF-BBA6-2FEFF2F5BC3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3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" name="Line 233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17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0" r:id="rId1"/>
    <p:sldLayoutId id="2147485821" r:id="rId2"/>
    <p:sldLayoutId id="2147485822" r:id="rId3"/>
    <p:sldLayoutId id="2147485823" r:id="rId4"/>
    <p:sldLayoutId id="2147485824" r:id="rId5"/>
    <p:sldLayoutId id="2147485825" r:id="rId6"/>
    <p:sldLayoutId id="2147485826" r:id="rId7"/>
    <p:sldLayoutId id="2147485827" r:id="rId8"/>
    <p:sldLayoutId id="2147485828" r:id="rId9"/>
    <p:sldLayoutId id="2147485829" r:id="rId10"/>
    <p:sldLayoutId id="2147485830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921F92F-C986-44A7-9550-1B91099CC967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E49246E-FF5B-4C5D-AAF4-051772F84F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" name="Line 233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514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921F92F-C986-44A7-9550-1B91099CC967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E49246E-FF5B-4C5D-AAF4-051772F84F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" name="Line 233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985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921F92F-C986-44A7-9550-1B91099CC967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E49246E-FF5B-4C5D-AAF4-051772F84F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" name="Line 233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94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921F92F-C986-44A7-9550-1B91099CC967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E49246E-FF5B-4C5D-AAF4-051772F84F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" name="Line 233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61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921F92F-C986-44A7-9550-1B91099CC967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E49246E-FF5B-4C5D-AAF4-051772F84F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" name="Line 233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24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921F92F-C986-44A7-9550-1B91099CC967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E49246E-FF5B-4C5D-AAF4-051772F84F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" name="Line 233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279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921F92F-C986-44A7-9550-1B91099CC967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E49246E-FF5B-4C5D-AAF4-051772F84F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" name="Line 233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004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921F92F-C986-44A7-9550-1B91099CC967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E49246E-FF5B-4C5D-AAF4-051772F84F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" name="Line 233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957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2DA35D3-46AC-4A55-AB5E-DB19D0B8B08B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EDB6DF1-5C65-45B0-BEA6-A8C08A2EB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2298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921F92F-C986-44A7-9550-1B91099CC967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E49246E-FF5B-4C5D-AAF4-051772F84F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" name="Line 233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23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921F92F-C986-44A7-9550-1B91099CC967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E49246E-FF5B-4C5D-AAF4-051772F84F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" name="Line 233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230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921F92F-C986-44A7-9550-1B91099CC967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E49246E-FF5B-4C5D-AAF4-051772F84F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" name="Line 233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4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921F92F-C986-44A7-9550-1B91099CC967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E49246E-FF5B-4C5D-AAF4-051772F84F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" name="Line 233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32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82E8C40-CA19-4285-8452-BB97EF039B6F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2CCAF71-82F6-4037-B560-BD98FC8EB4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322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F10806E-B8A6-43DC-B41C-4BC5AABC333B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8B2A927-ADC1-447F-B886-20D676AAE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346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4BEEE9E-5162-4889-BB94-B992F24E54A0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4391F41-1E0D-4C49-A3CE-79906E1A7F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5370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832CBA2-49F7-45E9-B6BE-0676199F692C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3DB824C-5586-4DCB-B94A-5C4CFB5F6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639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414C571-A8E9-4A63-991A-BDE0F87FDF04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0BB8B07-925F-41F2-81AE-AA7AF2414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7418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F1993BF-060E-4BE9-BAE3-4DBFD3CE7042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E85878E-9707-43F7-8637-6886CAA45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42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330339B-23A1-4509-92C9-D78CBFDC720A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0C5F82E-4D61-4E4E-87B5-4E70CDBDD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9466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7F43DC1-FED8-4820-A7D5-761F76C9676F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5DE5907-1EBB-4B2C-AFC5-716AD20A5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058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788D5AD-C321-423F-9628-E078AE241C37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51193D7-6127-4F2C-B03D-6E77283D3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0490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A8359165-C5B2-40E4-8AF0-B54206096B6E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F124DA12-8911-4858-9FE3-B5E6AAA62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151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50C7F637-4265-4B5C-95E9-F7A4D3D38B20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94AFF93C-98CA-4B4D-AA93-983B88A74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5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2538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AC4510F5-86A9-4D2A-8385-2807694A9508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711CF11F-A1CD-4DF9-8E2F-FE2E8899F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3562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F7A8773D-209F-4239-B4DC-4B295F4DADDC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BC018CBA-7229-49A6-B0E5-06C417279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5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4586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6A1DBC65-5FD0-4C01-A715-D4F6A58211AE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1C071309-3A95-470B-90FF-ABC457301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5610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F8149B98-0926-4AFF-B889-73CEB747BDCD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58F1184C-BFBE-4DD8-AAC4-01837C2AF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6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66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55F94FA7-8284-445D-93E1-FD873F45EB72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73B02285-07D4-4E95-83BA-3666CA1B4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7658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CFB4A621-D1BC-4A25-B2B4-413477DF8B3A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864EBF32-FACC-4E96-9EBE-7C6AA3D0F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6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8682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93C56F13-73C6-4365-8582-F1AA6B5FDFDF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E2F979C9-C1E4-4F4C-9E3D-34F1EB5C4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7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9706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EFD7A99-B280-4542-906F-62F96E4A7A81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A1CDE96-F80B-4204-ABF9-CC017804D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82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4BB2C4D5-3869-4E1C-AA7B-F6DC08199183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5C7F6EFF-53B2-4C63-B147-2F55E3F80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0730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E01B1096-1E40-4CEA-BC76-51D481C06222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98B0E6CF-5896-4484-A879-880D97D38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175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D4EB2536-DDF8-4EC1-8FB1-E0BA71B55ED3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5E3397C6-F18E-4461-A60E-A78F44B8D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7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2778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82915F6B-3F72-42AC-84EB-634C6FE7DA6A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991D0694-F036-428D-AF4C-1BF014C9C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7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3802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B01891C8-5472-4187-A2C6-5392A77FF942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A2CD6929-976B-415A-BD36-DDDEBCC11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8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26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E0E461C8-2406-41EF-9654-F7A7FC54A04F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ED11F859-0FD0-43E1-A183-C1C3C7911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58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5850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07491E38-1CD6-47EF-82D7-A66AB38CDDEB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C0F1C4A6-B9C6-42CA-A1F6-7FECDDA5D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8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6873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6874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23D5E8F1-27F6-4D1C-AB6E-416429D01920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85665238-8077-432F-B0D3-7E8C5493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7897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7898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AF23E1E4-C2DF-465E-9DAB-44BFFAB70648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26D22BC8-2B45-43CB-BD4C-8594D95A5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21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8922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FA5D40D8-AD79-4198-BBCF-FFA2A7B8EBB5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F107910B-FBB9-4873-84F0-4D74369CB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9945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9946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229F0B5-B546-49EE-B214-DEF9EEB5AD4C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C1E40FE-4268-497E-8761-42E449431F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106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88B05A33-5C80-4BC1-9045-F2F512E6DA5B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EDA59B95-455C-475F-A3A9-D2C980294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69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0970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BB6536EA-B73F-4C65-B930-1BDF44089A61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FD7BAC60-F1ED-4F50-885D-68105CE30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9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993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1994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7708DCA1-B11D-44BF-858F-E22CE0646859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26C49157-5D50-4E6C-8796-D5B988225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17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3018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E1F26EEF-CC65-446F-BF9A-141E4E6DEC48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041957E1-BCB9-4B62-A9A8-ACAD500E5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40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4041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4042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86530D00-9020-420D-B236-74584E5ADB30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9B16A023-9D44-44D7-B86F-02273B4A2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50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5065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5066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8EE9C09F-2E73-4B55-B5D5-EA1B259D46FA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A49202D2-5B6F-465F-BA93-16064B306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60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6089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6090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B6135571-E504-40C6-9A9F-0E7BA588C43C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014C42AE-7927-4948-9176-D12416223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7113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7114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FAE8BEDE-1156-49EE-96CF-E0FDE7A37405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354B0E52-48CD-4C31-A4FD-C3478DA4F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81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8137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8138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C9B38752-105E-40E4-B308-CB6C805E8C63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8FED0B43-E4B5-4D61-89C0-60A1E1FBD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91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9161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9162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549E9049-0972-4BDE-99AB-0E97A0E57C12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9E6D0E3F-5A3E-43B8-89EE-75942C575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0185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0186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2A77798-1C3B-43DB-83FF-9451F0C6105A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87DB373-2154-450F-9FD5-19E7CEC09F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130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069AF8E6-4061-48F0-AEC9-6899C817C952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A34DFADB-9E91-47E9-974A-F3172036F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1209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1210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0069FAFF-5789-4DEA-8101-3B721278084E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5DFB1FA3-5008-46B6-9F99-568CEB19F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22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2233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2234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D7ED3C1C-9E87-4857-9FEB-A10E4AF2FD90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EDBEC136-E450-4582-ACBD-82AEE20CB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3257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3258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BFFDF3C6-3C7A-47A8-A7B7-1E12ED4FFD5D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7F943E7C-DDCC-441A-9789-79620BDD9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42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4281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4282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1937BC7B-581D-4E67-B79E-4B2CDF74D211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20165BDA-C5F4-44B2-93DE-3B63B9DA2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53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05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5306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D79A73B5-D602-4793-B093-7D2AEC3D6510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B2CA54EA-8B19-45EE-8D11-15D639FD0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3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6329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6330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13FCC73E-4311-421B-A044-A8868093D463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5CBAE9F1-C7A8-40FA-A07B-CE4F63445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73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7353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7354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EA6D6A6F-F73C-4114-AD12-538511254816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59FFF6E1-87EF-437C-A489-02B54FE2F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8377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8378" name="Picture 20" descr="SFWPS-Logo-Vert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E1652A85-7A06-462F-B607-3D1843287E0A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DRAFT  DRAFT  DRAFT  DRAFT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C31E46C0-DBB8-4992-803E-CE1DE2FBE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04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0426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2618359D-98B6-408F-87A9-4D2C7930897C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B72E6AEB-1E5D-4CDF-AF85-CA083C03E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1450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6DAA4F2-4DCA-4DA0-89B4-F8C9915D1B1A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5DA3B1E-26F4-4B46-BCF3-6D054F4B7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15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97C0B4C8-99AA-416E-8F69-F35A7D5B2C07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FC4FD604-AD01-4981-A6DC-442D5880E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24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247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B5685F2D-6913-4DFB-B3AC-099305980389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5042CAFC-DD80-425E-BA84-C76E0B19F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34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3498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E31BD61E-C2F1-4ADE-B99D-47865BB8932C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729E8389-6504-416E-B3DE-1427D7BBA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45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4522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1A35E256-00AF-4C0F-893C-F84E6B4E5EE0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BEB44FDF-658D-421B-91A2-12173794C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55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5546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35C5B656-3E70-43AC-BD30-827727A48A2C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B7447338-59D3-4038-97C8-1A93F4D4F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65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6570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737C052E-C138-480F-9DC5-971956F39C2E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DFAA7C2E-E1FC-4905-87A2-BCC23F965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75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759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2CCD7A5B-F55A-40EF-B39C-84DA6724060E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26024B9A-C609-4204-A48A-D74F0CDE7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86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8618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CA336469-5F83-40AF-AD9A-8ED2279528D4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DRAFT  DRAFT  DRAFT  DRAFT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8738AD3D-FBE9-4EED-B3D9-11BCFE1EB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9642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025C2E14-E02A-4744-A702-228B42C9CC40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5808FC90-F6B0-4D8B-BC54-BDD0F0F5C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06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0666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F688FC60-14C9-4D76-8DF5-C15FA99FE296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C0C4BA15-A4A4-4EEA-9D1F-977C19B09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6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1690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AF07E7B-3C92-4106-9794-77A4084C5211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9D0547D-89C9-42A0-A3E1-6AF48C94A4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178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BCCF9830-93F2-469E-AA0C-AAA79B0FF090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1F0C8BEC-0337-4A20-BDF5-C9F16F5C9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7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271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3E604EED-DCA5-45D3-AFE2-106D3E8A0850}" type="datetime1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19960B30-D113-4579-AC5C-16ED09E5F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37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3738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9797A6B3-1495-4E87-9FC9-50854D2D8C21}" type="datetime1">
              <a:rPr lang="en-US" smtClean="0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ea typeface="+mn-ea"/>
              </a:rPr>
              <a:t>DRAFT  DRAFT  DRAFT  DRAFT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eaLnBrk="1" hangingPunct="1">
              <a:defRPr/>
            </a:pPr>
            <a:fld id="{ACD5FFA8-9281-43CF-8523-8CA0CD054BC6}" type="slidenum">
              <a:rPr lang="en-US">
                <a:ea typeface="+mn-ea"/>
              </a:rPr>
              <a:pPr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1" hangingPunct="1"/>
            <a:endParaRPr lang="en-US">
              <a:solidFill>
                <a:srgbClr val="003366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9589990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94135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94135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94135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4399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4399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4399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94135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601E4DB-69BB-422B-B6C0-6E211CAD9795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1610F75-E027-43BE-998E-F11DF2880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8202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94135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0DFBA2-5692-4AE5-8E71-ABB250BCD8DC}" type="slidenum">
              <a:rPr lang="en-US">
                <a:solidFill>
                  <a:srgbClr val="04617B">
                    <a:shade val="90000"/>
                  </a:srgbClr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ea typeface="+mn-ea"/>
            </a:endParaRPr>
          </a:p>
        </p:txBody>
      </p:sp>
      <p:grpSp>
        <p:nvGrpSpPr>
          <p:cNvPr id="103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ea typeface="+mn-e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ea typeface="+mn-ea"/>
              </a:endParaRPr>
            </a:p>
          </p:txBody>
        </p:sp>
      </p:grpSp>
      <p:pic>
        <p:nvPicPr>
          <p:cNvPr id="1032" name="Picture 2" descr="H:\BAWSCA\BAWSCA_Logo\bawsca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8988" y="6342063"/>
            <a:ext cx="19288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78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831" r:id="rId2"/>
    <p:sldLayoutId id="214748587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4399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4399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4399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4399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4399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4399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4399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4399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1D85B34-4850-4143-B582-3815F0308F5E}" type="datetime1">
              <a:rPr lang="en-US" altLang="en-US"/>
              <a:pPr>
                <a:defRPr/>
              </a:pPr>
              <a:t>11/16/2016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5641FD6-963A-4850-BCCE-AE749BBB4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226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4399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72CED3A3-57E7-4931-8828-9423E6D4AA81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48A7C585-63C5-4B35-A1C7-9210C5D6FD89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4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4399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A6C2205B-9A05-45C7-B586-FD81130AC6F8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006AEF68-F018-402B-BCE4-1D0409D3C3DE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  <p:pic>
        <p:nvPicPr>
          <p:cNvPr id="103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A6C2205B-9A05-45C7-B586-FD81130AC6F8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006AEF68-F018-402B-BCE4-1D0409D3C3DE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  <p:pic>
        <p:nvPicPr>
          <p:cNvPr id="103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A6C2205B-9A05-45C7-B586-FD81130AC6F8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006AEF68-F018-402B-BCE4-1D0409D3C3DE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  <p:pic>
        <p:nvPicPr>
          <p:cNvPr id="103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A6C2205B-9A05-45C7-B586-FD81130AC6F8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006AEF68-F018-402B-BCE4-1D0409D3C3DE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  <p:pic>
        <p:nvPicPr>
          <p:cNvPr id="103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B4618649-ED29-41D3-9722-A2578810ADF6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D4374261-4121-4E1F-822E-CDB05BA22345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057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  <p:pic>
        <p:nvPicPr>
          <p:cNvPr id="2058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63525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Calibri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Calibri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Calibri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Calibri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A6C2205B-9A05-45C7-B586-FD81130AC6F8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006AEF68-F018-402B-BCE4-1D0409D3C3DE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  <p:pic>
        <p:nvPicPr>
          <p:cNvPr id="103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A6C2205B-9A05-45C7-B586-FD81130AC6F8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006AEF68-F018-402B-BCE4-1D0409D3C3DE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  <p:pic>
        <p:nvPicPr>
          <p:cNvPr id="103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fld id="{A6C2205B-9A05-45C7-B586-FD81130AC6F8}" type="datetime1">
              <a:rPr lang="en-US">
                <a:ea typeface="+mn-ea"/>
              </a:rPr>
              <a:pPr eaLnBrk="1" hangingPunct="1">
                <a:defRPr/>
              </a:pPr>
              <a:t>11/16/2016</a:t>
            </a:fld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algn="r" eaLnBrk="1" hangingPunct="1">
              <a:defRPr/>
            </a:pPr>
            <a:fld id="{006AEF68-F018-402B-BCE4-1D0409D3C3DE}" type="slidenum">
              <a:rPr lang="en-US">
                <a:ea typeface="+mn-ea"/>
              </a:rPr>
              <a:pPr algn="r" eaLnBrk="1" hangingPunct="1"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/>
          <p:cNvSpPr txBox="1">
            <a:spLocks noChangeArrowheads="1"/>
          </p:cNvSpPr>
          <p:nvPr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2" name="Rectangle 228"/>
          <p:cNvSpPr>
            <a:spLocks noChangeArrowheads="1"/>
          </p:cNvSpPr>
          <p:nvPr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>
              <a:solidFill>
                <a:srgbClr val="0033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3" name="Line 23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r" eaLnBrk="1" hangingPunct="1"/>
            <a:endParaRPr lang="en-US" sz="2400">
              <a:solidFill>
                <a:srgbClr val="003366"/>
              </a:solidFill>
              <a:latin typeface="Palatino" pitchFamily="18" charset="0"/>
              <a:ea typeface="+mn-ea"/>
            </a:endParaRPr>
          </a:p>
        </p:txBody>
      </p:sp>
      <p:pic>
        <p:nvPicPr>
          <p:cNvPr id="1034" name="Picture 24" descr="HHRWS-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73050"/>
            <a:ext cx="1508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213" y="522800"/>
            <a:ext cx="8668215" cy="153459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cs typeface="Arial" panose="020B0604020202020204" pitchFamily="34" charset="0"/>
              </a:rPr>
              <a:t>Update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cs typeface="Arial" panose="020B0604020202020204" pitchFamily="34" charset="0"/>
              </a:rPr>
              <a:t>on Recent State </a:t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cs typeface="Arial" panose="020B0604020202020204" pitchFamily="34" charset="0"/>
              </a:rPr>
              <a:t>Water Policy Actions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908050" y="3305175"/>
            <a:ext cx="7854950" cy="1571625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  <a:p>
            <a:pPr marR="0" eaLnBrk="1" hangingPunct="1">
              <a:lnSpc>
                <a:spcPct val="90000"/>
              </a:lnSpc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R="0" eaLnBrk="1" hangingPunct="1">
              <a:lnSpc>
                <a:spcPct val="90000"/>
              </a:lnSpc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R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  </a:t>
            </a:r>
          </a:p>
          <a:p>
            <a:pPr marR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</a:p>
        </p:txBody>
      </p:sp>
      <p:pic>
        <p:nvPicPr>
          <p:cNvPr id="5" name="Picture 6" descr="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97" y="2313383"/>
            <a:ext cx="3827463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73029" y="4332683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Adrianne Carr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Senior Water Resources Specialist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Bay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Area Water Supply and Conservation Agency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30229" y="5662911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November 16,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2016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1129" y="2434030"/>
            <a:ext cx="3962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Gadugi" panose="020B0502040204020203" pitchFamily="34" charset="0"/>
              </a:rPr>
              <a:t>“A multicounty agency authorized to plan for and acquire supplemental water supplies, encourage water conservation and use of recycled water on a regional basis.”</a:t>
            </a:r>
          </a:p>
          <a:p>
            <a:r>
              <a:rPr lang="en-US" sz="1200" i="1" dirty="0">
                <a:latin typeface="Gadugi" panose="020B0502040204020203" pitchFamily="34" charset="0"/>
              </a:rPr>
              <a:t>[Bay Area Water Supply and Conservation Agency Act, AB2058(Papan-2002)]</a:t>
            </a:r>
          </a:p>
          <a:p>
            <a:endParaRPr lang="en-US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SWRCB Preparing Proposal for New Conservation Standards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New emergency p</a:t>
            </a:r>
            <a:r>
              <a:rPr lang="en-US" sz="2400" dirty="0" smtClean="0"/>
              <a:t>roposal </a:t>
            </a:r>
            <a:r>
              <a:rPr lang="en-US" sz="2400" dirty="0"/>
              <a:t>is anticipated in January and would return to state-assigned conservation standards </a:t>
            </a:r>
          </a:p>
          <a:p>
            <a:r>
              <a:rPr lang="en-US" sz="2400" dirty="0"/>
              <a:t>Implementation of proposal is dependent on</a:t>
            </a:r>
          </a:p>
          <a:p>
            <a:pPr lvl="1"/>
            <a:r>
              <a:rPr lang="en-US" sz="2000" dirty="0"/>
              <a:t>Statewide water supply conditions</a:t>
            </a:r>
          </a:p>
          <a:p>
            <a:pPr lvl="1"/>
            <a:r>
              <a:rPr lang="en-US" sz="2000" dirty="0"/>
              <a:t>Conservation levels through 2016</a:t>
            </a:r>
          </a:p>
          <a:p>
            <a:r>
              <a:rPr lang="en-US" sz="2400" dirty="0"/>
              <a:t>Recent SWRCB comments regarding conservation levels generally positive</a:t>
            </a:r>
          </a:p>
          <a:p>
            <a:r>
              <a:rPr lang="en-US" sz="2400" dirty="0"/>
              <a:t>In September 2016</a:t>
            </a:r>
          </a:p>
          <a:p>
            <a:pPr lvl="1"/>
            <a:r>
              <a:rPr lang="en-US" sz="2200" dirty="0"/>
              <a:t>Californians reduced total water use 18.3% (c</a:t>
            </a:r>
            <a:r>
              <a:rPr lang="en-US" sz="2000" dirty="0"/>
              <a:t>ompared to 26.2% in September 2015)</a:t>
            </a:r>
          </a:p>
          <a:p>
            <a:pPr lvl="1"/>
            <a:r>
              <a:rPr lang="en-US" sz="2000" dirty="0"/>
              <a:t>BAWSCA agencies reduced total water use 15.3%</a:t>
            </a:r>
          </a:p>
        </p:txBody>
      </p:sp>
    </p:spTree>
    <p:extLst>
      <p:ext uri="{BB962C8B-B14F-4D97-AF65-F5344CB8AC3E}">
        <p14:creationId xmlns:p14="http://schemas.microsoft.com/office/powerpoint/2010/main" val="120881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0"/>
            <a:ext cx="8503436" cy="265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913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SB 555 Validated Water Loss Reporting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State determined that Governor’s mandate on water loss can be acted on through implementation of SB 555 (Oct 2015)</a:t>
            </a:r>
          </a:p>
          <a:p>
            <a:r>
              <a:rPr lang="en-US" sz="2000" dirty="0" smtClean="0"/>
              <a:t>SB </a:t>
            </a:r>
            <a:r>
              <a:rPr lang="en-US" sz="2000" dirty="0"/>
              <a:t>555 requires water suppliers to submit annual validated water audit beginning October 2017</a:t>
            </a:r>
          </a:p>
          <a:p>
            <a:r>
              <a:rPr lang="en-US" sz="2000" dirty="0" smtClean="0"/>
              <a:t>State g</a:t>
            </a:r>
            <a:r>
              <a:rPr lang="en-US" sz="2000" dirty="0" smtClean="0"/>
              <a:t>uidelines </a:t>
            </a:r>
            <a:r>
              <a:rPr lang="en-US" sz="2000" dirty="0"/>
              <a:t>anticipated in January 2017</a:t>
            </a:r>
          </a:p>
          <a:p>
            <a:r>
              <a:rPr lang="en-US" sz="2000" dirty="0" smtClean="0"/>
              <a:t>State Water Board </a:t>
            </a:r>
            <a:r>
              <a:rPr lang="en-US" sz="2000" dirty="0"/>
              <a:t>to offer financial assistance for leak detection/repair to systems in emergency shortages</a:t>
            </a:r>
          </a:p>
          <a:p>
            <a:r>
              <a:rPr lang="en-US" sz="2000" dirty="0"/>
              <a:t>I-Bank CLEEN state revolving loan fund available to public and non-profit water suppliers</a:t>
            </a:r>
          </a:p>
          <a:p>
            <a:r>
              <a:rPr lang="en-US" sz="2000" dirty="0"/>
              <a:t>CEC is piloting leak detection technologies</a:t>
            </a:r>
          </a:p>
          <a:p>
            <a:pPr lvl="1"/>
            <a:r>
              <a:rPr lang="en-US" sz="1800" dirty="0"/>
              <a:t>Acoustic monitoring</a:t>
            </a:r>
          </a:p>
          <a:p>
            <a:pPr lvl="1"/>
            <a:r>
              <a:rPr lang="en-US" sz="1800" dirty="0"/>
              <a:t>Satellite imagery</a:t>
            </a:r>
          </a:p>
          <a:p>
            <a:pPr lvl="1"/>
            <a:r>
              <a:rPr lang="en-US" sz="1800" dirty="0"/>
              <a:t>Pressure reduction</a:t>
            </a:r>
          </a:p>
        </p:txBody>
      </p:sp>
    </p:spTree>
    <p:extLst>
      <p:ext uri="{BB962C8B-B14F-4D97-AF65-F5344CB8AC3E}">
        <p14:creationId xmlns:p14="http://schemas.microsoft.com/office/powerpoint/2010/main" val="125097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0"/>
            <a:ext cx="8544129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73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SB 814 (Reducing Excessive Use) Signed Into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Bill is intended to prevent unreasonable use of water of water during: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Any period where urban water supplier has implemented mandatory water use reductions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A period when local supplier is affected by Governor declared emergency due to local drought conditions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Bill prohibits excessive water use and requires water suppliers to either:</a:t>
            </a:r>
          </a:p>
          <a:p>
            <a:pPr marL="8509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Establish a rate structure that includes water budgets or rate surcharges for excessive water use, or</a:t>
            </a:r>
          </a:p>
          <a:p>
            <a:pPr marL="8509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Establish an excessive use ordinance</a:t>
            </a:r>
          </a:p>
        </p:txBody>
      </p:sp>
    </p:spTree>
    <p:extLst>
      <p:ext uri="{BB962C8B-B14F-4D97-AF65-F5344CB8AC3E}">
        <p14:creationId xmlns:p14="http://schemas.microsoft.com/office/powerpoint/2010/main" val="929194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Bill Requires Specific Actions to Curb Excessive Water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Bill sets specific requirements for excessive use fines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Excess use must be measured by use (gallons or </a:t>
            </a:r>
            <a:r>
              <a:rPr lang="en-US" dirty="0" err="1"/>
              <a:t>ccf</a:t>
            </a:r>
            <a:r>
              <a:rPr lang="en-US" dirty="0"/>
              <a:t>) within a billing cycle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Suppliers may issue fines up to $500 per </a:t>
            </a:r>
            <a:r>
              <a:rPr lang="en-US" dirty="0" err="1"/>
              <a:t>ccf</a:t>
            </a:r>
            <a:r>
              <a:rPr lang="en-US" dirty="0"/>
              <a:t> for use above the threshold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Fine must be added to monthly water bills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Agencies must establish an appeals process</a:t>
            </a:r>
          </a:p>
          <a:p>
            <a:pPr>
              <a:spcAft>
                <a:spcPts val="600"/>
              </a:spcAft>
            </a:pPr>
            <a:r>
              <a:rPr lang="en-US" dirty="0"/>
              <a:t>“Excessive Use” defined by each water supplier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9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r>
              <a:rPr lang="en-US" sz="4000" b="1" spc="-60" dirty="0"/>
              <a:t>Regional “Excessive Use” Definition in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BAWSCA agency managers requested that Water Resources Committee discuss common definition </a:t>
            </a:r>
          </a:p>
          <a:p>
            <a:r>
              <a:rPr lang="en-US" sz="2400" dirty="0"/>
              <a:t>Water Resources Committee discussion found:</a:t>
            </a:r>
          </a:p>
          <a:p>
            <a:pPr lvl="1"/>
            <a:r>
              <a:rPr lang="en-US" sz="2000" dirty="0"/>
              <a:t>Significant variation among residential use for each BAWSCA agency </a:t>
            </a:r>
          </a:p>
          <a:p>
            <a:pPr lvl="1"/>
            <a:r>
              <a:rPr lang="en-US" sz="2000" dirty="0"/>
              <a:t>Common definition </a:t>
            </a:r>
            <a:r>
              <a:rPr lang="en-US" sz="2000" dirty="0" smtClean="0"/>
              <a:t>may </a:t>
            </a:r>
            <a:r>
              <a:rPr lang="en-US" sz="2000" dirty="0"/>
              <a:t>be based on percentage of individual agencies’ average use</a:t>
            </a:r>
          </a:p>
          <a:p>
            <a:r>
              <a:rPr lang="en-US" sz="2400" dirty="0" smtClean="0"/>
              <a:t>BAWSCA agencies to discuss data analysis and path forward in December meeting</a:t>
            </a:r>
          </a:p>
          <a:p>
            <a:r>
              <a:rPr lang="en-US" sz="2400" dirty="0" smtClean="0"/>
              <a:t>Law takes effect in January</a:t>
            </a:r>
            <a:endParaRPr lang="en-US" sz="24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436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1554480"/>
            <a:ext cx="8349657" cy="384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209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86600" y="6324600"/>
            <a:ext cx="2057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58200" cy="1143000"/>
          </a:xfrm>
        </p:spPr>
        <p:txBody>
          <a:bodyPr/>
          <a:lstStyle/>
          <a:p>
            <a:r>
              <a:rPr lang="en-US" sz="4000" b="1" dirty="0"/>
              <a:t>BAWSCA Taking Action to Respond to Recent State Proposal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267200" cy="438943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On Sept. 15</a:t>
            </a:r>
            <a:r>
              <a:rPr lang="en-US" sz="2000" baseline="30000" dirty="0"/>
              <a:t>th</a:t>
            </a:r>
            <a:r>
              <a:rPr lang="en-US" sz="2000" dirty="0"/>
              <a:t>, State Water Resources Control Board released “SED”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BAWSCA working closely with SFPUC to evaluate the impacts of the proposal on water supply and economy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BAWSCA will submit detailed legal and technical comments on the SED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Engage allies to gather support for BAWSCA position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935163"/>
            <a:ext cx="3810000" cy="4786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4250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State Updating the Bay-Delta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State Water Board </a:t>
            </a:r>
            <a:r>
              <a:rPr lang="en-US" sz="2400" dirty="0"/>
              <a:t>establishes water quality objectives to protect beneficial uses of water in the Bay-Delta through its </a:t>
            </a:r>
            <a:r>
              <a:rPr lang="en-US" sz="2400" i="1" u="sng" dirty="0"/>
              <a:t>Water Quality Control Plan for the San Francisco Bay/Sacramento-San Joaquin Delta Estuary</a:t>
            </a:r>
            <a:r>
              <a:rPr lang="en-US" sz="2400" dirty="0"/>
              <a:t> (Bay-Delta Plan)</a:t>
            </a:r>
          </a:p>
          <a:p>
            <a:r>
              <a:rPr lang="en-US" sz="2400" dirty="0" smtClean="0"/>
              <a:t>State Water Board has </a:t>
            </a:r>
            <a:r>
              <a:rPr lang="en-US" sz="2400" dirty="0"/>
              <a:t>been proposing to update two elements of the 2006 Bay-Delta Plan:</a:t>
            </a:r>
          </a:p>
          <a:p>
            <a:pPr lvl="1"/>
            <a:r>
              <a:rPr lang="en-US" sz="2000" dirty="0"/>
              <a:t>San Joaquin River flow objectives to protect fish and wildlife</a:t>
            </a:r>
          </a:p>
          <a:p>
            <a:pPr lvl="1"/>
            <a:r>
              <a:rPr lang="en-US" sz="2000" dirty="0"/>
              <a:t>Southern Delta salinity objectives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3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Outline of Recent State Water Policy </a:t>
            </a:r>
            <a:r>
              <a:rPr lang="en-US" sz="4000" b="1" dirty="0" smtClean="0"/>
              <a:t>Actions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BD88E-A556-446F-9647-3564E44E1F2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82" t="2470" r="1879" b="690"/>
          <a:stretch/>
        </p:blipFill>
        <p:spPr>
          <a:xfrm>
            <a:off x="1524000" y="3733801"/>
            <a:ext cx="5334000" cy="298767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Long-term </a:t>
            </a:r>
            <a:r>
              <a:rPr lang="en-US" sz="2400" dirty="0" smtClean="0"/>
              <a:t>water conservation policy actions</a:t>
            </a:r>
          </a:p>
          <a:p>
            <a:r>
              <a:rPr lang="en-US" sz="2400" dirty="0" smtClean="0"/>
              <a:t>Addressing water losses </a:t>
            </a:r>
            <a:r>
              <a:rPr lang="en-US" sz="2400" dirty="0" smtClean="0"/>
              <a:t>- SB </a:t>
            </a:r>
            <a:r>
              <a:rPr lang="en-US" sz="2400" dirty="0"/>
              <a:t>555 </a:t>
            </a:r>
            <a:endParaRPr lang="en-US" sz="2400" dirty="0" smtClean="0"/>
          </a:p>
          <a:p>
            <a:r>
              <a:rPr lang="en-US" sz="2400" dirty="0" smtClean="0"/>
              <a:t>Penalties for excessive use - </a:t>
            </a:r>
            <a:r>
              <a:rPr lang="en-US" sz="2400" dirty="0" smtClean="0"/>
              <a:t>SB 814</a:t>
            </a:r>
          </a:p>
          <a:p>
            <a:r>
              <a:rPr lang="en-US" sz="2400" dirty="0" smtClean="0"/>
              <a:t>Update of the Bay-Delta Water Quality Control Plan – 2016 Draft SED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230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Bay-Delta Plan Update Originally Released in 2012 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7850"/>
            <a:ext cx="8229600" cy="438943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State </a:t>
            </a:r>
            <a:r>
              <a:rPr lang="en-US" sz="2000" dirty="0"/>
              <a:t>released its original CEQA </a:t>
            </a:r>
            <a:r>
              <a:rPr lang="en-US" sz="2000" dirty="0" smtClean="0"/>
              <a:t>document, the Substitute Environmental Document (SED), </a:t>
            </a:r>
            <a:r>
              <a:rPr lang="en-US" sz="2000" dirty="0"/>
              <a:t>for the Bay-Delta Plan update in 2012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BAWSCA </a:t>
            </a:r>
            <a:r>
              <a:rPr lang="en-US" sz="2000" dirty="0"/>
              <a:t>and SFPUC provided comments that the 2012 SED was inadequate: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State </a:t>
            </a:r>
            <a:r>
              <a:rPr lang="en-US" sz="1800" dirty="0"/>
              <a:t>did not analyze the full effects that water shortages will have in the San Francisco Bay Area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BAWSCA and SFPUC comments included analysis of the socioeconomic impacts of the water shortages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Based on all comments received, the SED was recirculated on September 15, 2016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2961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What are the </a:t>
            </a:r>
            <a:r>
              <a:rPr lang="en-US" sz="4000" b="1" dirty="0"/>
              <a:t>Next Steps for the State in Pursuing the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Deadline for comments extended to January 17, 2017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Public hearing dates moved to 11/29, 12/16, 19,20 &amp; 1/3 (Sacramento, Stockton, Merced, and Modesto</a:t>
            </a:r>
            <a:r>
              <a:rPr lang="en-US" sz="2000" dirty="0" smtClean="0"/>
              <a:t>)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1800" dirty="0"/>
              <a:t>BAWSCA and SFPUC plan to comment verbally on 1/3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SWRCB </a:t>
            </a:r>
            <a:r>
              <a:rPr lang="en-US" sz="2000" dirty="0"/>
              <a:t>planning to consider approving the proposed Bay-Delta Plan </a:t>
            </a:r>
            <a:r>
              <a:rPr lang="en-US" sz="2000" dirty="0" smtClean="0"/>
              <a:t>amendments </a:t>
            </a:r>
            <a:r>
              <a:rPr lang="en-US" sz="2000" dirty="0"/>
              <a:t>in </a:t>
            </a:r>
            <a:r>
              <a:rPr lang="en-US" sz="2000" dirty="0" smtClean="0"/>
              <a:t>July 2017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Implementation of Plan on the Tuolumne River would be through: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Federal Energy Regulatory Commission relicensing of the Don Pedro Project, or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Water rights proceedings and action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9706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What Are BAWSCA’s Next Steps to Respond to State’s Proposal?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 sz="1800" dirty="0"/>
              <a:t>Currently analyzing the water supply and socioeconomic impacts of the flow proposal </a:t>
            </a:r>
            <a:endParaRPr lang="en-US" sz="1800" dirty="0" smtClean="0"/>
          </a:p>
          <a:p>
            <a:pPr lvl="1">
              <a:spcAft>
                <a:spcPts val="300"/>
              </a:spcAft>
            </a:pPr>
            <a:r>
              <a:rPr lang="en-US" sz="1600" dirty="0"/>
              <a:t>“…businesses are going to produce less, they’re going to sell less, jobs will be lost, purchasing power will decline and residents will have less disposable income</a:t>
            </a:r>
            <a:r>
              <a:rPr lang="en-US" sz="1600" dirty="0" smtClean="0"/>
              <a:t>.”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800" dirty="0"/>
              <a:t>Preparing comments on the adequacy of the CEQA document in conjunction with </a:t>
            </a:r>
            <a:r>
              <a:rPr lang="en-US" sz="1800" dirty="0" smtClean="0"/>
              <a:t>SFPUC.  BAWSCA </a:t>
            </a:r>
            <a:r>
              <a:rPr lang="en-US" sz="1800" dirty="0"/>
              <a:t>is requesting </a:t>
            </a:r>
            <a:r>
              <a:rPr lang="en-US" sz="1800" dirty="0" smtClean="0"/>
              <a:t>that: </a:t>
            </a:r>
            <a:endParaRPr lang="en-US" sz="1800" dirty="0"/>
          </a:p>
          <a:p>
            <a:pPr lvl="1">
              <a:spcAft>
                <a:spcPts val="300"/>
              </a:spcAft>
            </a:pPr>
            <a:r>
              <a:rPr lang="en-US" sz="1600" dirty="0"/>
              <a:t>The environmental and economic impacts of any shortage on the System, and the associated lost jobs and delayed development, be fully and adequately analyzed; and </a:t>
            </a:r>
          </a:p>
          <a:p>
            <a:pPr lvl="1">
              <a:spcAft>
                <a:spcPts val="300"/>
              </a:spcAft>
            </a:pPr>
            <a:r>
              <a:rPr lang="en-US" sz="1600" dirty="0"/>
              <a:t>That these impacts given at least equal weight with the other elements of the </a:t>
            </a:r>
            <a:r>
              <a:rPr lang="en-US" sz="1600" dirty="0" smtClean="0"/>
              <a:t>State’s </a:t>
            </a:r>
            <a:r>
              <a:rPr lang="en-US" sz="1600" dirty="0"/>
              <a:t>subsequent deliberations and decision </a:t>
            </a:r>
            <a:r>
              <a:rPr lang="en-US" sz="1600" dirty="0" smtClean="0"/>
              <a:t>making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/>
              <a:t>Adequate </a:t>
            </a:r>
            <a:r>
              <a:rPr lang="en-US" sz="1600" dirty="0"/>
              <a:t>time for a voluntary agreement to be reached amongst the </a:t>
            </a:r>
            <a:r>
              <a:rPr lang="en-US" sz="1600" dirty="0" smtClean="0"/>
              <a:t>stakeholders.  State has shown support for these agreements.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800" dirty="0"/>
              <a:t>Working with member agencies and allies to secure comment letters &amp; support for BAWSCA’s position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6128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38200"/>
            <a:ext cx="7010400" cy="525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172200" y="6096000"/>
            <a:ext cx="182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800" b="1">
                <a:latin typeface="Century Gothic" pitchFamily="34" charset="0"/>
              </a:rPr>
              <a:t>Jensen, 2011</a:t>
            </a:r>
          </a:p>
        </p:txBody>
      </p:sp>
    </p:spTree>
    <p:extLst>
      <p:ext uri="{BB962C8B-B14F-4D97-AF65-F5344CB8AC3E}">
        <p14:creationId xmlns:p14="http://schemas.microsoft.com/office/powerpoint/2010/main" val="382228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pc="-60" dirty="0"/>
              <a:t>State Agencies Kickoff Process to Implement Executive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Governor Brown’s May 9</a:t>
            </a:r>
            <a:r>
              <a:rPr lang="en-US" baseline="30000" dirty="0" smtClean="0"/>
              <a:t>th</a:t>
            </a:r>
            <a:r>
              <a:rPr lang="en-US" dirty="0" smtClean="0"/>
              <a:t> Executive </a:t>
            </a:r>
            <a:r>
              <a:rPr lang="en-US" dirty="0"/>
              <a:t>Order calls for:</a:t>
            </a:r>
          </a:p>
          <a:p>
            <a:pPr marL="577850" lvl="1" indent="-2952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Longer-term water conservation policy actions for both the urban and agricultural sectors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marL="577850" lvl="1" indent="-2952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Possible </a:t>
            </a:r>
            <a:r>
              <a:rPr lang="en-US" dirty="0"/>
              <a:t>further extensions of emergency regulations if conditions are dry this coming winter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DWR</a:t>
            </a:r>
            <a:r>
              <a:rPr lang="en-US" dirty="0"/>
              <a:t>, State Board and CA PUC hosted kickoff of Urban Advisory Group (UAG) in Sacramento on 8/15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UAG will assist in process for implementing </a:t>
            </a:r>
            <a:r>
              <a:rPr lang="en-US" dirty="0" smtClean="0"/>
              <a:t>Governor’s </a:t>
            </a:r>
            <a:r>
              <a:rPr lang="en-US" dirty="0"/>
              <a:t>Executive Order B-37-16</a:t>
            </a:r>
          </a:p>
        </p:txBody>
      </p:sp>
    </p:spTree>
    <p:extLst>
      <p:ext uri="{BB962C8B-B14F-4D97-AF65-F5344CB8AC3E}">
        <p14:creationId xmlns:p14="http://schemas.microsoft.com/office/powerpoint/2010/main" val="302277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BAWSCA Participating in ACWA Efforts to Support UAG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Association of California Water Agency (ACWA) </a:t>
            </a:r>
            <a:r>
              <a:rPr lang="en-US" dirty="0"/>
              <a:t>Leadership Group on </a:t>
            </a:r>
            <a:r>
              <a:rPr lang="en-US" dirty="0" smtClean="0"/>
              <a:t>Long-term </a:t>
            </a:r>
            <a:r>
              <a:rPr lang="en-US" dirty="0"/>
              <a:t>Conservation Policy is developing recommendations for process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Group includes UAG members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BAWSCA seeking </a:t>
            </a:r>
            <a:r>
              <a:rPr lang="en-US" dirty="0"/>
              <a:t>to ensure that unique Bay Area water user characteristics are considered as part </a:t>
            </a:r>
            <a:r>
              <a:rPr lang="en-US" dirty="0" smtClean="0"/>
              <a:t>of the UAG </a:t>
            </a:r>
            <a:r>
              <a:rPr lang="en-US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52448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Initial Meeting Focused on Longer Term Efforts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pc="-20" dirty="0"/>
              <a:t>UAG made up of invited representatives of water agencies, NGOs, industry and other interested parties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UAG has focused on two main policies:</a:t>
            </a:r>
            <a:endParaRPr lang="en-US" dirty="0"/>
          </a:p>
          <a:p>
            <a:pPr marL="881063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Strengthen </a:t>
            </a:r>
            <a:r>
              <a:rPr lang="en-US" dirty="0"/>
              <a:t>Local Drought Resilience (i.e. Water Shortage Contingency Plans)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/>
              <a:t>Use Water More Wisely (i.e. Water Use Targets)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9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Proposed Reporting Timeframe Aligns with UWMPs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1378"/>
            <a:ext cx="8229600" cy="438943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Agencies would submit </a:t>
            </a:r>
            <a:r>
              <a:rPr lang="en-US" sz="2400" dirty="0" smtClean="0"/>
              <a:t>Water Shortage Contingency Plans </a:t>
            </a:r>
            <a:r>
              <a:rPr lang="en-US" sz="2400" dirty="0"/>
              <a:t>to DWR every 5 years as part of </a:t>
            </a:r>
            <a:r>
              <a:rPr lang="en-US" sz="2400" dirty="0" smtClean="0"/>
              <a:t>Urban Water Management Plan (UWMP) </a:t>
            </a:r>
            <a:r>
              <a:rPr lang="en-US" sz="2400" dirty="0"/>
              <a:t>reporting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Proposed framework favors plans that are locally appropriate and prescriptive in timing and actions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If local/State conditions trigger mandatory stage, effected suppliers submit to State: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Current annual “drought risk” assessment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Additional data to inform State reporting, compliance, and enforcement procedures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37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State Proposing Water Budget Approach for Water Use Targets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965595"/>
              </p:ext>
            </p:extLst>
          </p:nvPr>
        </p:nvGraphicFramePr>
        <p:xfrm>
          <a:off x="457200" y="1911718"/>
          <a:ext cx="8229600" cy="489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3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762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440">
                <a:tc>
                  <a:txBody>
                    <a:bodyPr/>
                    <a:lstStyle/>
                    <a:p>
                      <a:r>
                        <a:rPr lang="en-US" dirty="0"/>
                        <a:t>Water Use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Proposed Target Setting</a:t>
                      </a:r>
                      <a:r>
                        <a:rPr lang="en-US" baseline="0" dirty="0"/>
                        <a:t> Metric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8376">
                <a:tc>
                  <a:txBody>
                    <a:bodyPr/>
                    <a:lstStyle/>
                    <a:p>
                      <a:r>
                        <a:rPr lang="en-US" dirty="0"/>
                        <a:t>Indoor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-55 GPCD provisional standard</a:t>
                      </a:r>
                    </a:p>
                    <a:p>
                      <a:r>
                        <a:rPr lang="en-US" dirty="0"/>
                        <a:t>-Revise downward in 2018, to</a:t>
                      </a:r>
                      <a:r>
                        <a:rPr lang="en-US" baseline="0" dirty="0"/>
                        <a:t> be achieved by 2025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0538">
                <a:tc>
                  <a:txBody>
                    <a:bodyPr/>
                    <a:lstStyle/>
                    <a:p>
                      <a:r>
                        <a:rPr lang="en-US" dirty="0"/>
                        <a:t>Outdoor</a:t>
                      </a:r>
                      <a:r>
                        <a:rPr lang="en-US" baseline="0" dirty="0"/>
                        <a:t> Irrigation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</a:t>
                      </a:r>
                      <a:r>
                        <a:rPr lang="en-US" baseline="0" dirty="0"/>
                        <a:t>Based on aerial measurements of irrigable area</a:t>
                      </a:r>
                      <a:endParaRPr lang="en-US" dirty="0"/>
                    </a:p>
                    <a:p>
                      <a:r>
                        <a:rPr lang="en-US" dirty="0"/>
                        <a:t>-(ETAF) x (Landscape Area) x (</a:t>
                      </a:r>
                      <a:r>
                        <a:rPr lang="en-US" dirty="0" err="1"/>
                        <a:t>ETo</a:t>
                      </a:r>
                      <a:r>
                        <a:rPr lang="en-US" dirty="0"/>
                        <a:t>) = volume</a:t>
                      </a:r>
                    </a:p>
                    <a:p>
                      <a:r>
                        <a:rPr lang="en-US" dirty="0"/>
                        <a:t>-State to conduct</a:t>
                      </a:r>
                      <a:r>
                        <a:rPr lang="en-US" baseline="0" dirty="0"/>
                        <a:t> pilot study to determine landscape area and irrigation rates</a:t>
                      </a:r>
                    </a:p>
                    <a:p>
                      <a:r>
                        <a:rPr lang="en-US" baseline="0" dirty="0"/>
                        <a:t>-State to provide aerial imagery and ETAF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29026">
                <a:tc>
                  <a:txBody>
                    <a:bodyPr/>
                    <a:lstStyle/>
                    <a:p>
                      <a:r>
                        <a:rPr lang="en-US" dirty="0"/>
                        <a:t>CII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-Performance measures</a:t>
                      </a:r>
                      <a:r>
                        <a:rPr lang="en-US" baseline="0" dirty="0"/>
                        <a:t> rather than target, including:</a:t>
                      </a:r>
                    </a:p>
                    <a:p>
                      <a:r>
                        <a:rPr lang="en-US" dirty="0"/>
                        <a:t>     -Water</a:t>
                      </a:r>
                      <a:r>
                        <a:rPr lang="en-US" baseline="0" dirty="0"/>
                        <a:t> budgets for dedicated irrigation meters</a:t>
                      </a:r>
                    </a:p>
                    <a:p>
                      <a:r>
                        <a:rPr lang="en-US" dirty="0"/>
                        <a:t>     -NAICS</a:t>
                      </a:r>
                      <a:r>
                        <a:rPr lang="en-US" baseline="0" dirty="0"/>
                        <a:t> classification and benchmarking</a:t>
                      </a:r>
                    </a:p>
                    <a:p>
                      <a:r>
                        <a:rPr lang="en-US" baseline="0" dirty="0"/>
                        <a:t>     -Required dedicated irrigation metering by 2021</a:t>
                      </a:r>
                    </a:p>
                    <a:p>
                      <a:r>
                        <a:rPr lang="en-US" baseline="0" dirty="0"/>
                        <a:t>     -Audits/management plans for high volume CII </a:t>
                      </a:r>
                    </a:p>
                    <a:p>
                      <a:r>
                        <a:rPr lang="en-US" baseline="0" dirty="0"/>
                        <a:t>      customers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8376">
                <a:tc>
                  <a:txBody>
                    <a:bodyPr/>
                    <a:lstStyle/>
                    <a:p>
                      <a:r>
                        <a:rPr lang="en-US" dirty="0"/>
                        <a:t>Water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-Standards</a:t>
                      </a:r>
                      <a:r>
                        <a:rPr lang="en-US" baseline="0" dirty="0"/>
                        <a:t> set through SB 555 process</a:t>
                      </a:r>
                    </a:p>
                    <a:p>
                      <a:r>
                        <a:rPr lang="en-US" baseline="0" dirty="0"/>
                        <a:t>-Include real and apparent losses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61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Timeline for Executive Order Implementation is Aggressive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Required to develop water use targets and issuing a draft framework by Jan. 10, 2017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Check the following </a:t>
            </a:r>
            <a:r>
              <a:rPr lang="en-US" sz="2400" dirty="0" err="1" smtClean="0"/>
              <a:t>Dept</a:t>
            </a:r>
            <a:r>
              <a:rPr lang="en-US" sz="2400" dirty="0" smtClean="0"/>
              <a:t> of Water Resources </a:t>
            </a:r>
            <a:r>
              <a:rPr lang="en-US" sz="2400" dirty="0"/>
              <a:t>website for information </a:t>
            </a:r>
            <a:r>
              <a:rPr lang="en-US" sz="2400" dirty="0" smtClean="0"/>
              <a:t>and </a:t>
            </a:r>
            <a:r>
              <a:rPr lang="en-US" sz="2400" dirty="0"/>
              <a:t>materials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FF"/>
                </a:solidFill>
              </a:rPr>
              <a:t>www.water.ca.gov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err="1">
                <a:solidFill>
                  <a:srgbClr val="0000FF"/>
                </a:solidFill>
              </a:rPr>
              <a:t>wateruseefficiency</a:t>
            </a:r>
            <a:r>
              <a:rPr lang="en-US" sz="2000" dirty="0">
                <a:solidFill>
                  <a:srgbClr val="0000FF"/>
                </a:solidFill>
              </a:rPr>
              <a:t>/conservation/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MS PGothic" pitchFamily="34" charset="-128"/>
              </a:rPr>
              <a:t>To  join EO B-37-16 list serve, go to this link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u="sng" spc="-150" dirty="0">
                <a:solidFill>
                  <a:srgbClr val="0000FF"/>
                </a:solidFill>
                <a:ea typeface="MS PGothic" pitchFamily="34" charset="-128"/>
              </a:rPr>
              <a:t>https://LISTSERV.STATE.CA.GOV/wa.exe?SUBED1=DWR_URBAN_WATER_MGT_PLAN_ANNCMNT&amp;A=1</a:t>
            </a:r>
            <a:endParaRPr lang="en-US" sz="2000" spc="-150" dirty="0">
              <a:solidFill>
                <a:srgbClr val="0000FF"/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49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57292" y="6252308"/>
            <a:ext cx="2008554" cy="605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Proposed Schedule Calls for Compliance by 2025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203046"/>
              </p:ext>
            </p:extLst>
          </p:nvPr>
        </p:nvGraphicFramePr>
        <p:xfrm>
          <a:off x="457200" y="1935163"/>
          <a:ext cx="8229600" cy="4759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14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581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State framework</a:t>
                      </a:r>
                      <a:r>
                        <a:rPr lang="en-US" baseline="0" dirty="0"/>
                        <a:t> report released (January 10, 2017)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State begins outdoor land use pilot project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Technical Guidance</a:t>
                      </a:r>
                      <a:r>
                        <a:rPr lang="en-US" baseline="0" dirty="0"/>
                        <a:t> on Water Budget Target Reporting/Compliance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DWR provides land use area data for all suppliers (summer)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Final indoor, outdoor, and CII 2025 standards</a:t>
                      </a:r>
                      <a:r>
                        <a:rPr lang="en-US" baseline="0" dirty="0"/>
                        <a:t> established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ym typeface="Symbol"/>
                        </a:rPr>
                        <a:t>Suppliers</a:t>
                      </a:r>
                      <a:r>
                        <a:rPr lang="en-US" baseline="0" dirty="0">
                          <a:sym typeface="Symbol"/>
                        </a:rPr>
                        <a:t> calculate and report provisional targets to DWR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ym typeface="Symbol"/>
                        </a:rPr>
                        <a:t>Water loss standard set by SWRCB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Suppliers</a:t>
                      </a:r>
                      <a:r>
                        <a:rPr lang="en-US" baseline="0" dirty="0"/>
                        <a:t> submit progress reports on water use targets (annually)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Suppliers</a:t>
                      </a:r>
                      <a:r>
                        <a:rPr lang="en-US" baseline="0" dirty="0"/>
                        <a:t> calculate new targets based on 2025 standards and report in UWMP (along with SBx7-7 target compliance)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2022-2025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Suppliers submit progress reports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State</a:t>
                      </a:r>
                      <a:r>
                        <a:rPr lang="en-US" baseline="0" dirty="0"/>
                        <a:t> reevaluates targets and revises for 2030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Suppliers</a:t>
                      </a:r>
                      <a:r>
                        <a:rPr lang="en-US" baseline="0" dirty="0"/>
                        <a:t> submit compliance report on water use targets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Suppliers submit 2025 UWMP update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Suppliers that do not meet 2025 target subject to SWRCB enforcement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075800"/>
      </p:ext>
    </p:extLst>
  </p:cSld>
  <p:clrMapOvr>
    <a:masterClrMapping/>
  </p:clrMapOvr>
</p:sld>
</file>

<file path=ppt/theme/_rels/theme8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100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1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2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3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4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5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6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7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8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9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10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1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2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3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4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5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6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7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8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9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20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1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2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3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8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9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1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2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3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4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5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6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7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8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9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0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1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2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3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4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5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6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7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8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9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0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1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2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3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4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5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6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7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8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9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50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1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2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3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4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5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6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7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8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9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60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1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2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3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4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5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6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7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8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9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70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71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2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3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4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5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6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7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8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9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80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81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2.xml><?xml version="1.0" encoding="utf-8"?>
<a:theme xmlns:a="http://schemas.openxmlformats.org/drawingml/2006/main" name="82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3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4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5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6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7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8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9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90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1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2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3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4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5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6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7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8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9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BAWSCA_Theme2</Template>
  <TotalTime>60643</TotalTime>
  <Words>1692</Words>
  <Application>Microsoft Office PowerPoint</Application>
  <PresentationFormat>On-screen Show (4:3)</PresentationFormat>
  <Paragraphs>179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123</vt:i4>
      </vt:variant>
      <vt:variant>
        <vt:lpstr>Slide Titles</vt:lpstr>
      </vt:variant>
      <vt:variant>
        <vt:i4>23</vt:i4>
      </vt:variant>
    </vt:vector>
  </HeadingPairs>
  <TitlesOfParts>
    <vt:vector size="160" baseType="lpstr">
      <vt:lpstr>MS PGothic</vt:lpstr>
      <vt:lpstr>Arial</vt:lpstr>
      <vt:lpstr>Arial MT</vt:lpstr>
      <vt:lpstr>Calibri</vt:lpstr>
      <vt:lpstr>Century Gothic</vt:lpstr>
      <vt:lpstr>Constantia</vt:lpstr>
      <vt:lpstr>Courier New</vt:lpstr>
      <vt:lpstr>Gadugi</vt:lpstr>
      <vt:lpstr>Palatino</vt:lpstr>
      <vt:lpstr>Symbol</vt:lpstr>
      <vt:lpstr>Times New Roman</vt:lpstr>
      <vt:lpstr>Verdana</vt:lpstr>
      <vt:lpstr>Wingdings</vt:lpstr>
      <vt:lpstr>Wingdings 2</vt:lpstr>
      <vt:lpstr>2_Straight Edge</vt:lpstr>
      <vt:lpstr>3_Straight Edge</vt:lpstr>
      <vt:lpstr>4_Straight Edge</vt:lpstr>
      <vt:lpstr>5_Straight Edge</vt:lpstr>
      <vt:lpstr>6_Straight Edge</vt:lpstr>
      <vt:lpstr>7_Straight Edge</vt:lpstr>
      <vt:lpstr>8_Straight Edge</vt:lpstr>
      <vt:lpstr>9_Straight Edge</vt:lpstr>
      <vt:lpstr>10_Straight Edge</vt:lpstr>
      <vt:lpstr>11_Straight Edge</vt:lpstr>
      <vt:lpstr>12_Straight Edge</vt:lpstr>
      <vt:lpstr>13_Straight Edge</vt:lpstr>
      <vt:lpstr>14_Straight Edge</vt:lpstr>
      <vt:lpstr>15_Straight Edge</vt:lpstr>
      <vt:lpstr>16_Straight Edge</vt:lpstr>
      <vt:lpstr>17_Straight Edge</vt:lpstr>
      <vt:lpstr>18_Straight Edge</vt:lpstr>
      <vt:lpstr>19_Straight Edge</vt:lpstr>
      <vt:lpstr>20_Straight Edge</vt:lpstr>
      <vt:lpstr>21_Straight Edge</vt:lpstr>
      <vt:lpstr>22_Straight Edge</vt:lpstr>
      <vt:lpstr>23_Straight Edge</vt:lpstr>
      <vt:lpstr>24_Straight Edge</vt:lpstr>
      <vt:lpstr>25_Straight Edge</vt:lpstr>
      <vt:lpstr>26_Straight Edge</vt:lpstr>
      <vt:lpstr>27_Straight Edge</vt:lpstr>
      <vt:lpstr>28_Straight Edge</vt:lpstr>
      <vt:lpstr>29_Straight Edge</vt:lpstr>
      <vt:lpstr>30_Straight Edge</vt:lpstr>
      <vt:lpstr>31_Straight Edge</vt:lpstr>
      <vt:lpstr>32_Straight Edge</vt:lpstr>
      <vt:lpstr>33_Straight Edge</vt:lpstr>
      <vt:lpstr>34_Straight Edge</vt:lpstr>
      <vt:lpstr>35_Straight Edge</vt:lpstr>
      <vt:lpstr>36_Straight Edge</vt:lpstr>
      <vt:lpstr>37_Straight Edge</vt:lpstr>
      <vt:lpstr>38_Straight Edge</vt:lpstr>
      <vt:lpstr>39_Straight Edge</vt:lpstr>
      <vt:lpstr>40_Straight Edge</vt:lpstr>
      <vt:lpstr>41_Straight Edge</vt:lpstr>
      <vt:lpstr>42_Straight Edge</vt:lpstr>
      <vt:lpstr>43_Straight Edge</vt:lpstr>
      <vt:lpstr>44_Straight Edge</vt:lpstr>
      <vt:lpstr>45_Straight Edge</vt:lpstr>
      <vt:lpstr>46_Straight Edge</vt:lpstr>
      <vt:lpstr>47_Straight Edge</vt:lpstr>
      <vt:lpstr>48_Straight Edge</vt:lpstr>
      <vt:lpstr>49_Straight Edge</vt:lpstr>
      <vt:lpstr>50_Straight Edge</vt:lpstr>
      <vt:lpstr>51_Straight Edge</vt:lpstr>
      <vt:lpstr>52_Straight Edge</vt:lpstr>
      <vt:lpstr>53_Straight Edge</vt:lpstr>
      <vt:lpstr>54_Straight Edge</vt:lpstr>
      <vt:lpstr>55_Straight Edge</vt:lpstr>
      <vt:lpstr>56_Straight Edge</vt:lpstr>
      <vt:lpstr>57_Straight Edge</vt:lpstr>
      <vt:lpstr>58_Straight Edge</vt:lpstr>
      <vt:lpstr>59_Straight Edge</vt:lpstr>
      <vt:lpstr>60_Straight Edge</vt:lpstr>
      <vt:lpstr>61_Straight Edge</vt:lpstr>
      <vt:lpstr>62_Straight Edge</vt:lpstr>
      <vt:lpstr>63_Straight Edge</vt:lpstr>
      <vt:lpstr>64_Straight Edge</vt:lpstr>
      <vt:lpstr>65_Straight Edge</vt:lpstr>
      <vt:lpstr>66_Straight Edge</vt:lpstr>
      <vt:lpstr>67_Straight Edge</vt:lpstr>
      <vt:lpstr>68_Straight Edge</vt:lpstr>
      <vt:lpstr>69_Straight Edge</vt:lpstr>
      <vt:lpstr>70_Straight Edge</vt:lpstr>
      <vt:lpstr>71_Straight Edge</vt:lpstr>
      <vt:lpstr>72_Straight Edge</vt:lpstr>
      <vt:lpstr>73_Straight Edge</vt:lpstr>
      <vt:lpstr>74_Straight Edge</vt:lpstr>
      <vt:lpstr>75_Straight Edge</vt:lpstr>
      <vt:lpstr>76_Straight Edge</vt:lpstr>
      <vt:lpstr>77_Straight Edge</vt:lpstr>
      <vt:lpstr>78_Straight Edge</vt:lpstr>
      <vt:lpstr>79_Straight Edge</vt:lpstr>
      <vt:lpstr>80_Straight Edge</vt:lpstr>
      <vt:lpstr>81_Straight Edge</vt:lpstr>
      <vt:lpstr>Flow</vt:lpstr>
      <vt:lpstr>82_Straight Edge</vt:lpstr>
      <vt:lpstr>83_Straight Edge</vt:lpstr>
      <vt:lpstr>84_Straight Edge</vt:lpstr>
      <vt:lpstr>85_Straight Edge</vt:lpstr>
      <vt:lpstr>86_Straight Edge</vt:lpstr>
      <vt:lpstr>87_Straight Edge</vt:lpstr>
      <vt:lpstr>88_Straight Edge</vt:lpstr>
      <vt:lpstr>89_Straight Edge</vt:lpstr>
      <vt:lpstr>90_Straight Edge</vt:lpstr>
      <vt:lpstr>91_Straight Edge</vt:lpstr>
      <vt:lpstr>92_Straight Edge</vt:lpstr>
      <vt:lpstr>93_Straight Edge</vt:lpstr>
      <vt:lpstr>94_Straight Edge</vt:lpstr>
      <vt:lpstr>95_Straight Edge</vt:lpstr>
      <vt:lpstr>96_Straight Edge</vt:lpstr>
      <vt:lpstr>97_Straight Edge</vt:lpstr>
      <vt:lpstr>98_Straight Edge</vt:lpstr>
      <vt:lpstr>99_Straight Edge</vt:lpstr>
      <vt:lpstr>100_Straight Edge</vt:lpstr>
      <vt:lpstr>101_Straight Edge</vt:lpstr>
      <vt:lpstr>102_Straight Edge</vt:lpstr>
      <vt:lpstr>103_Straight Edge</vt:lpstr>
      <vt:lpstr>104_Straight Edge</vt:lpstr>
      <vt:lpstr>105_Straight Edge</vt:lpstr>
      <vt:lpstr>106_Straight Edge</vt:lpstr>
      <vt:lpstr>107_Straight Edge</vt:lpstr>
      <vt:lpstr>108_Straight Edge</vt:lpstr>
      <vt:lpstr>109_Straight Edge</vt:lpstr>
      <vt:lpstr>110_Straight Edge</vt:lpstr>
      <vt:lpstr>111_Straight Edge</vt:lpstr>
      <vt:lpstr>112_Straight Edge</vt:lpstr>
      <vt:lpstr>113_Straight Edge</vt:lpstr>
      <vt:lpstr>114_Straight Edge</vt:lpstr>
      <vt:lpstr>115_Straight Edge</vt:lpstr>
      <vt:lpstr>116_Straight Edge</vt:lpstr>
      <vt:lpstr>117_Straight Edge</vt:lpstr>
      <vt:lpstr>118_Straight Edge</vt:lpstr>
      <vt:lpstr>119_Straight Edge</vt:lpstr>
      <vt:lpstr>120_Straight Edge</vt:lpstr>
      <vt:lpstr>121_Straight Edge</vt:lpstr>
      <vt:lpstr>122_Straight Edge</vt:lpstr>
      <vt:lpstr>123_Straight Edge</vt:lpstr>
      <vt:lpstr>Update on Recent State  Water Policy Actions</vt:lpstr>
      <vt:lpstr>Outline of Recent State Water Policy Actions</vt:lpstr>
      <vt:lpstr>State Agencies Kickoff Process to Implement Executive Order</vt:lpstr>
      <vt:lpstr>BAWSCA Participating in ACWA Efforts to Support UAG</vt:lpstr>
      <vt:lpstr>Initial Meeting Focused on Longer Term Efforts </vt:lpstr>
      <vt:lpstr>Proposed Reporting Timeframe Aligns with UWMPs</vt:lpstr>
      <vt:lpstr>State Proposing Water Budget Approach for Water Use Targets</vt:lpstr>
      <vt:lpstr>Timeline for Executive Order Implementation is Aggressive</vt:lpstr>
      <vt:lpstr>Proposed Schedule Calls for Compliance by 2025</vt:lpstr>
      <vt:lpstr>SWRCB Preparing Proposal for New Conservation Standards </vt:lpstr>
      <vt:lpstr>PowerPoint Presentation</vt:lpstr>
      <vt:lpstr>SB 555 Validated Water Loss Reporting</vt:lpstr>
      <vt:lpstr>PowerPoint Presentation</vt:lpstr>
      <vt:lpstr>SB 814 (Reducing Excessive Use) Signed Into Law</vt:lpstr>
      <vt:lpstr>Bill Requires Specific Actions to Curb Excessive Water Use</vt:lpstr>
      <vt:lpstr>Regional “Excessive Use” Definition in Development </vt:lpstr>
      <vt:lpstr>PowerPoint Presentation</vt:lpstr>
      <vt:lpstr>BAWSCA Taking Action to Respond to Recent State Proposal</vt:lpstr>
      <vt:lpstr>State Updating the Bay-Delta Plan</vt:lpstr>
      <vt:lpstr>Bay-Delta Plan Update Originally Released in 2012 SED</vt:lpstr>
      <vt:lpstr>What are the Next Steps for the State in Pursuing the Plan?</vt:lpstr>
      <vt:lpstr>What Are BAWSCA’s Next Steps to Respond to State’s Proposal?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ajensen</dc:creator>
  <cp:lastModifiedBy>ACarr</cp:lastModifiedBy>
  <cp:revision>1215</cp:revision>
  <cp:lastPrinted>2016-05-20T00:09:07Z</cp:lastPrinted>
  <dcterms:created xsi:type="dcterms:W3CDTF">2011-08-02T19:21:38Z</dcterms:created>
  <dcterms:modified xsi:type="dcterms:W3CDTF">2016-11-16T20:04:26Z</dcterms:modified>
</cp:coreProperties>
</file>