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handoutMasterIdLst>
    <p:handoutMasterId r:id="rId19"/>
  </p:handoutMasterIdLst>
  <p:sldIdLst>
    <p:sldId id="256" r:id="rId2"/>
    <p:sldId id="257" r:id="rId3"/>
    <p:sldId id="260" r:id="rId4"/>
    <p:sldId id="258" r:id="rId5"/>
    <p:sldId id="264" r:id="rId6"/>
    <p:sldId id="266" r:id="rId7"/>
    <p:sldId id="267" r:id="rId8"/>
    <p:sldId id="268" r:id="rId9"/>
    <p:sldId id="262" r:id="rId10"/>
    <p:sldId id="269" r:id="rId11"/>
    <p:sldId id="261" r:id="rId12"/>
    <p:sldId id="271" r:id="rId13"/>
    <p:sldId id="273" r:id="rId14"/>
    <p:sldId id="272" r:id="rId15"/>
    <p:sldId id="274" r:id="rId16"/>
    <p:sldId id="275" r:id="rId17"/>
    <p:sldId id="276"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5" autoAdjust="0"/>
    <p:restoredTop sz="94660"/>
  </p:normalViewPr>
  <p:slideViewPr>
    <p:cSldViewPr snapToGrid="0">
      <p:cViewPr varScale="1">
        <p:scale>
          <a:sx n="66" d="100"/>
          <a:sy n="66" d="100"/>
        </p:scale>
        <p:origin x="84"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C47CA0B-0D61-4548-B8D1-6BB4ED6CD660}" type="datetimeFigureOut">
              <a:rPr lang="en-US" smtClean="0"/>
              <a:t>11/15/2016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907E897-3E87-4184-91A1-48A23CC17066}" type="slidenum">
              <a:rPr lang="en-US" smtClean="0"/>
              <a:t>‹#›</a:t>
            </a:fld>
            <a:endParaRPr lang="en-US"/>
          </a:p>
        </p:txBody>
      </p:sp>
    </p:spTree>
    <p:extLst>
      <p:ext uri="{BB962C8B-B14F-4D97-AF65-F5344CB8AC3E}">
        <p14:creationId xmlns:p14="http://schemas.microsoft.com/office/powerpoint/2010/main" val="18682487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4C2CDC4-4887-4422-A4BE-9335F0DB28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062EC6-4CE3-4D46-9189-CAB194DC1F7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5150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C2CDC4-4887-4422-A4BE-9335F0DB28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062EC6-4CE3-4D46-9189-CAB194DC1F79}" type="slidenum">
              <a:rPr lang="en-US" smtClean="0"/>
              <a:t>‹#›</a:t>
            </a:fld>
            <a:endParaRPr lang="en-US"/>
          </a:p>
        </p:txBody>
      </p:sp>
    </p:spTree>
    <p:extLst>
      <p:ext uri="{BB962C8B-B14F-4D97-AF65-F5344CB8AC3E}">
        <p14:creationId xmlns:p14="http://schemas.microsoft.com/office/powerpoint/2010/main" val="1824440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C2CDC4-4887-4422-A4BE-9335F0DB28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062EC6-4CE3-4D46-9189-CAB194DC1F79}" type="slidenum">
              <a:rPr lang="en-US" smtClean="0"/>
              <a:t>‹#›</a:t>
            </a:fld>
            <a:endParaRPr lang="en-US"/>
          </a:p>
        </p:txBody>
      </p:sp>
    </p:spTree>
    <p:extLst>
      <p:ext uri="{BB962C8B-B14F-4D97-AF65-F5344CB8AC3E}">
        <p14:creationId xmlns:p14="http://schemas.microsoft.com/office/powerpoint/2010/main" val="2508224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C2CDC4-4887-4422-A4BE-9335F0DB28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062EC6-4CE3-4D46-9189-CAB194DC1F79}" type="slidenum">
              <a:rPr lang="en-US" smtClean="0"/>
              <a:t>‹#›</a:t>
            </a:fld>
            <a:endParaRPr lang="en-US"/>
          </a:p>
        </p:txBody>
      </p:sp>
    </p:spTree>
    <p:extLst>
      <p:ext uri="{BB962C8B-B14F-4D97-AF65-F5344CB8AC3E}">
        <p14:creationId xmlns:p14="http://schemas.microsoft.com/office/powerpoint/2010/main" val="424748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C2CDC4-4887-4422-A4BE-9335F0DB28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062EC6-4CE3-4D46-9189-CAB194DC1F7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8021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4C2CDC4-4887-4422-A4BE-9335F0DB2884}"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062EC6-4CE3-4D46-9189-CAB194DC1F79}" type="slidenum">
              <a:rPr lang="en-US" smtClean="0"/>
              <a:t>‹#›</a:t>
            </a:fld>
            <a:endParaRPr lang="en-US"/>
          </a:p>
        </p:txBody>
      </p:sp>
    </p:spTree>
    <p:extLst>
      <p:ext uri="{BB962C8B-B14F-4D97-AF65-F5344CB8AC3E}">
        <p14:creationId xmlns:p14="http://schemas.microsoft.com/office/powerpoint/2010/main" val="3304578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C2CDC4-4887-4422-A4BE-9335F0DB2884}"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062EC6-4CE3-4D46-9189-CAB194DC1F79}" type="slidenum">
              <a:rPr lang="en-US" smtClean="0"/>
              <a:t>‹#›</a:t>
            </a:fld>
            <a:endParaRPr lang="en-US"/>
          </a:p>
        </p:txBody>
      </p:sp>
    </p:spTree>
    <p:extLst>
      <p:ext uri="{BB962C8B-B14F-4D97-AF65-F5344CB8AC3E}">
        <p14:creationId xmlns:p14="http://schemas.microsoft.com/office/powerpoint/2010/main" val="3892916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4C2CDC4-4887-4422-A4BE-9335F0DB2884}"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062EC6-4CE3-4D46-9189-CAB194DC1F79}" type="slidenum">
              <a:rPr lang="en-US" smtClean="0"/>
              <a:t>‹#›</a:t>
            </a:fld>
            <a:endParaRPr lang="en-US"/>
          </a:p>
        </p:txBody>
      </p:sp>
    </p:spTree>
    <p:extLst>
      <p:ext uri="{BB962C8B-B14F-4D97-AF65-F5344CB8AC3E}">
        <p14:creationId xmlns:p14="http://schemas.microsoft.com/office/powerpoint/2010/main" val="3415550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4C2CDC4-4887-4422-A4BE-9335F0DB2884}" type="datetimeFigureOut">
              <a:rPr lang="en-US" smtClean="0"/>
              <a:t>11/15/2016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C062EC6-4CE3-4D46-9189-CAB194DC1F79}" type="slidenum">
              <a:rPr lang="en-US" smtClean="0"/>
              <a:t>‹#›</a:t>
            </a:fld>
            <a:endParaRPr lang="en-US"/>
          </a:p>
        </p:txBody>
      </p:sp>
    </p:spTree>
    <p:extLst>
      <p:ext uri="{BB962C8B-B14F-4D97-AF65-F5344CB8AC3E}">
        <p14:creationId xmlns:p14="http://schemas.microsoft.com/office/powerpoint/2010/main" val="2049388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4C2CDC4-4887-4422-A4BE-9335F0DB2884}" type="datetimeFigureOut">
              <a:rPr lang="en-US" smtClean="0"/>
              <a:t>11/15/2016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C062EC6-4CE3-4D46-9189-CAB194DC1F79}" type="slidenum">
              <a:rPr lang="en-US" smtClean="0"/>
              <a:t>‹#›</a:t>
            </a:fld>
            <a:endParaRPr lang="en-US"/>
          </a:p>
        </p:txBody>
      </p:sp>
    </p:spTree>
    <p:extLst>
      <p:ext uri="{BB962C8B-B14F-4D97-AF65-F5344CB8AC3E}">
        <p14:creationId xmlns:p14="http://schemas.microsoft.com/office/powerpoint/2010/main" val="1445771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C2CDC4-4887-4422-A4BE-9335F0DB2884}"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062EC6-4CE3-4D46-9189-CAB194DC1F79}" type="slidenum">
              <a:rPr lang="en-US" smtClean="0"/>
              <a:t>‹#›</a:t>
            </a:fld>
            <a:endParaRPr lang="en-US"/>
          </a:p>
        </p:txBody>
      </p:sp>
    </p:spTree>
    <p:extLst>
      <p:ext uri="{BB962C8B-B14F-4D97-AF65-F5344CB8AC3E}">
        <p14:creationId xmlns:p14="http://schemas.microsoft.com/office/powerpoint/2010/main" val="3561313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4C2CDC4-4887-4422-A4BE-9335F0DB2884}" type="datetimeFigureOut">
              <a:rPr lang="en-US" smtClean="0"/>
              <a:t>11/15/2016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C062EC6-4CE3-4D46-9189-CAB194DC1F79}"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358107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051" y="696322"/>
            <a:ext cx="10058400" cy="3566160"/>
          </a:xfrm>
        </p:spPr>
        <p:txBody>
          <a:bodyPr/>
          <a:lstStyle/>
          <a:p>
            <a:r>
              <a:rPr lang="en-US" dirty="0" smtClean="0"/>
              <a:t>Bay Area Confluence &amp; Onsite Wastewater Reuse Events</a:t>
            </a:r>
            <a:endParaRPr lang="en-US" dirty="0"/>
          </a:p>
        </p:txBody>
      </p:sp>
      <p:sp>
        <p:nvSpPr>
          <p:cNvPr id="3" name="Subtitle 2"/>
          <p:cNvSpPr>
            <a:spLocks noGrp="1"/>
          </p:cNvSpPr>
          <p:nvPr>
            <p:ph type="subTitle" idx="1"/>
          </p:nvPr>
        </p:nvSpPr>
        <p:spPr/>
        <p:txBody>
          <a:bodyPr/>
          <a:lstStyle/>
          <a:p>
            <a:r>
              <a:rPr lang="en-US" dirty="0" smtClean="0"/>
              <a:t>David Jaeckel | office of sustainability </a:t>
            </a:r>
            <a:endParaRPr lang="en-US" dirty="0"/>
          </a:p>
        </p:txBody>
      </p:sp>
    </p:spTree>
    <p:extLst>
      <p:ext uri="{BB962C8B-B14F-4D97-AF65-F5344CB8AC3E}">
        <p14:creationId xmlns:p14="http://schemas.microsoft.com/office/powerpoint/2010/main" val="2904651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6811624" y="4710380"/>
            <a:ext cx="2332376" cy="21476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99144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resilience.abag.ca.gov/wp-content/uploads/WaterStorag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408"/>
            <a:ext cx="7553195" cy="687340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85370" y="4034971"/>
            <a:ext cx="1422401" cy="11248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2900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a:xfrm>
            <a:off x="6589485" y="2866571"/>
            <a:ext cx="2554515" cy="19376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2425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WERF/CWEA ONSITE WASTEWATER REUSE WORKSHOP</a:t>
            </a:r>
          </a:p>
        </p:txBody>
      </p:sp>
      <p:sp>
        <p:nvSpPr>
          <p:cNvPr id="3" name="Content Placeholder 2"/>
          <p:cNvSpPr>
            <a:spLocks noGrp="1"/>
          </p:cNvSpPr>
          <p:nvPr>
            <p:ph idx="1"/>
          </p:nvPr>
        </p:nvSpPr>
        <p:spPr/>
        <p:txBody>
          <a:bodyPr/>
          <a:lstStyle/>
          <a:p>
            <a:pPr marL="0" indent="0">
              <a:buNone/>
            </a:pPr>
            <a:r>
              <a:rPr lang="en-US" b="1" dirty="0" smtClean="0"/>
              <a:t>Background</a:t>
            </a:r>
            <a:endParaRPr lang="en-US" dirty="0" smtClean="0"/>
          </a:p>
          <a:p>
            <a:pPr marL="287338" indent="-287338">
              <a:buFont typeface="Arial" panose="020B0604020202020204" pitchFamily="34" charset="0"/>
              <a:buChar char="•"/>
            </a:pPr>
            <a:r>
              <a:rPr lang="en-US" dirty="0" smtClean="0"/>
              <a:t>How to integrate smaller, decentralized, onsite water systems into our broader centralized systems?</a:t>
            </a:r>
            <a:endParaRPr lang="en-US" dirty="0"/>
          </a:p>
          <a:p>
            <a:pPr marL="287338" indent="-287338">
              <a:buFont typeface="Arial" panose="020B0604020202020204" pitchFamily="34" charset="0"/>
              <a:buChar char="•"/>
            </a:pPr>
            <a:r>
              <a:rPr lang="en-US" dirty="0" smtClean="0"/>
              <a:t>Many buildings in NYC, SF, Santa Monica, Seattle, Tokyo and Sydney are collecting and treating wastewater onsite to serve their own non-potable needs.</a:t>
            </a:r>
          </a:p>
          <a:p>
            <a:pPr marL="579946" lvl="1" indent="-287338">
              <a:buFont typeface="Courier New" panose="02070309020205020404" pitchFamily="49" charset="0"/>
              <a:buChar char="o"/>
            </a:pPr>
            <a:r>
              <a:rPr lang="en-US" dirty="0" smtClean="0"/>
              <a:t>+ augments existing supply + treats water only for end use application + minimizes </a:t>
            </a:r>
            <a:r>
              <a:rPr lang="en-US" dirty="0" err="1" smtClean="0"/>
              <a:t>stormwater</a:t>
            </a:r>
            <a:r>
              <a:rPr lang="en-US" dirty="0" smtClean="0"/>
              <a:t> flows to storm drains + increases resiliency of infrastructure </a:t>
            </a:r>
          </a:p>
          <a:p>
            <a:pPr marL="287338" indent="-287338">
              <a:buFont typeface="Arial" panose="020B0604020202020204" pitchFamily="34" charset="0"/>
              <a:buChar char="•"/>
            </a:pPr>
            <a:r>
              <a:rPr lang="en-US" dirty="0" smtClean="0"/>
              <a:t>Workshop goals: implementing local programs that can build on existing plumbing, public health, and building codes while addressing water, </a:t>
            </a:r>
            <a:r>
              <a:rPr lang="en-US" dirty="0" err="1" smtClean="0"/>
              <a:t>stormwater</a:t>
            </a:r>
            <a:r>
              <a:rPr lang="en-US" dirty="0" smtClean="0"/>
              <a:t>, and wastewater management programs in a coordinated and streamlined manner. </a:t>
            </a:r>
          </a:p>
        </p:txBody>
      </p:sp>
    </p:spTree>
    <p:extLst>
      <p:ext uri="{BB962C8B-B14F-4D97-AF65-F5344CB8AC3E}">
        <p14:creationId xmlns:p14="http://schemas.microsoft.com/office/powerpoint/2010/main" val="1513181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WERF/CWEA ONSITE WASTEWATER REUSE WORKSHOP</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10 Steps to Developing a Program for Wastewater Reuse</a:t>
            </a:r>
          </a:p>
          <a:p>
            <a:pPr marL="465138" indent="-465138">
              <a:buFont typeface="+mj-lt"/>
              <a:buAutoNum type="arabicPeriod"/>
            </a:pPr>
            <a:r>
              <a:rPr lang="en-US" dirty="0" smtClean="0"/>
              <a:t>Convene a working group</a:t>
            </a:r>
          </a:p>
          <a:p>
            <a:pPr marL="798513" lvl="1" indent="-339725">
              <a:buFont typeface="Courier New" panose="02070309020205020404" pitchFamily="49" charset="0"/>
              <a:buChar char="o"/>
            </a:pPr>
            <a:r>
              <a:rPr lang="en-US" dirty="0" smtClean="0"/>
              <a:t>Engage a small group of public health, planning, and bldg. officials along with water and wastewater utilities have jurisdictional authority in your area. </a:t>
            </a:r>
          </a:p>
          <a:p>
            <a:pPr marL="471488" indent="-477838">
              <a:buFont typeface="+mj-lt"/>
              <a:buAutoNum type="arabicPeriod"/>
            </a:pPr>
            <a:r>
              <a:rPr lang="en-US" dirty="0" smtClean="0"/>
              <a:t>Select the types of alternate water sources</a:t>
            </a:r>
          </a:p>
          <a:p>
            <a:pPr marL="798513" lvl="1" indent="-333375">
              <a:buFont typeface="Courier New" panose="02070309020205020404" pitchFamily="49" charset="0"/>
              <a:buChar char="o"/>
            </a:pPr>
            <a:r>
              <a:rPr lang="en-US" dirty="0" smtClean="0"/>
              <a:t>Rainwater, </a:t>
            </a:r>
            <a:r>
              <a:rPr lang="en-US" dirty="0" err="1" smtClean="0"/>
              <a:t>stormwater</a:t>
            </a:r>
            <a:r>
              <a:rPr lang="en-US" dirty="0" smtClean="0"/>
              <a:t>, graywater, foundation drainage, irrigation well and </a:t>
            </a:r>
            <a:r>
              <a:rPr lang="en-US" dirty="0" err="1" smtClean="0"/>
              <a:t>blackwater</a:t>
            </a:r>
            <a:r>
              <a:rPr lang="en-US" dirty="0" smtClean="0"/>
              <a:t> (currently banned by County). Possible to select one source and phase others in over time.</a:t>
            </a:r>
          </a:p>
          <a:p>
            <a:pPr marL="465138" indent="-465138">
              <a:buFont typeface="+mj-lt"/>
              <a:buAutoNum type="arabicPeriod"/>
            </a:pPr>
            <a:r>
              <a:rPr lang="en-US" dirty="0" smtClean="0"/>
              <a:t>Identify end uses</a:t>
            </a:r>
          </a:p>
          <a:p>
            <a:pPr marL="798513" lvl="1" indent="-333375">
              <a:buFont typeface="Courier New" panose="02070309020205020404" pitchFamily="49" charset="0"/>
              <a:buChar char="o"/>
            </a:pPr>
            <a:r>
              <a:rPr lang="en-US" dirty="0" smtClean="0"/>
              <a:t>Toilets, spray irrigation, cooling/ process water, subsurface irrigation, clothes washers, and irrigation of food/ crops</a:t>
            </a:r>
          </a:p>
          <a:p>
            <a:pPr marL="465138" indent="-465138">
              <a:buFont typeface="+mj-lt"/>
              <a:buAutoNum type="arabicPeriod"/>
            </a:pPr>
            <a:r>
              <a:rPr lang="en-US" dirty="0" smtClean="0"/>
              <a:t>Develop water quality standards</a:t>
            </a:r>
          </a:p>
          <a:p>
            <a:pPr marL="798513" lvl="1" indent="-333375">
              <a:buFont typeface="Courier New" panose="02070309020205020404" pitchFamily="49" charset="0"/>
              <a:buChar char="o"/>
            </a:pPr>
            <a:r>
              <a:rPr lang="en-US" dirty="0" smtClean="0"/>
              <a:t>Plumbing codes (UPC), EPA, state municipal recycled water regulations, NSF/ANSI, etc. </a:t>
            </a:r>
          </a:p>
          <a:p>
            <a:pPr marL="749808" lvl="1" indent="-457200">
              <a:buFont typeface="Courier New" panose="02070309020205020404" pitchFamily="49" charset="0"/>
              <a:buChar char="o"/>
            </a:pPr>
            <a:endParaRPr lang="en-US" dirty="0" smtClean="0"/>
          </a:p>
          <a:p>
            <a:pPr marL="457200" indent="-457200">
              <a:buFont typeface="+mj-lt"/>
              <a:buAutoNum type="arabicPeriod"/>
            </a:pPr>
            <a:endParaRPr lang="en-US" dirty="0"/>
          </a:p>
        </p:txBody>
      </p:sp>
    </p:spTree>
    <p:extLst>
      <p:ext uri="{BB962C8B-B14F-4D97-AF65-F5344CB8AC3E}">
        <p14:creationId xmlns:p14="http://schemas.microsoft.com/office/powerpoint/2010/main" val="1321652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WERF/CWEA ONSITE WASTEWATER REUSE WORKSHOP</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10 Steps to Developing a Program for Wastewater Reuse</a:t>
            </a:r>
          </a:p>
          <a:p>
            <a:pPr marL="465138" indent="-465138">
              <a:buFont typeface="+mj-lt"/>
              <a:buAutoNum type="arabicPeriod" startAt="5"/>
            </a:pPr>
            <a:r>
              <a:rPr lang="en-US" dirty="0" smtClean="0"/>
              <a:t>Identify and supplement local building practices</a:t>
            </a:r>
          </a:p>
          <a:p>
            <a:pPr marL="801688" lvl="1" indent="-342900">
              <a:buFont typeface="Courier New" panose="02070309020205020404" pitchFamily="49" charset="0"/>
              <a:buChar char="o"/>
            </a:pPr>
            <a:r>
              <a:rPr lang="en-US" dirty="0" smtClean="0"/>
              <a:t>Consider including: system bypass, backflow prevention devices, cross connection controls, storage tanks, non-potable system identification.</a:t>
            </a:r>
          </a:p>
          <a:p>
            <a:pPr marL="471488" indent="-477838">
              <a:buFont typeface="+mj-lt"/>
              <a:buAutoNum type="arabicPeriod" startAt="5"/>
            </a:pPr>
            <a:r>
              <a:rPr lang="en-US" dirty="0" smtClean="0"/>
              <a:t>Develop monitoring and reporting requirements</a:t>
            </a:r>
          </a:p>
          <a:p>
            <a:pPr marL="798513" lvl="1" indent="-333375">
              <a:buFont typeface="Courier New" panose="02070309020205020404" pitchFamily="49" charset="0"/>
              <a:buChar char="o"/>
            </a:pPr>
            <a:r>
              <a:rPr lang="en-US" dirty="0" smtClean="0"/>
              <a:t>Standards do not typically exist for ongoing operation and maintenance. </a:t>
            </a:r>
          </a:p>
          <a:p>
            <a:pPr marL="465138" indent="-465138">
              <a:buFont typeface="+mj-lt"/>
              <a:buAutoNum type="arabicPeriod" startAt="5"/>
            </a:pPr>
            <a:r>
              <a:rPr lang="en-US" dirty="0" smtClean="0"/>
              <a:t>Prepare an operating permit process</a:t>
            </a:r>
          </a:p>
          <a:p>
            <a:pPr marL="798513" lvl="1" indent="-333375">
              <a:buFont typeface="Courier New" panose="02070309020205020404" pitchFamily="49" charset="0"/>
              <a:buChar char="o"/>
            </a:pPr>
            <a:r>
              <a:rPr lang="en-US" dirty="0" smtClean="0"/>
              <a:t>Consider including: start-up permit, temporary use permit, and final permit. </a:t>
            </a:r>
          </a:p>
          <a:p>
            <a:pPr marL="465138" indent="-465138">
              <a:buFont typeface="+mj-lt"/>
              <a:buAutoNum type="arabicPeriod" startAt="5"/>
            </a:pPr>
            <a:r>
              <a:rPr lang="en-US" dirty="0" smtClean="0"/>
              <a:t>Develop guidelines and implement the program</a:t>
            </a:r>
          </a:p>
          <a:p>
            <a:pPr marL="798513" lvl="1" indent="-333375">
              <a:buFont typeface="Courier New" panose="02070309020205020404" pitchFamily="49" charset="0"/>
              <a:buChar char="o"/>
            </a:pPr>
            <a:r>
              <a:rPr lang="en-US" dirty="0" smtClean="0"/>
              <a:t>Consider including for design phase: application, engineering report, and construction permits.</a:t>
            </a:r>
          </a:p>
          <a:p>
            <a:pPr marL="798513" lvl="1" indent="-333375">
              <a:buFont typeface="Courier New" panose="02070309020205020404" pitchFamily="49" charset="0"/>
              <a:buChar char="o"/>
            </a:pPr>
            <a:r>
              <a:rPr lang="en-US" dirty="0" smtClean="0"/>
              <a:t>Consider including for construction phase: treatment system review, construction certification, and cross connection control test. </a:t>
            </a:r>
          </a:p>
          <a:p>
            <a:pPr marL="749808" lvl="1" indent="-457200">
              <a:buFont typeface="Courier New" panose="02070309020205020404" pitchFamily="49" charset="0"/>
              <a:buChar char="o"/>
            </a:pPr>
            <a:endParaRPr lang="en-US" dirty="0" smtClean="0"/>
          </a:p>
          <a:p>
            <a:pPr marL="457200" indent="-457200">
              <a:buFont typeface="+mj-lt"/>
              <a:buAutoNum type="arabicPeriod" startAt="5"/>
            </a:pPr>
            <a:endParaRPr lang="en-US" dirty="0"/>
          </a:p>
        </p:txBody>
      </p:sp>
    </p:spTree>
    <p:extLst>
      <p:ext uri="{BB962C8B-B14F-4D97-AF65-F5344CB8AC3E}">
        <p14:creationId xmlns:p14="http://schemas.microsoft.com/office/powerpoint/2010/main" val="3838510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WERF/CWEA ONSITE WASTEWATER REUSE WORKSHOP</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10 Steps to Developing a Program for Wastewater Reuse</a:t>
            </a:r>
          </a:p>
          <a:p>
            <a:pPr marL="465138" indent="-465138">
              <a:buFont typeface="+mj-lt"/>
              <a:buAutoNum type="arabicPeriod" startAt="9"/>
            </a:pPr>
            <a:r>
              <a:rPr lang="en-US" dirty="0" smtClean="0"/>
              <a:t>Monitor and evaluate the program</a:t>
            </a:r>
          </a:p>
          <a:p>
            <a:pPr marL="801688" lvl="1" indent="-342900">
              <a:buFont typeface="Courier New" panose="02070309020205020404" pitchFamily="49" charset="0"/>
              <a:buChar char="o"/>
            </a:pPr>
            <a:r>
              <a:rPr lang="en-US" dirty="0" smtClean="0"/>
              <a:t>Monitor regulatory compliance of projects and collect data on the types and end uses of alternate water sources.</a:t>
            </a:r>
          </a:p>
          <a:p>
            <a:pPr marL="471488" indent="-477838">
              <a:buFont typeface="+mj-lt"/>
              <a:buAutoNum type="arabicPeriod" startAt="9"/>
            </a:pPr>
            <a:r>
              <a:rPr lang="en-US" dirty="0" smtClean="0"/>
              <a:t>Grow the program</a:t>
            </a:r>
          </a:p>
          <a:p>
            <a:pPr marL="798513" lvl="1" indent="-333375">
              <a:buFont typeface="Courier New" panose="02070309020205020404" pitchFamily="49" charset="0"/>
              <a:buChar char="o"/>
            </a:pPr>
            <a:r>
              <a:rPr lang="en-US" dirty="0" smtClean="0"/>
              <a:t>Increase from a single building to a district or neighborhood scale.</a:t>
            </a:r>
          </a:p>
          <a:p>
            <a:pPr marL="798513" lvl="1" indent="-333375">
              <a:buFont typeface="Courier New" panose="02070309020205020404" pitchFamily="49" charset="0"/>
              <a:buChar char="o"/>
            </a:pPr>
            <a:r>
              <a:rPr lang="en-US" dirty="0" smtClean="0"/>
              <a:t>Provide financial incentives. </a:t>
            </a:r>
          </a:p>
          <a:p>
            <a:pPr marL="749808" lvl="1" indent="-457200">
              <a:buFont typeface="Courier New" panose="02070309020205020404" pitchFamily="49" charset="0"/>
              <a:buChar char="o"/>
            </a:pPr>
            <a:endParaRPr lang="en-US" dirty="0" smtClean="0"/>
          </a:p>
          <a:p>
            <a:pPr marL="457200" indent="-457200">
              <a:buFont typeface="+mj-lt"/>
              <a:buAutoNum type="arabicPeriod" startAt="9"/>
            </a:pPr>
            <a:endParaRPr lang="en-US" dirty="0"/>
          </a:p>
        </p:txBody>
      </p:sp>
    </p:spTree>
    <p:extLst>
      <p:ext uri="{BB962C8B-B14F-4D97-AF65-F5344CB8AC3E}">
        <p14:creationId xmlns:p14="http://schemas.microsoft.com/office/powerpoint/2010/main" val="308334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pPr marL="749808" lvl="1" indent="-457200">
              <a:buFont typeface="Courier New" panose="02070309020205020404" pitchFamily="49" charset="0"/>
              <a:buChar char="o"/>
            </a:pPr>
            <a:endParaRPr lang="en-US" dirty="0" smtClean="0"/>
          </a:p>
          <a:p>
            <a:pPr marL="457200" indent="-457200">
              <a:buFont typeface="+mj-lt"/>
              <a:buAutoNum type="arabicPeriod" startAt="9"/>
            </a:pPr>
            <a:endParaRPr lang="en-US" dirty="0"/>
          </a:p>
        </p:txBody>
      </p:sp>
    </p:spTree>
    <p:extLst>
      <p:ext uri="{BB962C8B-B14F-4D97-AF65-F5344CB8AC3E}">
        <p14:creationId xmlns:p14="http://schemas.microsoft.com/office/powerpoint/2010/main" val="1241737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Bay Area Confluence Event – 11/10/16</a:t>
            </a:r>
          </a:p>
          <a:p>
            <a:r>
              <a:rPr lang="en-US" dirty="0" smtClean="0"/>
              <a:t>WERF/CWEA Onsite Wastewater Reuse Workshops – 11/2/2016</a:t>
            </a:r>
            <a:endParaRPr lang="en-US" dirty="0"/>
          </a:p>
        </p:txBody>
      </p:sp>
    </p:spTree>
    <p:extLst>
      <p:ext uri="{BB962C8B-B14F-4D97-AF65-F5344CB8AC3E}">
        <p14:creationId xmlns:p14="http://schemas.microsoft.com/office/powerpoint/2010/main" val="2194609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0"/>
            <a:ext cx="9144000" cy="6858000"/>
          </a:xfrm>
          <a:prstGeom prst="rect">
            <a:avLst/>
          </a:prstGeom>
          <a:ln>
            <a:solidFill>
              <a:schemeClr val="accent1"/>
            </a:solidFill>
          </a:ln>
        </p:spPr>
      </p:pic>
      <p:sp>
        <p:nvSpPr>
          <p:cNvPr id="4" name="Rectangle 3"/>
          <p:cNvSpPr/>
          <p:nvPr/>
        </p:nvSpPr>
        <p:spPr>
          <a:xfrm>
            <a:off x="3572105" y="3429000"/>
            <a:ext cx="1116010" cy="6889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4" idx="1"/>
          </p:cNvCxnSpPr>
          <p:nvPr/>
        </p:nvCxnSpPr>
        <p:spPr>
          <a:xfrm flipH="1" flipV="1">
            <a:off x="2133601" y="3585030"/>
            <a:ext cx="1438504" cy="1884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61167" y="3127135"/>
            <a:ext cx="2229633" cy="646331"/>
          </a:xfrm>
          <a:prstGeom prst="rect">
            <a:avLst/>
          </a:prstGeom>
          <a:noFill/>
        </p:spPr>
        <p:txBody>
          <a:bodyPr wrap="square" rtlCol="0">
            <a:spAutoFit/>
          </a:bodyPr>
          <a:lstStyle/>
          <a:p>
            <a:r>
              <a:rPr lang="en-US" dirty="0" smtClean="0">
                <a:solidFill>
                  <a:srgbClr val="FF0000"/>
                </a:solidFill>
              </a:rPr>
              <a:t>Need to diversify water portfolio</a:t>
            </a:r>
            <a:endParaRPr lang="en-US" dirty="0">
              <a:solidFill>
                <a:srgbClr val="FF0000"/>
              </a:solidFill>
            </a:endParaRPr>
          </a:p>
        </p:txBody>
      </p:sp>
    </p:spTree>
    <p:extLst>
      <p:ext uri="{BB962C8B-B14F-4D97-AF65-F5344CB8AC3E}">
        <p14:creationId xmlns:p14="http://schemas.microsoft.com/office/powerpoint/2010/main" val="1927615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 Area Confluence Event</a:t>
            </a:r>
            <a:endParaRPr lang="en-US" dirty="0"/>
          </a:p>
        </p:txBody>
      </p:sp>
      <p:sp>
        <p:nvSpPr>
          <p:cNvPr id="3" name="Content Placeholder 2"/>
          <p:cNvSpPr>
            <a:spLocks noGrp="1"/>
          </p:cNvSpPr>
          <p:nvPr>
            <p:ph idx="1"/>
          </p:nvPr>
        </p:nvSpPr>
        <p:spPr/>
        <p:txBody>
          <a:bodyPr/>
          <a:lstStyle/>
          <a:p>
            <a:pPr marL="0" indent="0">
              <a:buNone/>
            </a:pPr>
            <a:r>
              <a:rPr lang="en-US" b="1" dirty="0" smtClean="0"/>
              <a:t>David </a:t>
            </a:r>
            <a:r>
              <a:rPr lang="en-US" b="1" dirty="0" err="1" smtClean="0"/>
              <a:t>Sedlak</a:t>
            </a:r>
            <a:r>
              <a:rPr lang="en-US" b="1" dirty="0" smtClean="0"/>
              <a:t> – Four New Local Water Taps</a:t>
            </a:r>
          </a:p>
          <a:p>
            <a:pPr marL="338138" indent="-338138">
              <a:buFont typeface="+mj-lt"/>
              <a:buAutoNum type="arabicPeriod"/>
            </a:pPr>
            <a:r>
              <a:rPr lang="en-US" dirty="0" smtClean="0"/>
              <a:t> </a:t>
            </a:r>
            <a:r>
              <a:rPr lang="en-US" dirty="0" err="1" smtClean="0"/>
              <a:t>Stormwater</a:t>
            </a:r>
            <a:r>
              <a:rPr lang="en-US" dirty="0" smtClean="0"/>
              <a:t> Harvesting</a:t>
            </a:r>
          </a:p>
          <a:p>
            <a:pPr marL="627063" lvl="1" indent="-339725">
              <a:buFont typeface="Courier New" panose="02070309020205020404" pitchFamily="49" charset="0"/>
              <a:buChar char="o"/>
            </a:pPr>
            <a:r>
              <a:rPr lang="en-US" dirty="0" smtClean="0"/>
              <a:t>City of LA – ‘</a:t>
            </a:r>
            <a:r>
              <a:rPr lang="en-US" dirty="0" err="1" smtClean="0"/>
              <a:t>stormwater</a:t>
            </a:r>
            <a:r>
              <a:rPr lang="en-US" dirty="0" smtClean="0"/>
              <a:t> park’ where water is routed to wetland and then gravel quarry where it percolates to aquifer. Naturally treated through wetland /percolation but still connected to treatment system for redundancy. This is very common in Australia as well (MAR). Solves problem of supply (winter) and demand (summer) in CA, whereas rainwater harvesting does not. </a:t>
            </a:r>
          </a:p>
          <a:p>
            <a:pPr marL="342900" indent="-342900">
              <a:buFont typeface="+mj-lt"/>
              <a:buAutoNum type="arabicPeriod"/>
            </a:pPr>
            <a:r>
              <a:rPr lang="en-US" dirty="0" smtClean="0"/>
              <a:t>Wastewater Reuse</a:t>
            </a:r>
          </a:p>
          <a:p>
            <a:pPr marL="635508" lvl="1" indent="-342900">
              <a:buFont typeface="Courier New" panose="02070309020205020404" pitchFamily="49" charset="0"/>
              <a:buChar char="o"/>
            </a:pPr>
            <a:r>
              <a:rPr lang="en-US" dirty="0" smtClean="0"/>
              <a:t>Water recycling for irrigation is expensive due to building new purple pipe infrastructure.</a:t>
            </a:r>
          </a:p>
          <a:p>
            <a:pPr marL="635508" lvl="1" indent="-342900">
              <a:buFont typeface="Courier New" panose="02070309020205020404" pitchFamily="49" charset="0"/>
              <a:buChar char="o"/>
            </a:pPr>
            <a:r>
              <a:rPr lang="en-US" dirty="0" smtClean="0"/>
              <a:t>More cost effective – Direct Potable Reuse (using Reverse Osmosis and Advanced Oxidation).</a:t>
            </a:r>
          </a:p>
          <a:p>
            <a:pPr marL="635508" lvl="1" indent="-342900">
              <a:buFont typeface="Courier New" panose="02070309020205020404" pitchFamily="49" charset="0"/>
              <a:buChar char="o"/>
            </a:pPr>
            <a:r>
              <a:rPr lang="en-US" dirty="0" smtClean="0"/>
              <a:t>Engineered treatment wetland on Santa Ana River – wetland located adjacent to river (consisting of treated effluent) treats water, goes back to river, and then gets percolated back into groundwater.</a:t>
            </a:r>
          </a:p>
          <a:p>
            <a:pPr marL="749808" lvl="1" indent="-457200">
              <a:buFont typeface="Courier New" panose="02070309020205020404" pitchFamily="49" charset="0"/>
              <a:buChar char="o"/>
            </a:pPr>
            <a:endParaRPr lang="en-US" dirty="0" smtClean="0"/>
          </a:p>
          <a:p>
            <a:pPr marL="457200" indent="-457200">
              <a:buFont typeface="+mj-lt"/>
              <a:buAutoNum type="arabicPeriod"/>
            </a:pPr>
            <a:endParaRPr lang="en-US" dirty="0"/>
          </a:p>
        </p:txBody>
      </p:sp>
    </p:spTree>
    <p:extLst>
      <p:ext uri="{BB962C8B-B14F-4D97-AF65-F5344CB8AC3E}">
        <p14:creationId xmlns:p14="http://schemas.microsoft.com/office/powerpoint/2010/main" val="3678363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 Area Confluence Event</a:t>
            </a:r>
            <a:endParaRPr lang="en-US" dirty="0"/>
          </a:p>
        </p:txBody>
      </p:sp>
      <p:sp>
        <p:nvSpPr>
          <p:cNvPr id="3" name="Content Placeholder 2"/>
          <p:cNvSpPr>
            <a:spLocks noGrp="1"/>
          </p:cNvSpPr>
          <p:nvPr>
            <p:ph idx="1"/>
          </p:nvPr>
        </p:nvSpPr>
        <p:spPr/>
        <p:txBody>
          <a:bodyPr/>
          <a:lstStyle/>
          <a:p>
            <a:pPr marL="0" indent="0">
              <a:buNone/>
            </a:pPr>
            <a:r>
              <a:rPr lang="en-US" b="1" dirty="0" smtClean="0"/>
              <a:t>David </a:t>
            </a:r>
            <a:r>
              <a:rPr lang="en-US" b="1" dirty="0" err="1" smtClean="0"/>
              <a:t>Sedlak</a:t>
            </a:r>
            <a:r>
              <a:rPr lang="en-US" b="1" dirty="0" smtClean="0"/>
              <a:t> – Four New Local Water Taps</a:t>
            </a:r>
          </a:p>
          <a:p>
            <a:pPr marL="338138" indent="-338138">
              <a:buFont typeface="+mj-lt"/>
              <a:buAutoNum type="arabicPeriod" startAt="3"/>
            </a:pPr>
            <a:r>
              <a:rPr lang="en-US" dirty="0" smtClean="0"/>
              <a:t> Water Conservation</a:t>
            </a:r>
          </a:p>
          <a:p>
            <a:pPr marL="627063" lvl="1" indent="-339725">
              <a:buFont typeface="Courier New" panose="02070309020205020404" pitchFamily="49" charset="0"/>
              <a:buChar char="o"/>
            </a:pPr>
            <a:r>
              <a:rPr lang="en-US" dirty="0" smtClean="0"/>
              <a:t>Needs to happen outdoors – CA friendly landscaping.</a:t>
            </a:r>
          </a:p>
          <a:p>
            <a:pPr marL="342900" indent="-342900">
              <a:buFont typeface="+mj-lt"/>
              <a:buAutoNum type="arabicPeriod" startAt="3"/>
            </a:pPr>
            <a:r>
              <a:rPr lang="en-US" dirty="0" smtClean="0"/>
              <a:t>Seawater Desalination</a:t>
            </a:r>
          </a:p>
          <a:p>
            <a:pPr marL="635508" lvl="1" indent="-342900">
              <a:buFont typeface="Courier New" panose="02070309020205020404" pitchFamily="49" charset="0"/>
              <a:buChar char="o"/>
            </a:pPr>
            <a:r>
              <a:rPr lang="en-US" dirty="0" smtClean="0"/>
              <a:t>Energy intensive, but outdated thinking.</a:t>
            </a:r>
          </a:p>
          <a:p>
            <a:pPr marL="635508" lvl="1" indent="-342900">
              <a:buFont typeface="Courier New" panose="02070309020205020404" pitchFamily="49" charset="0"/>
              <a:buChar char="o"/>
            </a:pPr>
            <a:r>
              <a:rPr lang="en-US" dirty="0" smtClean="0"/>
              <a:t>Shouldn’t be implemented everywhere, but time and place. </a:t>
            </a:r>
          </a:p>
          <a:p>
            <a:pPr marL="749808" lvl="1" indent="-457200">
              <a:buFont typeface="Courier New" panose="02070309020205020404" pitchFamily="49" charset="0"/>
              <a:buChar char="o"/>
            </a:pPr>
            <a:endParaRPr lang="en-US" dirty="0" smtClean="0"/>
          </a:p>
          <a:p>
            <a:pPr marL="457200" indent="-457200">
              <a:buFont typeface="+mj-lt"/>
              <a:buAutoNum type="arabicPeriod" startAt="3"/>
            </a:pPr>
            <a:endParaRPr lang="en-US" dirty="0"/>
          </a:p>
        </p:txBody>
      </p:sp>
    </p:spTree>
    <p:extLst>
      <p:ext uri="{BB962C8B-B14F-4D97-AF65-F5344CB8AC3E}">
        <p14:creationId xmlns:p14="http://schemas.microsoft.com/office/powerpoint/2010/main" val="3513167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 Area Confluence Event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a:t>Creative Approaches to Future Water Challenges in Bay Area</a:t>
            </a:r>
          </a:p>
          <a:p>
            <a:pPr marL="287338" indent="-287338">
              <a:buFont typeface="Arial" panose="020B0604020202020204" pitchFamily="34" charset="0"/>
              <a:buChar char="•"/>
            </a:pPr>
            <a:r>
              <a:rPr lang="en-US" dirty="0" smtClean="0"/>
              <a:t>Develop water supply scenarios for mid-century and beyond that take into account changes to the amount and timing of precipitation.</a:t>
            </a:r>
            <a:endParaRPr lang="en-US" dirty="0"/>
          </a:p>
          <a:p>
            <a:pPr marL="287338" indent="-287338">
              <a:buFont typeface="Arial" panose="020B0604020202020204" pitchFamily="34" charset="0"/>
              <a:buChar char="•"/>
            </a:pPr>
            <a:r>
              <a:rPr lang="en-US" dirty="0" smtClean="0"/>
              <a:t>Evaluate the vulnerability of water supply and delivery systems to earthquakes.</a:t>
            </a:r>
          </a:p>
          <a:p>
            <a:pPr marL="287338" indent="-287338">
              <a:buFont typeface="Arial" panose="020B0604020202020204" pitchFamily="34" charset="0"/>
              <a:buChar char="•"/>
            </a:pPr>
            <a:r>
              <a:rPr lang="en-US" dirty="0" smtClean="0"/>
              <a:t>Prioritize water efficiency and conservation best management practices. </a:t>
            </a:r>
          </a:p>
          <a:p>
            <a:pPr marL="287338" indent="-287338">
              <a:buFont typeface="Arial" panose="020B0604020202020204" pitchFamily="34" charset="0"/>
              <a:buChar char="•"/>
            </a:pPr>
            <a:r>
              <a:rPr lang="en-US" dirty="0" smtClean="0"/>
              <a:t>Require new development to be highly water efficient. </a:t>
            </a:r>
          </a:p>
          <a:p>
            <a:pPr marL="287338" indent="-287338">
              <a:buFont typeface="Arial" panose="020B0604020202020204" pitchFamily="34" charset="0"/>
              <a:buChar char="•"/>
            </a:pPr>
            <a:r>
              <a:rPr lang="en-US" dirty="0" smtClean="0"/>
              <a:t>After demand management measures are implemented, prioritize: </a:t>
            </a:r>
          </a:p>
          <a:p>
            <a:pPr marL="578358" lvl="1" indent="-285750">
              <a:buFont typeface="Courier New" panose="02070309020205020404" pitchFamily="49" charset="0"/>
              <a:buChar char="o"/>
            </a:pPr>
            <a:r>
              <a:rPr lang="en-US" dirty="0" smtClean="0"/>
              <a:t>Conjunctive use, monitored groundwater projects, and indirect/direct potable reuse projects.</a:t>
            </a:r>
          </a:p>
          <a:p>
            <a:pPr marL="578358" lvl="1" indent="-285750">
              <a:buFont typeface="Courier New" panose="02070309020205020404" pitchFamily="49" charset="0"/>
              <a:buChar char="o"/>
            </a:pPr>
            <a:r>
              <a:rPr lang="en-US" dirty="0" smtClean="0"/>
              <a:t>Recycled water, on-site water reuse systems, and banking and transfers.</a:t>
            </a:r>
          </a:p>
          <a:p>
            <a:pPr marL="578358" lvl="1" indent="-285750">
              <a:buFont typeface="Courier New" panose="02070309020205020404" pitchFamily="49" charset="0"/>
              <a:buChar char="o"/>
            </a:pPr>
            <a:r>
              <a:rPr lang="en-US" dirty="0" smtClean="0"/>
              <a:t>Desalination and surface supplies.</a:t>
            </a:r>
          </a:p>
          <a:p>
            <a:pPr marL="225425" indent="-225425">
              <a:buFont typeface="Arial" panose="020B0604020202020204" pitchFamily="34" charset="0"/>
              <a:buChar char="•"/>
            </a:pPr>
            <a:r>
              <a:rPr lang="en-US" dirty="0" smtClean="0"/>
              <a:t>Employ water rationing as temporary measure only. </a:t>
            </a:r>
            <a:endParaRPr lang="en-US" dirty="0"/>
          </a:p>
          <a:p>
            <a:pPr>
              <a:buFont typeface="Arial" panose="020B0604020202020204" pitchFamily="34" charset="0"/>
              <a:buChar char="•"/>
            </a:pPr>
            <a:endParaRPr lang="en-US" dirty="0" smtClean="0"/>
          </a:p>
        </p:txBody>
      </p:sp>
    </p:spTree>
    <p:extLst>
      <p:ext uri="{BB962C8B-B14F-4D97-AF65-F5344CB8AC3E}">
        <p14:creationId xmlns:p14="http://schemas.microsoft.com/office/powerpoint/2010/main" val="1749435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334000" cy="6858000"/>
          </a:xfrm>
          <a:prstGeom prst="rect">
            <a:avLst/>
          </a:prstGeom>
        </p:spPr>
      </p:pic>
      <p:sp>
        <p:nvSpPr>
          <p:cNvPr id="4" name="Rectangle 3"/>
          <p:cNvSpPr/>
          <p:nvPr/>
        </p:nvSpPr>
        <p:spPr>
          <a:xfrm>
            <a:off x="1325224" y="3534724"/>
            <a:ext cx="2622662" cy="11533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659224" y="2438400"/>
            <a:ext cx="4505891" cy="1477328"/>
          </a:xfrm>
          <a:prstGeom prst="rect">
            <a:avLst/>
          </a:prstGeom>
          <a:noFill/>
        </p:spPr>
        <p:txBody>
          <a:bodyPr wrap="square" rtlCol="0">
            <a:spAutoFit/>
          </a:bodyPr>
          <a:lstStyle/>
          <a:p>
            <a:r>
              <a:rPr lang="en-US" dirty="0" smtClean="0">
                <a:solidFill>
                  <a:srgbClr val="FF0000"/>
                </a:solidFill>
              </a:rPr>
              <a:t>Shows all of the different agencies managing freshwater (water source, water transmission, water distribution) and wastewater (wastewater collection, wastewater conveyance, and wastewater treatment)</a:t>
            </a:r>
            <a:endParaRPr lang="en-US" dirty="0">
              <a:solidFill>
                <a:srgbClr val="FF0000"/>
              </a:solidFill>
            </a:endParaRPr>
          </a:p>
        </p:txBody>
      </p:sp>
    </p:spTree>
    <p:extLst>
      <p:ext uri="{BB962C8B-B14F-4D97-AF65-F5344CB8AC3E}">
        <p14:creationId xmlns:p14="http://schemas.microsoft.com/office/powerpoint/2010/main" val="11255979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387" y="1438275"/>
            <a:ext cx="12087225" cy="3981450"/>
          </a:xfrm>
          <a:prstGeom prst="rect">
            <a:avLst/>
          </a:prstGeom>
        </p:spPr>
      </p:pic>
      <p:sp>
        <p:nvSpPr>
          <p:cNvPr id="3" name="TextBox 2"/>
          <p:cNvSpPr txBox="1"/>
          <p:nvPr/>
        </p:nvSpPr>
        <p:spPr>
          <a:xfrm>
            <a:off x="2696823" y="754741"/>
            <a:ext cx="9204891" cy="369332"/>
          </a:xfrm>
          <a:prstGeom prst="rect">
            <a:avLst/>
          </a:prstGeom>
          <a:noFill/>
        </p:spPr>
        <p:txBody>
          <a:bodyPr wrap="square" rtlCol="0">
            <a:spAutoFit/>
          </a:bodyPr>
          <a:lstStyle/>
          <a:p>
            <a:r>
              <a:rPr lang="en-US" dirty="0" smtClean="0">
                <a:solidFill>
                  <a:srgbClr val="FF0000"/>
                </a:solidFill>
              </a:rPr>
              <a:t>San Mateo County freshwater and wastewater agencies</a:t>
            </a:r>
            <a:endParaRPr lang="en-US" dirty="0">
              <a:solidFill>
                <a:srgbClr val="FF0000"/>
              </a:solidFill>
            </a:endParaRPr>
          </a:p>
        </p:txBody>
      </p:sp>
    </p:spTree>
    <p:extLst>
      <p:ext uri="{BB962C8B-B14F-4D97-AF65-F5344CB8AC3E}">
        <p14:creationId xmlns:p14="http://schemas.microsoft.com/office/powerpoint/2010/main" val="1081208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 Area Confluence Event</a:t>
            </a:r>
            <a:endParaRPr lang="en-US" dirty="0"/>
          </a:p>
        </p:txBody>
      </p:sp>
      <p:sp>
        <p:nvSpPr>
          <p:cNvPr id="3" name="Content Placeholder 2"/>
          <p:cNvSpPr>
            <a:spLocks noGrp="1"/>
          </p:cNvSpPr>
          <p:nvPr>
            <p:ph idx="1"/>
          </p:nvPr>
        </p:nvSpPr>
        <p:spPr/>
        <p:txBody>
          <a:bodyPr/>
          <a:lstStyle/>
          <a:p>
            <a:pPr marL="0" indent="0">
              <a:buNone/>
            </a:pPr>
            <a:r>
              <a:rPr lang="en-US" b="1" dirty="0" smtClean="0"/>
              <a:t>Earthquake Risk | Goals</a:t>
            </a:r>
            <a:endParaRPr lang="en-US" dirty="0" smtClean="0"/>
          </a:p>
          <a:p>
            <a:pPr marL="287338" indent="-287338">
              <a:buFont typeface="Arial" panose="020B0604020202020204" pitchFamily="34" charset="0"/>
              <a:buChar char="•"/>
            </a:pPr>
            <a:r>
              <a:rPr lang="en-US" dirty="0" smtClean="0"/>
              <a:t>Water </a:t>
            </a:r>
            <a:r>
              <a:rPr lang="en-US" dirty="0"/>
              <a:t>service </a:t>
            </a:r>
            <a:r>
              <a:rPr lang="en-US" dirty="0" smtClean="0"/>
              <a:t>should be </a:t>
            </a:r>
            <a:r>
              <a:rPr lang="en-US" dirty="0"/>
              <a:t>100 percent restored for critical earthquake response functions, such as firefighting, within four hours of an event. </a:t>
            </a:r>
          </a:p>
          <a:p>
            <a:pPr marL="287338" indent="-287338">
              <a:buFont typeface="Arial" panose="020B0604020202020204" pitchFamily="34" charset="0"/>
              <a:buChar char="•"/>
            </a:pPr>
            <a:r>
              <a:rPr lang="en-US" dirty="0" smtClean="0"/>
              <a:t>90 </a:t>
            </a:r>
            <a:r>
              <a:rPr lang="en-US" dirty="0"/>
              <a:t>percent of a system’s customers have water service restored within three days, and 95 </a:t>
            </a:r>
            <a:r>
              <a:rPr lang="en-US" dirty="0" smtClean="0"/>
              <a:t>percent </a:t>
            </a:r>
            <a:r>
              <a:rPr lang="en-US" dirty="0"/>
              <a:t>of customers have water service restored within 30 days. </a:t>
            </a:r>
            <a:endParaRPr lang="en-US" dirty="0" smtClean="0"/>
          </a:p>
          <a:p>
            <a:pPr marL="0" indent="0">
              <a:buNone/>
            </a:pPr>
            <a:r>
              <a:rPr lang="en-US" i="1" dirty="0"/>
              <a:t>Water utilities should use these metrics, or adopt similar ones, to evaluate system vulnerabilities and to plan reinvestments in their critical lifeline infrastructure, if they haven’t already. Because two-thirds of the region’s water supply is imported from outside the region and major aqueducts to the region cross several earthquake faults, resilient pipelines and reliable water service are critical to the health and welfare of our growing population.</a:t>
            </a:r>
            <a:endParaRPr lang="en-US" i="1" dirty="0" smtClean="0"/>
          </a:p>
        </p:txBody>
      </p:sp>
    </p:spTree>
    <p:extLst>
      <p:ext uri="{BB962C8B-B14F-4D97-AF65-F5344CB8AC3E}">
        <p14:creationId xmlns:p14="http://schemas.microsoft.com/office/powerpoint/2010/main" val="2406795991"/>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281</TotalTime>
  <Words>924</Words>
  <Application>Microsoft Office PowerPoint</Application>
  <PresentationFormat>Widescreen</PresentationFormat>
  <Paragraphs>74</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Courier New</vt:lpstr>
      <vt:lpstr>Retrospect</vt:lpstr>
      <vt:lpstr>Bay Area Confluence &amp; Onsite Wastewater Reuse Events</vt:lpstr>
      <vt:lpstr>Overview</vt:lpstr>
      <vt:lpstr>PowerPoint Presentation</vt:lpstr>
      <vt:lpstr>Bay Area Confluence Event</vt:lpstr>
      <vt:lpstr>Bay Area Confluence Event</vt:lpstr>
      <vt:lpstr>Bay Area Confluence Event</vt:lpstr>
      <vt:lpstr>PowerPoint Presentation</vt:lpstr>
      <vt:lpstr>PowerPoint Presentation</vt:lpstr>
      <vt:lpstr>Bay Area Confluence Event</vt:lpstr>
      <vt:lpstr>PowerPoint Presentation</vt:lpstr>
      <vt:lpstr>PowerPoint Presentation</vt:lpstr>
      <vt:lpstr>PowerPoint Presentation</vt:lpstr>
      <vt:lpstr>WERF/CWEA ONSITE WASTEWATER REUSE WORKSHOP</vt:lpstr>
      <vt:lpstr>WERF/CWEA ONSITE WASTEWATER REUSE WORKSHOP</vt:lpstr>
      <vt:lpstr>WERF/CWEA ONSITE WASTEWATER REUSE WORKSHOP</vt:lpstr>
      <vt:lpstr>WERF/CWEA ONSITE WASTEWATER REUSE WORKSHOP</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 Area Confluence &amp; Water Reuse Events</dc:title>
  <dc:creator>David Jaeckel</dc:creator>
  <cp:lastModifiedBy>David Jaeckel</cp:lastModifiedBy>
  <cp:revision>37</cp:revision>
  <cp:lastPrinted>2016-11-15T23:20:23Z</cp:lastPrinted>
  <dcterms:created xsi:type="dcterms:W3CDTF">2016-11-15T18:39:19Z</dcterms:created>
  <dcterms:modified xsi:type="dcterms:W3CDTF">2016-11-15T23:20:37Z</dcterms:modified>
</cp:coreProperties>
</file>