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699" r:id="rId4"/>
    <p:sldMasterId id="2147483712" r:id="rId5"/>
    <p:sldMasterId id="2147483725" r:id="rId6"/>
  </p:sldMasterIdLst>
  <p:notesMasterIdLst>
    <p:notesMasterId r:id="rId39"/>
  </p:notesMasterIdLst>
  <p:handoutMasterIdLst>
    <p:handoutMasterId r:id="rId40"/>
  </p:handoutMasterIdLst>
  <p:sldIdLst>
    <p:sldId id="264" r:id="rId7"/>
    <p:sldId id="360" r:id="rId8"/>
    <p:sldId id="361" r:id="rId9"/>
    <p:sldId id="362" r:id="rId10"/>
    <p:sldId id="363" r:id="rId11"/>
    <p:sldId id="364" r:id="rId12"/>
    <p:sldId id="365" r:id="rId13"/>
    <p:sldId id="366" r:id="rId14"/>
    <p:sldId id="316" r:id="rId15"/>
    <p:sldId id="318" r:id="rId16"/>
    <p:sldId id="319" r:id="rId17"/>
    <p:sldId id="320" r:id="rId18"/>
    <p:sldId id="343" r:id="rId19"/>
    <p:sldId id="321" r:id="rId20"/>
    <p:sldId id="322" r:id="rId21"/>
    <p:sldId id="345" r:id="rId22"/>
    <p:sldId id="359" r:id="rId23"/>
    <p:sldId id="367" r:id="rId24"/>
    <p:sldId id="357" r:id="rId25"/>
    <p:sldId id="358" r:id="rId26"/>
    <p:sldId id="348" r:id="rId27"/>
    <p:sldId id="350" r:id="rId28"/>
    <p:sldId id="346" r:id="rId29"/>
    <p:sldId id="351" r:id="rId30"/>
    <p:sldId id="326" r:id="rId31"/>
    <p:sldId id="327" r:id="rId32"/>
    <p:sldId id="353" r:id="rId33"/>
    <p:sldId id="356" r:id="rId34"/>
    <p:sldId id="336" r:id="rId35"/>
    <p:sldId id="329" r:id="rId36"/>
    <p:sldId id="335" r:id="rId37"/>
    <p:sldId id="271" r:id="rId38"/>
  </p:sldIdLst>
  <p:sldSz cx="9144000" cy="5143500" type="screen16x9"/>
  <p:notesSz cx="6858000" cy="9144000"/>
  <p:defaultTextStyle>
    <a:defPPr>
      <a:defRPr lang="en-US"/>
    </a:defPPr>
    <a:lvl1pPr marL="0" algn="l" defTabSz="9143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0" algn="l" defTabSz="9143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21" algn="l" defTabSz="9143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80" algn="l" defTabSz="9143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40" algn="l" defTabSz="9143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00" algn="l" defTabSz="9143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59" algn="l" defTabSz="9143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18" algn="l" defTabSz="9143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79" algn="l" defTabSz="9143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liza Yu" initials="EY" lastIdx="5" clrIdx="0"/>
  <p:cmAuthor id="1" name="Matt Fabry" initials="MF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086" y="-7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7199"/>
          </a:xfrm>
          <a:prstGeom prst="rect">
            <a:avLst/>
          </a:prstGeom>
        </p:spPr>
        <p:txBody>
          <a:bodyPr vert="horz" lIns="91425" tIns="45713" rIns="91425" bIns="4571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4" y="1"/>
            <a:ext cx="2971800" cy="457199"/>
          </a:xfrm>
          <a:prstGeom prst="rect">
            <a:avLst/>
          </a:prstGeom>
        </p:spPr>
        <p:txBody>
          <a:bodyPr vert="horz" lIns="91425" tIns="45713" rIns="91425" bIns="45713" rtlCol="0"/>
          <a:lstStyle>
            <a:lvl1pPr algn="r">
              <a:defRPr sz="1200"/>
            </a:lvl1pPr>
          </a:lstStyle>
          <a:p>
            <a:fld id="{51669660-F2DE-4B5B-9D1B-575E3D8F927B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4"/>
            <a:ext cx="2971800" cy="457199"/>
          </a:xfrm>
          <a:prstGeom prst="rect">
            <a:avLst/>
          </a:prstGeom>
        </p:spPr>
        <p:txBody>
          <a:bodyPr vert="horz" lIns="91425" tIns="45713" rIns="91425" bIns="4571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4" y="8685214"/>
            <a:ext cx="2971800" cy="457199"/>
          </a:xfrm>
          <a:prstGeom prst="rect">
            <a:avLst/>
          </a:prstGeom>
        </p:spPr>
        <p:txBody>
          <a:bodyPr vert="horz" lIns="91425" tIns="45713" rIns="91425" bIns="45713" rtlCol="0" anchor="b"/>
          <a:lstStyle>
            <a:lvl1pPr algn="r">
              <a:defRPr sz="1200"/>
            </a:lvl1pPr>
          </a:lstStyle>
          <a:p>
            <a:fld id="{66656177-4924-40D8-910E-0AD97AF24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870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7199"/>
          </a:xfrm>
          <a:prstGeom prst="rect">
            <a:avLst/>
          </a:prstGeom>
        </p:spPr>
        <p:txBody>
          <a:bodyPr vert="horz" lIns="91425" tIns="45713" rIns="91425" bIns="4571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1"/>
            <a:ext cx="2971800" cy="457199"/>
          </a:xfrm>
          <a:prstGeom prst="rect">
            <a:avLst/>
          </a:prstGeom>
        </p:spPr>
        <p:txBody>
          <a:bodyPr vert="horz" lIns="91425" tIns="45713" rIns="91425" bIns="45713" rtlCol="0"/>
          <a:lstStyle>
            <a:lvl1pPr algn="r">
              <a:defRPr sz="1200"/>
            </a:lvl1pPr>
          </a:lstStyle>
          <a:p>
            <a:fld id="{F056E503-23C4-44E7-8D66-054191F3CD74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5" tIns="45713" rIns="91425" bIns="4571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25" tIns="45713" rIns="91425" bIns="4571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7199"/>
          </a:xfrm>
          <a:prstGeom prst="rect">
            <a:avLst/>
          </a:prstGeom>
        </p:spPr>
        <p:txBody>
          <a:bodyPr vert="horz" lIns="91425" tIns="45713" rIns="91425" bIns="4571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7199"/>
          </a:xfrm>
          <a:prstGeom prst="rect">
            <a:avLst/>
          </a:prstGeom>
        </p:spPr>
        <p:txBody>
          <a:bodyPr vert="horz" lIns="91425" tIns="45713" rIns="91425" bIns="45713" rtlCol="0" anchor="b"/>
          <a:lstStyle>
            <a:lvl1pPr algn="r">
              <a:defRPr sz="1200"/>
            </a:lvl1pPr>
          </a:lstStyle>
          <a:p>
            <a:fld id="{F3D8DDFB-D5AB-4F74-9D98-BD823BE79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36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0" algn="l" defTabSz="9143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21" algn="l" defTabSz="9143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80" algn="l" defTabSz="9143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40" algn="l" defTabSz="9143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00" algn="l" defTabSz="9143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59" algn="l" defTabSz="9143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18" algn="l" defTabSz="9143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79" algn="l" defTabSz="9143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Cost-effective</a:t>
            </a:r>
            <a:r>
              <a:rPr lang="en-US" baseline="0" dirty="0" smtClean="0"/>
              <a:t> integration – in theory, any pedestrian improvement project in the ROW is an opportunity to also implement </a:t>
            </a:r>
            <a:r>
              <a:rPr lang="en-US" baseline="0" dirty="0" err="1" smtClean="0"/>
              <a:t>stormwater</a:t>
            </a:r>
            <a:r>
              <a:rPr lang="en-US" baseline="0" dirty="0" smtClean="0"/>
              <a:t> management in support of achieving GI goals for addressing PCBs/Hg in the MRP.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8DDFB-D5AB-4F74-9D98-BD823BE79EB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349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4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8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72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97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21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45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70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94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618828C2-D2A7-4D46-AAE4-89A68D4DCA12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525DF7FD-5195-4758-B6F1-94EC18A7DD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3478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900"/>
            </a:lvl1pPr>
            <a:lvl2pPr marL="424323" indent="0">
              <a:buNone/>
              <a:defRPr sz="2500"/>
            </a:lvl2pPr>
            <a:lvl3pPr marL="848647" indent="0">
              <a:buNone/>
              <a:defRPr sz="2200"/>
            </a:lvl3pPr>
            <a:lvl4pPr marL="1272970" indent="0">
              <a:buNone/>
              <a:defRPr sz="2000"/>
            </a:lvl4pPr>
            <a:lvl5pPr marL="1697293" indent="0">
              <a:buNone/>
              <a:defRPr sz="2000"/>
            </a:lvl5pPr>
            <a:lvl6pPr marL="2121618" indent="0">
              <a:buNone/>
              <a:defRPr sz="2000"/>
            </a:lvl6pPr>
            <a:lvl7pPr marL="2545941" indent="0">
              <a:buNone/>
              <a:defRPr sz="2000"/>
            </a:lvl7pPr>
            <a:lvl8pPr marL="2970265" indent="0">
              <a:buNone/>
              <a:defRPr sz="2000"/>
            </a:lvl8pPr>
            <a:lvl9pPr marL="3394587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2"/>
            <a:ext cx="5486400" cy="603647"/>
          </a:xfrm>
        </p:spPr>
        <p:txBody>
          <a:bodyPr/>
          <a:lstStyle>
            <a:lvl1pPr marL="0" indent="0">
              <a:buNone/>
              <a:defRPr sz="1300"/>
            </a:lvl1pPr>
            <a:lvl2pPr marL="424323" indent="0">
              <a:buNone/>
              <a:defRPr sz="1100"/>
            </a:lvl2pPr>
            <a:lvl3pPr marL="848647" indent="0">
              <a:buNone/>
              <a:defRPr sz="1000"/>
            </a:lvl3pPr>
            <a:lvl4pPr marL="1272970" indent="0">
              <a:buNone/>
              <a:defRPr sz="700"/>
            </a:lvl4pPr>
            <a:lvl5pPr marL="1697293" indent="0">
              <a:buNone/>
              <a:defRPr sz="700"/>
            </a:lvl5pPr>
            <a:lvl6pPr marL="2121618" indent="0">
              <a:buNone/>
              <a:defRPr sz="700"/>
            </a:lvl6pPr>
            <a:lvl7pPr marL="2545941" indent="0">
              <a:buNone/>
              <a:defRPr sz="700"/>
            </a:lvl7pPr>
            <a:lvl8pPr marL="2970265" indent="0">
              <a:buNone/>
              <a:defRPr sz="700"/>
            </a:lvl8pPr>
            <a:lvl9pPr marL="3394587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C8924ED8-4452-4C57-9A81-DDC71BB991D0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5E653B72-B6C0-4181-A246-48A7352BA9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9155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BEE2CECC-F1E1-446C-9665-8393A34F436C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463409A-B2E7-40E9-A862-61D7885DEBF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466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9"/>
            <a:ext cx="2057400" cy="438864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9"/>
            <a:ext cx="6019800" cy="438864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14FCE7C-22AE-4046-A71A-56AC08BCF925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204F297D-E184-4132-AD6B-4696809D40C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28375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4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618828C2-D2A7-4D46-AAE4-89A68D4DCA12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525DF7FD-5195-4758-B6F1-94EC18A7DD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1643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1836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7761">
              <a:defRPr/>
            </a:pPr>
            <a:fld id="{D183CC46-F3A9-44E2-9F45-AD2C2ACE6AFB}" type="datetimeFigureOut">
              <a:rPr lang="en-US" smtClean="0"/>
              <a:pPr defTabSz="1057761">
                <a:defRPr/>
              </a:pPr>
              <a:t>6/26/2017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7761"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7761">
              <a:defRPr/>
            </a:pPr>
            <a:fld id="{0D1708E4-0C86-4588-A36D-F99B531E8574}" type="slidenum">
              <a:rPr lang="en-US" smtClean="0"/>
              <a:pPr defTabSz="1057761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540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9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1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2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34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246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057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869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680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492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FF7B9C9E-5872-4BE8-BFFA-93569FE68129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3F25A716-0495-4C65-893F-D9C240A9A9D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97204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B1CE860-29DE-4689-A7FA-AECB9BFA7F14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68D57DB-7C82-4498-A9AF-4C76C8DAADB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29112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15" indent="0">
              <a:buNone/>
              <a:defRPr sz="1800" b="1"/>
            </a:lvl2pPr>
            <a:lvl3pPr marL="816229" indent="0">
              <a:buNone/>
              <a:defRPr sz="1600" b="1"/>
            </a:lvl3pPr>
            <a:lvl4pPr marL="1224346" indent="0">
              <a:buNone/>
              <a:defRPr sz="1400" b="1"/>
            </a:lvl4pPr>
            <a:lvl5pPr marL="1632462" indent="0">
              <a:buNone/>
              <a:defRPr sz="1400" b="1"/>
            </a:lvl5pPr>
            <a:lvl6pPr marL="2040577" indent="0">
              <a:buNone/>
              <a:defRPr sz="1400" b="1"/>
            </a:lvl6pPr>
            <a:lvl7pPr marL="2448692" indent="0">
              <a:buNone/>
              <a:defRPr sz="1400" b="1"/>
            </a:lvl7pPr>
            <a:lvl8pPr marL="2856806" indent="0">
              <a:buNone/>
              <a:defRPr sz="1400" b="1"/>
            </a:lvl8pPr>
            <a:lvl9pPr marL="3264923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631160"/>
            <a:ext cx="4040188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8" y="1151338"/>
            <a:ext cx="4041775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15" indent="0">
              <a:buNone/>
              <a:defRPr sz="1800" b="1"/>
            </a:lvl2pPr>
            <a:lvl3pPr marL="816229" indent="0">
              <a:buNone/>
              <a:defRPr sz="1600" b="1"/>
            </a:lvl3pPr>
            <a:lvl4pPr marL="1224346" indent="0">
              <a:buNone/>
              <a:defRPr sz="1400" b="1"/>
            </a:lvl4pPr>
            <a:lvl5pPr marL="1632462" indent="0">
              <a:buNone/>
              <a:defRPr sz="1400" b="1"/>
            </a:lvl5pPr>
            <a:lvl6pPr marL="2040577" indent="0">
              <a:buNone/>
              <a:defRPr sz="1400" b="1"/>
            </a:lvl6pPr>
            <a:lvl7pPr marL="2448692" indent="0">
              <a:buNone/>
              <a:defRPr sz="1400" b="1"/>
            </a:lvl7pPr>
            <a:lvl8pPr marL="2856806" indent="0">
              <a:buNone/>
              <a:defRPr sz="1400" b="1"/>
            </a:lvl8pPr>
            <a:lvl9pPr marL="3264923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8" y="1631160"/>
            <a:ext cx="4041775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2FC8D3E7-54D9-40F4-AE06-B52CF083D191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1A361248-FEEF-4B83-934E-D54F2F47B1B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1935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C76FF642-620A-4FAE-B930-E5558ED0635E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25EF0E77-2EAD-4130-89D7-C7D7990BD77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8655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4579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5E2524E6-795D-4DB1-97F8-ABE03C8705E9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CC96952E-802B-4FCB-A506-F45A7771035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3" descr="F:\Users\mattf\SMCWPPP\CoordinatorInfo\Logo\From Tim\SMS_FinalLogo - cropped big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0947" y="4037030"/>
            <a:ext cx="1143000" cy="108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103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6" y="204787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799"/>
            <a:ext cx="5111750" cy="4389835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6" y="1076328"/>
            <a:ext cx="3008313" cy="3518298"/>
          </a:xfrm>
        </p:spPr>
        <p:txBody>
          <a:bodyPr/>
          <a:lstStyle>
            <a:lvl1pPr marL="0" indent="0">
              <a:buNone/>
              <a:defRPr sz="1300"/>
            </a:lvl1pPr>
            <a:lvl2pPr marL="408115" indent="0">
              <a:buNone/>
              <a:defRPr sz="1100"/>
            </a:lvl2pPr>
            <a:lvl3pPr marL="816229" indent="0">
              <a:buNone/>
              <a:defRPr sz="900"/>
            </a:lvl3pPr>
            <a:lvl4pPr marL="1224346" indent="0">
              <a:buNone/>
              <a:defRPr sz="800"/>
            </a:lvl4pPr>
            <a:lvl5pPr marL="1632462" indent="0">
              <a:buNone/>
              <a:defRPr sz="800"/>
            </a:lvl5pPr>
            <a:lvl6pPr marL="2040577" indent="0">
              <a:buNone/>
              <a:defRPr sz="800"/>
            </a:lvl6pPr>
            <a:lvl7pPr marL="2448692" indent="0">
              <a:buNone/>
              <a:defRPr sz="800"/>
            </a:lvl7pPr>
            <a:lvl8pPr marL="2856806" indent="0">
              <a:buNone/>
              <a:defRPr sz="800"/>
            </a:lvl8pPr>
            <a:lvl9pPr marL="3264923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1A18410F-52AC-470E-B0F3-B4DE3216B3B8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E0475FB-1FA1-420C-B90C-AC74F1B33B0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8188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408115" indent="0">
              <a:buNone/>
              <a:defRPr sz="2500"/>
            </a:lvl2pPr>
            <a:lvl3pPr marL="816229" indent="0">
              <a:buNone/>
              <a:defRPr sz="2100"/>
            </a:lvl3pPr>
            <a:lvl4pPr marL="1224346" indent="0">
              <a:buNone/>
              <a:defRPr sz="1800"/>
            </a:lvl4pPr>
            <a:lvl5pPr marL="1632462" indent="0">
              <a:buNone/>
              <a:defRPr sz="1800"/>
            </a:lvl5pPr>
            <a:lvl6pPr marL="2040577" indent="0">
              <a:buNone/>
              <a:defRPr sz="1800"/>
            </a:lvl6pPr>
            <a:lvl7pPr marL="2448692" indent="0">
              <a:buNone/>
              <a:defRPr sz="1800"/>
            </a:lvl7pPr>
            <a:lvl8pPr marL="2856806" indent="0">
              <a:buNone/>
              <a:defRPr sz="1800"/>
            </a:lvl8pPr>
            <a:lvl9pPr marL="3264923" indent="0">
              <a:buNone/>
              <a:defRPr sz="18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6"/>
          </a:xfrm>
        </p:spPr>
        <p:txBody>
          <a:bodyPr/>
          <a:lstStyle>
            <a:lvl1pPr marL="0" indent="0">
              <a:buNone/>
              <a:defRPr sz="1300"/>
            </a:lvl1pPr>
            <a:lvl2pPr marL="408115" indent="0">
              <a:buNone/>
              <a:defRPr sz="1100"/>
            </a:lvl2pPr>
            <a:lvl3pPr marL="816229" indent="0">
              <a:buNone/>
              <a:defRPr sz="900"/>
            </a:lvl3pPr>
            <a:lvl4pPr marL="1224346" indent="0">
              <a:buNone/>
              <a:defRPr sz="800"/>
            </a:lvl4pPr>
            <a:lvl5pPr marL="1632462" indent="0">
              <a:buNone/>
              <a:defRPr sz="800"/>
            </a:lvl5pPr>
            <a:lvl6pPr marL="2040577" indent="0">
              <a:buNone/>
              <a:defRPr sz="800"/>
            </a:lvl6pPr>
            <a:lvl7pPr marL="2448692" indent="0">
              <a:buNone/>
              <a:defRPr sz="800"/>
            </a:lvl7pPr>
            <a:lvl8pPr marL="2856806" indent="0">
              <a:buNone/>
              <a:defRPr sz="800"/>
            </a:lvl8pPr>
            <a:lvl9pPr marL="3264923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C8924ED8-4452-4C57-9A81-DDC71BB991D0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5E653B72-B6C0-4181-A246-48A7352BA9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73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BEE2CECC-F1E1-446C-9665-8393A34F436C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463409A-B2E7-40E9-A862-61D7885DEBF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9367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4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4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14FCE7C-22AE-4046-A71A-56AC08BCF925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204F297D-E184-4132-AD6B-4696809D40C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5052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7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618828C2-D2A7-4D46-AAE4-89A68D4DCA12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525DF7FD-5195-4758-B6F1-94EC18A7DD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4120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062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7878">
              <a:defRPr/>
            </a:pPr>
            <a:fld id="{D183CC46-F3A9-44E2-9F45-AD2C2ACE6AFB}" type="datetimeFigureOut">
              <a:rPr lang="en-US" smtClean="0"/>
              <a:pPr defTabSz="1057878">
                <a:defRPr/>
              </a:pPr>
              <a:t>6/26/2017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7878"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7878">
              <a:defRPr/>
            </a:pPr>
            <a:fld id="{0D1708E4-0C86-4588-A36D-F99B531E8574}" type="slidenum">
              <a:rPr lang="en-US" smtClean="0"/>
              <a:pPr defTabSz="1057878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299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9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1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3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48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26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080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896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712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528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FF7B9C9E-5872-4BE8-BFFA-93569FE68129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3F25A716-0495-4C65-893F-D9C240A9A9D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5091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B1CE860-29DE-4689-A7FA-AECB9BFA7F14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68D57DB-7C82-4498-A9AF-4C76C8DAADB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06932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99773">
              <a:defRPr/>
            </a:pPr>
            <a:fld id="{D183CC46-F3A9-44E2-9F45-AD2C2ACE6AFB}" type="datetimeFigureOut">
              <a:rPr lang="en-US" smtClean="0"/>
              <a:pPr defTabSz="1099773">
                <a:defRPr/>
              </a:pPr>
              <a:t>6/26/2017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99773"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9773">
              <a:defRPr/>
            </a:pPr>
            <a:fld id="{0D1708E4-0C86-4588-A36D-F99B531E8574}" type="slidenum">
              <a:rPr lang="en-US" smtClean="0"/>
              <a:pPr defTabSz="1099773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222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61" indent="0">
              <a:buNone/>
              <a:defRPr sz="1800" b="1"/>
            </a:lvl2pPr>
            <a:lvl3pPr marL="816322" indent="0">
              <a:buNone/>
              <a:defRPr sz="1600" b="1"/>
            </a:lvl3pPr>
            <a:lvl4pPr marL="1224483" indent="0">
              <a:buNone/>
              <a:defRPr sz="1400" b="1"/>
            </a:lvl4pPr>
            <a:lvl5pPr marL="1632643" indent="0">
              <a:buNone/>
              <a:defRPr sz="1400" b="1"/>
            </a:lvl5pPr>
            <a:lvl6pPr marL="2040804" indent="0">
              <a:buNone/>
              <a:defRPr sz="1400" b="1"/>
            </a:lvl6pPr>
            <a:lvl7pPr marL="2448964" indent="0">
              <a:buNone/>
              <a:defRPr sz="1400" b="1"/>
            </a:lvl7pPr>
            <a:lvl8pPr marL="2857123" indent="0">
              <a:buNone/>
              <a:defRPr sz="1400" b="1"/>
            </a:lvl8pPr>
            <a:lvl9pPr marL="3265286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631158"/>
            <a:ext cx="4040188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151338"/>
            <a:ext cx="4041775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61" indent="0">
              <a:buNone/>
              <a:defRPr sz="1800" b="1"/>
            </a:lvl2pPr>
            <a:lvl3pPr marL="816322" indent="0">
              <a:buNone/>
              <a:defRPr sz="1600" b="1"/>
            </a:lvl3pPr>
            <a:lvl4pPr marL="1224483" indent="0">
              <a:buNone/>
              <a:defRPr sz="1400" b="1"/>
            </a:lvl4pPr>
            <a:lvl5pPr marL="1632643" indent="0">
              <a:buNone/>
              <a:defRPr sz="1400" b="1"/>
            </a:lvl5pPr>
            <a:lvl6pPr marL="2040804" indent="0">
              <a:buNone/>
              <a:defRPr sz="1400" b="1"/>
            </a:lvl6pPr>
            <a:lvl7pPr marL="2448964" indent="0">
              <a:buNone/>
              <a:defRPr sz="1400" b="1"/>
            </a:lvl7pPr>
            <a:lvl8pPr marL="2857123" indent="0">
              <a:buNone/>
              <a:defRPr sz="1400" b="1"/>
            </a:lvl8pPr>
            <a:lvl9pPr marL="3265286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1631158"/>
            <a:ext cx="4041775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2FC8D3E7-54D9-40F4-AE06-B52CF083D191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1A361248-FEEF-4B83-934E-D54F2F47B1B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2744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C76FF642-620A-4FAE-B930-E5558ED0635E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25EF0E77-2EAD-4130-89D7-C7D7990BD77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345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5E2524E6-795D-4DB1-97F8-ABE03C8705E9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CC96952E-802B-4FCB-A506-F45A7771035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1" name="Picture 3" descr="F:\Users\mattf\SMCWPPP\CoordinatorInfo\Logo\From Tim\SMS_FinalLogo - cropped big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0947" y="4037030"/>
            <a:ext cx="1143000" cy="108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1116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796"/>
            <a:ext cx="5111750" cy="4389835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6327"/>
            <a:ext cx="3008313" cy="3518298"/>
          </a:xfrm>
        </p:spPr>
        <p:txBody>
          <a:bodyPr/>
          <a:lstStyle>
            <a:lvl1pPr marL="0" indent="0">
              <a:buNone/>
              <a:defRPr sz="1300"/>
            </a:lvl1pPr>
            <a:lvl2pPr marL="408161" indent="0">
              <a:buNone/>
              <a:defRPr sz="1100"/>
            </a:lvl2pPr>
            <a:lvl3pPr marL="816322" indent="0">
              <a:buNone/>
              <a:defRPr sz="900"/>
            </a:lvl3pPr>
            <a:lvl4pPr marL="1224483" indent="0">
              <a:buNone/>
              <a:defRPr sz="800"/>
            </a:lvl4pPr>
            <a:lvl5pPr marL="1632643" indent="0">
              <a:buNone/>
              <a:defRPr sz="800"/>
            </a:lvl5pPr>
            <a:lvl6pPr marL="2040804" indent="0">
              <a:buNone/>
              <a:defRPr sz="800"/>
            </a:lvl6pPr>
            <a:lvl7pPr marL="2448964" indent="0">
              <a:buNone/>
              <a:defRPr sz="800"/>
            </a:lvl7pPr>
            <a:lvl8pPr marL="2857123" indent="0">
              <a:buNone/>
              <a:defRPr sz="800"/>
            </a:lvl8pPr>
            <a:lvl9pPr marL="3265286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1A18410F-52AC-470E-B0F3-B4DE3216B3B8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E0475FB-1FA1-420C-B90C-AC74F1B33B0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69912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408161" indent="0">
              <a:buNone/>
              <a:defRPr sz="2500"/>
            </a:lvl2pPr>
            <a:lvl3pPr marL="816322" indent="0">
              <a:buNone/>
              <a:defRPr sz="2100"/>
            </a:lvl3pPr>
            <a:lvl4pPr marL="1224483" indent="0">
              <a:buNone/>
              <a:defRPr sz="1800"/>
            </a:lvl4pPr>
            <a:lvl5pPr marL="1632643" indent="0">
              <a:buNone/>
              <a:defRPr sz="1800"/>
            </a:lvl5pPr>
            <a:lvl6pPr marL="2040804" indent="0">
              <a:buNone/>
              <a:defRPr sz="1800"/>
            </a:lvl6pPr>
            <a:lvl7pPr marL="2448964" indent="0">
              <a:buNone/>
              <a:defRPr sz="1800"/>
            </a:lvl7pPr>
            <a:lvl8pPr marL="2857123" indent="0">
              <a:buNone/>
              <a:defRPr sz="1800"/>
            </a:lvl8pPr>
            <a:lvl9pPr marL="3265286" indent="0">
              <a:buNone/>
              <a:defRPr sz="18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6"/>
          </a:xfrm>
        </p:spPr>
        <p:txBody>
          <a:bodyPr/>
          <a:lstStyle>
            <a:lvl1pPr marL="0" indent="0">
              <a:buNone/>
              <a:defRPr sz="1300"/>
            </a:lvl1pPr>
            <a:lvl2pPr marL="408161" indent="0">
              <a:buNone/>
              <a:defRPr sz="1100"/>
            </a:lvl2pPr>
            <a:lvl3pPr marL="816322" indent="0">
              <a:buNone/>
              <a:defRPr sz="900"/>
            </a:lvl3pPr>
            <a:lvl4pPr marL="1224483" indent="0">
              <a:buNone/>
              <a:defRPr sz="800"/>
            </a:lvl4pPr>
            <a:lvl5pPr marL="1632643" indent="0">
              <a:buNone/>
              <a:defRPr sz="800"/>
            </a:lvl5pPr>
            <a:lvl6pPr marL="2040804" indent="0">
              <a:buNone/>
              <a:defRPr sz="800"/>
            </a:lvl6pPr>
            <a:lvl7pPr marL="2448964" indent="0">
              <a:buNone/>
              <a:defRPr sz="800"/>
            </a:lvl7pPr>
            <a:lvl8pPr marL="2857123" indent="0">
              <a:buNone/>
              <a:defRPr sz="800"/>
            </a:lvl8pPr>
            <a:lvl9pPr marL="3265286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C8924ED8-4452-4C57-9A81-DDC71BB991D0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5E653B72-B6C0-4181-A246-48A7352BA9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3637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BEE2CECC-F1E1-446C-9665-8393A34F436C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463409A-B2E7-40E9-A862-61D7885DEBF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07787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4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4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14FCE7C-22AE-4046-A71A-56AC08BCF925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204F297D-E184-4132-AD6B-4696809D40C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1738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7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4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618828C2-D2A7-4D46-AAE4-89A68D4DCA12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525DF7FD-5195-4758-B6F1-94EC18A7DD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14529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0237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7761">
              <a:defRPr/>
            </a:pPr>
            <a:fld id="{D183CC46-F3A9-44E2-9F45-AD2C2ACE6AFB}" type="datetimeFigureOut">
              <a:rPr lang="en-US" smtClean="0"/>
              <a:pPr defTabSz="1057761">
                <a:defRPr/>
              </a:pPr>
              <a:t>6/26/2017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7761"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7761">
              <a:defRPr/>
            </a:pPr>
            <a:fld id="{0D1708E4-0C86-4588-A36D-F99B531E8574}" type="slidenum">
              <a:rPr lang="en-US" smtClean="0"/>
              <a:pPr defTabSz="1057761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173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1"/>
            <a:ext cx="7772400" cy="1021558"/>
          </a:xfrm>
        </p:spPr>
        <p:txBody>
          <a:bodyPr anchor="t"/>
          <a:lstStyle>
            <a:lvl1pPr algn="l">
              <a:defRPr sz="3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41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2432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4864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27297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9729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2161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4594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7026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39458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FF7B9C9E-5872-4BE8-BFFA-93569FE68129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3F25A716-0495-4C65-893F-D9C240A9A9D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91020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9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1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2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34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246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057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869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680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492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FF7B9C9E-5872-4BE8-BFFA-93569FE68129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3F25A716-0495-4C65-893F-D9C240A9A9D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83085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B1CE860-29DE-4689-A7FA-AECB9BFA7F14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68D57DB-7C82-4498-A9AF-4C76C8DAADB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1223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15" indent="0">
              <a:buNone/>
              <a:defRPr sz="1800" b="1"/>
            </a:lvl2pPr>
            <a:lvl3pPr marL="816229" indent="0">
              <a:buNone/>
              <a:defRPr sz="1600" b="1"/>
            </a:lvl3pPr>
            <a:lvl4pPr marL="1224346" indent="0">
              <a:buNone/>
              <a:defRPr sz="1400" b="1"/>
            </a:lvl4pPr>
            <a:lvl5pPr marL="1632462" indent="0">
              <a:buNone/>
              <a:defRPr sz="1400" b="1"/>
            </a:lvl5pPr>
            <a:lvl6pPr marL="2040577" indent="0">
              <a:buNone/>
              <a:defRPr sz="1400" b="1"/>
            </a:lvl6pPr>
            <a:lvl7pPr marL="2448692" indent="0">
              <a:buNone/>
              <a:defRPr sz="1400" b="1"/>
            </a:lvl7pPr>
            <a:lvl8pPr marL="2856806" indent="0">
              <a:buNone/>
              <a:defRPr sz="1400" b="1"/>
            </a:lvl8pPr>
            <a:lvl9pPr marL="3264923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631160"/>
            <a:ext cx="4040188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151338"/>
            <a:ext cx="4041775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15" indent="0">
              <a:buNone/>
              <a:defRPr sz="1800" b="1"/>
            </a:lvl2pPr>
            <a:lvl3pPr marL="816229" indent="0">
              <a:buNone/>
              <a:defRPr sz="1600" b="1"/>
            </a:lvl3pPr>
            <a:lvl4pPr marL="1224346" indent="0">
              <a:buNone/>
              <a:defRPr sz="1400" b="1"/>
            </a:lvl4pPr>
            <a:lvl5pPr marL="1632462" indent="0">
              <a:buNone/>
              <a:defRPr sz="1400" b="1"/>
            </a:lvl5pPr>
            <a:lvl6pPr marL="2040577" indent="0">
              <a:buNone/>
              <a:defRPr sz="1400" b="1"/>
            </a:lvl6pPr>
            <a:lvl7pPr marL="2448692" indent="0">
              <a:buNone/>
              <a:defRPr sz="1400" b="1"/>
            </a:lvl7pPr>
            <a:lvl8pPr marL="2856806" indent="0">
              <a:buNone/>
              <a:defRPr sz="1400" b="1"/>
            </a:lvl8pPr>
            <a:lvl9pPr marL="3264923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1631160"/>
            <a:ext cx="4041775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2FC8D3E7-54D9-40F4-AE06-B52CF083D191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1A361248-FEEF-4B83-934E-D54F2F47B1B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25799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C76FF642-620A-4FAE-B930-E5558ED0635E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25EF0E77-2EAD-4130-89D7-C7D7990BD77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02362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5E2524E6-795D-4DB1-97F8-ABE03C8705E9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CC96952E-802B-4FCB-A506-F45A7771035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3" descr="F:\Users\mattf\SMCWPPP\CoordinatorInfo\Logo\From Tim\SMS_FinalLogo - cropped big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0947" y="4037030"/>
            <a:ext cx="1143000" cy="108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7515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795"/>
            <a:ext cx="5111750" cy="4389835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8"/>
          </a:xfrm>
        </p:spPr>
        <p:txBody>
          <a:bodyPr/>
          <a:lstStyle>
            <a:lvl1pPr marL="0" indent="0">
              <a:buNone/>
              <a:defRPr sz="1300"/>
            </a:lvl1pPr>
            <a:lvl2pPr marL="408115" indent="0">
              <a:buNone/>
              <a:defRPr sz="1100"/>
            </a:lvl2pPr>
            <a:lvl3pPr marL="816229" indent="0">
              <a:buNone/>
              <a:defRPr sz="900"/>
            </a:lvl3pPr>
            <a:lvl4pPr marL="1224346" indent="0">
              <a:buNone/>
              <a:defRPr sz="800"/>
            </a:lvl4pPr>
            <a:lvl5pPr marL="1632462" indent="0">
              <a:buNone/>
              <a:defRPr sz="800"/>
            </a:lvl5pPr>
            <a:lvl6pPr marL="2040577" indent="0">
              <a:buNone/>
              <a:defRPr sz="800"/>
            </a:lvl6pPr>
            <a:lvl7pPr marL="2448692" indent="0">
              <a:buNone/>
              <a:defRPr sz="800"/>
            </a:lvl7pPr>
            <a:lvl8pPr marL="2856806" indent="0">
              <a:buNone/>
              <a:defRPr sz="800"/>
            </a:lvl8pPr>
            <a:lvl9pPr marL="3264923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1A18410F-52AC-470E-B0F3-B4DE3216B3B8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E0475FB-1FA1-420C-B90C-AC74F1B33B0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3441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408115" indent="0">
              <a:buNone/>
              <a:defRPr sz="2500"/>
            </a:lvl2pPr>
            <a:lvl3pPr marL="816229" indent="0">
              <a:buNone/>
              <a:defRPr sz="2100"/>
            </a:lvl3pPr>
            <a:lvl4pPr marL="1224346" indent="0">
              <a:buNone/>
              <a:defRPr sz="1800"/>
            </a:lvl4pPr>
            <a:lvl5pPr marL="1632462" indent="0">
              <a:buNone/>
              <a:defRPr sz="1800"/>
            </a:lvl5pPr>
            <a:lvl6pPr marL="2040577" indent="0">
              <a:buNone/>
              <a:defRPr sz="1800"/>
            </a:lvl6pPr>
            <a:lvl7pPr marL="2448692" indent="0">
              <a:buNone/>
              <a:defRPr sz="1800"/>
            </a:lvl7pPr>
            <a:lvl8pPr marL="2856806" indent="0">
              <a:buNone/>
              <a:defRPr sz="1800"/>
            </a:lvl8pPr>
            <a:lvl9pPr marL="3264923" indent="0">
              <a:buNone/>
              <a:defRPr sz="18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6"/>
          </a:xfrm>
        </p:spPr>
        <p:txBody>
          <a:bodyPr/>
          <a:lstStyle>
            <a:lvl1pPr marL="0" indent="0">
              <a:buNone/>
              <a:defRPr sz="1300"/>
            </a:lvl1pPr>
            <a:lvl2pPr marL="408115" indent="0">
              <a:buNone/>
              <a:defRPr sz="1100"/>
            </a:lvl2pPr>
            <a:lvl3pPr marL="816229" indent="0">
              <a:buNone/>
              <a:defRPr sz="900"/>
            </a:lvl3pPr>
            <a:lvl4pPr marL="1224346" indent="0">
              <a:buNone/>
              <a:defRPr sz="800"/>
            </a:lvl4pPr>
            <a:lvl5pPr marL="1632462" indent="0">
              <a:buNone/>
              <a:defRPr sz="800"/>
            </a:lvl5pPr>
            <a:lvl6pPr marL="2040577" indent="0">
              <a:buNone/>
              <a:defRPr sz="800"/>
            </a:lvl6pPr>
            <a:lvl7pPr marL="2448692" indent="0">
              <a:buNone/>
              <a:defRPr sz="800"/>
            </a:lvl7pPr>
            <a:lvl8pPr marL="2856806" indent="0">
              <a:buNone/>
              <a:defRPr sz="800"/>
            </a:lvl8pPr>
            <a:lvl9pPr marL="3264923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C8924ED8-4452-4C57-9A81-DDC71BB991D0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5E653B72-B6C0-4181-A246-48A7352BA9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5337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BEE2CECC-F1E1-446C-9665-8393A34F436C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463409A-B2E7-40E9-A862-61D7885DEBF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10630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4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4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14FCE7C-22AE-4046-A71A-56AC08BCF925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204F297D-E184-4132-AD6B-4696809D40C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75536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8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1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4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fld id="{1B799CA6-BCC7-49B0-9468-B053AFB894D7}" type="datetimeFigureOut">
              <a:rPr lang="en-US" smtClean="0"/>
              <a:pPr/>
              <a:t>6/26/2017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fld id="{EB20AE44-481C-4B1B-8DE4-D23D003685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13262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B1CE860-29DE-4689-A7FA-AECB9BFA7F14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68D57DB-7C82-4498-A9AF-4C76C8DAADB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81439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4201524"/>
      </p:ext>
    </p:extLst>
  </p:cSld>
  <p:clrMapOvr>
    <a:masterClrMapping/>
  </p:clrMapOvr>
  <p:transition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99CA6-BCC7-49B0-9468-B053AFB894D7}" type="datetimeFigureOut">
              <a:rPr lang="en-US" smtClean="0"/>
              <a:pPr/>
              <a:t>6/26/2017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0AE44-481C-4B1B-8DE4-D23D003685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00"/>
      </p:ext>
    </p:extLst>
  </p:cSld>
  <p:clrMapOvr>
    <a:masterClrMapping/>
  </p:clrMapOvr>
  <p:transition>
    <p:fade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3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51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0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161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28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237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04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856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666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475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fld id="{1B799CA6-BCC7-49B0-9468-B053AFB894D7}" type="datetimeFigureOut">
              <a:rPr lang="en-US" smtClean="0"/>
              <a:pPr/>
              <a:t>6/26/2017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fld id="{EB20AE44-481C-4B1B-8DE4-D23D003685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43570"/>
      </p:ext>
    </p:extLst>
  </p:cSld>
  <p:clrMapOvr>
    <a:masterClrMapping/>
  </p:clrMapOvr>
  <p:transition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7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fld id="{1B799CA6-BCC7-49B0-9468-B053AFB894D7}" type="datetimeFigureOut">
              <a:rPr lang="en-US" smtClean="0"/>
              <a:pPr/>
              <a:t>6/26/2017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fld id="{EB20AE44-481C-4B1B-8DE4-D23D003685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081737"/>
      </p:ext>
    </p:extLst>
  </p:cSld>
  <p:clrMapOvr>
    <a:masterClrMapping/>
  </p:clrMapOvr>
  <p:transition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4" y="1151344"/>
            <a:ext cx="4040189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096" indent="0">
              <a:buNone/>
              <a:defRPr sz="1800" b="1"/>
            </a:lvl2pPr>
            <a:lvl3pPr marL="816187" indent="0">
              <a:buNone/>
              <a:defRPr sz="1700" b="1"/>
            </a:lvl3pPr>
            <a:lvl4pPr marL="1224286" indent="0">
              <a:buNone/>
              <a:defRPr sz="1400" b="1"/>
            </a:lvl4pPr>
            <a:lvl5pPr marL="1632377" indent="0">
              <a:buNone/>
              <a:defRPr sz="1400" b="1"/>
            </a:lvl5pPr>
            <a:lvl6pPr marL="2040475" indent="0">
              <a:buNone/>
              <a:defRPr sz="1400" b="1"/>
            </a:lvl6pPr>
            <a:lvl7pPr marL="2448564" indent="0">
              <a:buNone/>
              <a:defRPr sz="1400" b="1"/>
            </a:lvl7pPr>
            <a:lvl8pPr marL="2856660" indent="0">
              <a:buNone/>
              <a:defRPr sz="1400" b="1"/>
            </a:lvl8pPr>
            <a:lvl9pPr marL="3264752" indent="0">
              <a:buNone/>
              <a:defRPr sz="1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14" y="1631162"/>
            <a:ext cx="4040189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151344"/>
            <a:ext cx="4041775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096" indent="0">
              <a:buNone/>
              <a:defRPr sz="1800" b="1"/>
            </a:lvl2pPr>
            <a:lvl3pPr marL="816187" indent="0">
              <a:buNone/>
              <a:defRPr sz="1700" b="1"/>
            </a:lvl3pPr>
            <a:lvl4pPr marL="1224286" indent="0">
              <a:buNone/>
              <a:defRPr sz="1400" b="1"/>
            </a:lvl4pPr>
            <a:lvl5pPr marL="1632377" indent="0">
              <a:buNone/>
              <a:defRPr sz="1400" b="1"/>
            </a:lvl5pPr>
            <a:lvl6pPr marL="2040475" indent="0">
              <a:buNone/>
              <a:defRPr sz="1400" b="1"/>
            </a:lvl6pPr>
            <a:lvl7pPr marL="2448564" indent="0">
              <a:buNone/>
              <a:defRPr sz="1400" b="1"/>
            </a:lvl7pPr>
            <a:lvl8pPr marL="2856660" indent="0">
              <a:buNone/>
              <a:defRPr sz="1400" b="1"/>
            </a:lvl8pPr>
            <a:lvl9pPr marL="3264752" indent="0">
              <a:buNone/>
              <a:defRPr sz="1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1631162"/>
            <a:ext cx="4041775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fld id="{1B799CA6-BCC7-49B0-9468-B053AFB894D7}" type="datetimeFigureOut">
              <a:rPr lang="en-US" smtClean="0"/>
              <a:pPr/>
              <a:t>6/26/2017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fld id="{EB20AE44-481C-4B1B-8DE4-D23D003685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34055"/>
      </p:ext>
    </p:extLst>
  </p:cSld>
  <p:clrMapOvr>
    <a:masterClrMapping/>
  </p:clrMapOvr>
  <p:transition>
    <p:fade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fld id="{1B799CA6-BCC7-49B0-9468-B053AFB894D7}" type="datetimeFigureOut">
              <a:rPr lang="en-US" smtClean="0"/>
              <a:pPr/>
              <a:t>6/26/2017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fld id="{EB20AE44-481C-4B1B-8DE4-D23D003685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6515"/>
      </p:ext>
    </p:extLst>
  </p:cSld>
  <p:clrMapOvr>
    <a:masterClrMapping/>
  </p:clrMapOvr>
  <p:transition>
    <p:fade thruBlk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fld id="{1B799CA6-BCC7-49B0-9468-B053AFB894D7}" type="datetimeFigureOut">
              <a:rPr lang="en-US" smtClean="0"/>
              <a:pPr/>
              <a:t>6/26/2017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fld id="{EB20AE44-481C-4B1B-8DE4-D23D003685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78198"/>
      </p:ext>
    </p:extLst>
  </p:cSld>
  <p:clrMapOvr>
    <a:masterClrMapping/>
  </p:clrMapOvr>
  <p:transition>
    <p:fade thruBlk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4801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4" y="204806"/>
            <a:ext cx="5111750" cy="4389835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8"/>
          </a:xfrm>
        </p:spPr>
        <p:txBody>
          <a:bodyPr/>
          <a:lstStyle>
            <a:lvl1pPr marL="0" indent="0">
              <a:buNone/>
              <a:defRPr sz="1300"/>
            </a:lvl1pPr>
            <a:lvl2pPr marL="408096" indent="0">
              <a:buNone/>
              <a:defRPr sz="1100"/>
            </a:lvl2pPr>
            <a:lvl3pPr marL="816187" indent="0">
              <a:buNone/>
              <a:defRPr sz="900"/>
            </a:lvl3pPr>
            <a:lvl4pPr marL="1224286" indent="0">
              <a:buNone/>
              <a:defRPr sz="800"/>
            </a:lvl4pPr>
            <a:lvl5pPr marL="1632377" indent="0">
              <a:buNone/>
              <a:defRPr sz="800"/>
            </a:lvl5pPr>
            <a:lvl6pPr marL="2040475" indent="0">
              <a:buNone/>
              <a:defRPr sz="800"/>
            </a:lvl6pPr>
            <a:lvl7pPr marL="2448564" indent="0">
              <a:buNone/>
              <a:defRPr sz="800"/>
            </a:lvl7pPr>
            <a:lvl8pPr marL="2856660" indent="0">
              <a:buNone/>
              <a:defRPr sz="800"/>
            </a:lvl8pPr>
            <a:lvl9pPr marL="326475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fld id="{1B799CA6-BCC7-49B0-9468-B053AFB894D7}" type="datetimeFigureOut">
              <a:rPr lang="en-US" smtClean="0"/>
              <a:pPr/>
              <a:t>6/26/2017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fld id="{EB20AE44-481C-4B1B-8DE4-D23D003685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02655"/>
      </p:ext>
    </p:extLst>
  </p:cSld>
  <p:clrMapOvr>
    <a:masterClrMapping/>
  </p:clrMapOvr>
  <p:transition>
    <p:fade thruBlk="1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60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408096" indent="0">
              <a:buNone/>
              <a:defRPr sz="2500"/>
            </a:lvl2pPr>
            <a:lvl3pPr marL="816187" indent="0">
              <a:buNone/>
              <a:defRPr sz="2100"/>
            </a:lvl3pPr>
            <a:lvl4pPr marL="1224286" indent="0">
              <a:buNone/>
              <a:defRPr sz="1800"/>
            </a:lvl4pPr>
            <a:lvl5pPr marL="1632377" indent="0">
              <a:buNone/>
              <a:defRPr sz="1800"/>
            </a:lvl5pPr>
            <a:lvl6pPr marL="2040475" indent="0">
              <a:buNone/>
              <a:defRPr sz="1800"/>
            </a:lvl6pPr>
            <a:lvl7pPr marL="2448564" indent="0">
              <a:buNone/>
              <a:defRPr sz="1800"/>
            </a:lvl7pPr>
            <a:lvl8pPr marL="2856660" indent="0">
              <a:buNone/>
              <a:defRPr sz="1800"/>
            </a:lvl8pPr>
            <a:lvl9pPr marL="3264752" indent="0">
              <a:buNone/>
              <a:defRPr sz="18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14"/>
            <a:ext cx="5486400" cy="603646"/>
          </a:xfrm>
        </p:spPr>
        <p:txBody>
          <a:bodyPr/>
          <a:lstStyle>
            <a:lvl1pPr marL="0" indent="0">
              <a:buNone/>
              <a:defRPr sz="1300"/>
            </a:lvl1pPr>
            <a:lvl2pPr marL="408096" indent="0">
              <a:buNone/>
              <a:defRPr sz="1100"/>
            </a:lvl2pPr>
            <a:lvl3pPr marL="816187" indent="0">
              <a:buNone/>
              <a:defRPr sz="900"/>
            </a:lvl3pPr>
            <a:lvl4pPr marL="1224286" indent="0">
              <a:buNone/>
              <a:defRPr sz="800"/>
            </a:lvl4pPr>
            <a:lvl5pPr marL="1632377" indent="0">
              <a:buNone/>
              <a:defRPr sz="800"/>
            </a:lvl5pPr>
            <a:lvl6pPr marL="2040475" indent="0">
              <a:buNone/>
              <a:defRPr sz="800"/>
            </a:lvl6pPr>
            <a:lvl7pPr marL="2448564" indent="0">
              <a:buNone/>
              <a:defRPr sz="800"/>
            </a:lvl7pPr>
            <a:lvl8pPr marL="2856660" indent="0">
              <a:buNone/>
              <a:defRPr sz="800"/>
            </a:lvl8pPr>
            <a:lvl9pPr marL="326475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fld id="{1B799CA6-BCC7-49B0-9468-B053AFB894D7}" type="datetimeFigureOut">
              <a:rPr lang="en-US" smtClean="0"/>
              <a:pPr/>
              <a:t>6/26/2017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fld id="{EB20AE44-481C-4B1B-8DE4-D23D003685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731167"/>
      </p:ext>
    </p:extLst>
  </p:cSld>
  <p:clrMapOvr>
    <a:masterClrMapping/>
  </p:clrMapOvr>
  <p:transition>
    <p:fade thruBlk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fld id="{1B799CA6-BCC7-49B0-9468-B053AFB894D7}" type="datetimeFigureOut">
              <a:rPr lang="en-US" smtClean="0"/>
              <a:pPr/>
              <a:t>6/26/2017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fld id="{EB20AE44-481C-4B1B-8DE4-D23D003685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9254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24323" indent="0">
              <a:buNone/>
              <a:defRPr sz="2000" b="1"/>
            </a:lvl2pPr>
            <a:lvl3pPr marL="848647" indent="0">
              <a:buNone/>
              <a:defRPr sz="1700" b="1"/>
            </a:lvl3pPr>
            <a:lvl4pPr marL="1272970" indent="0">
              <a:buNone/>
              <a:defRPr sz="1300" b="1"/>
            </a:lvl4pPr>
            <a:lvl5pPr marL="1697293" indent="0">
              <a:buNone/>
              <a:defRPr sz="1300" b="1"/>
            </a:lvl5pPr>
            <a:lvl6pPr marL="2121618" indent="0">
              <a:buNone/>
              <a:defRPr sz="1300" b="1"/>
            </a:lvl6pPr>
            <a:lvl7pPr marL="2545941" indent="0">
              <a:buNone/>
              <a:defRPr sz="1300" b="1"/>
            </a:lvl7pPr>
            <a:lvl8pPr marL="2970265" indent="0">
              <a:buNone/>
              <a:defRPr sz="1300" b="1"/>
            </a:lvl8pPr>
            <a:lvl9pPr marL="3394587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67"/>
            <a:ext cx="4040188" cy="2963467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8" y="1151338"/>
            <a:ext cx="4041775" cy="47982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24323" indent="0">
              <a:buNone/>
              <a:defRPr sz="2000" b="1"/>
            </a:lvl2pPr>
            <a:lvl3pPr marL="848647" indent="0">
              <a:buNone/>
              <a:defRPr sz="1700" b="1"/>
            </a:lvl3pPr>
            <a:lvl4pPr marL="1272970" indent="0">
              <a:buNone/>
              <a:defRPr sz="1300" b="1"/>
            </a:lvl4pPr>
            <a:lvl5pPr marL="1697293" indent="0">
              <a:buNone/>
              <a:defRPr sz="1300" b="1"/>
            </a:lvl5pPr>
            <a:lvl6pPr marL="2121618" indent="0">
              <a:buNone/>
              <a:defRPr sz="1300" b="1"/>
            </a:lvl6pPr>
            <a:lvl7pPr marL="2545941" indent="0">
              <a:buNone/>
              <a:defRPr sz="1300" b="1"/>
            </a:lvl7pPr>
            <a:lvl8pPr marL="2970265" indent="0">
              <a:buNone/>
              <a:defRPr sz="1300" b="1"/>
            </a:lvl8pPr>
            <a:lvl9pPr marL="3394587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8" y="1631167"/>
            <a:ext cx="4041775" cy="2963467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2FC8D3E7-54D9-40F4-AE06-B52CF083D191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1A361248-FEEF-4B83-934E-D54F2F47B1B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33791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96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96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fld id="{1B799CA6-BCC7-49B0-9468-B053AFB894D7}" type="datetimeFigureOut">
              <a:rPr lang="en-US" smtClean="0"/>
              <a:pPr/>
              <a:t>6/26/2017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fld id="{EB20AE44-481C-4B1B-8DE4-D23D003685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06405"/>
      </p:ext>
    </p:extLst>
  </p:cSld>
  <p:clrMapOvr>
    <a:masterClrMapping/>
  </p:clrMapOvr>
  <p:transition>
    <p:fade thruBlk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618828C2-D2A7-4D46-AAE4-89A68D4DCA12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525DF7FD-5195-4758-B6F1-94EC18A7DD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04929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018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7973">
              <a:defRPr/>
            </a:pPr>
            <a:fld id="{D183CC46-F3A9-44E2-9F45-AD2C2ACE6AFB}" type="datetimeFigureOut">
              <a:rPr lang="en-US" smtClean="0"/>
              <a:pPr defTabSz="1057973">
                <a:defRPr/>
              </a:pPr>
              <a:t>6/26/2017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7973"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7973">
              <a:defRPr/>
            </a:pPr>
            <a:fld id="{0D1708E4-0C86-4588-A36D-F99B531E8574}" type="slidenum">
              <a:rPr lang="en-US" smtClean="0"/>
              <a:pPr defTabSz="1057973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327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7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1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3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58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278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098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917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73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557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FF7B9C9E-5872-4BE8-BFFA-93569FE68129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3F25A716-0495-4C65-893F-D9C240A9A9D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25204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B1CE860-29DE-4689-A7FA-AECB9BFA7F14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68D57DB-7C82-4498-A9AF-4C76C8DAADB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74112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151336"/>
            <a:ext cx="4040188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96" indent="0">
              <a:buNone/>
              <a:defRPr sz="1800" b="1"/>
            </a:lvl2pPr>
            <a:lvl3pPr marL="816393" indent="0">
              <a:buNone/>
              <a:defRPr sz="1600" b="1"/>
            </a:lvl3pPr>
            <a:lvl4pPr marL="1224589" indent="0">
              <a:buNone/>
              <a:defRPr sz="1400" b="1"/>
            </a:lvl4pPr>
            <a:lvl5pPr marL="1632786" indent="0">
              <a:buNone/>
              <a:defRPr sz="1400" b="1"/>
            </a:lvl5pPr>
            <a:lvl6pPr marL="2040983" indent="0">
              <a:buNone/>
              <a:defRPr sz="1400" b="1"/>
            </a:lvl6pPr>
            <a:lvl7pPr marL="2449179" indent="0">
              <a:buNone/>
              <a:defRPr sz="1400" b="1"/>
            </a:lvl7pPr>
            <a:lvl8pPr marL="2857376" indent="0">
              <a:buNone/>
              <a:defRPr sz="1400" b="1"/>
            </a:lvl8pPr>
            <a:lvl9pPr marL="3265572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1631158"/>
            <a:ext cx="4040188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6"/>
            <a:ext cx="4041775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96" indent="0">
              <a:buNone/>
              <a:defRPr sz="1800" b="1"/>
            </a:lvl2pPr>
            <a:lvl3pPr marL="816393" indent="0">
              <a:buNone/>
              <a:defRPr sz="1600" b="1"/>
            </a:lvl3pPr>
            <a:lvl4pPr marL="1224589" indent="0">
              <a:buNone/>
              <a:defRPr sz="1400" b="1"/>
            </a:lvl4pPr>
            <a:lvl5pPr marL="1632786" indent="0">
              <a:buNone/>
              <a:defRPr sz="1400" b="1"/>
            </a:lvl5pPr>
            <a:lvl6pPr marL="2040983" indent="0">
              <a:buNone/>
              <a:defRPr sz="1400" b="1"/>
            </a:lvl6pPr>
            <a:lvl7pPr marL="2449179" indent="0">
              <a:buNone/>
              <a:defRPr sz="1400" b="1"/>
            </a:lvl7pPr>
            <a:lvl8pPr marL="2857376" indent="0">
              <a:buNone/>
              <a:defRPr sz="1400" b="1"/>
            </a:lvl8pPr>
            <a:lvl9pPr marL="3265572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8"/>
            <a:ext cx="4041775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2FC8D3E7-54D9-40F4-AE06-B52CF083D191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1A361248-FEEF-4B83-934E-D54F2F47B1B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9987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C76FF642-620A-4FAE-B930-E5558ED0635E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25EF0E77-2EAD-4130-89D7-C7D7990BD77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5595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5E2524E6-795D-4DB1-97F8-ABE03C8705E9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CC96952E-802B-4FCB-A506-F45A7771035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1" name="Picture 3" descr="F:\Users\mattf\SMCWPPP\CoordinatorInfo\Logo\From Tim\SMS_FinalLogo - cropped big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0947" y="4037030"/>
            <a:ext cx="1143000" cy="108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84616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04790"/>
            <a:ext cx="5111750" cy="4389835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8"/>
          </a:xfrm>
        </p:spPr>
        <p:txBody>
          <a:bodyPr/>
          <a:lstStyle>
            <a:lvl1pPr marL="0" indent="0">
              <a:buNone/>
              <a:defRPr sz="1300"/>
            </a:lvl1pPr>
            <a:lvl2pPr marL="408196" indent="0">
              <a:buNone/>
              <a:defRPr sz="1100"/>
            </a:lvl2pPr>
            <a:lvl3pPr marL="816393" indent="0">
              <a:buNone/>
              <a:defRPr sz="900"/>
            </a:lvl3pPr>
            <a:lvl4pPr marL="1224589" indent="0">
              <a:buNone/>
              <a:defRPr sz="800"/>
            </a:lvl4pPr>
            <a:lvl5pPr marL="1632786" indent="0">
              <a:buNone/>
              <a:defRPr sz="800"/>
            </a:lvl5pPr>
            <a:lvl6pPr marL="2040983" indent="0">
              <a:buNone/>
              <a:defRPr sz="800"/>
            </a:lvl6pPr>
            <a:lvl7pPr marL="2449179" indent="0">
              <a:buNone/>
              <a:defRPr sz="800"/>
            </a:lvl7pPr>
            <a:lvl8pPr marL="2857376" indent="0">
              <a:buNone/>
              <a:defRPr sz="800"/>
            </a:lvl8pPr>
            <a:lvl9pPr marL="3265572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1A18410F-52AC-470E-B0F3-B4DE3216B3B8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E0475FB-1FA1-420C-B90C-AC74F1B33B0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84288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C76FF642-620A-4FAE-B930-E5558ED0635E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25EF0E77-2EAD-4130-89D7-C7D7990BD77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68875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2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408196" indent="0">
              <a:buNone/>
              <a:defRPr sz="2500"/>
            </a:lvl2pPr>
            <a:lvl3pPr marL="816393" indent="0">
              <a:buNone/>
              <a:defRPr sz="2100"/>
            </a:lvl3pPr>
            <a:lvl4pPr marL="1224589" indent="0">
              <a:buNone/>
              <a:defRPr sz="1800"/>
            </a:lvl4pPr>
            <a:lvl5pPr marL="1632786" indent="0">
              <a:buNone/>
              <a:defRPr sz="1800"/>
            </a:lvl5pPr>
            <a:lvl6pPr marL="2040983" indent="0">
              <a:buNone/>
              <a:defRPr sz="1800"/>
            </a:lvl6pPr>
            <a:lvl7pPr marL="2449179" indent="0">
              <a:buNone/>
              <a:defRPr sz="1800"/>
            </a:lvl7pPr>
            <a:lvl8pPr marL="2857376" indent="0">
              <a:buNone/>
              <a:defRPr sz="1800"/>
            </a:lvl8pPr>
            <a:lvl9pPr marL="3265572" indent="0">
              <a:buNone/>
              <a:defRPr sz="18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6"/>
          </a:xfrm>
        </p:spPr>
        <p:txBody>
          <a:bodyPr/>
          <a:lstStyle>
            <a:lvl1pPr marL="0" indent="0">
              <a:buNone/>
              <a:defRPr sz="1300"/>
            </a:lvl1pPr>
            <a:lvl2pPr marL="408196" indent="0">
              <a:buNone/>
              <a:defRPr sz="1100"/>
            </a:lvl2pPr>
            <a:lvl3pPr marL="816393" indent="0">
              <a:buNone/>
              <a:defRPr sz="900"/>
            </a:lvl3pPr>
            <a:lvl4pPr marL="1224589" indent="0">
              <a:buNone/>
              <a:defRPr sz="800"/>
            </a:lvl4pPr>
            <a:lvl5pPr marL="1632786" indent="0">
              <a:buNone/>
              <a:defRPr sz="800"/>
            </a:lvl5pPr>
            <a:lvl6pPr marL="2040983" indent="0">
              <a:buNone/>
              <a:defRPr sz="800"/>
            </a:lvl6pPr>
            <a:lvl7pPr marL="2449179" indent="0">
              <a:buNone/>
              <a:defRPr sz="800"/>
            </a:lvl7pPr>
            <a:lvl8pPr marL="2857376" indent="0">
              <a:buNone/>
              <a:defRPr sz="800"/>
            </a:lvl8pPr>
            <a:lvl9pPr marL="3265572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C8924ED8-4452-4C57-9A81-DDC71BB991D0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5E653B72-B6C0-4181-A246-48A7352BA9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68519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BEE2CECC-F1E1-446C-9665-8393A34F436C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463409A-B2E7-40E9-A862-61D7885DEBF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97781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14FCE7C-22AE-4046-A71A-56AC08BCF925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204F297D-E184-4132-AD6B-4696809D40C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1840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5E2524E6-795D-4DB1-97F8-ABE03C8705E9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CC96952E-802B-4FCB-A506-F45A7771035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1" name="Picture 3" descr="F:\Users\mattf\SMCWPPP\CoordinatorInfo\Logo\From Tim\SMS_FinalLogo - cropped big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0947" y="4037039"/>
            <a:ext cx="1143000" cy="108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7781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6" y="204791"/>
            <a:ext cx="3008313" cy="8715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6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6" y="1076328"/>
            <a:ext cx="3008313" cy="3518298"/>
          </a:xfrm>
        </p:spPr>
        <p:txBody>
          <a:bodyPr/>
          <a:lstStyle>
            <a:lvl1pPr marL="0" indent="0">
              <a:buNone/>
              <a:defRPr sz="1300"/>
            </a:lvl1pPr>
            <a:lvl2pPr marL="424323" indent="0">
              <a:buNone/>
              <a:defRPr sz="1100"/>
            </a:lvl2pPr>
            <a:lvl3pPr marL="848647" indent="0">
              <a:buNone/>
              <a:defRPr sz="1000"/>
            </a:lvl3pPr>
            <a:lvl4pPr marL="1272970" indent="0">
              <a:buNone/>
              <a:defRPr sz="700"/>
            </a:lvl4pPr>
            <a:lvl5pPr marL="1697293" indent="0">
              <a:buNone/>
              <a:defRPr sz="700"/>
            </a:lvl5pPr>
            <a:lvl6pPr marL="2121618" indent="0">
              <a:buNone/>
              <a:defRPr sz="700"/>
            </a:lvl6pPr>
            <a:lvl7pPr marL="2545941" indent="0">
              <a:buNone/>
              <a:defRPr sz="700"/>
            </a:lvl7pPr>
            <a:lvl8pPr marL="2970265" indent="0">
              <a:buNone/>
              <a:defRPr sz="700"/>
            </a:lvl8pPr>
            <a:lvl9pPr marL="3394587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1A18410F-52AC-470E-B0F3-B4DE3216B3B8}" type="datetimeFigureOut">
              <a:rPr lang="en-US" smtClean="0"/>
              <a:pPr>
                <a:defRPr/>
              </a:pPr>
              <a:t>6/26/2017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u="sng">
                <a:latin typeface="Arial" charset="0"/>
              </a:defRPr>
            </a:lvl1pPr>
          </a:lstStyle>
          <a:p>
            <a:pPr>
              <a:defRPr/>
            </a:pPr>
            <a:fld id="{EE0475FB-1FA1-420C-B90C-AC74F1B33B0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41615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3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ChangeArrowheads="1"/>
          </p:cNvSpPr>
          <p:nvPr/>
        </p:nvSpPr>
        <p:spPr bwMode="auto">
          <a:xfrm rot="16200000" flipV="1">
            <a:off x="-2419350" y="1428750"/>
            <a:ext cx="5143500" cy="2286000"/>
          </a:xfrm>
          <a:prstGeom prst="wave">
            <a:avLst>
              <a:gd name="adj1" fmla="val 8810"/>
              <a:gd name="adj2" fmla="val 0"/>
            </a:avLst>
          </a:prstGeom>
          <a:solidFill>
            <a:srgbClr val="1871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4868" tIns="42434" rIns="84868" bIns="42434"/>
          <a:lstStyle/>
          <a:p>
            <a:pPr defTabSz="848363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srgbClr val="000000"/>
              </a:solidFill>
            </a:endParaRPr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 rot="16200000" flipV="1">
            <a:off x="-2614612" y="1428757"/>
            <a:ext cx="5143500" cy="2286001"/>
          </a:xfrm>
          <a:prstGeom prst="wave">
            <a:avLst>
              <a:gd name="adj1" fmla="val 8810"/>
              <a:gd name="adj2" fmla="val 0"/>
            </a:avLst>
          </a:prstGeom>
          <a:solidFill>
            <a:srgbClr val="5D97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4868" tIns="42434" rIns="84868" bIns="42434"/>
          <a:lstStyle/>
          <a:p>
            <a:pPr defTabSz="848363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srgbClr val="000000"/>
              </a:solidFill>
            </a:endParaRPr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1447800" y="205978"/>
            <a:ext cx="7239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4868" tIns="42434" rIns="84868" bIns="4243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47800" y="1200151"/>
            <a:ext cx="72390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4868" tIns="42434" rIns="84868" bIns="424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72"/>
            <a:ext cx="2133600" cy="273845"/>
          </a:xfrm>
          <a:prstGeom prst="rect">
            <a:avLst/>
          </a:prstGeom>
        </p:spPr>
        <p:txBody>
          <a:bodyPr vert="horz" lIns="84868" tIns="42434" rIns="84868" bIns="42434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1099773">
              <a:defRPr/>
            </a:pPr>
            <a:fld id="{D183CC46-F3A9-44E2-9F45-AD2C2ACE6AFB}" type="datetimeFigureOut">
              <a:rPr lang="en-US" smtClean="0"/>
              <a:pPr defTabSz="1099773">
                <a:defRPr/>
              </a:pPr>
              <a:t>6/26/2017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72"/>
            <a:ext cx="2895600" cy="273845"/>
          </a:xfrm>
          <a:prstGeom prst="rect">
            <a:avLst/>
          </a:prstGeom>
        </p:spPr>
        <p:txBody>
          <a:bodyPr vert="horz" lIns="84868" tIns="42434" rIns="84868" bIns="42434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1099773"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72"/>
            <a:ext cx="2133600" cy="273845"/>
          </a:xfrm>
          <a:prstGeom prst="rect">
            <a:avLst/>
          </a:prstGeom>
        </p:spPr>
        <p:txBody>
          <a:bodyPr vert="horz" lIns="84868" tIns="42434" rIns="84868" bIns="42434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1099773">
              <a:defRPr/>
            </a:pPr>
            <a:fld id="{0D1708E4-0C86-4588-A36D-F99B531E8574}" type="slidenum">
              <a:rPr lang="en-US" smtClean="0"/>
              <a:pPr defTabSz="1099773">
                <a:defRPr/>
              </a:pPr>
              <a:t>‹#›</a:t>
            </a:fld>
            <a:endParaRPr lang="en-US" dirty="0"/>
          </a:p>
        </p:txBody>
      </p:sp>
      <p:pic>
        <p:nvPicPr>
          <p:cNvPr id="3074" name="Picture 2" descr="F:\Users\mattf\SMCWPPP\CoordinatorInfo\Logo\From Tim\SMS_FinalLogo - cropped big.JPG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1264" y="4166437"/>
            <a:ext cx="962594" cy="91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068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rgbClr val="18719F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8719F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8719F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8719F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8719F"/>
          </a:solidFill>
          <a:latin typeface="Arial" charset="0"/>
          <a:cs typeface="Arial" charset="0"/>
        </a:defRPr>
      </a:lvl5pPr>
      <a:lvl6pPr marL="424323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8719F"/>
          </a:solidFill>
          <a:latin typeface="Arial" charset="0"/>
          <a:cs typeface="Arial" charset="0"/>
        </a:defRPr>
      </a:lvl6pPr>
      <a:lvl7pPr marL="848647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8719F"/>
          </a:solidFill>
          <a:latin typeface="Arial" charset="0"/>
          <a:cs typeface="Arial" charset="0"/>
        </a:defRPr>
      </a:lvl7pPr>
      <a:lvl8pPr marL="127297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8719F"/>
          </a:solidFill>
          <a:latin typeface="Arial" charset="0"/>
          <a:cs typeface="Arial" charset="0"/>
        </a:defRPr>
      </a:lvl8pPr>
      <a:lvl9pPr marL="1697293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8719F"/>
          </a:solidFill>
          <a:latin typeface="Arial" charset="0"/>
          <a:cs typeface="Arial" charset="0"/>
        </a:defRPr>
      </a:lvl9pPr>
    </p:titleStyle>
    <p:bodyStyle>
      <a:lvl1pPr marL="318241" indent="-318241" algn="l" rtl="0" eaLnBrk="1" fontAlgn="base" hangingPunct="1">
        <a:spcBef>
          <a:spcPct val="20000"/>
        </a:spcBef>
        <a:spcAft>
          <a:spcPct val="0"/>
        </a:spcAft>
        <a:buClr>
          <a:srgbClr val="5D972E"/>
        </a:buClr>
        <a:buFont typeface="Wingdings" pitchFamily="2" charset="2"/>
        <a:buChar char="§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9526" indent="-26520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60806" indent="-212161" algn="l" rtl="0" eaLnBrk="1" fontAlgn="base" hangingPunct="1">
        <a:spcBef>
          <a:spcPct val="20000"/>
        </a:spcBef>
        <a:spcAft>
          <a:spcPct val="0"/>
        </a:spcAft>
        <a:buSzPct val="85000"/>
        <a:buFont typeface="Calibri" pitchFamily="34" charset="0"/>
        <a:buChar char="—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85132" indent="-21216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09457" indent="-21216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333779" indent="-212161" algn="l" defTabSz="84864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758102" indent="-212161" algn="l" defTabSz="84864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182426" indent="-212161" algn="l" defTabSz="84864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606749" indent="-212161" algn="l" defTabSz="84864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86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4323" algn="l" defTabSz="8486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48647" algn="l" defTabSz="8486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72970" algn="l" defTabSz="8486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697293" algn="l" defTabSz="8486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21618" algn="l" defTabSz="8486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45941" algn="l" defTabSz="8486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70265" algn="l" defTabSz="8486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94587" algn="l" defTabSz="8486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ChangeArrowheads="1"/>
          </p:cNvSpPr>
          <p:nvPr/>
        </p:nvSpPr>
        <p:spPr bwMode="auto">
          <a:xfrm rot="16200000" flipV="1">
            <a:off x="-2419350" y="1428750"/>
            <a:ext cx="5143500" cy="2286000"/>
          </a:xfrm>
          <a:prstGeom prst="wave">
            <a:avLst>
              <a:gd name="adj1" fmla="val 8810"/>
              <a:gd name="adj2" fmla="val 0"/>
            </a:avLst>
          </a:prstGeom>
          <a:solidFill>
            <a:srgbClr val="1871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23" tIns="40812" rIns="81623" bIns="40812"/>
          <a:lstStyle/>
          <a:p>
            <a:pPr defTabSz="815956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 rot="16200000" flipV="1">
            <a:off x="-2614612" y="1428757"/>
            <a:ext cx="5143500" cy="2286001"/>
          </a:xfrm>
          <a:prstGeom prst="wave">
            <a:avLst>
              <a:gd name="adj1" fmla="val 8810"/>
              <a:gd name="adj2" fmla="val 0"/>
            </a:avLst>
          </a:prstGeom>
          <a:solidFill>
            <a:srgbClr val="5D97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23" tIns="40812" rIns="81623" bIns="40812"/>
          <a:lstStyle/>
          <a:p>
            <a:pPr defTabSz="815956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1447800" y="205978"/>
            <a:ext cx="7239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23" tIns="40812" rIns="81623" bIns="408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47800" y="1200151"/>
            <a:ext cx="72390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23" tIns="40812" rIns="81623" bIns="408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81623" tIns="40812" rIns="81623" bIns="40812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1057761">
              <a:defRPr/>
            </a:pPr>
            <a:fld id="{D183CC46-F3A9-44E2-9F45-AD2C2ACE6AFB}" type="datetimeFigureOut">
              <a:rPr lang="en-US" smtClean="0"/>
              <a:pPr defTabSz="1057761">
                <a:defRPr/>
              </a:pPr>
              <a:t>6/26/2017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vert="horz" lIns="81623" tIns="40812" rIns="81623" bIns="40812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1057761"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81623" tIns="40812" rIns="81623" bIns="40812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1057761">
              <a:defRPr/>
            </a:pPr>
            <a:fld id="{0D1708E4-0C86-4588-A36D-F99B531E8574}" type="slidenum">
              <a:rPr lang="en-US" smtClean="0"/>
              <a:pPr defTabSz="1057761"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2" descr="F:\Users\mattf\SMCWPPP\CoordinatorInfo\Logo\From Tim\SMS_FinalLogo - cropped big.JPG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1264" y="4166445"/>
            <a:ext cx="962594" cy="91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99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900" b="1" kern="1200">
          <a:solidFill>
            <a:srgbClr val="18719F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8719F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8719F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8719F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8719F"/>
          </a:solidFill>
          <a:latin typeface="Arial" charset="0"/>
          <a:cs typeface="Arial" charset="0"/>
        </a:defRPr>
      </a:lvl5pPr>
      <a:lvl6pPr marL="408115" algn="ctr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8719F"/>
          </a:solidFill>
          <a:latin typeface="Arial" charset="0"/>
          <a:cs typeface="Arial" charset="0"/>
        </a:defRPr>
      </a:lvl6pPr>
      <a:lvl7pPr marL="816229" algn="ctr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8719F"/>
          </a:solidFill>
          <a:latin typeface="Arial" charset="0"/>
          <a:cs typeface="Arial" charset="0"/>
        </a:defRPr>
      </a:lvl7pPr>
      <a:lvl8pPr marL="1224346" algn="ctr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8719F"/>
          </a:solidFill>
          <a:latin typeface="Arial" charset="0"/>
          <a:cs typeface="Arial" charset="0"/>
        </a:defRPr>
      </a:lvl8pPr>
      <a:lvl9pPr marL="1632462" algn="ctr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8719F"/>
          </a:solidFill>
          <a:latin typeface="Arial" charset="0"/>
          <a:cs typeface="Arial" charset="0"/>
        </a:defRPr>
      </a:lvl9pPr>
    </p:titleStyle>
    <p:bodyStyle>
      <a:lvl1pPr marL="306086" indent="-306086" algn="l" rtl="0" eaLnBrk="1" fontAlgn="base" hangingPunct="1">
        <a:spcBef>
          <a:spcPct val="20000"/>
        </a:spcBef>
        <a:spcAft>
          <a:spcPct val="0"/>
        </a:spcAft>
        <a:buClr>
          <a:srgbClr val="5D972E"/>
        </a:buClr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3188" indent="-2550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289" indent="-204058" algn="l" rtl="0" eaLnBrk="1" fontAlgn="base" hangingPunct="1">
        <a:spcBef>
          <a:spcPct val="20000"/>
        </a:spcBef>
        <a:spcAft>
          <a:spcPct val="0"/>
        </a:spcAft>
        <a:buSzPct val="85000"/>
        <a:buFont typeface="Calibri" pitchFamily="34" charset="0"/>
        <a:buChar char="—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404" indent="-20405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518" indent="-20405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634" indent="-204058" algn="l" defTabSz="816229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750" indent="-204058" algn="l" defTabSz="816229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0865" indent="-204058" algn="l" defTabSz="816229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8979" indent="-204058" algn="l" defTabSz="816229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2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15" algn="l" defTabSz="8162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29" algn="l" defTabSz="8162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346" algn="l" defTabSz="8162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462" algn="l" defTabSz="8162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577" algn="l" defTabSz="8162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692" algn="l" defTabSz="8162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806" algn="l" defTabSz="8162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4923" algn="l" defTabSz="8162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ChangeArrowheads="1"/>
          </p:cNvSpPr>
          <p:nvPr/>
        </p:nvSpPr>
        <p:spPr bwMode="auto">
          <a:xfrm rot="16200000" flipV="1">
            <a:off x="-2419350" y="1428750"/>
            <a:ext cx="5143500" cy="2286000"/>
          </a:xfrm>
          <a:prstGeom prst="wave">
            <a:avLst>
              <a:gd name="adj1" fmla="val 8810"/>
              <a:gd name="adj2" fmla="val 0"/>
            </a:avLst>
          </a:prstGeom>
          <a:solidFill>
            <a:srgbClr val="1871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4" tIns="40817" rIns="81634" bIns="40817"/>
          <a:lstStyle/>
          <a:p>
            <a:pPr defTabSz="816049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 rot="16200000" flipV="1">
            <a:off x="-2614612" y="1428754"/>
            <a:ext cx="5143500" cy="2286001"/>
          </a:xfrm>
          <a:prstGeom prst="wave">
            <a:avLst>
              <a:gd name="adj1" fmla="val 8810"/>
              <a:gd name="adj2" fmla="val 0"/>
            </a:avLst>
          </a:prstGeom>
          <a:solidFill>
            <a:srgbClr val="5D97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4" tIns="40817" rIns="81634" bIns="40817"/>
          <a:lstStyle/>
          <a:p>
            <a:pPr defTabSz="816049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1447800" y="205978"/>
            <a:ext cx="7239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4" tIns="40817" rIns="81634" bIns="408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47800" y="1200151"/>
            <a:ext cx="72390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4" tIns="40817" rIns="81634" bIns="408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81634" tIns="40817" rIns="81634" bIns="40817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1057878">
              <a:defRPr/>
            </a:pPr>
            <a:fld id="{D183CC46-F3A9-44E2-9F45-AD2C2ACE6AFB}" type="datetimeFigureOut">
              <a:rPr lang="en-US" smtClean="0"/>
              <a:pPr defTabSz="1057878">
                <a:defRPr/>
              </a:pPr>
              <a:t>6/26/2017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81634" tIns="40817" rIns="81634" bIns="40817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1057878"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81634" tIns="40817" rIns="81634" bIns="40817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1057878">
              <a:defRPr/>
            </a:pPr>
            <a:fld id="{0D1708E4-0C86-4588-A36D-F99B531E8574}" type="slidenum">
              <a:rPr lang="en-US" smtClean="0"/>
              <a:pPr defTabSz="1057878">
                <a:defRPr/>
              </a:pPr>
              <a:t>‹#›</a:t>
            </a:fld>
            <a:endParaRPr lang="en-US" dirty="0"/>
          </a:p>
        </p:txBody>
      </p:sp>
      <p:pic>
        <p:nvPicPr>
          <p:cNvPr id="3074" name="Picture 2" descr="F:\Users\mattf\SMCWPPP\CoordinatorInfo\Logo\From Tim\SMS_FinalLogo - cropped big.JPG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1264" y="4166443"/>
            <a:ext cx="962594" cy="91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068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900" b="1" kern="1200">
          <a:solidFill>
            <a:srgbClr val="18719F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8719F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8719F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8719F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8719F"/>
          </a:solidFill>
          <a:latin typeface="Arial" charset="0"/>
          <a:cs typeface="Arial" charset="0"/>
        </a:defRPr>
      </a:lvl5pPr>
      <a:lvl6pPr marL="408161" algn="ctr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8719F"/>
          </a:solidFill>
          <a:latin typeface="Arial" charset="0"/>
          <a:cs typeface="Arial" charset="0"/>
        </a:defRPr>
      </a:lvl6pPr>
      <a:lvl7pPr marL="816322" algn="ctr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8719F"/>
          </a:solidFill>
          <a:latin typeface="Arial" charset="0"/>
          <a:cs typeface="Arial" charset="0"/>
        </a:defRPr>
      </a:lvl7pPr>
      <a:lvl8pPr marL="1224483" algn="ctr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8719F"/>
          </a:solidFill>
          <a:latin typeface="Arial" charset="0"/>
          <a:cs typeface="Arial" charset="0"/>
        </a:defRPr>
      </a:lvl8pPr>
      <a:lvl9pPr marL="1632643" algn="ctr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8719F"/>
          </a:solidFill>
          <a:latin typeface="Arial" charset="0"/>
          <a:cs typeface="Arial" charset="0"/>
        </a:defRPr>
      </a:lvl9pPr>
    </p:titleStyle>
    <p:bodyStyle>
      <a:lvl1pPr marL="306121" indent="-306121" algn="l" rtl="0" eaLnBrk="1" fontAlgn="base" hangingPunct="1">
        <a:spcBef>
          <a:spcPct val="20000"/>
        </a:spcBef>
        <a:spcAft>
          <a:spcPct val="0"/>
        </a:spcAft>
        <a:buClr>
          <a:srgbClr val="5D972E"/>
        </a:buClr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3261" indent="-25510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401" indent="-204080" algn="l" rtl="0" eaLnBrk="1" fontAlgn="base" hangingPunct="1">
        <a:spcBef>
          <a:spcPct val="20000"/>
        </a:spcBef>
        <a:spcAft>
          <a:spcPct val="0"/>
        </a:spcAft>
        <a:buSzPct val="85000"/>
        <a:buFont typeface="Calibri" pitchFamily="34" charset="0"/>
        <a:buChar char="—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563" indent="-20408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723" indent="-20408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884" indent="-204080" algn="l" defTabSz="81632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046" indent="-204080" algn="l" defTabSz="81632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206" indent="-204080" algn="l" defTabSz="81632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366" indent="-204080" algn="l" defTabSz="81632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3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61" algn="l" defTabSz="8163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22" algn="l" defTabSz="8163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483" algn="l" defTabSz="8163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643" algn="l" defTabSz="8163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804" algn="l" defTabSz="8163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964" algn="l" defTabSz="8163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123" algn="l" defTabSz="8163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286" algn="l" defTabSz="8163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ChangeArrowheads="1"/>
          </p:cNvSpPr>
          <p:nvPr/>
        </p:nvSpPr>
        <p:spPr bwMode="auto">
          <a:xfrm rot="16200000" flipV="1">
            <a:off x="-2419350" y="1428750"/>
            <a:ext cx="5143500" cy="2286000"/>
          </a:xfrm>
          <a:prstGeom prst="wave">
            <a:avLst>
              <a:gd name="adj1" fmla="val 8810"/>
              <a:gd name="adj2" fmla="val 0"/>
            </a:avLst>
          </a:prstGeom>
          <a:solidFill>
            <a:srgbClr val="1871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23" tIns="40812" rIns="81623" bIns="40812"/>
          <a:lstStyle/>
          <a:p>
            <a:pPr defTabSz="815956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 rot="16200000" flipV="1">
            <a:off x="-2614612" y="1428754"/>
            <a:ext cx="5143500" cy="2286001"/>
          </a:xfrm>
          <a:prstGeom prst="wave">
            <a:avLst>
              <a:gd name="adj1" fmla="val 8810"/>
              <a:gd name="adj2" fmla="val 0"/>
            </a:avLst>
          </a:prstGeom>
          <a:solidFill>
            <a:srgbClr val="5D97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23" tIns="40812" rIns="81623" bIns="40812"/>
          <a:lstStyle/>
          <a:p>
            <a:pPr defTabSz="815956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1447800" y="205978"/>
            <a:ext cx="7239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23" tIns="40812" rIns="81623" bIns="408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47800" y="1200151"/>
            <a:ext cx="72390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23" tIns="40812" rIns="81623" bIns="408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81623" tIns="40812" rIns="81623" bIns="40812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1057761">
              <a:defRPr/>
            </a:pPr>
            <a:fld id="{D183CC46-F3A9-44E2-9F45-AD2C2ACE6AFB}" type="datetimeFigureOut">
              <a:rPr lang="en-US" smtClean="0"/>
              <a:pPr defTabSz="1057761">
                <a:defRPr/>
              </a:pPr>
              <a:t>6/26/2017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vert="horz" lIns="81623" tIns="40812" rIns="81623" bIns="40812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1057761"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81623" tIns="40812" rIns="81623" bIns="40812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1057761">
              <a:defRPr/>
            </a:pPr>
            <a:fld id="{0D1708E4-0C86-4588-A36D-F99B531E8574}" type="slidenum">
              <a:rPr lang="en-US" smtClean="0"/>
              <a:pPr defTabSz="1057761"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2" descr="F:\Users\mattf\SMCWPPP\CoordinatorInfo\Logo\From Tim\SMS_FinalLogo - cropped big.JPG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1264" y="4166443"/>
            <a:ext cx="962594" cy="91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8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900" b="1" kern="1200">
          <a:solidFill>
            <a:srgbClr val="18719F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8719F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8719F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8719F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8719F"/>
          </a:solidFill>
          <a:latin typeface="Arial" charset="0"/>
          <a:cs typeface="Arial" charset="0"/>
        </a:defRPr>
      </a:lvl5pPr>
      <a:lvl6pPr marL="408115" algn="ctr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8719F"/>
          </a:solidFill>
          <a:latin typeface="Arial" charset="0"/>
          <a:cs typeface="Arial" charset="0"/>
        </a:defRPr>
      </a:lvl6pPr>
      <a:lvl7pPr marL="816229" algn="ctr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8719F"/>
          </a:solidFill>
          <a:latin typeface="Arial" charset="0"/>
          <a:cs typeface="Arial" charset="0"/>
        </a:defRPr>
      </a:lvl7pPr>
      <a:lvl8pPr marL="1224346" algn="ctr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8719F"/>
          </a:solidFill>
          <a:latin typeface="Arial" charset="0"/>
          <a:cs typeface="Arial" charset="0"/>
        </a:defRPr>
      </a:lvl8pPr>
      <a:lvl9pPr marL="1632462" algn="ctr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8719F"/>
          </a:solidFill>
          <a:latin typeface="Arial" charset="0"/>
          <a:cs typeface="Arial" charset="0"/>
        </a:defRPr>
      </a:lvl9pPr>
    </p:titleStyle>
    <p:bodyStyle>
      <a:lvl1pPr marL="306086" indent="-306086" algn="l" rtl="0" eaLnBrk="1" fontAlgn="base" hangingPunct="1">
        <a:spcBef>
          <a:spcPct val="20000"/>
        </a:spcBef>
        <a:spcAft>
          <a:spcPct val="0"/>
        </a:spcAft>
        <a:buClr>
          <a:srgbClr val="5D972E"/>
        </a:buClr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3188" indent="-2550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289" indent="-204058" algn="l" rtl="0" eaLnBrk="1" fontAlgn="base" hangingPunct="1">
        <a:spcBef>
          <a:spcPct val="20000"/>
        </a:spcBef>
        <a:spcAft>
          <a:spcPct val="0"/>
        </a:spcAft>
        <a:buSzPct val="85000"/>
        <a:buFont typeface="Calibri" pitchFamily="34" charset="0"/>
        <a:buChar char="—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404" indent="-20405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518" indent="-20405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634" indent="-204058" algn="l" defTabSz="816229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750" indent="-204058" algn="l" defTabSz="816229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0865" indent="-204058" algn="l" defTabSz="816229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8979" indent="-204058" algn="l" defTabSz="816229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2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15" algn="l" defTabSz="8162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29" algn="l" defTabSz="8162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346" algn="l" defTabSz="8162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462" algn="l" defTabSz="8162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577" algn="l" defTabSz="8162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692" algn="l" defTabSz="8162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806" algn="l" defTabSz="8162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4923" algn="l" defTabSz="8162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/>
          <a:srcRect l="47910"/>
          <a:stretch/>
        </p:blipFill>
        <p:spPr>
          <a:xfrm>
            <a:off x="-1" y="-1472"/>
            <a:ext cx="1295401" cy="5169705"/>
          </a:xfrm>
          <a:prstGeom prst="rect">
            <a:avLst/>
          </a:prstGeom>
        </p:spPr>
      </p:pic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1447800" y="205978"/>
            <a:ext cx="7239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1221" tIns="30611" rIns="61221" bIns="306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47800" y="1200157"/>
            <a:ext cx="72390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1221" tIns="30611" rIns="61221" bIns="306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79"/>
            <a:ext cx="2133600" cy="273844"/>
          </a:xfrm>
          <a:prstGeom prst="rect">
            <a:avLst/>
          </a:prstGeom>
        </p:spPr>
        <p:txBody>
          <a:bodyPr vert="horz" lIns="61221" tIns="30611" rIns="61221" bIns="30611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612173"/>
            <a:fld id="{1B799CA6-BCC7-49B0-9468-B053AFB894D7}" type="datetimeFigureOut">
              <a:rPr lang="en-US" smtClean="0"/>
              <a:pPr defTabSz="612173"/>
              <a:t>6/26/2017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79"/>
            <a:ext cx="2895600" cy="273844"/>
          </a:xfrm>
          <a:prstGeom prst="rect">
            <a:avLst/>
          </a:prstGeom>
        </p:spPr>
        <p:txBody>
          <a:bodyPr vert="horz" lIns="61221" tIns="30611" rIns="61221" bIns="30611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612173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79"/>
            <a:ext cx="2133600" cy="273844"/>
          </a:xfrm>
          <a:prstGeom prst="rect">
            <a:avLst/>
          </a:prstGeom>
        </p:spPr>
        <p:txBody>
          <a:bodyPr vert="horz" lIns="61221" tIns="30611" rIns="61221" bIns="30611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612173"/>
            <a:fld id="{EB20AE44-481C-4B1B-8DE4-D23D003685FE}" type="slidenum">
              <a:rPr lang="en-US" smtClean="0"/>
              <a:pPr defTabSz="612173"/>
              <a:t>‹#›</a:t>
            </a:fld>
            <a:endParaRPr lang="en-US"/>
          </a:p>
        </p:txBody>
      </p:sp>
      <p:pic>
        <p:nvPicPr>
          <p:cNvPr id="10" name="Picture 4" descr="SMCWPPP web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156" y="4348783"/>
            <a:ext cx="1251857" cy="794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134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ransition>
    <p:fade thruBlk="1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3900" b="1" kern="1200">
          <a:solidFill>
            <a:srgbClr val="18719F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8719F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8719F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8719F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8719F"/>
          </a:solidFill>
          <a:latin typeface="Arial" charset="0"/>
          <a:cs typeface="Arial" charset="0"/>
        </a:defRPr>
      </a:lvl5pPr>
      <a:lvl6pPr marL="408096" algn="ctr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8719F"/>
          </a:solidFill>
          <a:latin typeface="Arial" charset="0"/>
          <a:cs typeface="Arial" charset="0"/>
        </a:defRPr>
      </a:lvl6pPr>
      <a:lvl7pPr marL="816187" algn="ctr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8719F"/>
          </a:solidFill>
          <a:latin typeface="Arial" charset="0"/>
          <a:cs typeface="Arial" charset="0"/>
        </a:defRPr>
      </a:lvl7pPr>
      <a:lvl8pPr marL="1224286" algn="ctr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8719F"/>
          </a:solidFill>
          <a:latin typeface="Arial" charset="0"/>
          <a:cs typeface="Arial" charset="0"/>
        </a:defRPr>
      </a:lvl8pPr>
      <a:lvl9pPr marL="1632377" algn="ctr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8719F"/>
          </a:solidFill>
          <a:latin typeface="Arial" charset="0"/>
          <a:cs typeface="Arial" charset="0"/>
        </a:defRPr>
      </a:lvl9pPr>
    </p:titleStyle>
    <p:bodyStyle>
      <a:lvl1pPr marL="306068" indent="-306068" algn="l" rtl="0" eaLnBrk="1" fontAlgn="base" hangingPunct="1">
        <a:spcBef>
          <a:spcPct val="20000"/>
        </a:spcBef>
        <a:spcAft>
          <a:spcPct val="0"/>
        </a:spcAft>
        <a:buClr>
          <a:srgbClr val="5D972E"/>
        </a:buClr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3153" indent="-255059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238" indent="-204047" algn="l" rtl="0" eaLnBrk="1" fontAlgn="base" hangingPunct="1">
        <a:spcBef>
          <a:spcPct val="20000"/>
        </a:spcBef>
        <a:spcAft>
          <a:spcPct val="0"/>
        </a:spcAft>
        <a:buSzPct val="85000"/>
        <a:buFont typeface="Calibri" pitchFamily="34" charset="0"/>
        <a:buChar char="—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331" indent="-20404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423" indent="-20404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520" indent="-204047" algn="l" defTabSz="816187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611" indent="-204047" algn="l" defTabSz="816187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0707" indent="-204047" algn="l" defTabSz="816187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8798" indent="-204047" algn="l" defTabSz="816187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18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08096" algn="l" defTabSz="81618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16187" algn="l" defTabSz="81618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286" algn="l" defTabSz="81618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377" algn="l" defTabSz="81618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475" algn="l" defTabSz="81618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564" algn="l" defTabSz="81618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660" algn="l" defTabSz="81618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64752" algn="l" defTabSz="81618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ChangeArrowheads="1"/>
          </p:cNvSpPr>
          <p:nvPr/>
        </p:nvSpPr>
        <p:spPr bwMode="auto">
          <a:xfrm rot="16200000" flipV="1">
            <a:off x="-2419350" y="1428750"/>
            <a:ext cx="5143500" cy="2286000"/>
          </a:xfrm>
          <a:prstGeom prst="wave">
            <a:avLst>
              <a:gd name="adj1" fmla="val 8810"/>
              <a:gd name="adj2" fmla="val 0"/>
            </a:avLst>
          </a:prstGeom>
          <a:solidFill>
            <a:srgbClr val="1871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40" tIns="40820" rIns="81640" bIns="40820"/>
          <a:lstStyle/>
          <a:p>
            <a:pPr defTabSz="81612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 rot="16200000" flipV="1">
            <a:off x="-2614612" y="1428750"/>
            <a:ext cx="5143500" cy="2286001"/>
          </a:xfrm>
          <a:prstGeom prst="wave">
            <a:avLst>
              <a:gd name="adj1" fmla="val 8810"/>
              <a:gd name="adj2" fmla="val 0"/>
            </a:avLst>
          </a:prstGeom>
          <a:solidFill>
            <a:srgbClr val="5D97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40" tIns="40820" rIns="81640" bIns="40820"/>
          <a:lstStyle/>
          <a:p>
            <a:pPr defTabSz="81612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1447800" y="205978"/>
            <a:ext cx="7239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40" tIns="40820" rIns="81640" bIns="408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47800" y="1200150"/>
            <a:ext cx="72390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40" tIns="40820" rIns="81640" bIns="408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81640" tIns="40820" rIns="81640" bIns="408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1057973">
              <a:defRPr/>
            </a:pPr>
            <a:fld id="{D183CC46-F3A9-44E2-9F45-AD2C2ACE6AFB}" type="datetimeFigureOut">
              <a:rPr lang="en-US" smtClean="0"/>
              <a:pPr defTabSz="1057973">
                <a:defRPr/>
              </a:pPr>
              <a:t>6/26/2017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81640" tIns="40820" rIns="81640" bIns="408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1057973"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81640" tIns="40820" rIns="81640" bIns="408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u="none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1057973">
              <a:defRPr/>
            </a:pPr>
            <a:fld id="{0D1708E4-0C86-4588-A36D-F99B531E8574}" type="slidenum">
              <a:rPr lang="en-US" smtClean="0"/>
              <a:pPr defTabSz="1057973">
                <a:defRPr/>
              </a:pPr>
              <a:t>‹#›</a:t>
            </a:fld>
            <a:endParaRPr lang="en-US" dirty="0"/>
          </a:p>
        </p:txBody>
      </p:sp>
      <p:pic>
        <p:nvPicPr>
          <p:cNvPr id="3074" name="Picture 2" descr="F:\Users\mattf\SMCWPPP\CoordinatorInfo\Logo\From Tim\SMS_FinalLogo - cropped big.JPG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1263" y="4166438"/>
            <a:ext cx="962594" cy="91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90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900" b="1" kern="1200">
          <a:solidFill>
            <a:srgbClr val="18719F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8719F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8719F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8719F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8719F"/>
          </a:solidFill>
          <a:latin typeface="Arial" charset="0"/>
          <a:cs typeface="Arial" charset="0"/>
        </a:defRPr>
      </a:lvl5pPr>
      <a:lvl6pPr marL="408196" algn="ctr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8719F"/>
          </a:solidFill>
          <a:latin typeface="Arial" charset="0"/>
          <a:cs typeface="Arial" charset="0"/>
        </a:defRPr>
      </a:lvl6pPr>
      <a:lvl7pPr marL="816393" algn="ctr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8719F"/>
          </a:solidFill>
          <a:latin typeface="Arial" charset="0"/>
          <a:cs typeface="Arial" charset="0"/>
        </a:defRPr>
      </a:lvl7pPr>
      <a:lvl8pPr marL="1224589" algn="ctr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8719F"/>
          </a:solidFill>
          <a:latin typeface="Arial" charset="0"/>
          <a:cs typeface="Arial" charset="0"/>
        </a:defRPr>
      </a:lvl8pPr>
      <a:lvl9pPr marL="1632786" algn="ctr" rtl="0" eaLnBrk="1" fontAlgn="base" hangingPunct="1">
        <a:spcBef>
          <a:spcPct val="0"/>
        </a:spcBef>
        <a:spcAft>
          <a:spcPct val="0"/>
        </a:spcAft>
        <a:defRPr sz="3900" b="1">
          <a:solidFill>
            <a:srgbClr val="18719F"/>
          </a:solidFill>
          <a:latin typeface="Arial" charset="0"/>
          <a:cs typeface="Arial" charset="0"/>
        </a:defRPr>
      </a:lvl9pPr>
    </p:titleStyle>
    <p:bodyStyle>
      <a:lvl1pPr marL="306147" indent="-306147" algn="l" rtl="0" eaLnBrk="1" fontAlgn="base" hangingPunct="1">
        <a:spcBef>
          <a:spcPct val="20000"/>
        </a:spcBef>
        <a:spcAft>
          <a:spcPct val="0"/>
        </a:spcAft>
        <a:buClr>
          <a:srgbClr val="5D972E"/>
        </a:buClr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3319" indent="-25512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491" indent="-204098" algn="l" rtl="0" eaLnBrk="1" fontAlgn="base" hangingPunct="1">
        <a:spcBef>
          <a:spcPct val="20000"/>
        </a:spcBef>
        <a:spcAft>
          <a:spcPct val="0"/>
        </a:spcAft>
        <a:buSzPct val="85000"/>
        <a:buFont typeface="Calibri" pitchFamily="34" charset="0"/>
        <a:buChar char="—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688" indent="-20409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885" indent="-20409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081" indent="-204098" algn="l" defTabSz="81639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278" indent="-204098" algn="l" defTabSz="81639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474" indent="-204098" algn="l" defTabSz="81639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671" indent="-204098" algn="l" defTabSz="81639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3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96" algn="l" defTabSz="8163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93" algn="l" defTabSz="8163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89" algn="l" defTabSz="8163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786" algn="l" defTabSz="8163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983" algn="l" defTabSz="8163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179" algn="l" defTabSz="8163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76" algn="l" defTabSz="8163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572" algn="l" defTabSz="8163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mailto:rbogert@smcgov.org" TargetMode="External"/><Relationship Id="rId7" Type="http://schemas.openxmlformats.org/officeDocument/2006/relationships/image" Target="../media/image32.jpeg"/><Relationship Id="rId2" Type="http://schemas.openxmlformats.org/officeDocument/2006/relationships/hyperlink" Target="mailto:mfabry@smcgov.org" TargetMode="Externa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hyperlink" Target="mailto:eyu@smcgov.org" TargetMode="External"/><Relationship Id="rId9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106" y="-21196"/>
            <a:ext cx="4361894" cy="292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3" name="Rectangle 8"/>
          <p:cNvSpPr>
            <a:spLocks noChangeArrowheads="1"/>
          </p:cNvSpPr>
          <p:nvPr/>
        </p:nvSpPr>
        <p:spPr bwMode="auto">
          <a:xfrm>
            <a:off x="0" y="2914428"/>
            <a:ext cx="9144000" cy="56926"/>
          </a:xfrm>
          <a:prstGeom prst="rect">
            <a:avLst/>
          </a:prstGeom>
          <a:solidFill>
            <a:srgbClr val="002060"/>
          </a:solidFill>
          <a:ln w="25400" algn="ctr">
            <a:noFill/>
            <a:miter lim="800000"/>
            <a:headEnd/>
            <a:tailEnd/>
          </a:ln>
        </p:spPr>
        <p:txBody>
          <a:bodyPr lIns="81579" tIns="40790" rIns="81579" bIns="40790" anchor="ctr"/>
          <a:lstStyle/>
          <a:p>
            <a:pPr algn="ctr" defTabSz="816094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13318" name="Picture 4" descr="rain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" y="6"/>
            <a:ext cx="3603680" cy="289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226049" y="4176158"/>
            <a:ext cx="6917951" cy="761303"/>
          </a:xfrm>
          <a:prstGeom prst="rect">
            <a:avLst/>
          </a:prstGeom>
          <a:noFill/>
        </p:spPr>
        <p:txBody>
          <a:bodyPr wrap="square" lIns="52901" tIns="26450" rIns="52901" bIns="26450" rtlCol="0">
            <a:spAutoFit/>
          </a:bodyPr>
          <a:lstStyle/>
          <a:p>
            <a:pPr algn="r" defTabSz="816094" fontAlgn="base">
              <a:spcBef>
                <a:spcPct val="0"/>
              </a:spcBef>
              <a:spcAft>
                <a:spcPct val="0"/>
              </a:spcAft>
            </a:pPr>
            <a:r>
              <a:rPr lang="en-US" sz="2300" dirty="0" smtClean="0">
                <a:solidFill>
                  <a:srgbClr val="002060"/>
                </a:solidFill>
              </a:rPr>
              <a:t>Bicycle and Pedestrian Advisory </a:t>
            </a:r>
            <a:r>
              <a:rPr lang="en-US" sz="2300" dirty="0" smtClean="0">
                <a:solidFill>
                  <a:srgbClr val="002060"/>
                </a:solidFill>
              </a:rPr>
              <a:t>Committee</a:t>
            </a:r>
          </a:p>
          <a:p>
            <a:pPr algn="r" defTabSz="816094" fontAlgn="base">
              <a:spcBef>
                <a:spcPct val="0"/>
              </a:spcBef>
              <a:spcAft>
                <a:spcPct val="0"/>
              </a:spcAft>
            </a:pPr>
            <a:r>
              <a:rPr lang="en-US" sz="2300" dirty="0" smtClean="0">
                <a:solidFill>
                  <a:srgbClr val="002060"/>
                </a:solidFill>
              </a:rPr>
              <a:t>June </a:t>
            </a:r>
            <a:r>
              <a:rPr lang="en-US" sz="2300" dirty="0" smtClean="0">
                <a:solidFill>
                  <a:srgbClr val="002060"/>
                </a:solidFill>
              </a:rPr>
              <a:t>22, </a:t>
            </a:r>
            <a:r>
              <a:rPr lang="en-US" sz="2300" dirty="0">
                <a:solidFill>
                  <a:srgbClr val="002060"/>
                </a:solidFill>
              </a:rPr>
              <a:t>2017</a:t>
            </a:r>
          </a:p>
        </p:txBody>
      </p:sp>
      <p:sp>
        <p:nvSpPr>
          <p:cNvPr id="13315" name="Rectangle 21"/>
          <p:cNvSpPr>
            <a:spLocks noChangeArrowheads="1"/>
          </p:cNvSpPr>
          <p:nvPr/>
        </p:nvSpPr>
        <p:spPr bwMode="auto">
          <a:xfrm>
            <a:off x="2743200" y="-10596"/>
            <a:ext cx="3657600" cy="291442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 lIns="81579" tIns="40790" rIns="81579" bIns="40790">
            <a:normAutofit fontScale="85000" lnSpcReduction="20000"/>
          </a:bodyPr>
          <a:lstStyle/>
          <a:p>
            <a:pPr algn="ctr" defTabSz="816094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 i="1" dirty="0">
                <a:solidFill>
                  <a:srgbClr val="002060"/>
                </a:solidFill>
              </a:rPr>
              <a:t>Safe Routes to School &amp; Green Streets Infrastructure Pilot Program</a:t>
            </a:r>
          </a:p>
          <a:p>
            <a:pPr algn="ctr" defTabSz="816094" fontAlgn="base">
              <a:spcBef>
                <a:spcPct val="0"/>
              </a:spcBef>
              <a:spcAft>
                <a:spcPct val="0"/>
              </a:spcAft>
            </a:pPr>
            <a:endParaRPr lang="en-US" sz="3300" b="1" i="1" dirty="0">
              <a:solidFill>
                <a:srgbClr val="002060"/>
              </a:solidFill>
            </a:endParaRPr>
          </a:p>
          <a:p>
            <a:pPr algn="ctr" defTabSz="816094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2060"/>
                </a:solidFill>
              </a:rPr>
              <a:t>Matthew </a:t>
            </a:r>
            <a:r>
              <a:rPr lang="en-US" sz="2800" dirty="0" err="1" smtClean="0">
                <a:solidFill>
                  <a:srgbClr val="002060"/>
                </a:solidFill>
              </a:rPr>
              <a:t>Fabry</a:t>
            </a:r>
            <a:r>
              <a:rPr lang="en-US" sz="2800" dirty="0" smtClean="0">
                <a:solidFill>
                  <a:srgbClr val="002060"/>
                </a:solidFill>
              </a:rPr>
              <a:t>, P.E.</a:t>
            </a:r>
          </a:p>
          <a:p>
            <a:pPr algn="ctr" defTabSz="816094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 smtClean="0">
                <a:solidFill>
                  <a:srgbClr val="002060"/>
                </a:solidFill>
              </a:rPr>
              <a:t>Stormwater</a:t>
            </a:r>
            <a:r>
              <a:rPr lang="en-US" sz="2000" dirty="0" smtClean="0">
                <a:solidFill>
                  <a:srgbClr val="002060"/>
                </a:solidFill>
              </a:rPr>
              <a:t> Program Manager</a:t>
            </a:r>
            <a:endParaRPr lang="en-US" sz="2000" dirty="0">
              <a:solidFill>
                <a:srgbClr val="002060"/>
              </a:solidFill>
            </a:endParaRPr>
          </a:p>
          <a:p>
            <a:pPr algn="ctr" defTabSz="816094" fontAlgn="base">
              <a:spcBef>
                <a:spcPct val="0"/>
              </a:spcBef>
              <a:spcAft>
                <a:spcPct val="0"/>
              </a:spcAft>
            </a:pPr>
            <a:endParaRPr lang="en-US" sz="2300" dirty="0">
              <a:solidFill>
                <a:srgbClr val="002060"/>
              </a:solidFill>
            </a:endParaRPr>
          </a:p>
          <a:p>
            <a:pPr algn="ctr" defTabSz="816094" fontAlgn="base">
              <a:spcBef>
                <a:spcPct val="0"/>
              </a:spcBef>
              <a:spcAft>
                <a:spcPct val="0"/>
              </a:spcAft>
            </a:pPr>
            <a:r>
              <a:rPr lang="en-US" sz="1700" dirty="0">
                <a:solidFill>
                  <a:srgbClr val="002060"/>
                </a:solidFill>
              </a:rPr>
              <a:t>San Mateo Countywide Water </a:t>
            </a:r>
          </a:p>
          <a:p>
            <a:pPr algn="ctr" defTabSz="816094" fontAlgn="base">
              <a:spcBef>
                <a:spcPct val="0"/>
              </a:spcBef>
              <a:spcAft>
                <a:spcPct val="0"/>
              </a:spcAft>
            </a:pPr>
            <a:r>
              <a:rPr lang="en-US" sz="1700" dirty="0">
                <a:solidFill>
                  <a:srgbClr val="002060"/>
                </a:solidFill>
              </a:rPr>
              <a:t>Pollution Prevention Program</a:t>
            </a:r>
          </a:p>
          <a:p>
            <a:pPr algn="ctr" defTabSz="816094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2060"/>
              </a:solidFill>
            </a:endParaRPr>
          </a:p>
          <a:p>
            <a:pPr algn="ctr" defTabSz="816094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13314" name="Rectangle 17"/>
          <p:cNvSpPr>
            <a:spLocks noChangeArrowheads="1"/>
          </p:cNvSpPr>
          <p:nvPr/>
        </p:nvSpPr>
        <p:spPr bwMode="auto">
          <a:xfrm rot="10800000">
            <a:off x="0" y="2893222"/>
            <a:ext cx="9144000" cy="136176"/>
          </a:xfrm>
          <a:prstGeom prst="rect">
            <a:avLst/>
          </a:prstGeom>
          <a:solidFill>
            <a:srgbClr val="002060"/>
          </a:solidFill>
          <a:ln w="25400" algn="ctr">
            <a:noFill/>
            <a:miter lim="800000"/>
            <a:headEnd/>
            <a:tailEnd/>
          </a:ln>
        </p:spPr>
        <p:txBody>
          <a:bodyPr lIns="81579" tIns="40790" rIns="81579" bIns="40790" anchor="ctr"/>
          <a:lstStyle/>
          <a:p>
            <a:pPr algn="ctr" defTabSz="816094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1027" name="Picture 3" descr="F:\Users\ccag\WPDATA\Stormwater\Logo\From Tim\SMCWPPP square websitehi res.gi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6109" y="3812814"/>
            <a:ext cx="1514091" cy="1238567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362830"/>
            <a:ext cx="1379771" cy="57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4913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Up to $2 million available for local assistance</a:t>
            </a:r>
          </a:p>
          <a:p>
            <a:pPr lvl="1"/>
            <a:r>
              <a:rPr lang="en-US" dirty="0" smtClean="0"/>
              <a:t>Equal funding from local vehicle registration fees (Measure M – SRTS and AB1546 – Countywide </a:t>
            </a:r>
            <a:r>
              <a:rPr lang="en-US" dirty="0" err="1" smtClean="0"/>
              <a:t>Stormwater</a:t>
            </a:r>
            <a:r>
              <a:rPr lang="en-US" dirty="0" smtClean="0"/>
              <a:t> Pollution Reduction)</a:t>
            </a:r>
          </a:p>
          <a:p>
            <a:pPr lvl="1"/>
            <a:r>
              <a:rPr lang="en-US" dirty="0" smtClean="0"/>
              <a:t>15% local cash match required for </a:t>
            </a:r>
            <a:r>
              <a:rPr lang="en-US" smtClean="0"/>
              <a:t>eligible capital costs</a:t>
            </a:r>
            <a:endParaRPr lang="en-US" dirty="0" smtClean="0"/>
          </a:p>
          <a:p>
            <a:pPr lvl="1"/>
            <a:r>
              <a:rPr lang="en-US" dirty="0" smtClean="0"/>
              <a:t>$100,000 - $250,000 per project (2 project limit per jurisdiction = $500,000 total)</a:t>
            </a:r>
          </a:p>
          <a:p>
            <a:pPr marL="408114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Funding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2217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Local governments (cities, towns and the County) in San Mateo County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Eligible Applicants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0337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47800" y="971550"/>
            <a:ext cx="7239000" cy="3394472"/>
          </a:xfrm>
        </p:spPr>
        <p:txBody>
          <a:bodyPr/>
          <a:lstStyle/>
          <a:p>
            <a:r>
              <a:rPr lang="en-US" dirty="0" smtClean="0"/>
              <a:t>Infrastructure only (e.g., educational programs are not eligible)</a:t>
            </a:r>
          </a:p>
          <a:p>
            <a:r>
              <a:rPr lang="en-US" dirty="0" smtClean="0"/>
              <a:t>Only eligible capital costs are reimbursable</a:t>
            </a:r>
          </a:p>
          <a:p>
            <a:r>
              <a:rPr lang="en-US" dirty="0"/>
              <a:t>I</a:t>
            </a:r>
            <a:r>
              <a:rPr lang="en-US" dirty="0" smtClean="0"/>
              <a:t>n a Walk Audit or Pedestrian/Bike Plan – or located within a ½ mile radius of a school with adequate justification</a:t>
            </a:r>
          </a:p>
          <a:p>
            <a:r>
              <a:rPr lang="en-US" dirty="0"/>
              <a:t>Balanced integration of SRTS and green infrastructure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Eligible Projects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2647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Vegetated curb extensions</a:t>
            </a:r>
          </a:p>
          <a:p>
            <a:r>
              <a:rPr lang="en-US" dirty="0" smtClean="0"/>
              <a:t>Pedestrian bulb-outs (in combination with </a:t>
            </a:r>
            <a:r>
              <a:rPr lang="en-US" dirty="0" err="1" smtClean="0"/>
              <a:t>stormwater</a:t>
            </a:r>
            <a:r>
              <a:rPr lang="en-US" dirty="0" smtClean="0"/>
              <a:t> features)</a:t>
            </a:r>
          </a:p>
          <a:p>
            <a:r>
              <a:rPr lang="en-US" dirty="0" smtClean="0"/>
              <a:t>Pedestrian striping/crosswalks</a:t>
            </a:r>
          </a:p>
          <a:p>
            <a:r>
              <a:rPr lang="en-US" dirty="0" smtClean="0"/>
              <a:t>Curb ramps</a:t>
            </a:r>
          </a:p>
          <a:p>
            <a:r>
              <a:rPr lang="en-US" dirty="0" smtClean="0"/>
              <a:t>Signage </a:t>
            </a:r>
          </a:p>
          <a:p>
            <a:r>
              <a:rPr lang="en-US" dirty="0" smtClean="0"/>
              <a:t>At </a:t>
            </a:r>
            <a:r>
              <a:rPr lang="en-US" dirty="0"/>
              <a:t>intersections or mid-block crossings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Eligible Project Components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62055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929"/>
            <a:ext cx="6360139" cy="512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93561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188728"/>
            <a:ext cx="6934200" cy="527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181507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order to balance funding for </a:t>
            </a:r>
            <a:r>
              <a:rPr lang="en-US" dirty="0" err="1" smtClean="0"/>
              <a:t>stormwater</a:t>
            </a:r>
            <a:r>
              <a:rPr lang="en-US" dirty="0" smtClean="0"/>
              <a:t> and SR2S infrastructure, the pilot program will not fund:</a:t>
            </a:r>
          </a:p>
          <a:p>
            <a:pPr lvl="1"/>
            <a:r>
              <a:rPr lang="en-US" dirty="0" smtClean="0"/>
              <a:t>Pedestrian streetlights</a:t>
            </a:r>
          </a:p>
          <a:p>
            <a:pPr lvl="1"/>
            <a:r>
              <a:rPr lang="en-US" dirty="0" smtClean="0"/>
              <a:t>Rectangular rapid flash beacons </a:t>
            </a:r>
          </a:p>
          <a:p>
            <a:pPr lvl="1"/>
            <a:r>
              <a:rPr lang="en-US" dirty="0" smtClean="0"/>
              <a:t>Illuminated crosswalks</a:t>
            </a:r>
          </a:p>
          <a:p>
            <a:pPr lvl="1"/>
            <a:r>
              <a:rPr lang="en-US" dirty="0" smtClean="0"/>
              <a:t>Raised crosswalks</a:t>
            </a:r>
          </a:p>
          <a:p>
            <a:pPr marL="408116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Ineligible Components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64867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Landscaping elements not designed to capture and manage </a:t>
            </a:r>
            <a:r>
              <a:rPr lang="en-US" dirty="0" err="1" smtClean="0"/>
              <a:t>stormwater</a:t>
            </a:r>
            <a:r>
              <a:rPr lang="en-US" dirty="0" smtClean="0"/>
              <a:t>, unless proposed as part of a pedestrian </a:t>
            </a:r>
            <a:r>
              <a:rPr lang="en-US" dirty="0" err="1" smtClean="0"/>
              <a:t>bulbout</a:t>
            </a:r>
            <a:r>
              <a:rPr lang="en-US" dirty="0"/>
              <a:t> </a:t>
            </a:r>
            <a:r>
              <a:rPr lang="en-US" dirty="0" smtClean="0"/>
              <a:t>that is not suitable for </a:t>
            </a:r>
            <a:r>
              <a:rPr lang="en-US" dirty="0" err="1" smtClean="0"/>
              <a:t>stormwater</a:t>
            </a:r>
            <a:r>
              <a:rPr lang="en-US" dirty="0" smtClean="0"/>
              <a:t> management due to site constraints</a:t>
            </a:r>
            <a:endParaRPr lang="en-US" dirty="0"/>
          </a:p>
          <a:p>
            <a:pPr lvl="1"/>
            <a:r>
              <a:rPr lang="en-US" dirty="0" smtClean="0"/>
              <a:t>Porous pavement/asphalt/concrete or pavers in-lieu of vegetated curb extensions or </a:t>
            </a:r>
            <a:r>
              <a:rPr lang="en-US" dirty="0" err="1" smtClean="0"/>
              <a:t>bulbouts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Ineligible Components (cont.)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06138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47800" y="1749028"/>
            <a:ext cx="7162800" cy="3394472"/>
          </a:xfrm>
        </p:spPr>
        <p:txBody>
          <a:bodyPr/>
          <a:lstStyle/>
          <a:p>
            <a:r>
              <a:rPr lang="en-US" sz="2600" dirty="0" smtClean="0"/>
              <a:t>List of eligible project elements should offer more flexibility</a:t>
            </a:r>
          </a:p>
          <a:p>
            <a:r>
              <a:rPr lang="en-US" sz="2600" dirty="0" smtClean="0"/>
              <a:t>An option for the cities to break out SRTS and </a:t>
            </a:r>
            <a:r>
              <a:rPr lang="en-US" sz="2600" dirty="0" err="1" smtClean="0"/>
              <a:t>stormwater</a:t>
            </a:r>
            <a:r>
              <a:rPr lang="en-US" sz="2600" dirty="0" smtClean="0"/>
              <a:t> costs in their project proposals </a:t>
            </a:r>
          </a:p>
          <a:p>
            <a:r>
              <a:rPr lang="en-US" sz="2600" dirty="0" smtClean="0"/>
              <a:t>While a 50/50 split between the two programs is the goal, consider allowing a range between a 50/50 split and a 60/40 split.</a:t>
            </a:r>
            <a:endParaRPr lang="en-US" sz="2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47800" y="438150"/>
            <a:ext cx="7239000" cy="857250"/>
          </a:xfrm>
        </p:spPr>
        <p:txBody>
          <a:bodyPr/>
          <a:lstStyle/>
          <a:p>
            <a:r>
              <a:rPr lang="en-US" sz="3200" dirty="0" smtClean="0"/>
              <a:t>Feedback from the CMP TAC and </a:t>
            </a:r>
            <a:r>
              <a:rPr lang="en-US" sz="3200" dirty="0" err="1" smtClean="0"/>
              <a:t>Stormwater</a:t>
            </a:r>
            <a:r>
              <a:rPr lang="en-US" sz="3200" dirty="0" smtClean="0"/>
              <a:t> Committee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400" dirty="0" smtClean="0"/>
              <a:t>(June 15, 2017)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97706549"/>
      </p:ext>
    </p:extLst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Box 15"/>
          <p:cNvSpPr txBox="1">
            <a:spLocks noChangeArrowheads="1"/>
          </p:cNvSpPr>
          <p:nvPr/>
        </p:nvSpPr>
        <p:spPr bwMode="auto">
          <a:xfrm>
            <a:off x="80221" y="2909838"/>
            <a:ext cx="2566736" cy="2313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38" tIns="40820" rIns="81638" bIns="40820">
            <a:spAutoFit/>
          </a:bodyPr>
          <a:lstStyle/>
          <a:p>
            <a:pPr defTabSz="816676"/>
            <a:endParaRPr lang="en-US" sz="2900" i="1" dirty="0">
              <a:solidFill>
                <a:srgbClr val="002060"/>
              </a:solidFill>
            </a:endParaRPr>
          </a:p>
          <a:p>
            <a:pPr defTabSz="816676"/>
            <a:r>
              <a:rPr lang="en-US" sz="2900" i="1" dirty="0">
                <a:solidFill>
                  <a:srgbClr val="002060"/>
                </a:solidFill>
              </a:rPr>
              <a:t>Laurel Elementary</a:t>
            </a:r>
          </a:p>
          <a:p>
            <a:pPr defTabSz="816676"/>
            <a:r>
              <a:rPr lang="en-US" sz="2900" i="1" dirty="0">
                <a:solidFill>
                  <a:srgbClr val="002060"/>
                </a:solidFill>
              </a:rPr>
              <a:t>City of San Mateo</a:t>
            </a:r>
            <a:r>
              <a:rPr lang="en-US" sz="1700" dirty="0">
                <a:solidFill>
                  <a:srgbClr val="002060"/>
                </a:solidFill>
              </a:rPr>
              <a:t>	</a:t>
            </a: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3" y="3315146"/>
            <a:ext cx="9152356" cy="56927"/>
          </a:xfrm>
          <a:prstGeom prst="rect">
            <a:avLst/>
          </a:prstGeom>
          <a:solidFill>
            <a:srgbClr val="002060"/>
          </a:solidFill>
          <a:ln w="25400" algn="ctr">
            <a:noFill/>
            <a:miter lim="800000"/>
            <a:headEnd/>
            <a:tailEnd/>
          </a:ln>
        </p:spPr>
        <p:txBody>
          <a:bodyPr lIns="81638" tIns="40820" rIns="81638" bIns="40820" anchor="ctr"/>
          <a:lstStyle/>
          <a:p>
            <a:pPr algn="ctr" defTabSz="816676"/>
            <a:endParaRPr lang="en-US" sz="1700">
              <a:solidFill>
                <a:srgbClr val="FFFFFF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662341" y="0"/>
            <a:ext cx="0" cy="5143500"/>
          </a:xfrm>
          <a:prstGeom prst="line">
            <a:avLst/>
          </a:prstGeom>
          <a:ln w="793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4" t="20262" r="24315" b="4183"/>
          <a:stretch/>
        </p:blipFill>
        <p:spPr bwMode="auto">
          <a:xfrm>
            <a:off x="1" y="9"/>
            <a:ext cx="2646947" cy="331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0" t="6835" r="12048" b="13572"/>
          <a:stretch/>
        </p:blipFill>
        <p:spPr bwMode="auto">
          <a:xfrm>
            <a:off x="2680368" y="-64475"/>
            <a:ext cx="6543842" cy="526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967818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71600" y="1200151"/>
            <a:ext cx="7315200" cy="3394472"/>
          </a:xfrm>
        </p:spPr>
        <p:txBody>
          <a:bodyPr/>
          <a:lstStyle/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/>
              <a:t>The Safe Routes to School Program, a joint partnership between C/CAG and the San Mateo County Office of Education, encourages and enables school children to walk and bicycle to school by implementing projects and activities that improve the health, well-being, and safety of children, and which result in less traffic congestion and emissions caused by school-related travel.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5400" y="205978"/>
            <a:ext cx="7391400" cy="857250"/>
          </a:xfrm>
        </p:spPr>
        <p:txBody>
          <a:bodyPr/>
          <a:lstStyle/>
          <a:p>
            <a:r>
              <a:rPr lang="en-US" sz="3600" dirty="0" smtClean="0"/>
              <a:t>Safe Routes to School Program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5862395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Box 15"/>
          <p:cNvSpPr txBox="1">
            <a:spLocks noChangeArrowheads="1"/>
          </p:cNvSpPr>
          <p:nvPr/>
        </p:nvSpPr>
        <p:spPr bwMode="auto">
          <a:xfrm>
            <a:off x="80221" y="2938413"/>
            <a:ext cx="2566736" cy="2313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38" tIns="40820" rIns="81638" bIns="40820">
            <a:spAutoFit/>
          </a:bodyPr>
          <a:lstStyle/>
          <a:p>
            <a:pPr defTabSz="816676"/>
            <a:endParaRPr lang="en-US" sz="2900" i="1" dirty="0">
              <a:solidFill>
                <a:srgbClr val="002060"/>
              </a:solidFill>
            </a:endParaRPr>
          </a:p>
          <a:p>
            <a:pPr defTabSz="816676"/>
            <a:r>
              <a:rPr lang="en-US" sz="2900" i="1" dirty="0">
                <a:solidFill>
                  <a:srgbClr val="002060"/>
                </a:solidFill>
              </a:rPr>
              <a:t>Laurel Elementary</a:t>
            </a:r>
          </a:p>
          <a:p>
            <a:pPr defTabSz="816676"/>
            <a:r>
              <a:rPr lang="en-US" sz="2900" i="1" dirty="0">
                <a:solidFill>
                  <a:srgbClr val="002060"/>
                </a:solidFill>
              </a:rPr>
              <a:t>City of San Mateo</a:t>
            </a:r>
            <a:r>
              <a:rPr lang="en-US" sz="1700" dirty="0">
                <a:solidFill>
                  <a:srgbClr val="002060"/>
                </a:solidFill>
              </a:rPr>
              <a:t>	</a:t>
            </a: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3" y="3315146"/>
            <a:ext cx="9152356" cy="56927"/>
          </a:xfrm>
          <a:prstGeom prst="rect">
            <a:avLst/>
          </a:prstGeom>
          <a:solidFill>
            <a:srgbClr val="002060"/>
          </a:solidFill>
          <a:ln w="25400" algn="ctr">
            <a:noFill/>
            <a:miter lim="800000"/>
            <a:headEnd/>
            <a:tailEnd/>
          </a:ln>
        </p:spPr>
        <p:txBody>
          <a:bodyPr lIns="81638" tIns="40820" rIns="81638" bIns="40820" anchor="ctr"/>
          <a:lstStyle/>
          <a:p>
            <a:pPr algn="ctr" defTabSz="816676"/>
            <a:endParaRPr lang="en-US" sz="1700">
              <a:solidFill>
                <a:srgbClr val="FFFFFF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662341" y="0"/>
            <a:ext cx="0" cy="5143500"/>
          </a:xfrm>
          <a:prstGeom prst="line">
            <a:avLst/>
          </a:prstGeom>
          <a:ln w="793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4" t="20262" r="24315" b="4183"/>
          <a:stretch/>
        </p:blipFill>
        <p:spPr bwMode="auto">
          <a:xfrm>
            <a:off x="1" y="9"/>
            <a:ext cx="2646947" cy="331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8" t="10878"/>
          <a:stretch/>
        </p:blipFill>
        <p:spPr bwMode="auto">
          <a:xfrm>
            <a:off x="2680368" y="-1"/>
            <a:ext cx="6517106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795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889" y="0"/>
            <a:ext cx="2918223" cy="33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5" name="Rectangle 7"/>
          <p:cNvSpPr>
            <a:spLocks noChangeArrowheads="1"/>
          </p:cNvSpPr>
          <p:nvPr/>
        </p:nvSpPr>
        <p:spPr bwMode="auto">
          <a:xfrm>
            <a:off x="4" y="3372075"/>
            <a:ext cx="9152355" cy="56926"/>
          </a:xfrm>
          <a:prstGeom prst="rect">
            <a:avLst/>
          </a:prstGeom>
          <a:solidFill>
            <a:srgbClr val="002060"/>
          </a:solidFill>
          <a:ln w="25400" algn="ctr">
            <a:noFill/>
            <a:miter lim="800000"/>
            <a:headEnd/>
            <a:tailEnd/>
          </a:ln>
        </p:spPr>
        <p:txBody>
          <a:bodyPr lIns="81640" tIns="40820" rIns="81640" bIns="40820" anchor="ctr"/>
          <a:lstStyle/>
          <a:p>
            <a:pPr algn="ctr" defTabSz="816707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67586" name="TextBox 13"/>
          <p:cNvSpPr txBox="1">
            <a:spLocks noChangeArrowheads="1"/>
          </p:cNvSpPr>
          <p:nvPr/>
        </p:nvSpPr>
        <p:spPr bwMode="auto">
          <a:xfrm>
            <a:off x="0" y="3536160"/>
            <a:ext cx="2362200" cy="1559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40" tIns="40820" rIns="81640" bIns="40820">
            <a:spAutoFit/>
          </a:bodyPr>
          <a:lstStyle/>
          <a:p>
            <a:pPr defTabSz="816707"/>
            <a:r>
              <a:rPr lang="en-US" sz="2400" i="1" dirty="0">
                <a:solidFill>
                  <a:srgbClr val="002060"/>
                </a:solidFill>
              </a:rPr>
              <a:t>Humboldt St.</a:t>
            </a:r>
          </a:p>
          <a:p>
            <a:pPr defTabSz="816707"/>
            <a:r>
              <a:rPr lang="en-US" sz="2400" i="1" dirty="0">
                <a:solidFill>
                  <a:srgbClr val="002060"/>
                </a:solidFill>
              </a:rPr>
              <a:t>Curb Extensions and Bulb-outs</a:t>
            </a:r>
          </a:p>
          <a:p>
            <a:pPr defTabSz="816707"/>
            <a:r>
              <a:rPr lang="en-US" sz="2400" i="1" dirty="0">
                <a:solidFill>
                  <a:srgbClr val="002060"/>
                </a:solidFill>
              </a:rPr>
              <a:t>City of San Mateo</a:t>
            </a:r>
            <a:endParaRPr lang="en-US" sz="2400" dirty="0">
              <a:solidFill>
                <a:srgbClr val="00206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323334" y="0"/>
            <a:ext cx="0" cy="5143500"/>
          </a:xfrm>
          <a:prstGeom prst="line">
            <a:avLst/>
          </a:prstGeom>
          <a:ln w="793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2" y="-39997"/>
            <a:ext cx="6790158" cy="518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69788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ChangeArrowheads="1"/>
          </p:cNvSpPr>
          <p:nvPr/>
        </p:nvSpPr>
        <p:spPr bwMode="auto">
          <a:xfrm>
            <a:off x="4" y="3372075"/>
            <a:ext cx="9152355" cy="56926"/>
          </a:xfrm>
          <a:prstGeom prst="rect">
            <a:avLst/>
          </a:prstGeom>
          <a:solidFill>
            <a:srgbClr val="002060"/>
          </a:solidFill>
          <a:ln w="25400" algn="ctr">
            <a:noFill/>
            <a:miter lim="800000"/>
            <a:headEnd/>
            <a:tailEnd/>
          </a:ln>
        </p:spPr>
        <p:txBody>
          <a:bodyPr lIns="81640" tIns="40820" rIns="81640" bIns="40820" anchor="ctr"/>
          <a:lstStyle/>
          <a:p>
            <a:pPr algn="ctr" defTabSz="816707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67586" name="TextBox 13"/>
          <p:cNvSpPr txBox="1">
            <a:spLocks noChangeArrowheads="1"/>
          </p:cNvSpPr>
          <p:nvPr/>
        </p:nvSpPr>
        <p:spPr bwMode="auto">
          <a:xfrm>
            <a:off x="2" y="3536160"/>
            <a:ext cx="2362198" cy="1559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40" tIns="40820" rIns="81640" bIns="40820">
            <a:spAutoFit/>
          </a:bodyPr>
          <a:lstStyle/>
          <a:p>
            <a:pPr defTabSz="816707"/>
            <a:r>
              <a:rPr lang="en-US" sz="2400" i="1" dirty="0" smtClean="0">
                <a:solidFill>
                  <a:srgbClr val="002060"/>
                </a:solidFill>
              </a:rPr>
              <a:t>Humboldt St.</a:t>
            </a:r>
            <a:endParaRPr lang="en-US" sz="2400" i="1" dirty="0">
              <a:solidFill>
                <a:srgbClr val="002060"/>
              </a:solidFill>
            </a:endParaRPr>
          </a:p>
          <a:p>
            <a:pPr defTabSz="816707"/>
            <a:r>
              <a:rPr lang="en-US" sz="2400" i="1" dirty="0">
                <a:solidFill>
                  <a:srgbClr val="002060"/>
                </a:solidFill>
              </a:rPr>
              <a:t>Curb </a:t>
            </a:r>
            <a:r>
              <a:rPr lang="en-US" sz="2400" i="1" dirty="0" smtClean="0">
                <a:solidFill>
                  <a:srgbClr val="002060"/>
                </a:solidFill>
              </a:rPr>
              <a:t>Extensions and Bulb-outs</a:t>
            </a:r>
            <a:endParaRPr lang="en-US" sz="2400" i="1" dirty="0">
              <a:solidFill>
                <a:srgbClr val="002060"/>
              </a:solidFill>
            </a:endParaRPr>
          </a:p>
          <a:p>
            <a:pPr defTabSz="816707"/>
            <a:r>
              <a:rPr lang="en-US" sz="2400" i="1" dirty="0" smtClean="0">
                <a:solidFill>
                  <a:srgbClr val="002060"/>
                </a:solidFill>
              </a:rPr>
              <a:t>City of San Mateo</a:t>
            </a:r>
            <a:endParaRPr lang="en-US" sz="2400" dirty="0">
              <a:solidFill>
                <a:srgbClr val="00206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323334" y="0"/>
            <a:ext cx="0" cy="5143500"/>
          </a:xfrm>
          <a:prstGeom prst="line">
            <a:avLst/>
          </a:prstGeom>
          <a:ln w="793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7138"/>
            <a:ext cx="7086599" cy="5136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2223" y="0"/>
            <a:ext cx="2918223" cy="33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4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35204" y="401640"/>
            <a:ext cx="3405640" cy="253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5" name="Rectangle 7"/>
          <p:cNvSpPr>
            <a:spLocks noChangeArrowheads="1"/>
          </p:cNvSpPr>
          <p:nvPr/>
        </p:nvSpPr>
        <p:spPr bwMode="auto">
          <a:xfrm>
            <a:off x="4" y="3372075"/>
            <a:ext cx="9152355" cy="56926"/>
          </a:xfrm>
          <a:prstGeom prst="rect">
            <a:avLst/>
          </a:prstGeom>
          <a:solidFill>
            <a:srgbClr val="002060"/>
          </a:solidFill>
          <a:ln w="25400" algn="ctr">
            <a:noFill/>
            <a:miter lim="800000"/>
            <a:headEnd/>
            <a:tailEnd/>
          </a:ln>
        </p:spPr>
        <p:txBody>
          <a:bodyPr lIns="81640" tIns="40820" rIns="81640" bIns="40820" anchor="ctr"/>
          <a:lstStyle/>
          <a:p>
            <a:pPr algn="ctr" defTabSz="816707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67586" name="TextBox 13"/>
          <p:cNvSpPr txBox="1">
            <a:spLocks noChangeArrowheads="1"/>
          </p:cNvSpPr>
          <p:nvPr/>
        </p:nvSpPr>
        <p:spPr bwMode="auto">
          <a:xfrm>
            <a:off x="2" y="3536160"/>
            <a:ext cx="2323332" cy="1190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40" tIns="40820" rIns="81640" bIns="40820">
            <a:spAutoFit/>
          </a:bodyPr>
          <a:lstStyle/>
          <a:p>
            <a:pPr defTabSz="816707"/>
            <a:r>
              <a:rPr lang="en-US" sz="2400" i="1" dirty="0" smtClean="0">
                <a:solidFill>
                  <a:srgbClr val="002060"/>
                </a:solidFill>
              </a:rPr>
              <a:t>Old County Rd.</a:t>
            </a:r>
            <a:endParaRPr lang="en-US" sz="2400" i="1" dirty="0">
              <a:solidFill>
                <a:srgbClr val="002060"/>
              </a:solidFill>
            </a:endParaRPr>
          </a:p>
          <a:p>
            <a:pPr defTabSz="816707"/>
            <a:r>
              <a:rPr lang="en-US" sz="2400" i="1" dirty="0">
                <a:solidFill>
                  <a:srgbClr val="002060"/>
                </a:solidFill>
              </a:rPr>
              <a:t>Curb Extensions</a:t>
            </a:r>
          </a:p>
          <a:p>
            <a:pPr defTabSz="816707"/>
            <a:r>
              <a:rPr lang="en-US" sz="2400" i="1" dirty="0" smtClean="0">
                <a:solidFill>
                  <a:srgbClr val="002060"/>
                </a:solidFill>
              </a:rPr>
              <a:t>City of San Carlos</a:t>
            </a:r>
            <a:endParaRPr lang="en-US" sz="2400" dirty="0">
              <a:solidFill>
                <a:srgbClr val="00206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323334" y="0"/>
            <a:ext cx="0" cy="5143500"/>
          </a:xfrm>
          <a:prstGeom prst="line">
            <a:avLst/>
          </a:prstGeom>
          <a:ln w="793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-33564"/>
            <a:ext cx="8458200" cy="5177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81632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37359" y="418309"/>
            <a:ext cx="3409950" cy="253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5" name="Rectangle 7"/>
          <p:cNvSpPr>
            <a:spLocks noChangeArrowheads="1"/>
          </p:cNvSpPr>
          <p:nvPr/>
        </p:nvSpPr>
        <p:spPr bwMode="auto">
          <a:xfrm>
            <a:off x="4" y="3372075"/>
            <a:ext cx="9152355" cy="56926"/>
          </a:xfrm>
          <a:prstGeom prst="rect">
            <a:avLst/>
          </a:prstGeom>
          <a:solidFill>
            <a:srgbClr val="002060"/>
          </a:solidFill>
          <a:ln w="25400" algn="ctr">
            <a:noFill/>
            <a:miter lim="800000"/>
            <a:headEnd/>
            <a:tailEnd/>
          </a:ln>
        </p:spPr>
        <p:txBody>
          <a:bodyPr lIns="81640" tIns="40820" rIns="81640" bIns="40820" anchor="ctr"/>
          <a:lstStyle/>
          <a:p>
            <a:pPr algn="ctr" defTabSz="816707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67586" name="TextBox 13"/>
          <p:cNvSpPr txBox="1">
            <a:spLocks noChangeArrowheads="1"/>
          </p:cNvSpPr>
          <p:nvPr/>
        </p:nvSpPr>
        <p:spPr bwMode="auto">
          <a:xfrm>
            <a:off x="2" y="3536160"/>
            <a:ext cx="2323332" cy="1190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40" tIns="40820" rIns="81640" bIns="40820">
            <a:spAutoFit/>
          </a:bodyPr>
          <a:lstStyle/>
          <a:p>
            <a:pPr defTabSz="816707"/>
            <a:r>
              <a:rPr lang="en-US" sz="2400" i="1" dirty="0" smtClean="0">
                <a:solidFill>
                  <a:srgbClr val="002060"/>
                </a:solidFill>
              </a:rPr>
              <a:t>Old County Rd.</a:t>
            </a:r>
            <a:endParaRPr lang="en-US" sz="2400" i="1" dirty="0">
              <a:solidFill>
                <a:srgbClr val="002060"/>
              </a:solidFill>
            </a:endParaRPr>
          </a:p>
          <a:p>
            <a:pPr defTabSz="816707"/>
            <a:r>
              <a:rPr lang="en-US" sz="2400" i="1" dirty="0">
                <a:solidFill>
                  <a:srgbClr val="002060"/>
                </a:solidFill>
              </a:rPr>
              <a:t>Curb Extensions</a:t>
            </a:r>
          </a:p>
          <a:p>
            <a:pPr defTabSz="816707"/>
            <a:r>
              <a:rPr lang="en-US" sz="2400" i="1" dirty="0" smtClean="0">
                <a:solidFill>
                  <a:srgbClr val="002060"/>
                </a:solidFill>
              </a:rPr>
              <a:t>City of San Carlos</a:t>
            </a:r>
            <a:endParaRPr lang="en-US" sz="2400" dirty="0">
              <a:solidFill>
                <a:srgbClr val="00206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323334" y="0"/>
            <a:ext cx="0" cy="5143500"/>
          </a:xfrm>
          <a:prstGeom prst="line">
            <a:avLst/>
          </a:prstGeom>
          <a:ln w="793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11" y="-80566"/>
            <a:ext cx="6815548" cy="5304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146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ChangeArrowheads="1"/>
          </p:cNvSpPr>
          <p:nvPr/>
        </p:nvSpPr>
        <p:spPr bwMode="auto">
          <a:xfrm>
            <a:off x="4" y="3372075"/>
            <a:ext cx="9152355" cy="56926"/>
          </a:xfrm>
          <a:prstGeom prst="rect">
            <a:avLst/>
          </a:prstGeom>
          <a:solidFill>
            <a:srgbClr val="002060"/>
          </a:solidFill>
          <a:ln w="25400" algn="ctr">
            <a:noFill/>
            <a:miter lim="800000"/>
            <a:headEnd/>
            <a:tailEnd/>
          </a:ln>
        </p:spPr>
        <p:txBody>
          <a:bodyPr lIns="81640" tIns="40820" rIns="81640" bIns="40820" anchor="ctr"/>
          <a:lstStyle/>
          <a:p>
            <a:pPr algn="ctr" defTabSz="816707"/>
            <a:endParaRPr lang="en-US" sz="1600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0"/>
            <a:ext cx="9288049" cy="5232189"/>
            <a:chOff x="0" y="0"/>
            <a:chExt cx="9288049" cy="5232189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13"/>
            <a:stretch/>
          </p:blipFill>
          <p:spPr bwMode="auto">
            <a:xfrm>
              <a:off x="2328454" y="0"/>
              <a:ext cx="6959595" cy="5232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586" name="TextBox 13"/>
            <p:cNvSpPr txBox="1">
              <a:spLocks noChangeArrowheads="1"/>
            </p:cNvSpPr>
            <p:nvPr/>
          </p:nvSpPr>
          <p:spPr bwMode="auto">
            <a:xfrm>
              <a:off x="2" y="3536160"/>
              <a:ext cx="2125579" cy="1621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1640" tIns="40820" rIns="81640" bIns="40820">
              <a:spAutoFit/>
            </a:bodyPr>
            <a:lstStyle/>
            <a:p>
              <a:pPr defTabSz="816707"/>
              <a:r>
                <a:rPr lang="en-US" sz="2500" i="1" dirty="0">
                  <a:solidFill>
                    <a:srgbClr val="002060"/>
                  </a:solidFill>
                </a:rPr>
                <a:t>Hillside Blvd</a:t>
              </a:r>
            </a:p>
            <a:p>
              <a:pPr defTabSz="816707"/>
              <a:r>
                <a:rPr lang="en-US" sz="2500" i="1" dirty="0">
                  <a:solidFill>
                    <a:srgbClr val="002060"/>
                  </a:solidFill>
                </a:rPr>
                <a:t>Curb Extensions</a:t>
              </a:r>
            </a:p>
            <a:p>
              <a:pPr defTabSz="816707"/>
              <a:r>
                <a:rPr lang="en-US" sz="2500" i="1" dirty="0">
                  <a:solidFill>
                    <a:srgbClr val="002060"/>
                  </a:solidFill>
                </a:rPr>
                <a:t>Town of </a:t>
              </a:r>
              <a:r>
                <a:rPr lang="en-US" sz="2500" i="1" dirty="0" err="1">
                  <a:solidFill>
                    <a:srgbClr val="002060"/>
                  </a:solidFill>
                </a:rPr>
                <a:t>Colma</a:t>
              </a:r>
              <a:endParaRPr lang="en-US" sz="1900" dirty="0">
                <a:solidFill>
                  <a:srgbClr val="002060"/>
                </a:solidFill>
              </a:endParaRPr>
            </a:p>
          </p:txBody>
        </p:sp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16" t="13445" r="27878" b="5661"/>
            <a:stretch/>
          </p:blipFill>
          <p:spPr bwMode="auto">
            <a:xfrm>
              <a:off x="0" y="2"/>
              <a:ext cx="2328452" cy="3372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9" name="Straight Connector 8"/>
          <p:cNvCxnSpPr/>
          <p:nvPr/>
        </p:nvCxnSpPr>
        <p:spPr>
          <a:xfrm>
            <a:off x="2323334" y="0"/>
            <a:ext cx="0" cy="5143500"/>
          </a:xfrm>
          <a:prstGeom prst="line">
            <a:avLst/>
          </a:prstGeom>
          <a:ln w="793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48457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ChangeArrowheads="1"/>
          </p:cNvSpPr>
          <p:nvPr/>
        </p:nvSpPr>
        <p:spPr bwMode="auto">
          <a:xfrm>
            <a:off x="4" y="3372075"/>
            <a:ext cx="9152355" cy="56926"/>
          </a:xfrm>
          <a:prstGeom prst="rect">
            <a:avLst/>
          </a:prstGeom>
          <a:solidFill>
            <a:srgbClr val="002060"/>
          </a:solidFill>
          <a:ln w="25400" algn="ctr">
            <a:noFill/>
            <a:miter lim="800000"/>
            <a:headEnd/>
            <a:tailEnd/>
          </a:ln>
        </p:spPr>
        <p:txBody>
          <a:bodyPr lIns="81640" tIns="40820" rIns="81640" bIns="40820" anchor="ctr"/>
          <a:lstStyle/>
          <a:p>
            <a:pPr algn="ctr" defTabSz="816707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67586" name="TextBox 13"/>
          <p:cNvSpPr txBox="1">
            <a:spLocks noChangeArrowheads="1"/>
          </p:cNvSpPr>
          <p:nvPr/>
        </p:nvSpPr>
        <p:spPr bwMode="auto">
          <a:xfrm>
            <a:off x="2" y="3536160"/>
            <a:ext cx="2125579" cy="162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40" tIns="40820" rIns="81640" bIns="40820">
            <a:spAutoFit/>
          </a:bodyPr>
          <a:lstStyle/>
          <a:p>
            <a:pPr defTabSz="816707"/>
            <a:r>
              <a:rPr lang="en-US" sz="2500" i="1" dirty="0">
                <a:solidFill>
                  <a:srgbClr val="002060"/>
                </a:solidFill>
              </a:rPr>
              <a:t>Hillside Blvd</a:t>
            </a:r>
          </a:p>
          <a:p>
            <a:pPr defTabSz="816707"/>
            <a:r>
              <a:rPr lang="en-US" sz="2500" i="1" dirty="0">
                <a:solidFill>
                  <a:srgbClr val="002060"/>
                </a:solidFill>
              </a:rPr>
              <a:t>Curb Extensions</a:t>
            </a:r>
          </a:p>
          <a:p>
            <a:pPr defTabSz="816707"/>
            <a:r>
              <a:rPr lang="en-US" sz="2500" i="1" dirty="0">
                <a:solidFill>
                  <a:srgbClr val="002060"/>
                </a:solidFill>
              </a:rPr>
              <a:t>Town of </a:t>
            </a:r>
            <a:r>
              <a:rPr lang="en-US" sz="2500" i="1" dirty="0" err="1">
                <a:solidFill>
                  <a:srgbClr val="002060"/>
                </a:solidFill>
              </a:rPr>
              <a:t>Colma</a:t>
            </a:r>
            <a:endParaRPr lang="en-US" sz="1900" dirty="0">
              <a:solidFill>
                <a:srgbClr val="00206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6" t="13445" r="27878" b="5661"/>
          <a:stretch/>
        </p:blipFill>
        <p:spPr bwMode="auto">
          <a:xfrm>
            <a:off x="0" y="2"/>
            <a:ext cx="2328452" cy="3372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094" y="-4464"/>
            <a:ext cx="6831263" cy="5147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2323334" y="0"/>
            <a:ext cx="0" cy="5143500"/>
          </a:xfrm>
          <a:prstGeom prst="line">
            <a:avLst/>
          </a:prstGeom>
          <a:ln w="793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5687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6" t="6736" r="21340" b="792"/>
          <a:stretch/>
        </p:blipFill>
        <p:spPr bwMode="auto">
          <a:xfrm>
            <a:off x="4" y="-6410"/>
            <a:ext cx="2366272" cy="304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5" name="Rectangle 7"/>
          <p:cNvSpPr>
            <a:spLocks noChangeArrowheads="1"/>
          </p:cNvSpPr>
          <p:nvPr/>
        </p:nvSpPr>
        <p:spPr bwMode="auto">
          <a:xfrm>
            <a:off x="4" y="3038259"/>
            <a:ext cx="9152355" cy="56926"/>
          </a:xfrm>
          <a:prstGeom prst="rect">
            <a:avLst/>
          </a:prstGeom>
          <a:solidFill>
            <a:srgbClr val="002060"/>
          </a:solidFill>
          <a:ln w="25400" algn="ctr">
            <a:noFill/>
            <a:miter lim="800000"/>
            <a:headEnd/>
            <a:tailEnd/>
          </a:ln>
        </p:spPr>
        <p:txBody>
          <a:bodyPr lIns="81640" tIns="40820" rIns="81640" bIns="40820" anchor="ctr"/>
          <a:lstStyle/>
          <a:p>
            <a:pPr algn="ctr" defTabSz="816707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67586" name="TextBox 13"/>
          <p:cNvSpPr txBox="1">
            <a:spLocks noChangeArrowheads="1"/>
          </p:cNvSpPr>
          <p:nvPr/>
        </p:nvSpPr>
        <p:spPr bwMode="auto">
          <a:xfrm>
            <a:off x="4" y="3333750"/>
            <a:ext cx="2125579" cy="1559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40" tIns="40820" rIns="81640" bIns="40820">
            <a:spAutoFit/>
          </a:bodyPr>
          <a:lstStyle/>
          <a:p>
            <a:pPr defTabSz="816707"/>
            <a:r>
              <a:rPr lang="en-US" sz="2400" i="1" dirty="0" smtClean="0">
                <a:solidFill>
                  <a:srgbClr val="002060"/>
                </a:solidFill>
              </a:rPr>
              <a:t>Delaware St</a:t>
            </a:r>
            <a:endParaRPr lang="en-US" sz="2400" i="1" dirty="0">
              <a:solidFill>
                <a:srgbClr val="002060"/>
              </a:solidFill>
            </a:endParaRPr>
          </a:p>
          <a:p>
            <a:pPr defTabSz="816707"/>
            <a:r>
              <a:rPr lang="en-US" sz="2400" i="1" dirty="0">
                <a:solidFill>
                  <a:srgbClr val="002060"/>
                </a:solidFill>
              </a:rPr>
              <a:t>Curb </a:t>
            </a:r>
            <a:r>
              <a:rPr lang="en-US" sz="2400" i="1" dirty="0" smtClean="0">
                <a:solidFill>
                  <a:srgbClr val="002060"/>
                </a:solidFill>
              </a:rPr>
              <a:t>Extensions</a:t>
            </a:r>
            <a:endParaRPr lang="en-US" sz="2400" i="1" dirty="0">
              <a:solidFill>
                <a:srgbClr val="002060"/>
              </a:solidFill>
            </a:endParaRPr>
          </a:p>
          <a:p>
            <a:pPr defTabSz="816707"/>
            <a:r>
              <a:rPr lang="en-US" sz="2400" i="1" dirty="0" smtClean="0">
                <a:solidFill>
                  <a:srgbClr val="002060"/>
                </a:solidFill>
              </a:rPr>
              <a:t>City </a:t>
            </a:r>
            <a:r>
              <a:rPr lang="en-US" sz="2400" i="1" dirty="0">
                <a:solidFill>
                  <a:srgbClr val="002060"/>
                </a:solidFill>
              </a:rPr>
              <a:t>of </a:t>
            </a:r>
            <a:r>
              <a:rPr lang="en-US" sz="2400" i="1" dirty="0" smtClean="0">
                <a:solidFill>
                  <a:srgbClr val="002060"/>
                </a:solidFill>
              </a:rPr>
              <a:t>San Mateo</a:t>
            </a:r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286000" y="2"/>
            <a:ext cx="0" cy="5143500"/>
          </a:xfrm>
          <a:prstGeom prst="line">
            <a:avLst/>
          </a:prstGeom>
          <a:ln w="793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3" t="6525" r="9517"/>
          <a:stretch/>
        </p:blipFill>
        <p:spPr bwMode="auto">
          <a:xfrm>
            <a:off x="2323334" y="-52844"/>
            <a:ext cx="6829025" cy="519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64981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6" t="6736" r="21340" b="792"/>
          <a:stretch/>
        </p:blipFill>
        <p:spPr bwMode="auto">
          <a:xfrm>
            <a:off x="4" y="-6410"/>
            <a:ext cx="2366272" cy="304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5" name="Rectangle 7"/>
          <p:cNvSpPr>
            <a:spLocks noChangeArrowheads="1"/>
          </p:cNvSpPr>
          <p:nvPr/>
        </p:nvSpPr>
        <p:spPr bwMode="auto">
          <a:xfrm>
            <a:off x="4" y="3038259"/>
            <a:ext cx="9152355" cy="56926"/>
          </a:xfrm>
          <a:prstGeom prst="rect">
            <a:avLst/>
          </a:prstGeom>
          <a:solidFill>
            <a:srgbClr val="002060"/>
          </a:solidFill>
          <a:ln w="25400" algn="ctr">
            <a:noFill/>
            <a:miter lim="800000"/>
            <a:headEnd/>
            <a:tailEnd/>
          </a:ln>
        </p:spPr>
        <p:txBody>
          <a:bodyPr lIns="81640" tIns="40820" rIns="81640" bIns="40820" anchor="ctr"/>
          <a:lstStyle/>
          <a:p>
            <a:pPr algn="ctr" defTabSz="816707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67586" name="TextBox 13"/>
          <p:cNvSpPr txBox="1">
            <a:spLocks noChangeArrowheads="1"/>
          </p:cNvSpPr>
          <p:nvPr/>
        </p:nvSpPr>
        <p:spPr bwMode="auto">
          <a:xfrm>
            <a:off x="4" y="3333750"/>
            <a:ext cx="2125579" cy="1559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40" tIns="40820" rIns="81640" bIns="40820">
            <a:spAutoFit/>
          </a:bodyPr>
          <a:lstStyle/>
          <a:p>
            <a:pPr defTabSz="816707"/>
            <a:r>
              <a:rPr lang="en-US" sz="2400" i="1" dirty="0" smtClean="0">
                <a:solidFill>
                  <a:srgbClr val="002060"/>
                </a:solidFill>
              </a:rPr>
              <a:t>Delaware St</a:t>
            </a:r>
            <a:endParaRPr lang="en-US" sz="2400" i="1" dirty="0">
              <a:solidFill>
                <a:srgbClr val="002060"/>
              </a:solidFill>
            </a:endParaRPr>
          </a:p>
          <a:p>
            <a:pPr defTabSz="816707"/>
            <a:r>
              <a:rPr lang="en-US" sz="2400" i="1" dirty="0">
                <a:solidFill>
                  <a:srgbClr val="002060"/>
                </a:solidFill>
              </a:rPr>
              <a:t>Curb </a:t>
            </a:r>
            <a:r>
              <a:rPr lang="en-US" sz="2400" i="1" dirty="0" smtClean="0">
                <a:solidFill>
                  <a:srgbClr val="002060"/>
                </a:solidFill>
              </a:rPr>
              <a:t>Extensions</a:t>
            </a:r>
            <a:endParaRPr lang="en-US" sz="2400" i="1" dirty="0">
              <a:solidFill>
                <a:srgbClr val="002060"/>
              </a:solidFill>
            </a:endParaRPr>
          </a:p>
          <a:p>
            <a:pPr defTabSz="816707"/>
            <a:r>
              <a:rPr lang="en-US" sz="2400" i="1" dirty="0" smtClean="0">
                <a:solidFill>
                  <a:srgbClr val="002060"/>
                </a:solidFill>
              </a:rPr>
              <a:t>City </a:t>
            </a:r>
            <a:r>
              <a:rPr lang="en-US" sz="2400" i="1" dirty="0">
                <a:solidFill>
                  <a:srgbClr val="002060"/>
                </a:solidFill>
              </a:rPr>
              <a:t>of </a:t>
            </a:r>
            <a:r>
              <a:rPr lang="en-US" sz="2400" i="1" dirty="0" smtClean="0">
                <a:solidFill>
                  <a:srgbClr val="002060"/>
                </a:solidFill>
              </a:rPr>
              <a:t>San Mateo</a:t>
            </a:r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334865" y="12640"/>
            <a:ext cx="0" cy="5143500"/>
          </a:xfrm>
          <a:prstGeom prst="line">
            <a:avLst/>
          </a:prstGeom>
          <a:ln w="793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276" y="-6410"/>
            <a:ext cx="6791325" cy="518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2125583" y="3685007"/>
            <a:ext cx="7239000" cy="85725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900" b="1" kern="1200">
                <a:solidFill>
                  <a:srgbClr val="18719F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18719F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18719F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18719F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18719F"/>
                </a:solidFill>
                <a:latin typeface="Arial" charset="0"/>
                <a:cs typeface="Arial" charset="0"/>
              </a:defRPr>
            </a:lvl5pPr>
            <a:lvl6pPr marL="408196" algn="ctr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18719F"/>
                </a:solidFill>
                <a:latin typeface="Arial" charset="0"/>
                <a:cs typeface="Arial" charset="0"/>
              </a:defRPr>
            </a:lvl6pPr>
            <a:lvl7pPr marL="816393" algn="ctr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18719F"/>
                </a:solidFill>
                <a:latin typeface="Arial" charset="0"/>
                <a:cs typeface="Arial" charset="0"/>
              </a:defRPr>
            </a:lvl7pPr>
            <a:lvl8pPr marL="1224589" algn="ctr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18719F"/>
                </a:solidFill>
                <a:latin typeface="Arial" charset="0"/>
                <a:cs typeface="Arial" charset="0"/>
              </a:defRPr>
            </a:lvl8pPr>
            <a:lvl9pPr marL="1632786" algn="ctr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18719F"/>
                </a:solidFill>
                <a:latin typeface="Arial" charset="0"/>
                <a:cs typeface="Arial" charset="0"/>
              </a:defRPr>
            </a:lvl9pPr>
          </a:lstStyle>
          <a:p>
            <a:pPr defTabSz="914400"/>
            <a:r>
              <a:rPr lang="en-US" sz="2800" dirty="0" smtClean="0">
                <a:solidFill>
                  <a:schemeClr val="bg1"/>
                </a:solidFill>
              </a:rPr>
              <a:t>Design for C.3 Sizing for </a:t>
            </a:r>
            <a:r>
              <a:rPr lang="en-US" sz="2800" dirty="0" err="1" smtClean="0">
                <a:solidFill>
                  <a:schemeClr val="bg1"/>
                </a:solidFill>
              </a:rPr>
              <a:t>Stormwater</a:t>
            </a:r>
            <a:r>
              <a:rPr lang="en-US" sz="2800" dirty="0" smtClean="0">
                <a:solidFill>
                  <a:schemeClr val="bg1"/>
                </a:solidFill>
              </a:rPr>
              <a:t> Treatment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0219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47800" y="1082278"/>
            <a:ext cx="7239000" cy="3394472"/>
          </a:xfrm>
        </p:spPr>
        <p:txBody>
          <a:bodyPr/>
          <a:lstStyle/>
          <a:p>
            <a:r>
              <a:rPr lang="en-US" dirty="0" smtClean="0"/>
              <a:t>Letter of support from School District</a:t>
            </a:r>
          </a:p>
          <a:p>
            <a:r>
              <a:rPr lang="en-US" dirty="0" smtClean="0"/>
              <a:t>Map of project area and land use information</a:t>
            </a:r>
          </a:p>
          <a:p>
            <a:r>
              <a:rPr lang="en-US" dirty="0" smtClean="0"/>
              <a:t>Project schematic or conceptual design, with </a:t>
            </a:r>
            <a:r>
              <a:rPr lang="en-US" dirty="0" err="1" smtClean="0"/>
              <a:t>stormwater</a:t>
            </a:r>
            <a:r>
              <a:rPr lang="en-US" dirty="0" smtClean="0"/>
              <a:t> feature sizing calculations and drainage delineation</a:t>
            </a:r>
          </a:p>
          <a:p>
            <a:r>
              <a:rPr lang="en-US" dirty="0" smtClean="0"/>
              <a:t>Long-term operations and maintenance plan with funding identified</a:t>
            </a:r>
          </a:p>
          <a:p>
            <a:r>
              <a:rPr lang="en-US" dirty="0" smtClean="0"/>
              <a:t>Preliminary budget and schedule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Requirements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8453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52600" y="1809750"/>
            <a:ext cx="6324600" cy="2895599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A program of C/CAG, the </a:t>
            </a:r>
            <a:r>
              <a:rPr lang="en-US" sz="2400" dirty="0"/>
              <a:t>San Mateo Countywide Water Pollution Prevention Program (SMCWPPP) was established </a:t>
            </a:r>
            <a:r>
              <a:rPr lang="en-US" sz="2400" dirty="0" smtClean="0"/>
              <a:t>to </a:t>
            </a:r>
            <a:r>
              <a:rPr lang="en-US" sz="2400" dirty="0"/>
              <a:t>reduce the </a:t>
            </a:r>
            <a:r>
              <a:rPr lang="en-US" sz="2400" dirty="0" smtClean="0"/>
              <a:t>water pollution </a:t>
            </a:r>
            <a:r>
              <a:rPr lang="en-US" sz="2400" dirty="0"/>
              <a:t>carried </a:t>
            </a:r>
            <a:r>
              <a:rPr lang="en-US" sz="2400" dirty="0" smtClean="0"/>
              <a:t>by</a:t>
            </a:r>
            <a:r>
              <a:rPr lang="en-US" sz="2400" dirty="0"/>
              <a:t> </a:t>
            </a:r>
            <a:r>
              <a:rPr lang="en-US" sz="2400" dirty="0" smtClean="0"/>
              <a:t>stormwater</a:t>
            </a:r>
            <a:r>
              <a:rPr lang="en-US" sz="2400" dirty="0"/>
              <a:t> into local creeks, the San Francisco Bay, and the Pacific Ocean</a:t>
            </a:r>
            <a:r>
              <a:rPr lang="en-US" sz="2400" dirty="0" smtClean="0"/>
              <a:t>. </a:t>
            </a:r>
            <a:r>
              <a:rPr lang="en-US" sz="2400" dirty="0"/>
              <a:t>Water pollution degrades surface waters making them unsafe for drinking, fishing, swimming, and other activities.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6800" y="438150"/>
            <a:ext cx="7924800" cy="1143000"/>
          </a:xfrm>
        </p:spPr>
        <p:txBody>
          <a:bodyPr/>
          <a:lstStyle/>
          <a:p>
            <a:r>
              <a:rPr lang="en-US" sz="3600" dirty="0" smtClean="0"/>
              <a:t>San Mateo Countywide Water Pollution Prevention Program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854880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47800" y="57150"/>
            <a:ext cx="7239000" cy="857250"/>
          </a:xfrm>
        </p:spPr>
        <p:txBody>
          <a:bodyPr/>
          <a:lstStyle/>
          <a:p>
            <a:r>
              <a:rPr lang="en-US" dirty="0" smtClean="0"/>
              <a:t>Additional Scoring Criteria</a:t>
            </a:r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1447800" y="895350"/>
            <a:ext cx="7239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23" tIns="40812" rIns="81623" bIns="40812" numCol="1" anchor="t" anchorCtr="0" compatLnSpc="1">
            <a:prstTxWarp prst="textNoShape">
              <a:avLst/>
            </a:prstTxWarp>
          </a:bodyPr>
          <a:lstStyle>
            <a:lvl1pPr marL="306086" indent="-30608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D972E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3188" indent="-25507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289" indent="-204058" algn="l" rtl="0" eaLnBrk="1" fontAlgn="base" hangingPunct="1">
              <a:spcBef>
                <a:spcPct val="20000"/>
              </a:spcBef>
              <a:spcAft>
                <a:spcPct val="0"/>
              </a:spcAft>
              <a:buSzPct val="85000"/>
              <a:buFont typeface="Calibri" pitchFamily="34" charset="0"/>
              <a:buChar char="—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404" indent="-20405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518" indent="-20405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634" indent="-204058" algn="l" defTabSz="81622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750" indent="-204058" algn="l" defTabSz="81622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0865" indent="-204058" algn="l" defTabSz="81622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8979" indent="-204058" algn="l" defTabSz="81622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endParaRPr lang="en-US" dirty="0" smtClean="0"/>
          </a:p>
          <a:p>
            <a:pPr defTabSz="914400"/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47800" y="819150"/>
            <a:ext cx="7239000" cy="3394472"/>
          </a:xfrm>
        </p:spPr>
        <p:txBody>
          <a:bodyPr/>
          <a:lstStyle/>
          <a:p>
            <a:r>
              <a:rPr lang="en-US" sz="2400" dirty="0" smtClean="0"/>
              <a:t>Additional community letters of support</a:t>
            </a:r>
          </a:p>
          <a:p>
            <a:r>
              <a:rPr lang="en-US" sz="2400" dirty="0" smtClean="0"/>
              <a:t>Integration of educational signage</a:t>
            </a:r>
          </a:p>
          <a:p>
            <a:r>
              <a:rPr lang="en-US" sz="2400" dirty="0" smtClean="0"/>
              <a:t>Benefitting schools that participate in SRTS or are practicing SRTS initiatives (e.g., established in existing plans or participating in community outreach efforts)</a:t>
            </a:r>
          </a:p>
          <a:p>
            <a:r>
              <a:rPr lang="en-US" sz="2400" dirty="0" smtClean="0"/>
              <a:t>Address localized drainage or flooding issues</a:t>
            </a:r>
          </a:p>
          <a:p>
            <a:r>
              <a:rPr lang="en-US" sz="2400" dirty="0" smtClean="0"/>
              <a:t>Readiness to proceed</a:t>
            </a:r>
          </a:p>
          <a:p>
            <a:r>
              <a:rPr lang="en-US" sz="2400" dirty="0" smtClean="0"/>
              <a:t>Identified in other local </a:t>
            </a:r>
            <a:r>
              <a:rPr lang="en-US" sz="2400" smtClean="0"/>
              <a:t>or countywide </a:t>
            </a:r>
            <a:r>
              <a:rPr lang="en-US" sz="2400" dirty="0" smtClean="0"/>
              <a:t>plans (bike/</a:t>
            </a:r>
            <a:r>
              <a:rPr lang="en-US" sz="2400" dirty="0" err="1" smtClean="0"/>
              <a:t>ped</a:t>
            </a:r>
            <a:r>
              <a:rPr lang="en-US" sz="2400" dirty="0" smtClean="0"/>
              <a:t> master plans, complete/sustainable streets plans, community-based transportation plans, etc.)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2606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47800" y="1158478"/>
            <a:ext cx="7239000" cy="3394472"/>
          </a:xfrm>
        </p:spPr>
        <p:txBody>
          <a:bodyPr/>
          <a:lstStyle/>
          <a:p>
            <a:r>
              <a:rPr lang="en-US" dirty="0" smtClean="0"/>
              <a:t>C/CAG Board considers call – July 13</a:t>
            </a:r>
          </a:p>
          <a:p>
            <a:r>
              <a:rPr lang="en-US" dirty="0" smtClean="0"/>
              <a:t>Release call for projects – Mid-July</a:t>
            </a:r>
          </a:p>
          <a:p>
            <a:r>
              <a:rPr lang="en-US" dirty="0" smtClean="0"/>
              <a:t>Applications Due – Mid-September</a:t>
            </a:r>
          </a:p>
          <a:p>
            <a:r>
              <a:rPr lang="en-US" dirty="0" smtClean="0"/>
              <a:t>C/CAG Committees review selection panel recommendations – October </a:t>
            </a:r>
          </a:p>
          <a:p>
            <a:r>
              <a:rPr lang="en-US" dirty="0" smtClean="0"/>
              <a:t>C/CAG Board considers recommended projects – November 9</a:t>
            </a:r>
          </a:p>
          <a:p>
            <a:r>
              <a:rPr lang="en-US" dirty="0" smtClean="0"/>
              <a:t>Projects completed – October 2019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 (tentative)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5531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8"/>
          <p:cNvSpPr>
            <a:spLocks noChangeArrowheads="1"/>
          </p:cNvSpPr>
          <p:nvPr/>
        </p:nvSpPr>
        <p:spPr bwMode="auto">
          <a:xfrm>
            <a:off x="0" y="2914428"/>
            <a:ext cx="9144000" cy="56926"/>
          </a:xfrm>
          <a:prstGeom prst="rect">
            <a:avLst/>
          </a:prstGeom>
          <a:solidFill>
            <a:srgbClr val="002060"/>
          </a:solidFill>
          <a:ln w="25400" algn="ctr">
            <a:noFill/>
            <a:miter lim="800000"/>
            <a:headEnd/>
            <a:tailEnd/>
          </a:ln>
        </p:spPr>
        <p:txBody>
          <a:bodyPr lIns="81634" tIns="40817" rIns="81634" bIns="40817" anchor="ctr"/>
          <a:lstStyle/>
          <a:p>
            <a:pPr algn="ctr" defTabSz="816640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68610" name="Rectangle 17"/>
          <p:cNvSpPr>
            <a:spLocks noChangeArrowheads="1"/>
          </p:cNvSpPr>
          <p:nvPr/>
        </p:nvSpPr>
        <p:spPr bwMode="auto">
          <a:xfrm rot="10800000">
            <a:off x="0" y="2971361"/>
            <a:ext cx="9144000" cy="58043"/>
          </a:xfrm>
          <a:prstGeom prst="rect">
            <a:avLst/>
          </a:prstGeom>
          <a:solidFill>
            <a:srgbClr val="002060"/>
          </a:solidFill>
          <a:ln w="25400" algn="ctr">
            <a:noFill/>
            <a:miter lim="800000"/>
            <a:headEnd/>
            <a:tailEnd/>
          </a:ln>
        </p:spPr>
        <p:txBody>
          <a:bodyPr lIns="81634" tIns="40817" rIns="81634" bIns="40817" anchor="ctr"/>
          <a:lstStyle/>
          <a:p>
            <a:pPr algn="ctr" defTabSz="816640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68612" name="Rectangle 10"/>
          <p:cNvSpPr>
            <a:spLocks noChangeArrowheads="1"/>
          </p:cNvSpPr>
          <p:nvPr/>
        </p:nvSpPr>
        <p:spPr bwMode="auto">
          <a:xfrm>
            <a:off x="228600" y="3025097"/>
            <a:ext cx="5341014" cy="206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34" tIns="40817" rIns="81634" bIns="40817">
            <a:spAutoFit/>
          </a:bodyPr>
          <a:lstStyle/>
          <a:p>
            <a:pPr marL="122175" indent="-122175" defTabSz="243430"/>
            <a:r>
              <a:rPr lang="en-US" sz="2100" i="1" dirty="0" smtClean="0">
                <a:solidFill>
                  <a:srgbClr val="002060"/>
                </a:solidFill>
              </a:rPr>
              <a:t>C/CAG Staff:</a:t>
            </a:r>
          </a:p>
          <a:p>
            <a:pPr marL="342900" indent="-342900" defTabSz="243430"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rgbClr val="002060"/>
                </a:solidFill>
              </a:rPr>
              <a:t>Matthew </a:t>
            </a:r>
            <a:r>
              <a:rPr lang="en-US" i="1" dirty="0">
                <a:solidFill>
                  <a:srgbClr val="002060"/>
                </a:solidFill>
              </a:rPr>
              <a:t>Fabry, Program Manager</a:t>
            </a:r>
          </a:p>
          <a:p>
            <a:pPr marL="342900" indent="-342900" defTabSz="243430"/>
            <a:r>
              <a:rPr lang="en-US" i="1" dirty="0" smtClean="0">
                <a:solidFill>
                  <a:srgbClr val="002060"/>
                </a:solidFill>
              </a:rPr>
              <a:t>		(</a:t>
            </a:r>
            <a:r>
              <a:rPr lang="en-US" i="1" dirty="0">
                <a:solidFill>
                  <a:srgbClr val="002060"/>
                </a:solidFill>
              </a:rPr>
              <a:t>650) </a:t>
            </a:r>
            <a:r>
              <a:rPr lang="en-US" i="1" dirty="0" smtClean="0">
                <a:solidFill>
                  <a:srgbClr val="002060"/>
                </a:solidFill>
              </a:rPr>
              <a:t>599-1419 </a:t>
            </a:r>
            <a:r>
              <a:rPr lang="en-US" i="1" dirty="0" smtClean="0">
                <a:solidFill>
                  <a:srgbClr val="002060"/>
                </a:solidFill>
                <a:hlinkClick r:id="rId2"/>
              </a:rPr>
              <a:t>mfabry@smcgov.org</a:t>
            </a:r>
            <a:endParaRPr lang="en-US" i="1" dirty="0" smtClean="0">
              <a:solidFill>
                <a:srgbClr val="002060"/>
              </a:solidFill>
            </a:endParaRPr>
          </a:p>
          <a:p>
            <a:pPr marL="342900" indent="-342900" defTabSz="243430"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rgbClr val="002060"/>
                </a:solidFill>
              </a:rPr>
              <a:t>Reid </a:t>
            </a:r>
            <a:r>
              <a:rPr lang="en-US" i="1" dirty="0" err="1" smtClean="0">
                <a:solidFill>
                  <a:srgbClr val="002060"/>
                </a:solidFill>
              </a:rPr>
              <a:t>Bogert</a:t>
            </a:r>
            <a:r>
              <a:rPr lang="en-US" i="1" dirty="0" smtClean="0">
                <a:solidFill>
                  <a:srgbClr val="002060"/>
                </a:solidFill>
              </a:rPr>
              <a:t>, </a:t>
            </a:r>
            <a:r>
              <a:rPr lang="en-US" i="1" dirty="0" err="1" smtClean="0">
                <a:solidFill>
                  <a:srgbClr val="002060"/>
                </a:solidFill>
              </a:rPr>
              <a:t>Stormwater</a:t>
            </a:r>
            <a:r>
              <a:rPr lang="en-US" i="1" dirty="0" smtClean="0">
                <a:solidFill>
                  <a:srgbClr val="002060"/>
                </a:solidFill>
              </a:rPr>
              <a:t> Program Specialist</a:t>
            </a:r>
          </a:p>
          <a:p>
            <a:pPr lvl="1" defTabSz="243430"/>
            <a:r>
              <a:rPr lang="en-US" i="1" dirty="0" smtClean="0">
                <a:solidFill>
                  <a:srgbClr val="002060"/>
                </a:solidFill>
              </a:rPr>
              <a:t>(650) 599-1433 </a:t>
            </a:r>
            <a:r>
              <a:rPr lang="en-US" i="1" dirty="0" smtClean="0">
                <a:solidFill>
                  <a:srgbClr val="002060"/>
                </a:solidFill>
                <a:hlinkClick r:id="rId3"/>
              </a:rPr>
              <a:t>rbogert@smcgov.org</a:t>
            </a:r>
            <a:endParaRPr lang="en-US" i="1" dirty="0" smtClean="0">
              <a:solidFill>
                <a:srgbClr val="002060"/>
              </a:solidFill>
            </a:endParaRPr>
          </a:p>
          <a:p>
            <a:pPr marL="342900" indent="-342900" defTabSz="243430"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rgbClr val="002060"/>
                </a:solidFill>
              </a:rPr>
              <a:t>Eliza Yu, Transportation Programs Specialist</a:t>
            </a:r>
          </a:p>
          <a:p>
            <a:pPr defTabSz="243430"/>
            <a:r>
              <a:rPr lang="en-US" i="1" dirty="0" smtClean="0">
                <a:solidFill>
                  <a:srgbClr val="002060"/>
                </a:solidFill>
              </a:rPr>
              <a:t>		(650) 599-1453 </a:t>
            </a:r>
            <a:r>
              <a:rPr lang="en-US" i="1" dirty="0" smtClean="0">
                <a:solidFill>
                  <a:srgbClr val="002060"/>
                </a:solidFill>
                <a:hlinkClick r:id="rId4"/>
              </a:rPr>
              <a:t>eyu@smcgov.org</a:t>
            </a:r>
            <a:endParaRPr lang="en-US" i="1" dirty="0" smtClean="0">
              <a:solidFill>
                <a:srgbClr val="002060"/>
              </a:solidFill>
            </a:endParaRPr>
          </a:p>
        </p:txBody>
      </p:sp>
      <p:pic>
        <p:nvPicPr>
          <p:cNvPr id="68613" name="Picture 5" descr="DSCN216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76" t="33064" r="11732" b="5469"/>
          <a:stretch>
            <a:fillRect/>
          </a:stretch>
        </p:blipFill>
        <p:spPr bwMode="auto">
          <a:xfrm>
            <a:off x="2727166" y="6"/>
            <a:ext cx="3890211" cy="291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4" descr="rain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9"/>
            <a:ext cx="2727158" cy="2914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5" name="Picture 6" descr="DSCN2178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7368" y="3"/>
            <a:ext cx="2526632" cy="292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F:\Users\mattf\SMCWPPP\CoordinatorInfo\Logo\From Tim\Logo Web.bm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3289384"/>
            <a:ext cx="1576146" cy="166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3867150"/>
            <a:ext cx="1920066" cy="79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7474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6 E’s of SRTS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idx="1"/>
          </p:nvPr>
        </p:nvSpPr>
        <p:spPr>
          <a:xfrm>
            <a:off x="1524000" y="1200151"/>
            <a:ext cx="7239000" cy="3394472"/>
          </a:xfrm>
          <a:prstGeom prst="rect">
            <a:avLst/>
          </a:prstGeom>
        </p:spPr>
        <p:txBody>
          <a:bodyPr/>
          <a:lstStyle>
            <a:lvl1pPr marL="0" marR="0" indent="-3429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Education</a:t>
            </a:r>
          </a:p>
          <a:p>
            <a:r>
              <a:rPr lang="en-US" sz="2000" dirty="0" smtClean="0"/>
              <a:t>Encouragement</a:t>
            </a:r>
          </a:p>
          <a:p>
            <a:r>
              <a:rPr lang="en-US" sz="2000" dirty="0" smtClean="0"/>
              <a:t>Engineering</a:t>
            </a:r>
          </a:p>
          <a:p>
            <a:r>
              <a:rPr lang="en-US" sz="2000" dirty="0" smtClean="0"/>
              <a:t>Enforcement</a:t>
            </a:r>
          </a:p>
          <a:p>
            <a:r>
              <a:rPr lang="en-US" sz="2000" dirty="0" smtClean="0"/>
              <a:t>Evaluation</a:t>
            </a:r>
          </a:p>
          <a:p>
            <a:r>
              <a:rPr lang="en-US" sz="2000" dirty="0" smtClean="0"/>
              <a:t>Equity</a:t>
            </a:r>
            <a:endParaRPr lang="en-US" sz="2000" dirty="0"/>
          </a:p>
        </p:txBody>
      </p:sp>
      <p:pic>
        <p:nvPicPr>
          <p:cNvPr id="5" name="Picture 4" descr="puzzle-six-pieces-m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33" y="1428750"/>
            <a:ext cx="4021667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931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6 E’s of SRTS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idx="1"/>
          </p:nvPr>
        </p:nvSpPr>
        <p:spPr>
          <a:xfrm>
            <a:off x="1524000" y="1200151"/>
            <a:ext cx="7239000" cy="3394472"/>
          </a:xfrm>
          <a:prstGeom prst="rect">
            <a:avLst/>
          </a:prstGeom>
        </p:spPr>
        <p:txBody>
          <a:bodyPr/>
          <a:lstStyle>
            <a:lvl1pPr marL="0" marR="0" indent="-3429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Education</a:t>
            </a:r>
          </a:p>
          <a:p>
            <a:r>
              <a:rPr lang="en-US" sz="2000" dirty="0" smtClean="0"/>
              <a:t>Encouragement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Engineering</a:t>
            </a:r>
          </a:p>
          <a:p>
            <a:r>
              <a:rPr lang="en-US" sz="2000" dirty="0" smtClean="0"/>
              <a:t>Enforcement</a:t>
            </a:r>
          </a:p>
          <a:p>
            <a:r>
              <a:rPr lang="en-US" sz="2000" dirty="0" smtClean="0"/>
              <a:t>Evaluation</a:t>
            </a:r>
          </a:p>
          <a:p>
            <a:r>
              <a:rPr lang="en-US" sz="2000" dirty="0" smtClean="0"/>
              <a:t>Equity</a:t>
            </a:r>
            <a:endParaRPr lang="en-US" sz="2000" dirty="0"/>
          </a:p>
        </p:txBody>
      </p:sp>
      <p:pic>
        <p:nvPicPr>
          <p:cNvPr id="5" name="Picture 4" descr="puzzle-six-pieces-m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33" y="1428750"/>
            <a:ext cx="4021667" cy="2895600"/>
          </a:xfrm>
          <a:prstGeom prst="rect">
            <a:avLst/>
          </a:prstGeom>
        </p:spPr>
      </p:pic>
      <p:sp>
        <p:nvSpPr>
          <p:cNvPr id="2" name="Explosion 1 1"/>
          <p:cNvSpPr/>
          <p:nvPr/>
        </p:nvSpPr>
        <p:spPr>
          <a:xfrm>
            <a:off x="1219200" y="2038350"/>
            <a:ext cx="2057400" cy="990600"/>
          </a:xfrm>
          <a:prstGeom prst="irregularSeal1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8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47800" y="1047750"/>
            <a:ext cx="7467600" cy="3836194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/>
              <a:t>Using natural systems to capture, treat, and infiltrate stormwater</a:t>
            </a:r>
          </a:p>
          <a:p>
            <a:r>
              <a:rPr lang="en-US" sz="3200" dirty="0"/>
              <a:t>Restores “natural” stormwater management</a:t>
            </a:r>
          </a:p>
          <a:p>
            <a:r>
              <a:rPr lang="en-US" sz="3200" dirty="0"/>
              <a:t>Distributed, small-scale systems</a:t>
            </a:r>
          </a:p>
          <a:p>
            <a:r>
              <a:rPr lang="en-US" sz="3200" dirty="0"/>
              <a:t>Multi-benefit, including for key water issues</a:t>
            </a:r>
          </a:p>
          <a:p>
            <a:pPr lvl="1"/>
            <a:r>
              <a:rPr lang="en-US" sz="2800" dirty="0"/>
              <a:t>Adaptation for climate change impacts</a:t>
            </a:r>
          </a:p>
          <a:p>
            <a:pPr lvl="1"/>
            <a:r>
              <a:rPr lang="en-US" sz="2800" dirty="0"/>
              <a:t>Flooding</a:t>
            </a:r>
          </a:p>
          <a:p>
            <a:pPr lvl="1"/>
            <a:r>
              <a:rPr lang="en-US" sz="2800" dirty="0"/>
              <a:t>Groundwater recharge</a:t>
            </a:r>
          </a:p>
          <a:p>
            <a:r>
              <a:rPr lang="en-US" sz="3100" dirty="0"/>
              <a:t>Includes public and private projects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 Infrastructure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83090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San Mateo Guidebook ASLA Presentation8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2" r="18479"/>
          <a:stretch/>
        </p:blipFill>
        <p:spPr bwMode="auto">
          <a:xfrm>
            <a:off x="3" y="1"/>
            <a:ext cx="9686926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406566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47804" y="1200150"/>
            <a:ext cx="7415463" cy="3836194"/>
          </a:xfrm>
        </p:spPr>
        <p:txBody>
          <a:bodyPr>
            <a:normAutofit/>
          </a:bodyPr>
          <a:lstStyle/>
          <a:p>
            <a:r>
              <a:rPr lang="en-US" dirty="0" smtClean="0"/>
              <a:t>Each agency must adopt GI Plan by 2019</a:t>
            </a:r>
          </a:p>
          <a:p>
            <a:r>
              <a:rPr lang="en-US" dirty="0" smtClean="0"/>
              <a:t>Describe gradual shift </a:t>
            </a:r>
            <a:r>
              <a:rPr lang="en-US" dirty="0"/>
              <a:t>from gray to </a:t>
            </a:r>
            <a:r>
              <a:rPr lang="en-US" dirty="0" smtClean="0"/>
              <a:t>green</a:t>
            </a:r>
          </a:p>
          <a:p>
            <a:r>
              <a:rPr lang="en-US" dirty="0" smtClean="0"/>
              <a:t>Achieve specific pollutant load reduction via green infrastructure countywide by 2040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 Infrastructure Planning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97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47800" y="1428749"/>
            <a:ext cx="7239000" cy="316587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primary goal of this pilot program is to demonstrate that green infrastructure can be cost-effectively integrated with traditional Safe Routes to School infrastructure projects to enhance safety and achieve </a:t>
            </a:r>
            <a:r>
              <a:rPr lang="en-US" dirty="0" err="1" smtClean="0"/>
              <a:t>stormwater</a:t>
            </a:r>
            <a:r>
              <a:rPr lang="en-US" dirty="0" smtClean="0"/>
              <a:t> pollutant reductions.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SRTS &amp; Green Streets Infrastructure  Call for Projects</a:t>
            </a:r>
          </a:p>
        </p:txBody>
      </p:sp>
    </p:spTree>
    <p:extLst>
      <p:ext uri="{BB962C8B-B14F-4D97-AF65-F5344CB8AC3E}">
        <p14:creationId xmlns:p14="http://schemas.microsoft.com/office/powerpoint/2010/main" val="359150192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SMCWPPPBanner&amp;Logo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MCWPPPBannerOnly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MCWPPPBanner&amp;Logo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MCWPPPBannerOnly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SMCWPPPBannerOnly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SMCWPPPBanner&amp;Logo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1650</TotalTime>
  <Words>836</Words>
  <Application>Microsoft Office PowerPoint</Application>
  <PresentationFormat>On-screen Show (16:9)</PresentationFormat>
  <Paragraphs>135</Paragraphs>
  <Slides>32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2_SMCWPPPBanner&amp;LogoTheme</vt:lpstr>
      <vt:lpstr>1_SMCWPPPBannerOnlyTheme</vt:lpstr>
      <vt:lpstr>1_SMCWPPPBanner&amp;LogoTheme</vt:lpstr>
      <vt:lpstr>2_SMCWPPPBannerOnlyTheme</vt:lpstr>
      <vt:lpstr>3_SMCWPPPBannerOnlyTheme</vt:lpstr>
      <vt:lpstr>SMCWPPPBanner&amp;LogoTheme</vt:lpstr>
      <vt:lpstr>PowerPoint Presentation</vt:lpstr>
      <vt:lpstr>Safe Routes to School Program</vt:lpstr>
      <vt:lpstr>San Mateo Countywide Water Pollution Prevention Program</vt:lpstr>
      <vt:lpstr>The 6 E’s of SRTS</vt:lpstr>
      <vt:lpstr>The 6 E’s of SRTS</vt:lpstr>
      <vt:lpstr>Green Infrastructure</vt:lpstr>
      <vt:lpstr>PowerPoint Presentation</vt:lpstr>
      <vt:lpstr>Green Infrastructure Planning</vt:lpstr>
      <vt:lpstr>SRTS &amp; Green Streets Infrastructure  Call for Projects</vt:lpstr>
      <vt:lpstr>Project Funding</vt:lpstr>
      <vt:lpstr>Eligible Applicants</vt:lpstr>
      <vt:lpstr>Eligible Projects</vt:lpstr>
      <vt:lpstr>Eligible Project Components</vt:lpstr>
      <vt:lpstr>PowerPoint Presentation</vt:lpstr>
      <vt:lpstr>PowerPoint Presentation</vt:lpstr>
      <vt:lpstr>Ineligible Components</vt:lpstr>
      <vt:lpstr>Ineligible Components (cont.)</vt:lpstr>
      <vt:lpstr>Feedback from the CMP TAC and Stormwater Committee  (June 15, 2017)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 Requirements</vt:lpstr>
      <vt:lpstr>Additional Scoring Criteria</vt:lpstr>
      <vt:lpstr>Schedule (tentative)</vt:lpstr>
      <vt:lpstr>PowerPoint Presentation</vt:lpstr>
    </vt:vector>
  </TitlesOfParts>
  <Company>Public Works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Fabry</dc:creator>
  <cp:lastModifiedBy>Reid Bogert</cp:lastModifiedBy>
  <cp:revision>108</cp:revision>
  <cp:lastPrinted>2017-06-15T16:07:28Z</cp:lastPrinted>
  <dcterms:created xsi:type="dcterms:W3CDTF">2015-12-07T23:11:00Z</dcterms:created>
  <dcterms:modified xsi:type="dcterms:W3CDTF">2017-06-26T17:20:12Z</dcterms:modified>
</cp:coreProperties>
</file>