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9" r:id="rId2"/>
    <p:sldId id="325" r:id="rId3"/>
    <p:sldId id="374" r:id="rId4"/>
    <p:sldId id="353" r:id="rId5"/>
    <p:sldId id="355" r:id="rId6"/>
    <p:sldId id="377" r:id="rId7"/>
    <p:sldId id="379" r:id="rId8"/>
    <p:sldId id="383" r:id="rId9"/>
    <p:sldId id="384" r:id="rId10"/>
    <p:sldId id="385" r:id="rId11"/>
    <p:sldId id="394" r:id="rId12"/>
    <p:sldId id="389" r:id="rId13"/>
    <p:sldId id="39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302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E8083"/>
    <a:srgbClr val="415960"/>
    <a:srgbClr val="174C8D"/>
    <a:srgbClr val="0076C0"/>
    <a:srgbClr val="056CB6"/>
    <a:srgbClr val="32787A"/>
    <a:srgbClr val="EDEDED"/>
    <a:srgbClr val="4C9AF8"/>
    <a:srgbClr val="6E5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12" autoAdjust="0"/>
  </p:normalViewPr>
  <p:slideViewPr>
    <p:cSldViewPr snapToGrid="0" showGuides="1">
      <p:cViewPr varScale="1">
        <p:scale>
          <a:sx n="114" d="100"/>
          <a:sy n="114" d="100"/>
        </p:scale>
        <p:origin x="1524" y="90"/>
      </p:cViewPr>
      <p:guideLst>
        <p:guide orient="horz" pos="230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Inflows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6-4DFD-8CD5-5C9A683DB7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8C-45F3-9559-9CBB4662F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8C-45F3-9559-9CBB4662FB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8C-45F3-9559-9CBB4662FB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8C-45F3-9559-9CBB4662FB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8C-45F3-9559-9CBB4662FB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8C-45F3-9559-9CBB4662FBA9}"/>
              </c:ext>
            </c:extLst>
          </c:dPt>
          <c:dLbls>
            <c:dLbl>
              <c:idx val="0"/>
              <c:layout>
                <c:manualLayout>
                  <c:x val="-0.23116340926134199"/>
                  <c:y val="-0.15004903674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6-4DFD-8CD5-5C9A683DB7C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C-45F3-9559-9CBB4662FB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C-45F3-9559-9CBB4662FB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8C-45F3-9559-9CBB4662F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Dispersed Recharge</c:v>
                </c:pt>
                <c:pt idx="1">
                  <c:v>Stream Percolation</c:v>
                </c:pt>
                <c:pt idx="2">
                  <c:v>Bedrock Inflow</c:v>
                </c:pt>
                <c:pt idx="3">
                  <c:v>Santa Clara Plain</c:v>
                </c:pt>
                <c:pt idx="4">
                  <c:v>Saltwater Intrusion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5300</c:v>
                </c:pt>
                <c:pt idx="1">
                  <c:v>1000</c:v>
                </c:pt>
                <c:pt idx="2">
                  <c:v>500</c:v>
                </c:pt>
                <c:pt idx="3">
                  <c:v>700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6-4DFD-8CD5-5C9A683DB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152388148167"/>
          <c:y val="0.16378956659475499"/>
          <c:w val="0.67723826954982003"/>
          <c:h val="0.60264472130072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Outflows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49-4182-A164-7560466B56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49-4182-A164-7560466B56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49-4182-A164-7560466B56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49-4182-A164-7560466B56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49-4182-A164-7560466B56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49-4182-A164-7560466B56C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49-4182-A164-7560466B56C6}"/>
              </c:ext>
            </c:extLst>
          </c:dPt>
          <c:dLbls>
            <c:dLbl>
              <c:idx val="0"/>
              <c:layout>
                <c:manualLayout>
                  <c:x val="-0.21055258987832001"/>
                  <c:y val="8.657547880252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9-4182-A164-7560466B56C6}"/>
                </c:ext>
              </c:extLst>
            </c:dLbl>
            <c:dLbl>
              <c:idx val="1"/>
              <c:layout>
                <c:manualLayout>
                  <c:x val="0.17859259721057799"/>
                  <c:y val="-0.1819606922593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3,600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49-4182-A164-7560466B5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Wells</c:v>
                </c:pt>
                <c:pt idx="1">
                  <c:v>Groundwater Seepage</c:v>
                </c:pt>
                <c:pt idx="2">
                  <c:v>San Francisco Bay</c:v>
                </c:pt>
                <c:pt idx="3">
                  <c:v>Westside Basin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2700</c:v>
                </c:pt>
                <c:pt idx="1">
                  <c:v>3600</c:v>
                </c:pt>
                <c:pt idx="2" formatCode="#,##0">
                  <c:v>1200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49-4182-A164-7560466B5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451767604631E-2"/>
          <c:y val="0.83620806052379104"/>
          <c:w val="0.98420051865492097"/>
          <c:h val="0.141834929580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98B960-786A-A943-ACAA-8EB3CE70CA05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68BC8C-3714-D84A-9C2D-A980FB6A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 b="0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mm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21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bar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38835"/>
          </a:xfrm>
          <a:prstGeom prst="rect">
            <a:avLst/>
          </a:prstGeom>
          <a:solidFill>
            <a:srgbClr val="174C8D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75"/>
                    </a14:imgEffect>
                    <a14:imgEffect>
                      <a14:saturation sat="270000"/>
                    </a14:imgEffect>
                    <a14:imgEffect>
                      <a14:brightnessContrast bright="-28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3897" y="6395244"/>
            <a:ext cx="1661951" cy="3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1247" y="6393218"/>
            <a:ext cx="348099" cy="3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35629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 b="0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21497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 b="0">
                <a:solidFill>
                  <a:srgbClr val="404040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84704"/>
            <a:ext cx="2133600" cy="365125"/>
          </a:xfrm>
        </p:spPr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47900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25901"/>
            <a:ext cx="8229600" cy="2247900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800" b="0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84704"/>
            <a:ext cx="2133600" cy="365125"/>
          </a:xfrm>
        </p:spPr>
        <p:txBody>
          <a:bodyPr/>
          <a:lstStyle/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056632"/>
            <a:ext cx="9144000" cy="1801368"/>
          </a:xfrm>
          <a:prstGeom prst="rect">
            <a:avLst/>
          </a:prstGeom>
          <a:solidFill>
            <a:srgbClr val="174C8D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300" y="6205685"/>
            <a:ext cx="2555503" cy="4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5337" y="6155172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17499" y="5068886"/>
            <a:ext cx="8702303" cy="588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000750"/>
            <a:ext cx="5232400" cy="7135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First last | Date</a:t>
            </a:r>
          </a:p>
        </p:txBody>
      </p:sp>
    </p:spTree>
    <p:extLst>
      <p:ext uri="{BB962C8B-B14F-4D97-AF65-F5344CB8AC3E}">
        <p14:creationId xmlns:p14="http://schemas.microsoft.com/office/powerpoint/2010/main" val="1924711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188"/>
            <a:ext cx="9144000" cy="1563624"/>
          </a:xfrm>
          <a:solidFill>
            <a:srgbClr val="174C8D">
              <a:alpha val="74902"/>
            </a:srgb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268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  <a:solidFill>
            <a:srgbClr val="174C8D">
              <a:alpha val="74902"/>
            </a:srgbClr>
          </a:solidFill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22011" y="6049736"/>
            <a:ext cx="6075363" cy="735013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Joe Smith | Date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300" y="6205685"/>
            <a:ext cx="2555503" cy="4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5337" y="6155172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9246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5300" y="1435100"/>
            <a:ext cx="81805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075"/>
                    </a14:imgEffect>
                    <a14:imgEffect>
                      <a14:saturation sat="270000"/>
                    </a14:imgEffect>
                    <a14:imgEffect>
                      <a14:brightnessContrast bright="-28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3897" y="6395244"/>
            <a:ext cx="1661951" cy="3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1247" y="6393218"/>
            <a:ext cx="348099" cy="3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84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102B9F-1215-48D5-A8CF-21F3336ED2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85" r:id="rId3"/>
    <p:sldLayoutId id="2147483683" r:id="rId4"/>
    <p:sldLayoutId id="2147483680" r:id="rId5"/>
    <p:sldLayoutId id="2147483678" r:id="rId6"/>
    <p:sldLayoutId id="2147483681" r:id="rId7"/>
    <p:sldLayoutId id="2147483682" r:id="rId8"/>
    <p:sldLayoutId id="2147483684" r:id="rId9"/>
  </p:sldLayoutIdLst>
  <p:transition spd="slow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15960"/>
          </a:solidFill>
          <a:latin typeface="Georgia" pitchFamily="18" charset="0"/>
          <a:ea typeface="ＭＳ Ｐゴシック" charset="-128"/>
          <a:cs typeface="Georgia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56CB6"/>
        </a:buClr>
        <a:buFont typeface="Arial" charset="0"/>
        <a:buChar char="•"/>
        <a:defRPr sz="3200" kern="1200">
          <a:solidFill>
            <a:srgbClr val="41596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8939B"/>
        </a:buClr>
        <a:buFont typeface="Arial" charset="0"/>
        <a:buChar char="–"/>
        <a:defRPr sz="2800" kern="1200">
          <a:solidFill>
            <a:srgbClr val="415960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1596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15960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1596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reen.smcgov.org/san-mateo-plai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56632"/>
            <a:ext cx="9144000" cy="1801368"/>
          </a:xfrm>
          <a:prstGeom prst="rect">
            <a:avLst/>
          </a:prstGeom>
          <a:solidFill>
            <a:srgbClr val="174C8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300" y="6205685"/>
            <a:ext cx="2555503" cy="4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5337" y="6155172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164" y="5210402"/>
            <a:ext cx="8702303" cy="588962"/>
          </a:xfrm>
        </p:spPr>
        <p:txBody>
          <a:bodyPr/>
          <a:lstStyle/>
          <a:p>
            <a:r>
              <a:rPr lang="en-US" sz="3200" dirty="0"/>
              <a:t>San Mateo Plain </a:t>
            </a:r>
            <a:br>
              <a:rPr lang="en-US" sz="3200" dirty="0"/>
            </a:br>
            <a:r>
              <a:rPr lang="en-US" sz="3200" dirty="0"/>
              <a:t>Groundwater Basin Assessment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CCAG Water Coordinating Committee</a:t>
            </a:r>
          </a:p>
          <a:p>
            <a:r>
              <a:rPr lang="en-US" dirty="0"/>
              <a:t>Charles Ice | January 17, 2018</a:t>
            </a:r>
          </a:p>
        </p:txBody>
      </p:sp>
    </p:spTree>
    <p:extLst>
      <p:ext uri="{BB962C8B-B14F-4D97-AF65-F5344CB8AC3E}">
        <p14:creationId xmlns:p14="http://schemas.microsoft.com/office/powerpoint/2010/main" val="127220238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Numerical Model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Westside Basin Model </a:t>
            </a:r>
            <a:r>
              <a:rPr lang="en-US" sz="13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(1959-2009)</a:t>
            </a:r>
            <a:endParaRPr lang="en-US" sz="1400" dirty="0">
              <a:solidFill>
                <a:srgbClr val="415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Niles Cone and South East Bay Plain Model </a:t>
            </a:r>
            <a:r>
              <a:rPr lang="en-US" sz="11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(1965-2000)</a:t>
            </a:r>
            <a:endParaRPr lang="en-US" dirty="0">
              <a:solidFill>
                <a:srgbClr val="415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MODFLOW (EBMUD)</a:t>
            </a:r>
          </a:p>
          <a:p>
            <a:pPr lvl="1"/>
            <a:r>
              <a:rPr lang="en-US" sz="15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IGSM (ACWD)</a:t>
            </a:r>
          </a:p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USGS Santa Clara Valley Model </a:t>
            </a:r>
            <a:r>
              <a:rPr lang="en-US" sz="13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(1970-1999)</a:t>
            </a:r>
            <a:endParaRPr lang="en-US" dirty="0">
              <a:solidFill>
                <a:srgbClr val="415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Database and Conceptual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364" y="1457460"/>
            <a:ext cx="4069074" cy="479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2706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977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86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Relevance of SGMA to Basin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6430" y="1571339"/>
            <a:ext cx="4948582" cy="4525963"/>
          </a:xfrm>
        </p:spPr>
        <p:txBody>
          <a:bodyPr/>
          <a:lstStyle/>
          <a:p>
            <a:r>
              <a:rPr lang="en-US" sz="26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is not currently required to comply with SGMA</a:t>
            </a:r>
          </a:p>
          <a:p>
            <a:pPr lvl="1"/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as ‘Very Low’ priority by DWR in 2014</a:t>
            </a:r>
          </a:p>
          <a:p>
            <a:r>
              <a:rPr lang="en-US" sz="2600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may have to comply with SGMA in the future</a:t>
            </a:r>
          </a:p>
          <a:p>
            <a:pPr lvl="1"/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could be re-prioritized in 2018 or in the future</a:t>
            </a:r>
          </a:p>
          <a:p>
            <a:pPr lvl="1"/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will include updated groundwater use data versus minimum threshold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52572" y="1600200"/>
            <a:ext cx="3450488" cy="4547108"/>
            <a:chOff x="4495800" y="1828800"/>
            <a:chExt cx="3117522" cy="39159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800" y="1828800"/>
              <a:ext cx="3117522" cy="3915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5877656" y="4038600"/>
              <a:ext cx="228600" cy="419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40256" y="4428066"/>
              <a:ext cx="1245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San Mateo Plain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50452" y="5101778"/>
              <a:ext cx="2014192" cy="615553"/>
              <a:chOff x="5672668" y="5008034"/>
              <a:chExt cx="2014192" cy="61555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672668" y="5037898"/>
                <a:ext cx="2014192" cy="58568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91200" y="5091331"/>
                <a:ext cx="228600" cy="183403"/>
              </a:xfrm>
              <a:prstGeom prst="rect">
                <a:avLst/>
              </a:prstGeom>
              <a:solidFill>
                <a:srgbClr val="B2EB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19800" y="5008034"/>
                <a:ext cx="1667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Very Low priority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91200" y="5368330"/>
                <a:ext cx="228600" cy="183403"/>
              </a:xfrm>
              <a:prstGeom prst="rect">
                <a:avLst/>
              </a:prstGeom>
              <a:solidFill>
                <a:srgbClr val="E3F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19800" y="5285033"/>
                <a:ext cx="1539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Medium priority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5000957" y="3200622"/>
              <a:ext cx="228600" cy="419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55891" y="3509757"/>
              <a:ext cx="1245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Westside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056644" y="2806977"/>
              <a:ext cx="636026" cy="2793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41499" y="3043535"/>
              <a:ext cx="895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East Bay Plain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9544" y="3497754"/>
              <a:ext cx="832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Niles Cone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0649" y="4515616"/>
              <a:ext cx="832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Santa Clara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78776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Groundwater Elevation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3856" cy="4673600"/>
          </a:xfrm>
        </p:spPr>
        <p:txBody>
          <a:bodyPr/>
          <a:lstStyle/>
          <a:p>
            <a:r>
              <a:rPr lang="en-US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the groundwater elevation information available publicly</a:t>
            </a:r>
          </a:p>
          <a:p>
            <a:r>
              <a:rPr lang="en-US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monitoring entity, local agencies ineligible for certain state funding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of this has been focused on higher priority basins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24" y="1600199"/>
            <a:ext cx="3351776" cy="2494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36" y="3786192"/>
            <a:ext cx="3333041" cy="24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46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San Mateo Plain Groundwater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74043" cy="4673600"/>
          </a:xfrm>
        </p:spPr>
        <p:txBody>
          <a:bodyPr/>
          <a:lstStyle/>
          <a:p>
            <a:r>
              <a:rPr lang="en-US" sz="2800" dirty="0"/>
              <a:t>Issues with Groundwater From County’s Perspective</a:t>
            </a:r>
          </a:p>
          <a:p>
            <a:pPr lvl="1"/>
            <a:r>
              <a:rPr lang="en-US" sz="2600" dirty="0"/>
              <a:t>Below average rainfall causing severe drought</a:t>
            </a:r>
            <a:endParaRPr lang="en-US" sz="2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/>
              <a:t>Historical impacts from groundwater extraction</a:t>
            </a:r>
          </a:p>
          <a:p>
            <a:pPr lvl="1"/>
            <a:r>
              <a:rPr lang="en-US" sz="2600" dirty="0"/>
              <a:t>Increasing use of groundwater</a:t>
            </a:r>
          </a:p>
          <a:p>
            <a:pPr lvl="1"/>
            <a:r>
              <a:rPr lang="en-US" sz="2600" dirty="0"/>
              <a:t>Sustainable Groundwater Management Act</a:t>
            </a:r>
            <a:endParaRPr lang="en-US" dirty="0"/>
          </a:p>
          <a:p>
            <a:r>
              <a:rPr lang="en-US" dirty="0"/>
              <a:t>Funded through Measure K and Office of Sustainability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3916"/>
            <a:ext cx="1988613" cy="35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eisenhart\Desktop\SMC_MeasureK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519" y="5432850"/>
            <a:ext cx="2289460" cy="8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401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San Mateo Plain Groundwater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5894" cy="4673600"/>
          </a:xfrm>
        </p:spPr>
        <p:txBody>
          <a:bodyPr/>
          <a:lstStyle/>
          <a:p>
            <a:r>
              <a:rPr lang="en-US" sz="2800" dirty="0"/>
              <a:t>Management of Neighboring Basins</a:t>
            </a:r>
          </a:p>
          <a:p>
            <a:pPr lvl="1"/>
            <a:r>
              <a:rPr lang="en-US" sz="2400" dirty="0"/>
              <a:t>Santa Clara Valley Water District</a:t>
            </a:r>
          </a:p>
          <a:p>
            <a:pPr lvl="1"/>
            <a:r>
              <a:rPr lang="en-US" sz="2400" dirty="0"/>
              <a:t>Alameda County Water District</a:t>
            </a:r>
          </a:p>
          <a:p>
            <a:pPr lvl="1"/>
            <a:r>
              <a:rPr lang="en-US" sz="2400" dirty="0"/>
              <a:t>East Bay Municipal Utility District and Hayward</a:t>
            </a:r>
          </a:p>
          <a:p>
            <a:pPr lvl="1"/>
            <a:r>
              <a:rPr lang="en-US" sz="2400" dirty="0"/>
              <a:t>Westside Basin Partners and SFPUC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92" y="1645600"/>
            <a:ext cx="3792307" cy="46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420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Project is being executed in three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0258" y="1591194"/>
            <a:ext cx="1516112" cy="888851"/>
            <a:chOff x="39596" y="-296283"/>
            <a:chExt cx="1516112" cy="888851"/>
          </a:xfrm>
        </p:grpSpPr>
        <p:sp>
          <p:nvSpPr>
            <p:cNvPr id="8" name="Rounded Rectangle 7"/>
            <p:cNvSpPr/>
            <p:nvPr/>
          </p:nvSpPr>
          <p:spPr>
            <a:xfrm>
              <a:off x="39596" y="-296283"/>
              <a:ext cx="1516112" cy="8888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596" y="-296283"/>
              <a:ext cx="1516112" cy="592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Phase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9144" y="1591194"/>
            <a:ext cx="1516112" cy="888851"/>
            <a:chOff x="2820947" y="-296283"/>
            <a:chExt cx="1516112" cy="888851"/>
          </a:xfrm>
        </p:grpSpPr>
        <p:sp>
          <p:nvSpPr>
            <p:cNvPr id="11" name="Rounded Rectangle 10"/>
            <p:cNvSpPr/>
            <p:nvPr/>
          </p:nvSpPr>
          <p:spPr>
            <a:xfrm>
              <a:off x="2820947" y="-296283"/>
              <a:ext cx="1516112" cy="8888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20947" y="-296283"/>
              <a:ext cx="1516112" cy="592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Phase 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35544" y="1591194"/>
            <a:ext cx="1516112" cy="888851"/>
            <a:chOff x="5571065" y="-296283"/>
            <a:chExt cx="1516112" cy="888851"/>
          </a:xfrm>
        </p:grpSpPr>
        <p:sp>
          <p:nvSpPr>
            <p:cNvPr id="14" name="Rounded Rectangle 13"/>
            <p:cNvSpPr/>
            <p:nvPr/>
          </p:nvSpPr>
          <p:spPr>
            <a:xfrm>
              <a:off x="5571065" y="-296283"/>
              <a:ext cx="1516112" cy="8888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571065" y="-296283"/>
              <a:ext cx="1516112" cy="592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Phase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0258" y="2096672"/>
            <a:ext cx="2198529" cy="3124200"/>
            <a:chOff x="8361" y="296283"/>
            <a:chExt cx="2198529" cy="3124200"/>
          </a:xfrm>
        </p:grpSpPr>
        <p:sp>
          <p:nvSpPr>
            <p:cNvPr id="17" name="Rounded Rectangle 16"/>
            <p:cNvSpPr/>
            <p:nvPr/>
          </p:nvSpPr>
          <p:spPr>
            <a:xfrm>
              <a:off x="8361" y="296283"/>
              <a:ext cx="2198529" cy="3124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72754" y="360676"/>
              <a:ext cx="2069743" cy="2995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Aft>
                  <a:spcPts val="600"/>
                </a:spcAft>
                <a:buFontTx/>
                <a:buChar char="••"/>
              </a:pPr>
              <a:r>
                <a:rPr lang="en-US" sz="1300" dirty="0">
                  <a:solidFill>
                    <a:srgbClr val="404040"/>
                  </a:solidFill>
                </a:rPr>
                <a:t>Stakeholder Coordination and Public Outreach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>
                  <a:solidFill>
                    <a:srgbClr val="404040"/>
                  </a:solidFill>
                </a:rPr>
                <a:t>Data Compilation, Unification, and Sharing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>
                  <a:solidFill>
                    <a:srgbClr val="404040"/>
                  </a:solidFill>
                </a:rPr>
                <a:t>Develop Initial Basin Conceptual Model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>
                  <a:solidFill>
                    <a:srgbClr val="404040"/>
                  </a:solidFill>
                </a:rPr>
                <a:t>Develop Basin Groundwater Numerical Model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>
                  <a:solidFill>
                    <a:srgbClr val="404040"/>
                  </a:solidFill>
                </a:rPr>
                <a:t>Evaluate Potential Basin Management Strategies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>
                  <a:solidFill>
                    <a:srgbClr val="404040"/>
                  </a:solidFill>
                </a:rPr>
                <a:t>Prepare Phase I Report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9144" y="2096672"/>
            <a:ext cx="2147724" cy="3124200"/>
            <a:chOff x="2815115" y="296283"/>
            <a:chExt cx="2147724" cy="3124200"/>
          </a:xfrm>
        </p:grpSpPr>
        <p:sp>
          <p:nvSpPr>
            <p:cNvPr id="20" name="Rounded Rectangle 19"/>
            <p:cNvSpPr/>
            <p:nvPr/>
          </p:nvSpPr>
          <p:spPr>
            <a:xfrm>
              <a:off x="2815115" y="296283"/>
              <a:ext cx="2147724" cy="3124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878020" y="359188"/>
              <a:ext cx="2021914" cy="299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kern="1200" dirty="0">
                  <a:solidFill>
                    <a:srgbClr val="404040"/>
                  </a:solidFill>
                </a:rPr>
                <a:t>Public Outreach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kern="1200" dirty="0">
                  <a:solidFill>
                    <a:srgbClr val="404040"/>
                  </a:solidFill>
                </a:rPr>
                <a:t>Fill Selected Data Gaps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kern="1200" dirty="0">
                  <a:solidFill>
                    <a:srgbClr val="404040"/>
                  </a:solidFill>
                </a:rPr>
                <a:t>Update Database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kern="1200" dirty="0">
                  <a:solidFill>
                    <a:srgbClr val="404040"/>
                  </a:solidFill>
                </a:rPr>
                <a:t>Update and Refine Conceptual and Numerical Models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35544" y="2096672"/>
            <a:ext cx="1973659" cy="3124200"/>
            <a:chOff x="5652265" y="296283"/>
            <a:chExt cx="1973659" cy="3124200"/>
          </a:xfrm>
        </p:grpSpPr>
        <p:sp>
          <p:nvSpPr>
            <p:cNvPr id="23" name="Rounded Rectangle 22"/>
            <p:cNvSpPr/>
            <p:nvPr/>
          </p:nvSpPr>
          <p:spPr>
            <a:xfrm>
              <a:off x="5652265" y="296283"/>
              <a:ext cx="1973659" cy="3124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710071" y="354089"/>
              <a:ext cx="1858047" cy="3008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solidFill>
                    <a:srgbClr val="404040"/>
                  </a:solidFill>
                </a:rPr>
                <a:t>Public Outreach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solidFill>
                    <a:srgbClr val="404040"/>
                  </a:solidFill>
                </a:rPr>
                <a:t>Conduct Scenario Evaluations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solidFill>
                    <a:srgbClr val="404040"/>
                  </a:solidFill>
                </a:rPr>
                <a:t>Prepare Final Report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7306" y="1719573"/>
            <a:ext cx="670577" cy="377099"/>
            <a:chOff x="1872018" y="-188549"/>
            <a:chExt cx="670577" cy="377099"/>
          </a:xfrm>
        </p:grpSpPr>
        <p:sp>
          <p:nvSpPr>
            <p:cNvPr id="26" name="Right Arrow 25"/>
            <p:cNvSpPr/>
            <p:nvPr/>
          </p:nvSpPr>
          <p:spPr>
            <a:xfrm>
              <a:off x="1872018" y="-188549"/>
              <a:ext cx="670577" cy="3770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>
              <a:off x="1872018" y="-113129"/>
              <a:ext cx="557447" cy="226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0391" y="1719573"/>
            <a:ext cx="654022" cy="377099"/>
            <a:chOff x="4645561" y="-188549"/>
            <a:chExt cx="654022" cy="377099"/>
          </a:xfrm>
        </p:grpSpPr>
        <p:sp>
          <p:nvSpPr>
            <p:cNvPr id="29" name="Right Arrow 28"/>
            <p:cNvSpPr/>
            <p:nvPr/>
          </p:nvSpPr>
          <p:spPr>
            <a:xfrm>
              <a:off x="4645561" y="-188549"/>
              <a:ext cx="654022" cy="3770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>
              <a:off x="4645561" y="-113129"/>
              <a:ext cx="540892" cy="226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2" y="5326967"/>
            <a:ext cx="20796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ight Arrow 34"/>
          <p:cNvSpPr/>
          <p:nvPr/>
        </p:nvSpPr>
        <p:spPr>
          <a:xfrm>
            <a:off x="3705753" y="5366654"/>
            <a:ext cx="2057400" cy="9906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/>
              <a:t>Jul 2016 – Dec 2017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629945" y="5366654"/>
            <a:ext cx="2057400" cy="990600"/>
          </a:xfrm>
          <a:prstGeom prst="rightArrow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/>
              <a:t>Sep 2017 – Apr 2018</a:t>
            </a:r>
          </a:p>
        </p:txBody>
      </p:sp>
    </p:spTree>
    <p:extLst>
      <p:ext uri="{BB962C8B-B14F-4D97-AF65-F5344CB8AC3E}">
        <p14:creationId xmlns:p14="http://schemas.microsoft.com/office/powerpoint/2010/main" val="33798223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On-Going Stakeholder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group and one-on-one meetings</a:t>
            </a:r>
          </a:p>
          <a:p>
            <a:pPr lvl="0"/>
            <a:r>
              <a:rPr lang="en-US" dirty="0"/>
              <a:t>43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governing bodies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Stakeholder workshops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smcsustainability.org/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smplain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County’s Open Data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650" y="1600200"/>
            <a:ext cx="2516149" cy="309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992" y="2932627"/>
            <a:ext cx="2500440" cy="3193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04853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Mateo Plain </a:t>
            </a:r>
            <a:r>
              <a:rPr lang="en-US" dirty="0" err="1"/>
              <a:t>Subbasin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from ~3,000 wells and boreholes</a:t>
            </a:r>
          </a:p>
          <a:p>
            <a:r>
              <a:rPr lang="en-US" dirty="0">
                <a:solidFill>
                  <a:srgbClr val="415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groundwater reports and studies (USGS, BAWSCA, Cities, County well records, State database)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272" y="1515181"/>
            <a:ext cx="3845859" cy="478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04037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1" y="274638"/>
            <a:ext cx="851262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North-South Cross-Section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18" y="1544042"/>
            <a:ext cx="8295640" cy="4757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6332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1" y="274638"/>
            <a:ext cx="851262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Groundwater Hydrographs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879" y="1616197"/>
            <a:ext cx="6238846" cy="465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784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1" y="274638"/>
            <a:ext cx="851262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Water Budget Balanced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2B9F-1215-48D5-A8CF-21F3336ED24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3623509"/>
              </p:ext>
            </p:extLst>
          </p:nvPr>
        </p:nvGraphicFramePr>
        <p:xfrm>
          <a:off x="337893" y="1429841"/>
          <a:ext cx="4267200" cy="500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20701733"/>
              </p:ext>
            </p:extLst>
          </p:nvPr>
        </p:nvGraphicFramePr>
        <p:xfrm>
          <a:off x="4038600" y="1389454"/>
          <a:ext cx="4953000" cy="498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81155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S PPT template v2">
  <a:themeElements>
    <a:clrScheme name="Custom 1">
      <a:dk1>
        <a:srgbClr val="0076C0"/>
      </a:dk1>
      <a:lt1>
        <a:sysClr val="window" lastClr="FFFFFF"/>
      </a:lt1>
      <a:dk2>
        <a:srgbClr val="415960"/>
      </a:dk2>
      <a:lt2>
        <a:srgbClr val="BBB0A6"/>
      </a:lt2>
      <a:accent1>
        <a:srgbClr val="0076C0"/>
      </a:accent1>
      <a:accent2>
        <a:srgbClr val="77C046"/>
      </a:accent2>
      <a:accent3>
        <a:srgbClr val="FB9733"/>
      </a:accent3>
      <a:accent4>
        <a:srgbClr val="B5121B"/>
      </a:accent4>
      <a:accent5>
        <a:srgbClr val="763898"/>
      </a:accent5>
      <a:accent6>
        <a:srgbClr val="0076C0"/>
      </a:accent6>
      <a:hlink>
        <a:srgbClr val="0076C0"/>
      </a:hlink>
      <a:folHlink>
        <a:srgbClr val="38939B"/>
      </a:folHlink>
    </a:clrScheme>
    <a:fontScheme name="CMo Brandin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 PPT template v2</Template>
  <TotalTime>910</TotalTime>
  <Words>375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HS PPT template v2</vt:lpstr>
      <vt:lpstr>San Mateo Plain  Groundwater Basin Assessment</vt:lpstr>
      <vt:lpstr>San Mateo Plain Groundwater Assessment</vt:lpstr>
      <vt:lpstr>San Mateo Plain Groundwater Assessment</vt:lpstr>
      <vt:lpstr>The Project is being executed in three phases</vt:lpstr>
      <vt:lpstr>On-Going Stakeholder Outreach</vt:lpstr>
      <vt:lpstr>San Mateo Plain Subbasin</vt:lpstr>
      <vt:lpstr>North-South Cross-Section</vt:lpstr>
      <vt:lpstr>Groundwater Hydrographs</vt:lpstr>
      <vt:lpstr>Water Budget Balanced</vt:lpstr>
      <vt:lpstr>Numerical Model</vt:lpstr>
      <vt:lpstr>PowerPoint Presentation</vt:lpstr>
      <vt:lpstr>Relevance of SGMA to Basin</vt:lpstr>
      <vt:lpstr>Groundwater Elevation Monitoring</vt:lpstr>
    </vt:vector>
  </TitlesOfParts>
  <Company>County of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Brooks</dc:creator>
  <cp:lastModifiedBy>Charles Ice</cp:lastModifiedBy>
  <cp:revision>42</cp:revision>
  <cp:lastPrinted>2013-06-27T04:26:15Z</cp:lastPrinted>
  <dcterms:created xsi:type="dcterms:W3CDTF">2014-10-14T19:10:20Z</dcterms:created>
  <dcterms:modified xsi:type="dcterms:W3CDTF">2018-01-11T15:56:48Z</dcterms:modified>
</cp:coreProperties>
</file>