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2" r:id="rId4"/>
    <p:sldId id="271" r:id="rId5"/>
    <p:sldId id="273" r:id="rId6"/>
    <p:sldId id="257" r:id="rId7"/>
    <p:sldId id="276" r:id="rId8"/>
    <p:sldId id="275" r:id="rId9"/>
    <p:sldId id="274" r:id="rId10"/>
    <p:sldId id="279" r:id="rId11"/>
    <p:sldId id="277" r:id="rId12"/>
    <p:sldId id="280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927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02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82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3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89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325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00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6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15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6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07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60C8B8-7080-4EB3-8BDE-E47CD3FD9D0F}" type="datetimeFigureOut">
              <a:rPr lang="en-US" smtClean="0"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84D906-AD31-4D01-B540-DA704E54F1A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2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Resource Management and Climate Protection Committee</a:t>
            </a:r>
          </a:p>
          <a:p>
            <a:pPr algn="ctr"/>
            <a:r>
              <a:rPr lang="en-US" dirty="0"/>
              <a:t>1/17/18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619" y="997631"/>
            <a:ext cx="7516620" cy="27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088" y="5027120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6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2017 Program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932" y="1837189"/>
            <a:ext cx="10058400" cy="4521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38183" y="2024781"/>
            <a:ext cx="77765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Energy Savings</a:t>
            </a:r>
          </a:p>
          <a:p>
            <a:r>
              <a:rPr lang="en-US" dirty="0"/>
              <a:t>Implementation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68 projects completed through Nov 2017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8 were at cities or school districts</a:t>
            </a:r>
          </a:p>
          <a:p>
            <a:r>
              <a:rPr lang="en-US" dirty="0"/>
              <a:t>Library Kits – 382 checkouts since April 2017 (Earth Day)</a:t>
            </a:r>
          </a:p>
          <a:p>
            <a:endParaRPr lang="en-US" b="1" dirty="0"/>
          </a:p>
          <a:p>
            <a:r>
              <a:rPr lang="en-US" b="1" dirty="0"/>
              <a:t>RICAPS – Countywide Progress</a:t>
            </a:r>
          </a:p>
          <a:p>
            <a:r>
              <a:rPr lang="en-US" dirty="0"/>
              <a:t>Inventories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2014 and 2015 Community-scale inventories completed for all cities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8 - 2015 Gov Ops inventories complete, 5 – in progress </a:t>
            </a:r>
          </a:p>
          <a:p>
            <a:r>
              <a:rPr lang="en-US" dirty="0"/>
              <a:t>CAPS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16 Adopted CAPs, 1 Draft Completed, 4 Draft in Progress</a:t>
            </a:r>
          </a:p>
          <a:p>
            <a:r>
              <a:rPr lang="en-US" dirty="0"/>
              <a:t>Re-contracting with DNV GL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C/CAG Board meeting – February 8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19" y="4990143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64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2017 Program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932" y="1837189"/>
            <a:ext cx="10058400" cy="4521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03135" y="3317855"/>
            <a:ext cx="715580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Marketing</a:t>
            </a:r>
          </a:p>
          <a:p>
            <a:r>
              <a:rPr lang="en-US" dirty="0"/>
              <a:t>Website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Maintained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Online Data Portal – 11 types of data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RFP to prepare for Drupal to WordPress</a:t>
            </a:r>
          </a:p>
          <a:p>
            <a:r>
              <a:rPr lang="en-US" dirty="0"/>
              <a:t>Newsletters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24 monthly newsletters</a:t>
            </a:r>
          </a:p>
          <a:p>
            <a:r>
              <a:rPr lang="en-US" b="1" dirty="0"/>
              <a:t>Administration</a:t>
            </a:r>
          </a:p>
          <a:p>
            <a:r>
              <a:rPr lang="en-US" dirty="0"/>
              <a:t>Invoicing</a:t>
            </a:r>
          </a:p>
          <a:p>
            <a:r>
              <a:rPr lang="en-US" dirty="0"/>
              <a:t>Monthly Reporting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19" y="4990143"/>
            <a:ext cx="1383912" cy="12619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35" y="1947608"/>
            <a:ext cx="6021881" cy="110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07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2017 Program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932" y="1837189"/>
            <a:ext cx="10058400" cy="4521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36665" y="2041121"/>
            <a:ext cx="77765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January 2018 Budget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19" y="4990143"/>
            <a:ext cx="1383912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6665" y="2501067"/>
            <a:ext cx="6553768" cy="36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922" y="2641286"/>
            <a:ext cx="2369636" cy="8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3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2018 - 2019 Program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932" y="1837189"/>
            <a:ext cx="10058400" cy="4521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46997" y="1957231"/>
            <a:ext cx="81394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CPUC Business Plan process</a:t>
            </a:r>
          </a:p>
          <a:p>
            <a:r>
              <a:rPr lang="en-US" b="1" dirty="0"/>
              <a:t>Program scope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Public Sector (specific) Program is born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Unlikely to continue to include commercial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Unsure of SER (long terms strategic planning funding – RICAPS)</a:t>
            </a:r>
          </a:p>
          <a:p>
            <a:r>
              <a:rPr lang="en-US" b="1" dirty="0"/>
              <a:t>Budget and segments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60% of overall Public Goods-funding via PG&amp;E outsourced to competitive bid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Up from 20% but will be stepped up to 60% through Dec 2022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As a result - Budget likely reduced – but not sure how much</a:t>
            </a:r>
          </a:p>
          <a:p>
            <a:r>
              <a:rPr lang="en-US" b="1" dirty="0"/>
              <a:t>Customer segments will include: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Municipalities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School Districts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Special Districts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19" y="4990143"/>
            <a:ext cx="1383912" cy="126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46" y="2015954"/>
            <a:ext cx="2369636" cy="8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96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2018 - 2019 Program Transition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932" y="1837189"/>
            <a:ext cx="10058400" cy="4521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58395" y="2341722"/>
            <a:ext cx="813947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2018 Planning for 2019</a:t>
            </a:r>
          </a:p>
          <a:p>
            <a:pPr algn="ctr"/>
            <a:endParaRPr lang="en-US" sz="2000" b="1" dirty="0"/>
          </a:p>
          <a:p>
            <a:r>
              <a:rPr lang="en-US" b="1" dirty="0"/>
              <a:t>Transition Strategies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Build on School District relationships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Transition Website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Clarify SER funding for program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Work on State-level community-scale emission inventories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Prioritize finalizing CAPs and updating existing CAPs to 2030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Support PG&amp;Es effort to regionalize the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Support PG&amp;Es effort to hire technical contractors for Public Sector Program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Possibly hire more technical internal staff at OOS for 2019 onward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Collaborate with bidders for outsourced funds – commercial in SMC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Suggestions?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6519" y="4990143"/>
            <a:ext cx="1383912" cy="126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57" y="2049510"/>
            <a:ext cx="2369636" cy="8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9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Municipal Energy Efficiency</a:t>
            </a:r>
            <a:br>
              <a:rPr lang="en-US" dirty="0"/>
            </a:br>
            <a:r>
              <a:rPr lang="en-US" dirty="0"/>
              <a:t>Call for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05125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Updated Timeline: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770779"/>
              </p:ext>
            </p:extLst>
          </p:nvPr>
        </p:nvGraphicFramePr>
        <p:xfrm>
          <a:off x="2737166" y="2556928"/>
          <a:ext cx="6159184" cy="3215224"/>
        </p:xfrm>
        <a:graphic>
          <a:graphicData uri="http://schemas.openxmlformats.org/drawingml/2006/table">
            <a:tbl>
              <a:tblPr firstRow="1" firstCol="1" bandRow="1"/>
              <a:tblGrid>
                <a:gridCol w="3634095">
                  <a:extLst>
                    <a:ext uri="{9D8B030D-6E8A-4147-A177-3AD203B41FA5}">
                      <a16:colId xmlns:a16="http://schemas.microsoft.com/office/drawing/2014/main" val="3664147782"/>
                    </a:ext>
                  </a:extLst>
                </a:gridCol>
                <a:gridCol w="2525089">
                  <a:extLst>
                    <a:ext uri="{9D8B030D-6E8A-4147-A177-3AD203B41FA5}">
                      <a16:colId xmlns:a16="http://schemas.microsoft.com/office/drawing/2014/main" val="2685419390"/>
                    </a:ext>
                  </a:extLst>
                </a:gridCol>
              </a:tblGrid>
              <a:tr h="24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623213"/>
                  </a:ext>
                </a:extLst>
              </a:tr>
              <a:tr h="24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Draft Guidelines to RMCP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September 20, 2017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5426801"/>
                  </a:ext>
                </a:extLst>
              </a:tr>
              <a:tr h="24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 Guidelines – Approve by C/CAG Board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12, 2017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780680"/>
                  </a:ext>
                </a:extLst>
              </a:tr>
              <a:tr h="24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Call for Projects Issued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October 20, 2017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06356"/>
                  </a:ext>
                </a:extLst>
              </a:tr>
              <a:tr h="741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 Workshop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November 6, 2017 at 2:00pm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 Carlos City Hall (Enterprise Room)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4559798"/>
                  </a:ext>
                </a:extLst>
              </a:tr>
              <a:tr h="24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Applications Due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15, 2017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119741"/>
                  </a:ext>
                </a:extLst>
              </a:tr>
              <a:tr h="24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Evaluation Panel Review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15 – January 15, 2018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963485"/>
                  </a:ext>
                </a:extLst>
              </a:tr>
              <a:tr h="24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C/CAG Board Approves Evaluation Results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February 8, 2018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0135"/>
                  </a:ext>
                </a:extLst>
              </a:tr>
              <a:tr h="49465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Execute Funding Agreements with Project Sponsors for Awarded Projects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 March 1, 2018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306842"/>
                  </a:ext>
                </a:extLst>
              </a:tr>
              <a:tr h="247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Reimbursement Requests Due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December 31, 2018</a:t>
                      </a:r>
                      <a:endParaRPr lang="en-US" sz="1000" dirty="0">
                        <a:effectLst/>
                        <a:latin typeface="CG Times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355664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088" y="5034269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Municipal Energy Efficiency</a:t>
            </a:r>
            <a:br>
              <a:rPr lang="en-US" dirty="0"/>
            </a:br>
            <a:r>
              <a:rPr lang="en-US" dirty="0"/>
              <a:t>Call for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Responses: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038848"/>
              </p:ext>
            </p:extLst>
          </p:nvPr>
        </p:nvGraphicFramePr>
        <p:xfrm>
          <a:off x="2525713" y="2165033"/>
          <a:ext cx="7200899" cy="3385185"/>
        </p:xfrm>
        <a:graphic>
          <a:graphicData uri="http://schemas.openxmlformats.org/drawingml/2006/table">
            <a:tbl>
              <a:tblPr/>
              <a:tblGrid>
                <a:gridCol w="1369788">
                  <a:extLst>
                    <a:ext uri="{9D8B030D-6E8A-4147-A177-3AD203B41FA5}">
                      <a16:colId xmlns:a16="http://schemas.microsoft.com/office/drawing/2014/main" val="1005395005"/>
                    </a:ext>
                  </a:extLst>
                </a:gridCol>
                <a:gridCol w="3690818">
                  <a:extLst>
                    <a:ext uri="{9D8B030D-6E8A-4147-A177-3AD203B41FA5}">
                      <a16:colId xmlns:a16="http://schemas.microsoft.com/office/drawing/2014/main" val="1255963978"/>
                    </a:ext>
                  </a:extLst>
                </a:gridCol>
                <a:gridCol w="713431">
                  <a:extLst>
                    <a:ext uri="{9D8B030D-6E8A-4147-A177-3AD203B41FA5}">
                      <a16:colId xmlns:a16="http://schemas.microsoft.com/office/drawing/2014/main" val="2063881346"/>
                    </a:ext>
                  </a:extLst>
                </a:gridCol>
                <a:gridCol w="713431">
                  <a:extLst>
                    <a:ext uri="{9D8B030D-6E8A-4147-A177-3AD203B41FA5}">
                      <a16:colId xmlns:a16="http://schemas.microsoft.com/office/drawing/2014/main" val="694117488"/>
                    </a:ext>
                  </a:extLst>
                </a:gridCol>
                <a:gridCol w="713431">
                  <a:extLst>
                    <a:ext uri="{9D8B030D-6E8A-4147-A177-3AD203B41FA5}">
                      <a16:colId xmlns:a16="http://schemas.microsoft.com/office/drawing/2014/main" val="182330003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 Title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Tier 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825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San Mateo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of San Mateo 2018 Energy Efficiency Upgrades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79709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Colma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Colma Facilities Energy Efficiency Project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38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Portola Valley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Town Center – Heating &amp; Lighting Retrofit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77237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Redwood City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PD Municipal Energy Efficiency Project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437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Daly City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Efficiency Upgrades at City Facilities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35602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San Francisco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San Francisco: Powering Whole Communities Project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09717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Brisbane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Glen Park Pump Station Design for Efficiency and Mission Blue Center Audit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5595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Burlingame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Energy Efficiency Upgrades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1777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Foster City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HVAC Upgrades at City Hall and City Council Chambers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89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Half Moon Bay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Window Pane and Lighting Upgrades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6554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Pacifica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Chambers HVAC and Lighting Retrofit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850808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 of San Mateo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Mateo Medical Center Boiler Replacement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Youth Services Center CogenHeat Exchanger Upgrade Project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Mateo Medical Center, Exterior Lighting Upgrade Project</a:t>
                      </a:r>
                      <a:b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$30,000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12604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$240,000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$480,000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13767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088" y="5036384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49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Municipal Energy Efficiency</a:t>
            </a:r>
            <a:br>
              <a:rPr lang="en-US" dirty="0"/>
            </a:br>
            <a:r>
              <a:rPr lang="en-US" dirty="0"/>
              <a:t>Call for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932" y="1837189"/>
            <a:ext cx="10058400" cy="45215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Outcome to date: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immediate engagement from agencies – at announcement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projects which were audited, but never pursued by agencies</a:t>
            </a:r>
          </a:p>
          <a:p>
            <a:pPr marL="0" indent="0">
              <a:buNone/>
            </a:pPr>
            <a:r>
              <a:rPr lang="en-US" b="1" dirty="0"/>
              <a:t>Potential Outcome: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hundreds of thousands of kWh saving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transition into 2019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potential Round 2 – focused on School Districts</a:t>
            </a:r>
          </a:p>
          <a:p>
            <a:pPr marL="0" indent="0">
              <a:buNone/>
            </a:pPr>
            <a:r>
              <a:rPr lang="en-US" b="1" dirty="0"/>
              <a:t>Next steps: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negotiate and finalize funding agreements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February 8, 2018 C/CAG Board approval and signatures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launch projects with all cities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088" y="5017334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1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2017 Program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932" y="1837189"/>
            <a:ext cx="10058400" cy="45215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1413" y="2281806"/>
            <a:ext cx="715580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Energy Savings</a:t>
            </a:r>
          </a:p>
          <a:p>
            <a:r>
              <a:rPr lang="en-US" dirty="0"/>
              <a:t>	Implementation</a:t>
            </a:r>
          </a:p>
          <a:p>
            <a:r>
              <a:rPr lang="en-US" dirty="0"/>
              <a:t>	Library Kits</a:t>
            </a:r>
          </a:p>
          <a:p>
            <a:r>
              <a:rPr lang="en-US" b="1" dirty="0"/>
              <a:t>RICAPS</a:t>
            </a:r>
          </a:p>
          <a:p>
            <a:r>
              <a:rPr lang="en-US" dirty="0"/>
              <a:t>	Inventories</a:t>
            </a:r>
          </a:p>
          <a:p>
            <a:r>
              <a:rPr lang="en-US" dirty="0"/>
              <a:t>	CAPS</a:t>
            </a:r>
          </a:p>
          <a:p>
            <a:r>
              <a:rPr lang="en-US" b="1" dirty="0"/>
              <a:t>Marketing</a:t>
            </a:r>
          </a:p>
          <a:p>
            <a:r>
              <a:rPr lang="en-US" dirty="0"/>
              <a:t>	Website</a:t>
            </a:r>
          </a:p>
          <a:p>
            <a:r>
              <a:rPr lang="en-US" dirty="0"/>
              <a:t>	Newsletters</a:t>
            </a:r>
          </a:p>
          <a:p>
            <a:r>
              <a:rPr lang="en-US" b="1" dirty="0"/>
              <a:t>Administration</a:t>
            </a:r>
          </a:p>
          <a:p>
            <a:r>
              <a:rPr lang="en-US" b="1" dirty="0"/>
              <a:t>	</a:t>
            </a:r>
            <a:r>
              <a:rPr lang="en-US" dirty="0"/>
              <a:t>Monthly Reporting</a:t>
            </a:r>
          </a:p>
          <a:p>
            <a:r>
              <a:rPr lang="en-US" b="1" dirty="0"/>
              <a:t>	</a:t>
            </a:r>
            <a:r>
              <a:rPr lang="en-US" dirty="0"/>
              <a:t>Invoicing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0" y="2380886"/>
            <a:ext cx="4530045" cy="1649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6519" y="4990143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Energy Savings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278" y="223471"/>
            <a:ext cx="13811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0" y="420030"/>
            <a:ext cx="2380337" cy="86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159306"/>
              </p:ext>
            </p:extLst>
          </p:nvPr>
        </p:nvGraphicFramePr>
        <p:xfrm>
          <a:off x="1799571" y="2777384"/>
          <a:ext cx="9160052" cy="1884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013">
                  <a:extLst>
                    <a:ext uri="{9D8B030D-6E8A-4147-A177-3AD203B41FA5}">
                      <a16:colId xmlns:a16="http://schemas.microsoft.com/office/drawing/2014/main" val="3171830540"/>
                    </a:ext>
                  </a:extLst>
                </a:gridCol>
                <a:gridCol w="1932770">
                  <a:extLst>
                    <a:ext uri="{9D8B030D-6E8A-4147-A177-3AD203B41FA5}">
                      <a16:colId xmlns:a16="http://schemas.microsoft.com/office/drawing/2014/main" val="488283898"/>
                    </a:ext>
                  </a:extLst>
                </a:gridCol>
                <a:gridCol w="2952925">
                  <a:extLst>
                    <a:ext uri="{9D8B030D-6E8A-4147-A177-3AD203B41FA5}">
                      <a16:colId xmlns:a16="http://schemas.microsoft.com/office/drawing/2014/main" val="1436788287"/>
                    </a:ext>
                  </a:extLst>
                </a:gridCol>
                <a:gridCol w="1984344">
                  <a:extLst>
                    <a:ext uri="{9D8B030D-6E8A-4147-A177-3AD203B41FA5}">
                      <a16:colId xmlns:a16="http://schemas.microsoft.com/office/drawing/2014/main" val="1778665403"/>
                    </a:ext>
                  </a:extLst>
                </a:gridCol>
              </a:tblGrid>
              <a:tr h="414729">
                <a:tc>
                  <a:txBody>
                    <a:bodyPr/>
                    <a:lstStyle/>
                    <a:p>
                      <a:r>
                        <a:rPr lang="en-US" dirty="0"/>
                        <a:t>Savings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2016-2018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Savings (2016 thru Nov. ‘17)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 of Goal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55696"/>
                  </a:ext>
                </a:extLst>
              </a:tr>
              <a:tr h="414729">
                <a:tc>
                  <a:txBody>
                    <a:bodyPr/>
                    <a:lstStyle/>
                    <a:p>
                      <a:r>
                        <a:rPr lang="en-US" dirty="0"/>
                        <a:t>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222165"/>
                  </a:ext>
                </a:extLst>
              </a:tr>
              <a:tr h="414729">
                <a:tc>
                  <a:txBody>
                    <a:bodyPr/>
                    <a:lstStyle/>
                    <a:p>
                      <a:r>
                        <a:rPr lang="en-US" dirty="0"/>
                        <a:t>kWh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7,402,865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5,636,305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430021"/>
                  </a:ext>
                </a:extLst>
              </a:tr>
              <a:tr h="414729">
                <a:tc>
                  <a:txBody>
                    <a:bodyPr/>
                    <a:lstStyle/>
                    <a:p>
                      <a:r>
                        <a:rPr lang="en-US" dirty="0"/>
                        <a:t>Therms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 (neutral)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5,907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17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5689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567" y="359411"/>
            <a:ext cx="8350021" cy="5679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2794" y="4931808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67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43" y="378442"/>
            <a:ext cx="7620757" cy="55306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8044" y="5026859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3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408" y="601325"/>
            <a:ext cx="8108492" cy="51522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8994" y="4988759"/>
            <a:ext cx="1383912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2975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3487</TotalTime>
  <Words>712</Words>
  <Application>Microsoft Office PowerPoint</Application>
  <PresentationFormat>Widescreen</PresentationFormat>
  <Paragraphs>232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Calibri Light</vt:lpstr>
      <vt:lpstr>CG Times</vt:lpstr>
      <vt:lpstr>Times New Roman</vt:lpstr>
      <vt:lpstr>Wingdings</vt:lpstr>
      <vt:lpstr>Retrospect</vt:lpstr>
      <vt:lpstr>PowerPoint Presentation</vt:lpstr>
      <vt:lpstr>Municipal Energy Efficiency Call for Projects</vt:lpstr>
      <vt:lpstr>Municipal Energy Efficiency Call for Projects</vt:lpstr>
      <vt:lpstr>Municipal Energy Efficiency Call for Projects</vt:lpstr>
      <vt:lpstr>2017 Program Outcomes</vt:lpstr>
      <vt:lpstr>Energy Savings</vt:lpstr>
      <vt:lpstr>PowerPoint Presentation</vt:lpstr>
      <vt:lpstr>PowerPoint Presentation</vt:lpstr>
      <vt:lpstr>PowerPoint Presentation</vt:lpstr>
      <vt:lpstr>2017 Program Outcomes</vt:lpstr>
      <vt:lpstr>2017 Program Outcomes</vt:lpstr>
      <vt:lpstr>2017 Program Outcomes</vt:lpstr>
      <vt:lpstr>2018 - 2019 Program Transition</vt:lpstr>
      <vt:lpstr>2018 - 2019 Program Transition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Mateo County Energy Watch</dc:title>
  <dc:creator>Jacqueline Falconio</dc:creator>
  <cp:lastModifiedBy>Kim Springer</cp:lastModifiedBy>
  <cp:revision>37</cp:revision>
  <dcterms:created xsi:type="dcterms:W3CDTF">2017-02-13T16:24:56Z</dcterms:created>
  <dcterms:modified xsi:type="dcterms:W3CDTF">2018-01-18T21:43:36Z</dcterms:modified>
</cp:coreProperties>
</file>