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22" r:id="rId2"/>
  </p:sldMasterIdLst>
  <p:notesMasterIdLst>
    <p:notesMasterId r:id="rId26"/>
  </p:notesMasterIdLst>
  <p:sldIdLst>
    <p:sldId id="256" r:id="rId3"/>
    <p:sldId id="258" r:id="rId4"/>
    <p:sldId id="286" r:id="rId5"/>
    <p:sldId id="287" r:id="rId6"/>
    <p:sldId id="288" r:id="rId7"/>
    <p:sldId id="289" r:id="rId8"/>
    <p:sldId id="290" r:id="rId9"/>
    <p:sldId id="291" r:id="rId10"/>
    <p:sldId id="298" r:id="rId11"/>
    <p:sldId id="292" r:id="rId12"/>
    <p:sldId id="293" r:id="rId13"/>
    <p:sldId id="294" r:id="rId14"/>
    <p:sldId id="270" r:id="rId15"/>
    <p:sldId id="271" r:id="rId16"/>
    <p:sldId id="272" r:id="rId17"/>
    <p:sldId id="273" r:id="rId18"/>
    <p:sldId id="274" r:id="rId19"/>
    <p:sldId id="275" r:id="rId20"/>
    <p:sldId id="295" r:id="rId21"/>
    <p:sldId id="276" r:id="rId22"/>
    <p:sldId id="297" r:id="rId23"/>
    <p:sldId id="296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25A"/>
    <a:srgbClr val="0D6294"/>
    <a:srgbClr val="9D9FA2"/>
    <a:srgbClr val="58595B"/>
    <a:srgbClr val="D36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59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957954001055084E-2"/>
          <c:y val="2.0162602658605859E-2"/>
          <c:w val="0.89038483488767095"/>
          <c:h val="0.78379036535755742"/>
        </c:manualLayout>
      </c:layout>
      <c:lineChart>
        <c:grouping val="standard"/>
        <c:varyColors val="0"/>
        <c:ser>
          <c:idx val="0"/>
          <c:order val="0"/>
          <c:tx>
            <c:v>Pre-Drought (2013) Monthly Use</c:v>
          </c:tx>
          <c:spPr>
            <a:ln w="34925">
              <a:solidFill>
                <a:srgbClr val="1F4E78"/>
              </a:solidFill>
            </a:ln>
          </c:spPr>
          <c:marker>
            <c:spPr>
              <a:solidFill>
                <a:srgbClr val="1F4E78"/>
              </a:solidFill>
              <a:ln>
                <a:solidFill>
                  <a:srgbClr val="1F4E78"/>
                </a:solidFill>
              </a:ln>
            </c:spPr>
          </c:marker>
          <c:cat>
            <c:strRef>
              <c:f>'BAWSCA Total Use'!$B$29:$M$29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'BAWSCA Total Use'!$AR$27:$BC$27</c:f>
              <c:numCache>
                <c:formatCode>_(* #,##0_);_(* \(#,##0\);_(* "-"??_);_(@_)</c:formatCode>
                <c:ptCount val="12"/>
                <c:pt idx="0">
                  <c:v>4735855569.2524214</c:v>
                </c:pt>
                <c:pt idx="1">
                  <c:v>5016697938.8944016</c:v>
                </c:pt>
                <c:pt idx="2">
                  <c:v>5783731451.6315203</c:v>
                </c:pt>
                <c:pt idx="3">
                  <c:v>6853744893.2580643</c:v>
                </c:pt>
                <c:pt idx="4">
                  <c:v>8598851003.1554432</c:v>
                </c:pt>
                <c:pt idx="5">
                  <c:v>8813363947.8146591</c:v>
                </c:pt>
                <c:pt idx="6">
                  <c:v>9281998597.0140209</c:v>
                </c:pt>
                <c:pt idx="7">
                  <c:v>9243476174.0594921</c:v>
                </c:pt>
                <c:pt idx="8">
                  <c:v>8054804500.101037</c:v>
                </c:pt>
                <c:pt idx="9">
                  <c:v>7540870536.1612358</c:v>
                </c:pt>
                <c:pt idx="10">
                  <c:v>6104986615.2484655</c:v>
                </c:pt>
                <c:pt idx="11">
                  <c:v>5409999554.5547771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2EC-4E9C-85A9-9B887996A660}"/>
            </c:ext>
          </c:extLst>
        </c:ser>
        <c:ser>
          <c:idx val="1"/>
          <c:order val="1"/>
          <c:tx>
            <c:v>2016 Monthly Use</c:v>
          </c:tx>
          <c:spPr>
            <a:ln w="34925"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  <a:ln>
                <a:solidFill>
                  <a:srgbClr val="C00000"/>
                </a:solidFill>
              </a:ln>
            </c:spPr>
          </c:marker>
          <c:cat>
            <c:strRef>
              <c:f>'BAWSCA Total Use'!$B$29:$M$29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'BAWSCA Total Use'!$I$27:$T$27</c:f>
              <c:numCache>
                <c:formatCode>_(* #,##0_);_(* \(#,##0\);_(* "-"??_);_(@_)</c:formatCode>
                <c:ptCount val="12"/>
                <c:pt idx="0">
                  <c:v>4025284643.3016119</c:v>
                </c:pt>
                <c:pt idx="1">
                  <c:v>3953743056.2149115</c:v>
                </c:pt>
                <c:pt idx="2">
                  <c:v>4449496835.223279</c:v>
                </c:pt>
                <c:pt idx="3">
                  <c:v>4889493422.5614691</c:v>
                </c:pt>
                <c:pt idx="4">
                  <c:v>5826945735.9849596</c:v>
                </c:pt>
                <c:pt idx="5">
                  <c:v>6728098067.9464684</c:v>
                </c:pt>
                <c:pt idx="6">
                  <c:v>7078380798.3056507</c:v>
                </c:pt>
                <c:pt idx="7">
                  <c:v>7121779214.4974642</c:v>
                </c:pt>
                <c:pt idx="8">
                  <c:v>6770602706.7436438</c:v>
                </c:pt>
                <c:pt idx="9">
                  <c:v>5554133644.1710453</c:v>
                </c:pt>
                <c:pt idx="10">
                  <c:v>4530560977.0094757</c:v>
                </c:pt>
                <c:pt idx="11">
                  <c:v>4308926657.5966043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2EC-4E9C-85A9-9B887996A660}"/>
            </c:ext>
          </c:extLst>
        </c:ser>
        <c:ser>
          <c:idx val="2"/>
          <c:order val="2"/>
          <c:tx>
            <c:v>2017 Monthly Use</c:v>
          </c:tx>
          <c:spPr>
            <a:ln w="34925">
              <a:solidFill>
                <a:schemeClr val="accent6">
                  <a:lumMod val="75000"/>
                </a:schemeClr>
              </a:solidFill>
            </a:ln>
          </c:spPr>
          <c:marker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cat>
            <c:strRef>
              <c:f>'BAWSCA Total Use'!$B$29:$M$29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'BAWSCA Total Use'!$U$27:$AF$27</c:f>
              <c:numCache>
                <c:formatCode>_(* #,##0_);_(* \(#,##0\);_(* "-"??_);_(@_)</c:formatCode>
                <c:ptCount val="12"/>
                <c:pt idx="0">
                  <c:v>4126811256.9382243</c:v>
                </c:pt>
                <c:pt idx="1">
                  <c:v>3761099728.7829604</c:v>
                </c:pt>
                <c:pt idx="2">
                  <c:v>4483001501.209548</c:v>
                </c:pt>
                <c:pt idx="3">
                  <c:v>4781018536.3222723</c:v>
                </c:pt>
                <c:pt idx="4">
                  <c:v>6697074048.9362164</c:v>
                </c:pt>
                <c:pt idx="5">
                  <c:v>7433568138.2603455</c:v>
                </c:pt>
                <c:pt idx="6">
                  <c:v>7576320407.8346357</c:v>
                </c:pt>
                <c:pt idx="7">
                  <c:v>7678775798.8702774</c:v>
                </c:pt>
                <c:pt idx="8">
                  <c:v>7439650951.7543001</c:v>
                </c:pt>
                <c:pt idx="9">
                  <c:v>6629923196.726656</c:v>
                </c:pt>
                <c:pt idx="10">
                  <c:v>4992460213.6745081</c:v>
                </c:pt>
                <c:pt idx="11">
                  <c:v>4805327700.1372604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2EC-4E9C-85A9-9B887996A660}"/>
            </c:ext>
          </c:extLst>
        </c:ser>
        <c:ser>
          <c:idx val="5"/>
          <c:order val="3"/>
          <c:tx>
            <c:v>2018 Monthly Use</c:v>
          </c:tx>
          <c:spPr>
            <a:ln w="34925">
              <a:solidFill>
                <a:srgbClr val="FF0000"/>
              </a:solidFill>
            </a:ln>
          </c:spPr>
          <c:marker>
            <c:symbol val="circ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val>
            <c:numRef>
              <c:f>'BAWSCA Total Use'!$AG$27:$AJ$27</c:f>
              <c:numCache>
                <c:formatCode>_(* #,##0_);_(* \(#,##0\);_(* "-"??_);_(@_)</c:formatCode>
                <c:ptCount val="4"/>
                <c:pt idx="0">
                  <c:v>4459997281.5212698</c:v>
                </c:pt>
                <c:pt idx="1">
                  <c:v>4517627977.4936523</c:v>
                </c:pt>
                <c:pt idx="2">
                  <c:v>4593492466.4604397</c:v>
                </c:pt>
                <c:pt idx="3">
                  <c:v>4961919173.5000343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2EC-4E9C-85A9-9B887996A6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9916424"/>
        <c:axId val="969913288"/>
      </c:lineChart>
      <c:catAx>
        <c:axId val="969916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69913288"/>
        <c:crosses val="autoZero"/>
        <c:auto val="1"/>
        <c:lblAlgn val="ctr"/>
        <c:lblOffset val="100"/>
        <c:noMultiLvlLbl val="0"/>
      </c:catAx>
      <c:valAx>
        <c:axId val="969913288"/>
        <c:scaling>
          <c:orientation val="minMax"/>
          <c:min val="2000000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BAWSCA Total Potable Water Use</a:t>
                </a:r>
              </a:p>
              <a:p>
                <a:pPr>
                  <a:defRPr sz="1400"/>
                </a:pPr>
                <a:r>
                  <a:rPr lang="en-US" sz="1400"/>
                  <a:t> (Billion Gallons)</a:t>
                </a:r>
              </a:p>
            </c:rich>
          </c:tx>
          <c:overlay val="0"/>
        </c:title>
        <c:numFmt formatCode="_(* #,##0_);_(* \(#,##0\);_(* &quot;-&quot;??_);_(@_)" sourceLinked="1"/>
        <c:majorTickMark val="out"/>
        <c:minorTickMark val="none"/>
        <c:tickLblPos val="nextTo"/>
        <c:crossAx val="969916424"/>
        <c:crosses val="autoZero"/>
        <c:crossBetween val="between"/>
        <c:dispUnits>
          <c:builtInUnit val="billions"/>
        </c:dispUnits>
      </c:valAx>
    </c:plotArea>
    <c:legend>
      <c:legendPos val="b"/>
      <c:layout>
        <c:manualLayout>
          <c:xMode val="edge"/>
          <c:yMode val="edge"/>
          <c:x val="0.11349742795406574"/>
          <c:y val="0.88736303375864889"/>
          <c:w val="0.86670806134451461"/>
          <c:h val="0.10050147298132758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0.45111</cdr:x>
      <cdr:y>0.18017</cdr:y>
    </cdr:from>
    <cdr:to>
      <cdr:x>0.57627</cdr:x>
      <cdr:y>0.25455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95645" y="1038226"/>
          <a:ext cx="914400" cy="428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DC43C-140D-4170-A018-CBEAF56E0390}" type="datetimeFigureOut">
              <a:rPr lang="en-US" smtClean="0"/>
              <a:t>6/27/2018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757CA-3A18-45E3-AFE0-F197C25D8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01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757CA-3A18-45E3-AFE0-F197C25D8B2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645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 fontAlgn="base">
              <a:spcBef>
                <a:spcPct val="0"/>
              </a:spcBef>
              <a:spcAft>
                <a:spcPct val="0"/>
              </a:spcAft>
              <a:defRPr/>
            </a:pPr>
            <a:fld id="{E90E8897-3916-47C0-AC4B-CB48FAD17A36}" type="slidenum">
              <a:rPr lang="en-US">
                <a:solidFill>
                  <a:srgbClr val="000000"/>
                </a:solidFill>
                <a:latin typeface="Arial" charset="0"/>
              </a:rPr>
              <a:pPr defTabSz="931774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66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 fontAlgn="base">
              <a:spcBef>
                <a:spcPct val="0"/>
              </a:spcBef>
              <a:spcAft>
                <a:spcPct val="0"/>
              </a:spcAft>
              <a:defRPr/>
            </a:pPr>
            <a:fld id="{E90E8897-3916-47C0-AC4B-CB48FAD17A36}" type="slidenum">
              <a:rPr lang="en-US">
                <a:solidFill>
                  <a:srgbClr val="000000"/>
                </a:solidFill>
                <a:latin typeface="Arial" charset="0"/>
              </a:rPr>
              <a:pPr defTabSz="931774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077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 fontAlgn="base">
              <a:spcBef>
                <a:spcPct val="0"/>
              </a:spcBef>
              <a:spcAft>
                <a:spcPct val="0"/>
              </a:spcAft>
              <a:defRPr/>
            </a:pPr>
            <a:fld id="{E90E8897-3916-47C0-AC4B-CB48FAD17A36}" type="slidenum">
              <a:rPr lang="en-US">
                <a:solidFill>
                  <a:srgbClr val="000000"/>
                </a:solidFill>
                <a:latin typeface="Arial" charset="0"/>
              </a:rPr>
              <a:pPr defTabSz="931774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119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 fontAlgn="base">
              <a:spcBef>
                <a:spcPct val="0"/>
              </a:spcBef>
              <a:spcAft>
                <a:spcPct val="0"/>
              </a:spcAft>
              <a:defRPr/>
            </a:pPr>
            <a:fld id="{E90E8897-3916-47C0-AC4B-CB48FAD17A36}" type="slidenum">
              <a:rPr lang="en-US">
                <a:solidFill>
                  <a:srgbClr val="000000"/>
                </a:solidFill>
                <a:latin typeface="Arial" charset="0"/>
              </a:rPr>
              <a:pPr defTabSz="931774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634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arenR"/>
            </a:pPr>
            <a:endParaRPr lang="en-US" baseline="0" dirty="0"/>
          </a:p>
          <a:p>
            <a:pPr marL="232943" indent="-232943">
              <a:buAutoNum type="arabicParenR"/>
            </a:pPr>
            <a:endParaRPr lang="en-US" baseline="0" dirty="0"/>
          </a:p>
          <a:p>
            <a:pPr marL="232943" indent="-232943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 fontAlgn="base">
              <a:spcBef>
                <a:spcPct val="0"/>
              </a:spcBef>
              <a:spcAft>
                <a:spcPct val="0"/>
              </a:spcAft>
              <a:defRPr/>
            </a:pPr>
            <a:fld id="{E90E8897-3916-47C0-AC4B-CB48FAD17A36}" type="slidenum">
              <a:rPr lang="en-US">
                <a:solidFill>
                  <a:srgbClr val="000000"/>
                </a:solidFill>
                <a:latin typeface="Arial" charset="0"/>
              </a:rPr>
              <a:pPr defTabSz="931774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892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 fontAlgn="base">
              <a:spcBef>
                <a:spcPct val="0"/>
              </a:spcBef>
              <a:spcAft>
                <a:spcPct val="0"/>
              </a:spcAft>
              <a:defRPr/>
            </a:pPr>
            <a:fld id="{E90E8897-3916-47C0-AC4B-CB48FAD17A36}" type="slidenum">
              <a:rPr lang="en-US">
                <a:solidFill>
                  <a:srgbClr val="000000"/>
                </a:solidFill>
                <a:latin typeface="Arial" charset="0"/>
              </a:rPr>
              <a:pPr defTabSz="931774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002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45E5B-E80C-47F5-A5F3-F6F7FB6B8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ACEA0-35BE-491C-880A-F1592358F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00007"/>
            <a:ext cx="4552950" cy="447695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cropped">
            <a:extLst>
              <a:ext uri="{FF2B5EF4-FFF2-40B4-BE49-F238E27FC236}">
                <a16:creationId xmlns:a16="http://schemas.microsoft.com/office/drawing/2014/main" id="{9EB58377-B991-428B-BCA2-70E23F1DDA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404" y="1700007"/>
            <a:ext cx="2930476" cy="3046192"/>
          </a:xfrm>
          <a:prstGeom prst="rect">
            <a:avLst/>
          </a:prstGeom>
          <a:noFill/>
          <a:ln w="98425" cmpd="thickThin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C621F2-C8BB-474F-A187-D569BD079C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26402" y="4783844"/>
            <a:ext cx="293047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buChar char="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buChar char="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200" dirty="0">
                <a:latin typeface="Gill Sans MT" panose="020B0502020104020203" pitchFamily="34" charset="0"/>
              </a:rPr>
              <a:t>“A multicounty agency authorized to plan for and acquire supplemental water supplies, encourage water conservation and use of recycled water on a regional basis.”</a:t>
            </a:r>
          </a:p>
          <a:p>
            <a:endParaRPr lang="en-US" sz="1100" i="1" dirty="0">
              <a:latin typeface="Gill Sans MT" panose="020B0502020104020203" pitchFamily="34" charset="0"/>
            </a:endParaRPr>
          </a:p>
          <a:p>
            <a:r>
              <a:rPr lang="en-US" sz="1100" i="1" dirty="0">
                <a:latin typeface="Gill Sans MT" panose="020B0502020104020203" pitchFamily="34" charset="0"/>
              </a:rPr>
              <a:t>[BAWSCA Act, AB2058 (Papan-2002)]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C69D63-08F0-49E8-8793-4D056FAE5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4746" y="6477303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D9FA2"/>
                </a:solidFill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650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682493D-7C4A-4A5C-9B4C-0C5EFA4671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29989" y="2803888"/>
            <a:ext cx="3805646" cy="1400174"/>
          </a:xfrm>
        </p:spPr>
        <p:txBody>
          <a:bodyPr/>
          <a:lstStyle>
            <a:lvl1pPr marL="0" indent="0" algn="ctr">
              <a:lnSpc>
                <a:spcPct val="150000"/>
              </a:lnSpc>
              <a:spcAft>
                <a:spcPts val="600"/>
              </a:spcAft>
              <a:buNone/>
              <a:defRPr sz="2400">
                <a:solidFill>
                  <a:srgbClr val="0D62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Staff Name, Title 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E900BD-422A-4819-98AF-D59A6A5B7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4746" y="6477303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D9FA2"/>
                </a:solidFill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071F541-7DFD-438C-9603-289CBCD5F0C1}"/>
              </a:ext>
            </a:extLst>
          </p:cNvPr>
          <p:cNvSpPr txBox="1">
            <a:spLocks/>
          </p:cNvSpPr>
          <p:nvPr userDrawn="1"/>
        </p:nvSpPr>
        <p:spPr>
          <a:xfrm>
            <a:off x="628650" y="365126"/>
            <a:ext cx="7886700" cy="747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QUESTIONS?  THANK YOU!</a:t>
            </a:r>
          </a:p>
        </p:txBody>
      </p:sp>
    </p:spTree>
    <p:extLst>
      <p:ext uri="{BB962C8B-B14F-4D97-AF65-F5344CB8AC3E}">
        <p14:creationId xmlns:p14="http://schemas.microsoft.com/office/powerpoint/2010/main" val="103555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 1: Hetch Hetc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5380388"/>
            <a:ext cx="5392520" cy="925162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3200" spc="200" baseline="0">
                <a:solidFill>
                  <a:srgbClr val="08325A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" y="6315075"/>
            <a:ext cx="5392520" cy="326263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58595B"/>
                </a:solidFill>
              </a:defRPr>
            </a:lvl1pPr>
            <a:lvl2pPr marL="457189" indent="0" algn="ctr">
              <a:buNone/>
              <a:defRPr sz="18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800"/>
            </a:lvl4pPr>
            <a:lvl5pPr marL="1828754" indent="0" algn="ctr">
              <a:buNone/>
              <a:defRPr sz="1800"/>
            </a:lvl5pPr>
            <a:lvl6pPr marL="2285943" indent="0" algn="ctr">
              <a:buNone/>
              <a:defRPr sz="1800"/>
            </a:lvl6pPr>
            <a:lvl7pPr marL="2743131" indent="0" algn="ctr">
              <a:buNone/>
              <a:defRPr sz="1800"/>
            </a:lvl7pPr>
            <a:lvl8pPr marL="3200320" indent="0" algn="ctr">
              <a:buNone/>
              <a:defRPr sz="1800"/>
            </a:lvl8pPr>
            <a:lvl9pPr marL="3657509" indent="0" algn="ctr">
              <a:buNone/>
              <a:defRPr sz="18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4699" y="6489754"/>
            <a:ext cx="958376" cy="274320"/>
          </a:xfrm>
          <a:prstGeom prst="rect">
            <a:avLst/>
          </a:prstGeom>
        </p:spPr>
        <p:txBody>
          <a:bodyPr/>
          <a:lstStyle>
            <a:lvl1pPr algn="l">
              <a:defRPr lang="en-US" sz="1200" kern="1200" smtClean="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B58B1CF-B1C8-418C-B3C6-A3E4D0FB9CC8}" type="datetime1">
              <a:rPr lang="en-US" smtClean="0"/>
              <a:t>6/27/2018</a:t>
            </a:fld>
            <a:endParaRPr lang="en-US" dirty="0"/>
          </a:p>
        </p:txBody>
      </p:sp>
      <p:pic>
        <p:nvPicPr>
          <p:cNvPr id="9" name="Picture 8" descr="A body of water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A9C2DAFE-D663-4ACF-9B61-DDD94E51AE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" b="11739"/>
          <a:stretch/>
        </p:blipFill>
        <p:spPr>
          <a:xfrm>
            <a:off x="-1" y="-1325"/>
            <a:ext cx="9144000" cy="5267413"/>
          </a:xfrm>
          <a:prstGeom prst="rect">
            <a:avLst/>
          </a:prstGeom>
        </p:spPr>
      </p:pic>
      <p:pic>
        <p:nvPicPr>
          <p:cNvPr id="16" name="Picture 15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E70A37AD-19B7-4EBB-BD19-69AF155F1D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34" y="5944655"/>
            <a:ext cx="3027216" cy="59655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957D4-C32F-412F-8CAC-BBBF8CA49E47}"/>
              </a:ext>
            </a:extLst>
          </p:cNvPr>
          <p:cNvCxnSpPr>
            <a:cxnSpLocks/>
          </p:cNvCxnSpPr>
          <p:nvPr userDrawn="1"/>
        </p:nvCxnSpPr>
        <p:spPr>
          <a:xfrm flipV="1">
            <a:off x="5777515" y="5847534"/>
            <a:ext cx="0" cy="793804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681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DA170DE-DE9E-47AF-B15D-81EB67F0830B}" type="datetime1">
              <a:rPr lang="en-US" smtClean="0"/>
              <a:pPr>
                <a:defRPr/>
              </a:pPr>
              <a:t>6/27/2018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D3C8D-1CA7-49CA-8FB6-CEC6E8DF1E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64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Table without logo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B99C57CF-7828-472B-8CC8-7D984167FF70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28650" y="1704975"/>
            <a:ext cx="7886700" cy="4381500"/>
          </a:xfrm>
          <a:prstGeom prst="rect">
            <a:avLst/>
          </a:prstGeom>
        </p:spPr>
        <p:txBody>
          <a:bodyPr/>
          <a:lstStyle>
            <a:lvl1pPr>
              <a:buClr>
                <a:srgbClr val="08325A"/>
              </a:buClr>
              <a:defRPr>
                <a:solidFill>
                  <a:srgbClr val="08325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D48D58-2055-4267-8AF2-96B793E6D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4746" y="6477303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6CE640C-8B9D-4E1B-BC12-28F38EBA0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747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7545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C76EE81-0844-4E95-BAE3-E64D24C70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4746" y="6477303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19A5CA0-A5B8-4093-82C2-EFFB9E321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747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013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: On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45E5B-E80C-47F5-A5F3-F6F7FB6B8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ACEA0-35BE-491C-880A-F1592358F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04975"/>
            <a:ext cx="7886700" cy="4471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29B7F2-B6B5-4E0E-9F3C-FCB7A2B1C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4746" y="6477303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D9FA2"/>
                </a:solidFill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001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Slide: 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73DC-2863-418A-8F06-7615812B39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8EFDB-3017-4CCB-BDDF-D4861A01F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174" y="1666875"/>
            <a:ext cx="3857625" cy="4510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C38A3-DC48-4B9B-AA5F-AE4D22BF5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7724" y="1666875"/>
            <a:ext cx="3857625" cy="4510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CDEB96-4A2B-4DC9-B958-925BB81FE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4746" y="6477303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D9FA2"/>
                </a:solidFill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046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1463E-6750-4594-B83F-6C81AD2EF3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83A2B-1DE3-499E-B59B-7AFBEC304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4746" y="6477303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D9FA2"/>
                </a:solidFill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705D641-AF4D-4146-A8D6-FBECA4A94A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650" y="1724025"/>
            <a:ext cx="7886700" cy="43719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2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73DC-2863-418A-8F06-7615812B39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8EFDB-3017-4CCB-BDDF-D4861A01F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174" y="1666875"/>
            <a:ext cx="4410076" cy="4510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CDEB96-4A2B-4DC9-B958-925BB81FE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4746" y="6477303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D9FA2"/>
                </a:solidFill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DA72BA8-445D-434E-A4FE-D868808660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9249" y="2400300"/>
            <a:ext cx="3086101" cy="30575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761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C622431-0E01-4D8C-A0BA-F7FF217C258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28650" y="1704975"/>
            <a:ext cx="7886700" cy="4381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1463E-6750-4594-B83F-6C81AD2EF3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83A2B-1DE3-499E-B59B-7AFBEC304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4746" y="6477303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D9FA2"/>
                </a:solidFill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904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45E5B-E80C-47F5-A5F3-F6F7FB6B8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ACEA0-35BE-491C-880A-F1592358F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619625"/>
            <a:ext cx="7886700" cy="1533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29B7F2-B6B5-4E0E-9F3C-FCB7A2B1C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4746" y="6477303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D9FA2"/>
                </a:solidFill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B6C4623B-4190-46EF-99EA-0010F9D30AF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28650" y="1714500"/>
            <a:ext cx="7886700" cy="27146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354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6B210616-29E1-4B3B-B0C4-143DC2F2F6D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28650" y="1704975"/>
            <a:ext cx="7886700" cy="4381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1463E-6750-4594-B83F-6C81AD2EF3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83A2B-1DE3-499E-B59B-7AFBEC304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4746" y="6477303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D9FA2"/>
                </a:solidFill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097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45E5B-E80C-47F5-A5F3-F6F7FB6B8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ACEA0-35BE-491C-880A-F1592358F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2650" y="1704975"/>
            <a:ext cx="2552700" cy="4471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29B7F2-B6B5-4E0E-9F3C-FCB7A2B1C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4746" y="6477303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D9FA2"/>
                </a:solidFill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960E212C-3136-4A46-BE53-CA816094699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28650" y="1704975"/>
            <a:ext cx="5086350" cy="44719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83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DC523E-FCF7-40F9-BE58-AE981CFA9DCD}"/>
              </a:ext>
            </a:extLst>
          </p:cNvPr>
          <p:cNvSpPr/>
          <p:nvPr userDrawn="1"/>
        </p:nvSpPr>
        <p:spPr>
          <a:xfrm>
            <a:off x="0" y="0"/>
            <a:ext cx="9144000" cy="1245870"/>
          </a:xfrm>
          <a:prstGeom prst="rect">
            <a:avLst/>
          </a:prstGeom>
          <a:solidFill>
            <a:srgbClr val="0D6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B03878-0C76-4A5E-84B7-355FCD2C118C}"/>
              </a:ext>
            </a:extLst>
          </p:cNvPr>
          <p:cNvCxnSpPr>
            <a:cxnSpLocks/>
          </p:cNvCxnSpPr>
          <p:nvPr userDrawn="1"/>
        </p:nvCxnSpPr>
        <p:spPr>
          <a:xfrm>
            <a:off x="-11430" y="1291590"/>
            <a:ext cx="9155430" cy="0"/>
          </a:xfrm>
          <a:prstGeom prst="line">
            <a:avLst/>
          </a:prstGeom>
          <a:ln w="38100">
            <a:solidFill>
              <a:srgbClr val="0832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7B4491-AFF5-462E-940B-526F13582545}"/>
              </a:ext>
            </a:extLst>
          </p:cNvPr>
          <p:cNvCxnSpPr>
            <a:cxnSpLocks/>
          </p:cNvCxnSpPr>
          <p:nvPr userDrawn="1"/>
        </p:nvCxnSpPr>
        <p:spPr>
          <a:xfrm>
            <a:off x="-7620" y="1363980"/>
            <a:ext cx="9151620" cy="0"/>
          </a:xfrm>
          <a:prstGeom prst="line">
            <a:avLst/>
          </a:prstGeom>
          <a:ln w="38100">
            <a:solidFill>
              <a:srgbClr val="D36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49A78B44-124B-4C15-9A93-7FFF8A0979C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629" y="6366616"/>
            <a:ext cx="1773298" cy="34945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9FA018-7F3B-48CC-A596-481E75553686}"/>
              </a:ext>
            </a:extLst>
          </p:cNvPr>
          <p:cNvCxnSpPr>
            <a:cxnSpLocks/>
          </p:cNvCxnSpPr>
          <p:nvPr userDrawn="1"/>
        </p:nvCxnSpPr>
        <p:spPr>
          <a:xfrm flipV="1">
            <a:off x="7042006" y="6366616"/>
            <a:ext cx="0" cy="34491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CE8DA8-77AF-4E6D-82D6-BECAAE31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7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RMCP Committee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3CAAD-6BFC-4484-B797-1610BFDF4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724028"/>
            <a:ext cx="7886700" cy="4452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F01EB3C-AF2B-4B08-90C0-80B8646920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4746" y="6477303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82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02" r:id="rId2"/>
    <p:sldLayoutId id="2147483694" r:id="rId3"/>
    <p:sldLayoutId id="2147483696" r:id="rId4"/>
    <p:sldLayoutId id="2147483705" r:id="rId5"/>
    <p:sldLayoutId id="2147483703" r:id="rId6"/>
    <p:sldLayoutId id="2147483706" r:id="rId7"/>
    <p:sldLayoutId id="2147483704" r:id="rId8"/>
    <p:sldLayoutId id="2147483707" r:id="rId9"/>
    <p:sldLayoutId id="2147483691" r:id="rId10"/>
    <p:sldLayoutId id="2147483730" r:id="rId11"/>
    <p:sldLayoutId id="2147483731" r:id="rId12"/>
  </p:sldLayoutIdLst>
  <p:hf sldNum="0"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8325A"/>
        </a:buClr>
        <a:buFont typeface="Arial" panose="020B0604020202020204" pitchFamily="34" charset="0"/>
        <a:buChar char="•"/>
        <a:defRPr sz="2400" kern="1200">
          <a:solidFill>
            <a:srgbClr val="08325A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D6294"/>
        </a:buClr>
        <a:buFont typeface="Wingdings" panose="05000000000000000000" pitchFamily="2" charset="2"/>
        <a:buChar char="§"/>
        <a:defRPr sz="2000" kern="1200">
          <a:solidFill>
            <a:srgbClr val="0D6294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8325A"/>
        </a:buClr>
        <a:buFont typeface="Arial" panose="020B0604020202020204" pitchFamily="34" charset="0"/>
        <a:buChar char="•"/>
        <a:defRPr sz="1600" kern="1200">
          <a:solidFill>
            <a:srgbClr val="08325A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D6294"/>
        </a:buClr>
        <a:buFont typeface="Wingdings" panose="05000000000000000000" pitchFamily="2" charset="2"/>
        <a:buChar char="§"/>
        <a:defRPr sz="1400" kern="1200">
          <a:solidFill>
            <a:srgbClr val="0D6294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8325A"/>
        </a:buClr>
        <a:buFont typeface="Arial" panose="020B0604020202020204" pitchFamily="34" charset="0"/>
        <a:buChar char="-"/>
        <a:defRPr sz="1200" kern="1200">
          <a:solidFill>
            <a:srgbClr val="08325A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2F9172-63DE-49C3-82BC-F9F55B916827}"/>
              </a:ext>
            </a:extLst>
          </p:cNvPr>
          <p:cNvSpPr/>
          <p:nvPr userDrawn="1"/>
        </p:nvSpPr>
        <p:spPr>
          <a:xfrm>
            <a:off x="0" y="0"/>
            <a:ext cx="9144000" cy="1245870"/>
          </a:xfrm>
          <a:prstGeom prst="rect">
            <a:avLst/>
          </a:prstGeom>
          <a:solidFill>
            <a:srgbClr val="0D6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17E039-CBE5-412C-A144-C96561CCE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7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476619-3D0C-4E14-9D82-2E01195D1241}"/>
              </a:ext>
            </a:extLst>
          </p:cNvPr>
          <p:cNvCxnSpPr>
            <a:cxnSpLocks/>
          </p:cNvCxnSpPr>
          <p:nvPr userDrawn="1"/>
        </p:nvCxnSpPr>
        <p:spPr>
          <a:xfrm>
            <a:off x="-11430" y="1291590"/>
            <a:ext cx="9155430" cy="0"/>
          </a:xfrm>
          <a:prstGeom prst="line">
            <a:avLst/>
          </a:prstGeom>
          <a:ln w="38100">
            <a:solidFill>
              <a:srgbClr val="0832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3BF38F-05A7-4423-A240-24F93D956AA5}"/>
              </a:ext>
            </a:extLst>
          </p:cNvPr>
          <p:cNvCxnSpPr>
            <a:cxnSpLocks/>
          </p:cNvCxnSpPr>
          <p:nvPr userDrawn="1"/>
        </p:nvCxnSpPr>
        <p:spPr>
          <a:xfrm>
            <a:off x="-7620" y="1363980"/>
            <a:ext cx="9151620" cy="0"/>
          </a:xfrm>
          <a:prstGeom prst="line">
            <a:avLst/>
          </a:prstGeom>
          <a:ln w="38100">
            <a:solidFill>
              <a:srgbClr val="D36A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A22C6D2-1B48-4A31-9BA6-84B8CAE52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4746" y="6477303"/>
            <a:ext cx="730250" cy="27432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Gill Sans MT" panose="020B0502020104020203" pitchFamily="34" charset="0"/>
              </a:defRPr>
            </a:lvl1pPr>
          </a:lstStyle>
          <a:p>
            <a:fld id="{1DF564EB-1DD8-4FE5-A58A-72F050F7C6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69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9" r:id="rId2"/>
  </p:sldLayoutIdLst>
  <p:hf sldNum="0"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040AD-64EE-423C-840A-00DBB06102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5378111"/>
            <a:ext cx="5392520" cy="925162"/>
          </a:xfrm>
        </p:spPr>
        <p:txBody>
          <a:bodyPr/>
          <a:lstStyle/>
          <a:p>
            <a:r>
              <a:rPr lang="en-US" dirty="0"/>
              <a:t>Update on Water Supply and Recent State Actions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A64FB4-0DAA-45A6-825A-ACCF50A7A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150" y="6235039"/>
            <a:ext cx="5182970" cy="3262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Adrianne Carr,  Senior Water Resources Specialist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6/27/2018</a:t>
            </a:r>
          </a:p>
        </p:txBody>
      </p:sp>
    </p:spTree>
    <p:extLst>
      <p:ext uri="{BB962C8B-B14F-4D97-AF65-F5344CB8AC3E}">
        <p14:creationId xmlns:p14="http://schemas.microsoft.com/office/powerpoint/2010/main" val="1927594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350D41-1FBD-4DA2-851F-BF1FB3069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58236"/>
            <a:ext cx="6086475" cy="5713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491" name="TextBox 3">
            <a:extLst>
              <a:ext uri="{FF2B5EF4-FFF2-40B4-BE49-F238E27FC236}">
                <a16:creationId xmlns:a16="http://schemas.microsoft.com/office/drawing/2014/main" id="{DBC45258-8623-43EF-8B5E-EFDA91B73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275" y="6449436"/>
            <a:ext cx="1828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" b="1" dirty="0">
                <a:latin typeface="Century Gothic" panose="020B0502020202020204" pitchFamily="34" charset="0"/>
              </a:rPr>
              <a:t>L. Ash, 2017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87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09568E-47D3-4DE6-96BB-E86DA6711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8926"/>
            <a:ext cx="7886700" cy="747078"/>
          </a:xfrm>
        </p:spPr>
        <p:txBody>
          <a:bodyPr>
            <a:noAutofit/>
          </a:bodyPr>
          <a:lstStyle/>
          <a:p>
            <a:r>
              <a:rPr lang="en-US" altLang="en-US" sz="2900" dirty="0">
                <a:latin typeface="+mn-lt"/>
                <a:cs typeface="Arial" charset="0"/>
              </a:rPr>
              <a:t>BAWSCA April 2018 Total Potable </a:t>
            </a:r>
            <a:br>
              <a:rPr lang="en-US" altLang="en-US" sz="2900" dirty="0">
                <a:latin typeface="+mn-lt"/>
                <a:cs typeface="Arial" charset="0"/>
              </a:rPr>
            </a:br>
            <a:r>
              <a:rPr lang="en-US" altLang="en-US" sz="2900" dirty="0">
                <a:latin typeface="+mn-lt"/>
                <a:cs typeface="Arial" charset="0"/>
              </a:rPr>
              <a:t>Water Use 26% Less Than April 2013</a:t>
            </a:r>
            <a:endParaRPr lang="en-US" sz="2900" dirty="0">
              <a:latin typeface="+mn-lt"/>
            </a:endParaRPr>
          </a:p>
        </p:txBody>
      </p:sp>
      <p:graphicFrame>
        <p:nvGraphicFramePr>
          <p:cNvPr id="5" name="Chart Placeholder 4">
            <a:extLst>
              <a:ext uri="{FF2B5EF4-FFF2-40B4-BE49-F238E27FC236}">
                <a16:creationId xmlns:a16="http://schemas.microsoft.com/office/drawing/2014/main" id="{E2B7060B-ADAF-4CDF-BEBB-69A351C02553}"/>
              </a:ext>
            </a:extLst>
          </p:cNvPr>
          <p:cNvGraphicFramePr>
            <a:graphicFrameLocks noGrp="1"/>
          </p:cNvGraphicFramePr>
          <p:nvPr>
            <p:ph type="chart" sz="quarter" idx="4294967295"/>
            <p:extLst/>
          </p:nvPr>
        </p:nvGraphicFramePr>
        <p:xfrm>
          <a:off x="0" y="1704975"/>
          <a:ext cx="7886700" cy="4381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9A2A5AF-54D0-44BF-8CAB-BD6963D2B6C7}"/>
              </a:ext>
            </a:extLst>
          </p:cNvPr>
          <p:cNvSpPr txBox="1"/>
          <p:nvPr/>
        </p:nvSpPr>
        <p:spPr>
          <a:xfrm>
            <a:off x="154333" y="6434823"/>
            <a:ext cx="5450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Note: Data does not include City of Burlingame as water use not yet reported.</a:t>
            </a:r>
          </a:p>
        </p:txBody>
      </p:sp>
    </p:spTree>
    <p:extLst>
      <p:ext uri="{BB962C8B-B14F-4D97-AF65-F5344CB8AC3E}">
        <p14:creationId xmlns:p14="http://schemas.microsoft.com/office/powerpoint/2010/main" val="3149790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629AF-4167-4D63-9FFF-17D88616C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8" y="841374"/>
            <a:ext cx="7892291" cy="5260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3" name="TextBox 2">
            <a:extLst>
              <a:ext uri="{FF2B5EF4-FFF2-40B4-BE49-F238E27FC236}">
                <a16:creationId xmlns:a16="http://schemas.microsoft.com/office/drawing/2014/main" id="{7661E325-1EFF-4A1D-8E50-51FBCFE0A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0" y="6191250"/>
            <a:ext cx="1828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" b="1" dirty="0">
                <a:latin typeface="Century Gothic" panose="020B0502020202020204" pitchFamily="34" charset="0"/>
              </a:rPr>
              <a:t>L. Ash, 2017</a:t>
            </a:r>
          </a:p>
        </p:txBody>
      </p:sp>
    </p:spTree>
    <p:extLst>
      <p:ext uri="{BB962C8B-B14F-4D97-AF65-F5344CB8AC3E}">
        <p14:creationId xmlns:p14="http://schemas.microsoft.com/office/powerpoint/2010/main" val="3508245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44F78-DE8A-4863-B83C-078409D7F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/>
              <a:t>Governor Signed Water Use </a:t>
            </a:r>
            <a:br>
              <a:rPr lang="en-US" sz="3600" dirty="0"/>
            </a:br>
            <a:r>
              <a:rPr lang="en-US" sz="3600" dirty="0"/>
              <a:t>Efficiency Legislation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72E5E-80FC-4C3C-AD7D-0F707193B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dirty="0"/>
              <a:t>AB 1668 and SB 606, companion bills for new long term water efficiency requirements, signed into law</a:t>
            </a:r>
          </a:p>
          <a:p>
            <a:pPr>
              <a:spcAft>
                <a:spcPts val="300"/>
              </a:spcAft>
            </a:pPr>
            <a:r>
              <a:rPr lang="en-US" dirty="0"/>
              <a:t>Bills require that retail urban water suppliers:</a:t>
            </a:r>
          </a:p>
          <a:p>
            <a:pPr marL="8509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Calculate and report an urban water use objective and compare to actual water use annually</a:t>
            </a:r>
          </a:p>
          <a:p>
            <a:pPr marL="8509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Complete an annual water supply and demand assessment </a:t>
            </a:r>
          </a:p>
          <a:p>
            <a:pPr marL="484187" indent="-457200">
              <a:spcAft>
                <a:spcPts val="300"/>
              </a:spcAft>
            </a:pPr>
            <a:r>
              <a:rPr lang="en-US" dirty="0"/>
              <a:t>Bills establish a multi-year timeline for development and implementation of the standards</a:t>
            </a:r>
          </a:p>
        </p:txBody>
      </p:sp>
    </p:spTree>
    <p:extLst>
      <p:ext uri="{BB962C8B-B14F-4D97-AF65-F5344CB8AC3E}">
        <p14:creationId xmlns:p14="http://schemas.microsoft.com/office/powerpoint/2010/main" val="4077654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26495-FF69-413C-887A-5CE9C57AF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/>
              <a:t>Urban Water Use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C65D9-DE7C-4907-8F62-F2702399E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sz="2400" dirty="0"/>
              <a:t>Urban water suppliers to calculate urban water use objective annually (calendar or fiscal year)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First reporting due November 1, 2023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Reporting will compare the target to actual water use</a:t>
            </a:r>
          </a:p>
          <a:p>
            <a:pPr>
              <a:spcAft>
                <a:spcPts val="300"/>
              </a:spcAft>
            </a:pPr>
            <a:r>
              <a:rPr lang="en-US" sz="2400" dirty="0"/>
              <a:t>Target will be calculated as: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Efficient indoor residential water use, </a:t>
            </a:r>
            <a:r>
              <a:rPr lang="en-US" sz="2000" i="1" dirty="0"/>
              <a:t>plus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Efficient outdoor residential water use, </a:t>
            </a:r>
            <a:r>
              <a:rPr lang="en-US" sz="2000" i="1" dirty="0"/>
              <a:t>plus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Efficient CII outdoor water use (dedicated irrigation</a:t>
            </a:r>
            <a:r>
              <a:rPr lang="en-US" dirty="0"/>
              <a:t>) , </a:t>
            </a:r>
            <a:r>
              <a:rPr lang="en-US" i="1" dirty="0"/>
              <a:t>plus</a:t>
            </a:r>
            <a:r>
              <a:rPr lang="en-US" sz="2000" dirty="0"/>
              <a:t> 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Efficient water loss, </a:t>
            </a:r>
            <a:r>
              <a:rPr lang="en-US" sz="2000" i="1" dirty="0"/>
              <a:t>plus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Variances as appropriate, </a:t>
            </a:r>
            <a:r>
              <a:rPr lang="en-US" sz="2000" i="1" dirty="0"/>
              <a:t>plus</a:t>
            </a:r>
          </a:p>
          <a:p>
            <a:pPr lvl="1">
              <a:spcAft>
                <a:spcPts val="300"/>
              </a:spcAft>
            </a:pPr>
            <a:r>
              <a:rPr lang="en-US" sz="2000" dirty="0"/>
              <a:t>Potable reuse credit as applicable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7608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28BD1-58B0-45DB-A06F-8C27F5818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/>
              <a:t>Phased Enforcement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90187-729E-473D-9431-F12840220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r>
              <a:rPr lang="en-US" sz="2400" b="1" dirty="0"/>
              <a:t>2023:</a:t>
            </a:r>
            <a:r>
              <a:rPr lang="en-US" sz="2400" dirty="0"/>
              <a:t> SWRCB may issue </a:t>
            </a:r>
            <a:r>
              <a:rPr lang="en-US" sz="2400" u="sng" dirty="0"/>
              <a:t>information order </a:t>
            </a:r>
            <a:r>
              <a:rPr lang="en-US" sz="2400" dirty="0"/>
              <a:t>to an urban water supplier that does not meet its urban water use objective</a:t>
            </a:r>
          </a:p>
          <a:p>
            <a:pPr lvl="0">
              <a:spcAft>
                <a:spcPts val="600"/>
              </a:spcAft>
            </a:pPr>
            <a:r>
              <a:rPr lang="en-US" sz="2400" b="1" dirty="0"/>
              <a:t>2024:</a:t>
            </a:r>
            <a:r>
              <a:rPr lang="en-US" sz="2400" dirty="0"/>
              <a:t> SWRCB may issue </a:t>
            </a:r>
            <a:r>
              <a:rPr lang="en-US" sz="2400" u="sng" dirty="0"/>
              <a:t>written notice</a:t>
            </a:r>
            <a:r>
              <a:rPr lang="en-US" sz="2400" dirty="0"/>
              <a:t> to urban water supplier that does not meet its urban water use objective</a:t>
            </a:r>
          </a:p>
          <a:p>
            <a:pPr lvl="0">
              <a:spcAft>
                <a:spcPts val="600"/>
              </a:spcAft>
            </a:pPr>
            <a:r>
              <a:rPr lang="en-US" sz="2400" b="1" dirty="0"/>
              <a:t>2025:</a:t>
            </a:r>
            <a:r>
              <a:rPr lang="en-US" sz="2400" dirty="0"/>
              <a:t> SWRCB may issue </a:t>
            </a:r>
            <a:r>
              <a:rPr lang="en-US" sz="2400" u="sng" dirty="0"/>
              <a:t>conservation order</a:t>
            </a:r>
            <a:r>
              <a:rPr lang="en-US" sz="2400" dirty="0"/>
              <a:t> to urban water supplier that does not meet its urban water use objective.  Issuance of a conservation order does not require the imposition of a civil liability.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0781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1189A5-251D-4217-AFD2-64671AA34C0F}"/>
              </a:ext>
            </a:extLst>
          </p:cNvPr>
          <p:cNvSpPr/>
          <p:nvPr/>
        </p:nvSpPr>
        <p:spPr>
          <a:xfrm>
            <a:off x="6961238" y="6084887"/>
            <a:ext cx="2182761" cy="706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7190EF-62B3-4FBA-A5B7-BF27BAA62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/>
              <a:t>Implementation Timeline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6464671-ABD4-4E48-943F-49CDD49967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3085098"/>
              </p:ext>
            </p:extLst>
          </p:nvPr>
        </p:nvGraphicFramePr>
        <p:xfrm>
          <a:off x="628650" y="1483744"/>
          <a:ext cx="8050776" cy="513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9756">
                  <a:extLst>
                    <a:ext uri="{9D8B030D-6E8A-4147-A177-3AD203B41FA5}">
                      <a16:colId xmlns:a16="http://schemas.microsoft.com/office/drawing/2014/main" val="779280069"/>
                    </a:ext>
                  </a:extLst>
                </a:gridCol>
                <a:gridCol w="6681020">
                  <a:extLst>
                    <a:ext uri="{9D8B030D-6E8A-4147-A177-3AD203B41FA5}">
                      <a16:colId xmlns:a16="http://schemas.microsoft.com/office/drawing/2014/main" val="1505227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  <a:cs typeface="Arial" panose="020B0604020202020204" pitchFamily="34" charset="0"/>
                        </a:rPr>
                        <a:t>Date</a:t>
                      </a:r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  <a:cs typeface="Arial" panose="020B0604020202020204" pitchFamily="34" charset="0"/>
                        </a:rPr>
                        <a:t>Implementation Action</a:t>
                      </a:r>
                    </a:p>
                  </a:txBody>
                  <a:tcPr marL="87630" marR="87630"/>
                </a:tc>
                <a:extLst>
                  <a:ext uri="{0D108BD9-81ED-4DB2-BD59-A6C34878D82A}">
                    <a16:rowId xmlns:a16="http://schemas.microsoft.com/office/drawing/2014/main" val="3949690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  <a:cs typeface="Arial" panose="020B0604020202020204" pitchFamily="34" charset="0"/>
                        </a:rPr>
                        <a:t>1/1/2020</a:t>
                      </a:r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kumimoji="0" lang="en-US" sz="180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DWR to recommend to legislature standards for indoor residential water use.  </a:t>
                      </a:r>
                    </a:p>
                    <a:p>
                      <a:pPr marL="341313" indent="-341313"/>
                      <a:r>
                        <a:rPr kumimoji="0" lang="en-US" sz="180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2.   DWR to provide data regarding </a:t>
                      </a:r>
                      <a:r>
                        <a:rPr kumimoji="0" lang="en-US" sz="180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irrigable</a:t>
                      </a:r>
                      <a:r>
                        <a:rPr kumimoji="0" lang="en-US" sz="180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lands, </a:t>
                      </a:r>
                      <a:r>
                        <a:rPr kumimoji="0" lang="en-US" sz="1800" i="1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at level of detail sufficient to verify accuracy at the parcel level</a:t>
                      </a:r>
                      <a:endParaRPr lang="en-US" i="1" u="none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87630" marR="87630"/>
                </a:tc>
                <a:extLst>
                  <a:ext uri="{0D108BD9-81ED-4DB2-BD59-A6C34878D82A}">
                    <a16:rowId xmlns:a16="http://schemas.microsoft.com/office/drawing/2014/main" val="2848012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  <a:cs typeface="Arial" panose="020B0604020202020204" pitchFamily="34" charset="0"/>
                        </a:rPr>
                        <a:t>10/1/2021</a:t>
                      </a:r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dirty="0">
                          <a:latin typeface="+mn-lt"/>
                          <a:cs typeface="Arial" panose="020B0604020202020204" pitchFamily="34" charset="0"/>
                        </a:rPr>
                        <a:t>DWR to recommend to the State Board: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dirty="0">
                          <a:latin typeface="+mn-lt"/>
                          <a:cs typeface="Arial" panose="020B0604020202020204" pitchFamily="34" charset="0"/>
                        </a:rPr>
                        <a:t>Standards for outdoor residential use to SWRCB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dirty="0">
                          <a:latin typeface="+mn-lt"/>
                          <a:cs typeface="Arial" panose="020B0604020202020204" pitchFamily="34" charset="0"/>
                        </a:rPr>
                        <a:t>Performance measures for CII water use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dirty="0">
                          <a:latin typeface="+mn-lt"/>
                          <a:cs typeface="Arial" panose="020B0604020202020204" pitchFamily="34" charset="0"/>
                        </a:rPr>
                        <a:t>Variance provisions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dirty="0">
                          <a:latin typeface="+mn-lt"/>
                          <a:cs typeface="Arial" panose="020B0604020202020204" pitchFamily="34" charset="0"/>
                        </a:rPr>
                        <a:t>Standards for outdoor irrigation for landscapes with dedicated meters</a:t>
                      </a:r>
                    </a:p>
                  </a:txBody>
                  <a:tcPr marL="87630" marR="87630"/>
                </a:tc>
                <a:extLst>
                  <a:ext uri="{0D108BD9-81ED-4DB2-BD59-A6C34878D82A}">
                    <a16:rowId xmlns:a16="http://schemas.microsoft.com/office/drawing/2014/main" val="2142202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  <a:cs typeface="Arial" panose="020B0604020202020204" pitchFamily="34" charset="0"/>
                        </a:rPr>
                        <a:t>6/30/2022</a:t>
                      </a:r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  <a:cs typeface="Arial" panose="020B0604020202020204" pitchFamily="34" charset="0"/>
                        </a:rPr>
                        <a:t>State Board to adopt long-term standards for efficient water use: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>
                          <a:latin typeface="+mn-lt"/>
                          <a:cs typeface="Arial" panose="020B0604020202020204" pitchFamily="34" charset="0"/>
                        </a:rPr>
                        <a:t>Outdoor residential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>
                          <a:latin typeface="+mn-lt"/>
                          <a:cs typeface="Arial" panose="020B0604020202020204" pitchFamily="34" charset="0"/>
                        </a:rPr>
                        <a:t>Outdoor irrigation of landscapes with dedicated meters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>
                          <a:latin typeface="+mn-lt"/>
                          <a:cs typeface="Arial" panose="020B0604020202020204" pitchFamily="34" charset="0"/>
                        </a:rPr>
                        <a:t>Water loss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>
                          <a:latin typeface="+mn-lt"/>
                          <a:cs typeface="Arial" panose="020B0604020202020204" pitchFamily="34" charset="0"/>
                        </a:rPr>
                        <a:t>Performance measures for CII water use</a:t>
                      </a:r>
                    </a:p>
                  </a:txBody>
                  <a:tcPr marL="87630" marR="87630"/>
                </a:tc>
                <a:extLst>
                  <a:ext uri="{0D108BD9-81ED-4DB2-BD59-A6C34878D82A}">
                    <a16:rowId xmlns:a16="http://schemas.microsoft.com/office/drawing/2014/main" val="4182792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  <a:cs typeface="Arial" panose="020B0604020202020204" pitchFamily="34" charset="0"/>
                        </a:rPr>
                        <a:t>11/1/2023</a:t>
                      </a:r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dirty="0">
                          <a:latin typeface="+mn-lt"/>
                          <a:cs typeface="Arial" panose="020B0604020202020204" pitchFamily="34" charset="0"/>
                        </a:rPr>
                        <a:t>Urban Water Suppliers to submit first reporting</a:t>
                      </a:r>
                    </a:p>
                  </a:txBody>
                  <a:tcPr marL="87630" marR="87630"/>
                </a:tc>
                <a:extLst>
                  <a:ext uri="{0D108BD9-81ED-4DB2-BD59-A6C34878D82A}">
                    <a16:rowId xmlns:a16="http://schemas.microsoft.com/office/drawing/2014/main" val="2264583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6130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60753-3912-43AC-ADAD-FD30674C1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/>
              <a:t>Water Shortage Contingency </a:t>
            </a:r>
            <a:br>
              <a:rPr lang="en-US" sz="3600" dirty="0"/>
            </a:br>
            <a:r>
              <a:rPr lang="en-US" sz="3600" dirty="0"/>
              <a:t>Plan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03483-EC50-4E23-A99A-D1722EB44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14474"/>
            <a:ext cx="7886700" cy="4906646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en-US" sz="2400" u="sng" dirty="0"/>
              <a:t>Annual</a:t>
            </a:r>
            <a:r>
              <a:rPr lang="en-US" sz="2400" dirty="0"/>
              <a:t> water supply and demand assessment and report by June 1</a:t>
            </a:r>
            <a:r>
              <a:rPr lang="en-US" sz="2400" baseline="30000" dirty="0"/>
              <a:t>st</a:t>
            </a:r>
            <a:r>
              <a:rPr lang="en-US" sz="2400" dirty="0"/>
              <a:t> to DWR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Anticipated shortage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Triggered shortage response actions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Compliance and enforcement actions</a:t>
            </a:r>
          </a:p>
          <a:p>
            <a:pPr>
              <a:spcBef>
                <a:spcPts val="1200"/>
              </a:spcBef>
            </a:pPr>
            <a:r>
              <a:rPr lang="en-US" dirty="0"/>
              <a:t>The new Water Shortage Contingency Plans must include: 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Standardized shortage levels from 10% to &gt;50%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Shortage response actions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Customer communication plan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Enforcement plan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Financial plan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Likely to be enforced through the next Urban Water Management Plan submittal in 2021</a:t>
            </a:r>
          </a:p>
        </p:txBody>
      </p:sp>
    </p:spTree>
    <p:extLst>
      <p:ext uri="{BB962C8B-B14F-4D97-AF65-F5344CB8AC3E}">
        <p14:creationId xmlns:p14="http://schemas.microsoft.com/office/powerpoint/2010/main" val="3625880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b="1" dirty="0"/>
              <a:t>“</a:t>
            </a:r>
            <a:r>
              <a:rPr lang="en-US" sz="4000" dirty="0"/>
              <a:t>Making Conservation a Way of </a:t>
            </a:r>
            <a:br>
              <a:rPr lang="en-US" sz="4000" dirty="0"/>
            </a:br>
            <a:r>
              <a:rPr lang="en-US" sz="4000" dirty="0"/>
              <a:t>Life” Project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BAWSCA currently reviewing and revising </a:t>
            </a:r>
            <a:r>
              <a:rPr lang="en-US" i="1" dirty="0"/>
              <a:t>Conservation Strategic Plan Report</a:t>
            </a:r>
          </a:p>
          <a:p>
            <a:pPr>
              <a:spcAft>
                <a:spcPts val="600"/>
              </a:spcAft>
            </a:pPr>
            <a:r>
              <a:rPr lang="en-US" dirty="0"/>
              <a:t>Report will incorporate adopted legislation and associated changes to proposed BAWSCA actions</a:t>
            </a:r>
          </a:p>
          <a:p>
            <a:pPr>
              <a:spcAft>
                <a:spcPts val="600"/>
              </a:spcAft>
            </a:pPr>
            <a:r>
              <a:rPr lang="en-US" dirty="0"/>
              <a:t>FY 2018-19 consultant contracts have been approved to support agencies in preparing for compliance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Water Loss Management Program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Indoor-Outdoor Water Use Study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Commercial/Industrial Audit Pilot Program</a:t>
            </a:r>
          </a:p>
          <a:p>
            <a:pPr lvl="1">
              <a:spcAft>
                <a:spcPts val="600"/>
              </a:spcAft>
            </a:pPr>
            <a:endParaRPr lang="en-US" dirty="0"/>
          </a:p>
          <a:p>
            <a:pPr lvl="1">
              <a:spcAft>
                <a:spcPts val="6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1036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663702"/>
            <a:ext cx="6937248" cy="520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713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20FB-8BFE-4B34-B939-38411CE2F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BAWSCA Update on Water Supply </a:t>
            </a:r>
            <a:br>
              <a:rPr lang="en-US" dirty="0"/>
            </a:br>
            <a:r>
              <a:rPr lang="en-US" dirty="0"/>
              <a:t>and Recent State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F881B-7330-48C8-97DB-A53F991E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871457"/>
            <a:ext cx="4552950" cy="4476956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Outline 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Update on water supply conditions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Overview of water conservation legislation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State actions on groundwater in San Mateo County</a:t>
            </a:r>
          </a:p>
        </p:txBody>
      </p:sp>
    </p:spTree>
    <p:extLst>
      <p:ext uri="{BB962C8B-B14F-4D97-AF65-F5344CB8AC3E}">
        <p14:creationId xmlns:p14="http://schemas.microsoft.com/office/powerpoint/2010/main" val="2462811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12B9E-937A-4E56-AC1E-0E36599FE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/>
              <a:t>DWR Reprioritized Groundwater Basins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82574" y="1663183"/>
            <a:ext cx="4410076" cy="4510088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DWR released a draft reprioritization of California groundwater basins on May 18, 2018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California Statewide Groundwater Elevation Monitoring Program (CASGEM) ranking was redone based on new information</a:t>
            </a:r>
          </a:p>
          <a:p>
            <a:pPr>
              <a:spcBef>
                <a:spcPts val="1200"/>
              </a:spcBef>
            </a:pPr>
            <a:r>
              <a:rPr lang="en-US" dirty="0"/>
              <a:t>San Mateo Plain Sub-basin, Westside Basin, and Half Moon Bay Terrace Basin now each require SGMA compliance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Medium and high priority basins</a:t>
            </a:r>
          </a:p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530" b="2530"/>
          <a:stretch>
            <a:fillRect/>
          </a:stretch>
        </p:blipFill>
        <p:spPr>
          <a:xfrm>
            <a:off x="4805680" y="1886244"/>
            <a:ext cx="4146551" cy="4108156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223554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Sustainable Groundwater Management, as Required by SGMA?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06" y="3395897"/>
            <a:ext cx="8270744" cy="2181943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28650" y="1613535"/>
            <a:ext cx="7886700" cy="447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8325A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8325A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D6294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0D6294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325A"/>
              </a:buClr>
              <a:buFont typeface="Arial" panose="020B0604020202020204" pitchFamily="34" charset="0"/>
              <a:buChar char="•"/>
              <a:defRPr sz="1600" kern="1200">
                <a:solidFill>
                  <a:srgbClr val="08325A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D6294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0D6294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8325A"/>
              </a:buClr>
              <a:buFont typeface="Arial" panose="020B0604020202020204" pitchFamily="34" charset="0"/>
              <a:buChar char="-"/>
              <a:defRPr sz="1200" kern="1200">
                <a:solidFill>
                  <a:srgbClr val="08325A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300"/>
              </a:spcAft>
              <a:buClr>
                <a:srgbClr val="08325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8325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SGMA defines sustainable groundwater management as the “management and use of groundwater in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8325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a manner that can be maintained during the planning and implementation horizon without causing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8325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undesirable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srgbClr val="08325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results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8325A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D6294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577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12B9E-937A-4E56-AC1E-0E36599FE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DWR Reprioritized Groundwater Basins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704974"/>
            <a:ext cx="7886700" cy="5071745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County hosted two meetings with DWR staff and basin stakeholders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Half Moon Bay Terrace Basin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San Mateo Plain Sub-basin and Westside Basin</a:t>
            </a:r>
          </a:p>
          <a:p>
            <a:pPr>
              <a:spcAft>
                <a:spcPts val="300"/>
              </a:spcAft>
            </a:pPr>
            <a:r>
              <a:rPr lang="en-US" dirty="0"/>
              <a:t>Meetings were well attended and identified some significant issues that need to be addressed</a:t>
            </a:r>
          </a:p>
          <a:p>
            <a:pPr lvl="1">
              <a:spcAft>
                <a:spcPts val="300"/>
              </a:spcAft>
            </a:pPr>
            <a:r>
              <a:rPr lang="en-US" sz="2100" dirty="0"/>
              <a:t>Question as to what data was used to support the reprioritization</a:t>
            </a:r>
          </a:p>
          <a:p>
            <a:pPr lvl="1">
              <a:spcAft>
                <a:spcPts val="300"/>
              </a:spcAft>
            </a:pPr>
            <a:r>
              <a:rPr lang="en-US" sz="2100" dirty="0"/>
              <a:t>Data used by DWR for reprioritization not 100% publicly available</a:t>
            </a:r>
          </a:p>
          <a:p>
            <a:pPr>
              <a:spcBef>
                <a:spcPts val="1200"/>
              </a:spcBef>
            </a:pPr>
            <a:r>
              <a:rPr lang="en-US" dirty="0"/>
              <a:t>Comment period open through August 20</a:t>
            </a:r>
            <a:r>
              <a:rPr lang="en-US" baseline="30000" dirty="0"/>
              <a:t>th</a:t>
            </a:r>
            <a:endParaRPr lang="en-US" dirty="0"/>
          </a:p>
          <a:p>
            <a:pPr lvl="1">
              <a:spcAft>
                <a:spcPts val="300"/>
              </a:spcAft>
            </a:pPr>
            <a:r>
              <a:rPr lang="en-US" dirty="0"/>
              <a:t>Was to close on July 18</a:t>
            </a:r>
            <a:r>
              <a:rPr lang="en-US" baseline="30000" dirty="0"/>
              <a:t>th</a:t>
            </a:r>
            <a:endParaRPr lang="en-US" dirty="0"/>
          </a:p>
          <a:p>
            <a:pPr lvl="1">
              <a:spcAft>
                <a:spcPts val="300"/>
              </a:spcAft>
            </a:pPr>
            <a:r>
              <a:rPr lang="en-US" dirty="0"/>
              <a:t>County and BAWSCA developed comment letter to request extension of deadline providing 60-days after all data has been released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23 agencies signed letter, submitted to DWR on June 15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>
              <a:spcBef>
                <a:spcPts val="1200"/>
              </a:spcBef>
            </a:pPr>
            <a:r>
              <a:rPr lang="en-US" dirty="0"/>
              <a:t>Final basin priority anticipated in November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365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Initial Concerns with Basin Reprioritization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13535"/>
            <a:ext cx="7886700" cy="4471988"/>
          </a:xfrm>
        </p:spPr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dirty="0"/>
              <a:t>Initial concerns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Data used by DWR for reprioritization may have inaccuracies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Accelerated timeline</a:t>
            </a:r>
          </a:p>
          <a:p>
            <a:pPr lvl="2">
              <a:spcAft>
                <a:spcPts val="300"/>
              </a:spcAft>
            </a:pPr>
            <a:r>
              <a:rPr lang="en-US" dirty="0"/>
              <a:t>2 years to form a GSA; </a:t>
            </a:r>
          </a:p>
          <a:p>
            <a:pPr lvl="2">
              <a:spcAft>
                <a:spcPts val="300"/>
              </a:spcAft>
            </a:pPr>
            <a:r>
              <a:rPr lang="en-US" dirty="0"/>
              <a:t>5 years to prepare a GSP (timelines are parallel vs. in series)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Agencies concerned about the process of coordination on GSA and GSP efforts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Costs and potential lack of funding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661750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June 17, 2018 Reservoir Storage Levels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286000" y="1600200"/>
            <a:ext cx="304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Palatino" pitchFamily="18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894069" y="1600200"/>
            <a:ext cx="261287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Palatino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1506A3-F425-43B6-973B-CA0260B619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75" t="12259" r="-880" b="20352"/>
          <a:stretch/>
        </p:blipFill>
        <p:spPr>
          <a:xfrm>
            <a:off x="890150" y="1419366"/>
            <a:ext cx="7066496" cy="543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05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Hetch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Hetchy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Precipitation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D8E9D-3CF0-4745-B01B-015F60D60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417659"/>
            <a:ext cx="8160512" cy="544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41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Upcountry Snowpack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5AC536-C0A0-43CB-84C3-C353D0230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" y="1464732"/>
            <a:ext cx="7957312" cy="53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79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024B1E-E6CE-4513-B951-6AC4F4FC8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8817"/>
            <a:ext cx="9144000" cy="5158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6076"/>
            <a:ext cx="7886700" cy="747078"/>
          </a:xfrm>
        </p:spPr>
        <p:txBody>
          <a:bodyPr>
            <a:normAutofit fontScale="90000"/>
          </a:bodyPr>
          <a:lstStyle/>
          <a:p>
            <a:r>
              <a:rPr lang="en-US" dirty="0"/>
              <a:t>Upcountry 6-station Precipitation Index </a:t>
            </a:r>
            <a:br>
              <a:rPr lang="en-US" dirty="0"/>
            </a:br>
            <a:r>
              <a:rPr lang="en-US" dirty="0"/>
              <a:t>as of June 17, 2018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3600" y="2743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Annual Total: 35.6 inches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00" y="31358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YTD Total: 29.09 inches</a:t>
            </a:r>
          </a:p>
        </p:txBody>
      </p:sp>
    </p:spTree>
    <p:extLst>
      <p:ext uri="{BB962C8B-B14F-4D97-AF65-F5344CB8AC3E}">
        <p14:creationId xmlns:p14="http://schemas.microsoft.com/office/powerpoint/2010/main" val="1343745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63A494-F9C2-435D-BAFC-06CD4026F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9457"/>
            <a:ext cx="9144000" cy="5158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8926"/>
            <a:ext cx="7886700" cy="747078"/>
          </a:xfrm>
        </p:spPr>
        <p:txBody>
          <a:bodyPr>
            <a:normAutofit fontScale="90000"/>
          </a:bodyPr>
          <a:lstStyle/>
          <a:p>
            <a:r>
              <a:rPr lang="en-US" dirty="0"/>
              <a:t>Bay Area 7-station Precipitation Index </a:t>
            </a:r>
            <a:br>
              <a:rPr lang="en-US" dirty="0"/>
            </a:br>
            <a:r>
              <a:rPr lang="en-US" dirty="0"/>
              <a:t>as of June 17,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9800" y="2743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Annual Total: 26.9 inches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9800" y="31358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YTD Total: 19.99 inches</a:t>
            </a:r>
          </a:p>
        </p:txBody>
      </p:sp>
    </p:spTree>
    <p:extLst>
      <p:ext uri="{BB962C8B-B14F-4D97-AF65-F5344CB8AC3E}">
        <p14:creationId xmlns:p14="http://schemas.microsoft.com/office/powerpoint/2010/main" val="3157904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Tuolumne River Water Available to the City</a:t>
            </a:r>
            <a:endParaRPr lang="en-US" sz="3200" dirty="0"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093975-E9F0-4557-8C85-42BD1FFB50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51"/>
          <a:stretch/>
        </p:blipFill>
        <p:spPr>
          <a:xfrm>
            <a:off x="533400" y="1573238"/>
            <a:ext cx="7515225" cy="510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62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SFPUC Water Deliveries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9B09C4-4F9D-4601-A391-D0EE64E84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805" y="1392073"/>
            <a:ext cx="7524248" cy="54659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492452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BAWSCA Custom">
      <a:dk1>
        <a:srgbClr val="1A1818"/>
      </a:dk1>
      <a:lt1>
        <a:sysClr val="window" lastClr="FFFFFF"/>
      </a:lt1>
      <a:dk2>
        <a:srgbClr val="08325A"/>
      </a:dk2>
      <a:lt2>
        <a:srgbClr val="E7E6E6"/>
      </a:lt2>
      <a:accent1>
        <a:srgbClr val="0D6294"/>
      </a:accent1>
      <a:accent2>
        <a:srgbClr val="D36A2A"/>
      </a:accent2>
      <a:accent3>
        <a:srgbClr val="9D9FA2"/>
      </a:accent3>
      <a:accent4>
        <a:srgbClr val="339933"/>
      </a:accent4>
      <a:accent5>
        <a:srgbClr val="08325A"/>
      </a:accent5>
      <a:accent6>
        <a:srgbClr val="FFC000"/>
      </a:accent6>
      <a:hlink>
        <a:srgbClr val="0D6294"/>
      </a:hlink>
      <a:folHlink>
        <a:srgbClr val="0D6294"/>
      </a:folHlink>
    </a:clrScheme>
    <a:fontScheme name="Gill Sans MT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6569</TotalTime>
  <Words>871</Words>
  <Application>Microsoft Office PowerPoint</Application>
  <PresentationFormat>On-screen Show (4:3)</PresentationFormat>
  <Paragraphs>120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MS PGothic</vt:lpstr>
      <vt:lpstr>Arial</vt:lpstr>
      <vt:lpstr>Calibri</vt:lpstr>
      <vt:lpstr>Century Gothic</vt:lpstr>
      <vt:lpstr>Gill Sans MT</vt:lpstr>
      <vt:lpstr>Palatino</vt:lpstr>
      <vt:lpstr>Wingdings</vt:lpstr>
      <vt:lpstr>1_Custom Design</vt:lpstr>
      <vt:lpstr>2_Custom Design</vt:lpstr>
      <vt:lpstr>Update on Water Supply and Recent State Actions</vt:lpstr>
      <vt:lpstr>BAWSCA Update on Water Supply  and Recent State Actions</vt:lpstr>
      <vt:lpstr>June 17, 2018 Reservoir Storage Levels</vt:lpstr>
      <vt:lpstr>Hetch Hetchy Precipitation</vt:lpstr>
      <vt:lpstr>Upcountry Snowpack</vt:lpstr>
      <vt:lpstr>Upcountry 6-station Precipitation Index  as of June 17, 2018 </vt:lpstr>
      <vt:lpstr>Bay Area 7-station Precipitation Index  as of June 17, 2018</vt:lpstr>
      <vt:lpstr>Tuolumne River Water Available to the City</vt:lpstr>
      <vt:lpstr>SFPUC Water Deliveries</vt:lpstr>
      <vt:lpstr>PowerPoint Presentation</vt:lpstr>
      <vt:lpstr>BAWSCA April 2018 Total Potable  Water Use 26% Less Than April 2013</vt:lpstr>
      <vt:lpstr>PowerPoint Presentation</vt:lpstr>
      <vt:lpstr>Governor Signed Water Use  Efficiency Legislation</vt:lpstr>
      <vt:lpstr>Urban Water Use Objective</vt:lpstr>
      <vt:lpstr>Phased Enforcement Actions</vt:lpstr>
      <vt:lpstr>Implementation Timeline</vt:lpstr>
      <vt:lpstr>Water Shortage Contingency  Plan Requirements</vt:lpstr>
      <vt:lpstr>“Making Conservation a Way of  Life” Project Update</vt:lpstr>
      <vt:lpstr>PowerPoint Presentation</vt:lpstr>
      <vt:lpstr>DWR Reprioritized Groundwater Basins</vt:lpstr>
      <vt:lpstr>What is Sustainable Groundwater Management, as Required by SGMA?</vt:lpstr>
      <vt:lpstr>DWR Reprioritized Groundwater Basins</vt:lpstr>
      <vt:lpstr>Initial Concerns with Basin Reprioritization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Ouwerkerk</dc:creator>
  <cp:lastModifiedBy>Kim Springer</cp:lastModifiedBy>
  <cp:revision>60</cp:revision>
  <dcterms:created xsi:type="dcterms:W3CDTF">2018-03-30T20:58:50Z</dcterms:created>
  <dcterms:modified xsi:type="dcterms:W3CDTF">2018-06-27T18:11:00Z</dcterms:modified>
</cp:coreProperties>
</file>