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50" r:id="rId2"/>
    <p:sldId id="660" r:id="rId3"/>
    <p:sldId id="457" r:id="rId4"/>
    <p:sldId id="458" r:id="rId5"/>
    <p:sldId id="459" r:id="rId6"/>
    <p:sldId id="672" r:id="rId7"/>
    <p:sldId id="662" r:id="rId8"/>
    <p:sldId id="664" r:id="rId9"/>
    <p:sldId id="576" r:id="rId10"/>
    <p:sldId id="574" r:id="rId11"/>
    <p:sldId id="673" r:id="rId12"/>
    <p:sldId id="667" r:id="rId13"/>
    <p:sldId id="620" r:id="rId14"/>
    <p:sldId id="652" r:id="rId15"/>
    <p:sldId id="615" r:id="rId16"/>
    <p:sldId id="668" r:id="rId17"/>
    <p:sldId id="671" r:id="rId18"/>
    <p:sldId id="623" r:id="rId19"/>
    <p:sldId id="581" r:id="rId20"/>
    <p:sldId id="626" r:id="rId21"/>
    <p:sldId id="577" r:id="rId22"/>
    <p:sldId id="584" r:id="rId23"/>
    <p:sldId id="688" r:id="rId24"/>
    <p:sldId id="689" r:id="rId25"/>
    <p:sldId id="529" r:id="rId26"/>
    <p:sldId id="674" r:id="rId27"/>
    <p:sldId id="685" r:id="rId28"/>
    <p:sldId id="676" r:id="rId29"/>
    <p:sldId id="681" r:id="rId30"/>
    <p:sldId id="545" r:id="rId31"/>
    <p:sldId id="682" r:id="rId32"/>
    <p:sldId id="541" r:id="rId33"/>
    <p:sldId id="690" r:id="rId34"/>
    <p:sldId id="645" r:id="rId35"/>
    <p:sldId id="687" r:id="rId36"/>
    <p:sldId id="516" r:id="rId3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issa Ruhl" initials="MR" lastIdx="5" clrIdx="0">
    <p:extLst/>
  </p:cmAuthor>
  <p:cmAuthor id="2" name="Jerry Walters" initials="JW" lastIdx="22" clrIdx="1">
    <p:extLst/>
  </p:cmAuthor>
  <p:cmAuthor id="3" name="Nate Conable" initials="NC" lastIdx="13" clrIdx="2">
    <p:extLst/>
  </p:cmAuthor>
  <p:cmAuthor id="4" name="Jordan Brooks" initials="JB" lastIdx="2" clrIdx="3">
    <p:extLst/>
  </p:cmAuthor>
  <p:cmAuthor id="5" name="Aidan Hughes" initials="AH" lastIdx="8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D6"/>
    <a:srgbClr val="DA1A32"/>
    <a:srgbClr val="00587C"/>
    <a:srgbClr val="00B0F0"/>
    <a:srgbClr val="00B050"/>
    <a:srgbClr val="FF0000"/>
    <a:srgbClr val="004BB4"/>
    <a:srgbClr val="000000"/>
    <a:srgbClr val="FFFFFF"/>
    <a:srgbClr val="E2F0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79949D-DBF9-C4F1-6A93-9DBBBD0C0FFC}" v="2" dt="2019-01-03T19:12:08.5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47" y="1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79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80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llen McCormick" userId="S::c.mccormick@fehrandpeers.com::a8dff7a1-0f51-4688-8f49-28b7ecf2a55f" providerId="AD" clId="Web-{02625BF8-ED53-36F9-F74B-2CA60AD87351}"/>
    <pc:docChg chg="addSld">
      <pc:chgData name="Cullen McCormick" userId="S::c.mccormick@fehrandpeers.com::a8dff7a1-0f51-4688-8f49-28b7ecf2a55f" providerId="AD" clId="Web-{02625BF8-ED53-36F9-F74B-2CA60AD87351}" dt="2018-12-11T03:11:40.833" v="0"/>
      <pc:docMkLst>
        <pc:docMk/>
      </pc:docMkLst>
      <pc:sldChg chg="add">
        <pc:chgData name="Cullen McCormick" userId="S::c.mccormick@fehrandpeers.com::a8dff7a1-0f51-4688-8f49-28b7ecf2a55f" providerId="AD" clId="Web-{02625BF8-ED53-36F9-F74B-2CA60AD87351}" dt="2018-12-11T03:11:40.833" v="0"/>
        <pc:sldMkLst>
          <pc:docMk/>
          <pc:sldMk cId="4230735976" sldId="581"/>
        </pc:sldMkLst>
      </pc:sldChg>
    </pc:docChg>
  </pc:docChgLst>
  <pc:docChgLst>
    <pc:chgData name="Cullen McCormick" userId="S::c.mccormick@fehrandpeers.com::a8dff7a1-0f51-4688-8f49-28b7ecf2a55f" providerId="AD" clId="Web-{DB79949D-DBF9-C4F1-6A93-9DBBBD0C0FFC}"/>
    <pc:docChg chg="modSld">
      <pc:chgData name="Cullen McCormick" userId="S::c.mccormick@fehrandpeers.com::a8dff7a1-0f51-4688-8f49-28b7ecf2a55f" providerId="AD" clId="Web-{DB79949D-DBF9-C4F1-6A93-9DBBBD0C0FFC}" dt="2019-01-03T19:12:08.594" v="1" actId="14100"/>
      <pc:docMkLst>
        <pc:docMk/>
      </pc:docMkLst>
      <pc:sldChg chg="modSp">
        <pc:chgData name="Cullen McCormick" userId="S::c.mccormick@fehrandpeers.com::a8dff7a1-0f51-4688-8f49-28b7ecf2a55f" providerId="AD" clId="Web-{DB79949D-DBF9-C4F1-6A93-9DBBBD0C0FFC}" dt="2019-01-03T19:12:08.594" v="1" actId="14100"/>
        <pc:sldMkLst>
          <pc:docMk/>
          <pc:sldMk cId="4194788409" sldId="624"/>
        </pc:sldMkLst>
        <pc:spChg chg="mod">
          <ac:chgData name="Cullen McCormick" userId="S::c.mccormick@fehrandpeers.com::a8dff7a1-0f51-4688-8f49-28b7ecf2a55f" providerId="AD" clId="Web-{DB79949D-DBF9-C4F1-6A93-9DBBBD0C0FFC}" dt="2019-01-03T19:12:08.594" v="1" actId="14100"/>
          <ac:spMkLst>
            <pc:docMk/>
            <pc:sldMk cId="4194788409" sldId="624"/>
            <ac:spMk id="7" creationId="{D8C7E41A-B583-4755-84BE-297813464026}"/>
          </ac:spMkLst>
        </pc:spChg>
      </pc:sldChg>
      <pc:sldChg chg="modSp">
        <pc:chgData name="Cullen McCormick" userId="S::c.mccormick@fehrandpeers.com::a8dff7a1-0f51-4688-8f49-28b7ecf2a55f" providerId="AD" clId="Web-{DB79949D-DBF9-C4F1-6A93-9DBBBD0C0FFC}" dt="2019-01-03T19:11:21.688" v="0" actId="20577"/>
        <pc:sldMkLst>
          <pc:docMk/>
          <pc:sldMk cId="3881355543" sldId="645"/>
        </pc:sldMkLst>
        <pc:spChg chg="mod">
          <ac:chgData name="Cullen McCormick" userId="S::c.mccormick@fehrandpeers.com::a8dff7a1-0f51-4688-8f49-28b7ecf2a55f" providerId="AD" clId="Web-{DB79949D-DBF9-C4F1-6A93-9DBBBD0C0FFC}" dt="2019-01-03T19:11:21.688" v="0" actId="20577"/>
          <ac:spMkLst>
            <pc:docMk/>
            <pc:sldMk cId="3881355543" sldId="645"/>
            <ac:spMk id="4" creationId="{00000000-0000-0000-0000-000000000000}"/>
          </ac:spMkLst>
        </pc:spChg>
      </pc:sldChg>
    </pc:docChg>
  </pc:docChgLst>
  <pc:docChgLst>
    <pc:chgData name="Daniel Jacobson" userId="S::d.jacobson@fehrandpeers.com::a924cedb-b19a-49ae-bc6c-2359d215c021" providerId="AD" clId="Web-{DF922A53-AB0C-93FB-314B-A74FD486D097}"/>
    <pc:docChg chg="modSld">
      <pc:chgData name="Daniel Jacobson" userId="S::d.jacobson@fehrandpeers.com::a924cedb-b19a-49ae-bc6c-2359d215c021" providerId="AD" clId="Web-{DF922A53-AB0C-93FB-314B-A74FD486D097}" dt="2018-12-18T23:55:10.232" v="33"/>
      <pc:docMkLst>
        <pc:docMk/>
      </pc:docMkLst>
      <pc:sldChg chg="modSp">
        <pc:chgData name="Daniel Jacobson" userId="S::d.jacobson@fehrandpeers.com::a924cedb-b19a-49ae-bc6c-2359d215c021" providerId="AD" clId="Web-{DF922A53-AB0C-93FB-314B-A74FD486D097}" dt="2018-12-18T23:55:10.232" v="33"/>
        <pc:sldMkLst>
          <pc:docMk/>
          <pc:sldMk cId="415393866" sldId="535"/>
        </pc:sldMkLst>
        <pc:graphicFrameChg chg="mod modGraphic">
          <ac:chgData name="Daniel Jacobson" userId="S::d.jacobson@fehrandpeers.com::a924cedb-b19a-49ae-bc6c-2359d215c021" providerId="AD" clId="Web-{DF922A53-AB0C-93FB-314B-A74FD486D097}" dt="2018-12-18T23:55:10.232" v="33"/>
          <ac:graphicFrameMkLst>
            <pc:docMk/>
            <pc:sldMk cId="415393866" sldId="535"/>
            <ac:graphicFrameMk id="6" creationId="{00000000-0000-0000-0000-000000000000}"/>
          </ac:graphicFrameMkLst>
        </pc:graphicFrameChg>
      </pc:sldChg>
      <pc:sldChg chg="modSp">
        <pc:chgData name="Daniel Jacobson" userId="S::d.jacobson@fehrandpeers.com::a924cedb-b19a-49ae-bc6c-2359d215c021" providerId="AD" clId="Web-{DF922A53-AB0C-93FB-314B-A74FD486D097}" dt="2018-12-18T23:54:55.467" v="29"/>
        <pc:sldMkLst>
          <pc:docMk/>
          <pc:sldMk cId="2857263540" sldId="551"/>
        </pc:sldMkLst>
        <pc:graphicFrameChg chg="mod modGraphic">
          <ac:chgData name="Daniel Jacobson" userId="S::d.jacobson@fehrandpeers.com::a924cedb-b19a-49ae-bc6c-2359d215c021" providerId="AD" clId="Web-{DF922A53-AB0C-93FB-314B-A74FD486D097}" dt="2018-12-18T23:54:55.467" v="29"/>
          <ac:graphicFrameMkLst>
            <pc:docMk/>
            <pc:sldMk cId="2857263540" sldId="551"/>
            <ac:graphicFrameMk id="2" creationId="{00000000-0000-0000-0000-000000000000}"/>
          </ac:graphicFrameMkLst>
        </pc:graphicFrameChg>
      </pc:sldChg>
    </pc:docChg>
  </pc:docChgLst>
  <pc:docChgLst>
    <pc:chgData name="Nate Conable" userId="S::n.conable@fehrandpeers.com::b2d389be-0ab7-4d23-91da-33d260267197" providerId="AD" clId="Web-{975630D3-C4D7-363A-0C2E-2A1D1F0BEBCA}"/>
    <pc:docChg chg="modSld">
      <pc:chgData name="Nate Conable" userId="S::n.conable@fehrandpeers.com::b2d389be-0ab7-4d23-91da-33d260267197" providerId="AD" clId="Web-{975630D3-C4D7-363A-0C2E-2A1D1F0BEBCA}" dt="2018-12-06T00:46:21.380" v="3"/>
      <pc:docMkLst>
        <pc:docMk/>
      </pc:docMkLst>
      <pc:sldChg chg="modSp">
        <pc:chgData name="Nate Conable" userId="S::n.conable@fehrandpeers.com::b2d389be-0ab7-4d23-91da-33d260267197" providerId="AD" clId="Web-{975630D3-C4D7-363A-0C2E-2A1D1F0BEBCA}" dt="2018-12-06T00:46:21.380" v="3"/>
        <pc:sldMkLst>
          <pc:docMk/>
          <pc:sldMk cId="3607312851" sldId="517"/>
        </pc:sldMkLst>
        <pc:graphicFrameChg chg="mod modGraphic">
          <ac:chgData name="Nate Conable" userId="S::n.conable@fehrandpeers.com::b2d389be-0ab7-4d23-91da-33d260267197" providerId="AD" clId="Web-{975630D3-C4D7-363A-0C2E-2A1D1F0BEBCA}" dt="2018-12-06T00:46:21.380" v="3"/>
          <ac:graphicFrameMkLst>
            <pc:docMk/>
            <pc:sldMk cId="3607312851" sldId="517"/>
            <ac:graphicFrameMk id="2" creationId="{00000000-0000-0000-0000-000000000000}"/>
          </ac:graphicFrameMkLst>
        </pc:graphicFrameChg>
      </pc:sldChg>
    </pc:docChg>
  </pc:docChgLst>
  <pc:docChgLst>
    <pc:chgData name="pettys@samtrans.com" userId="S::pettys_samtrans.com#ext#@fehrandpeers.com::58f3a87a-44ab-4d7f-b634-4a59b74d18bf" providerId="AD" clId="Web-{9B45EA39-A4AE-C6BB-676D-38524F6FCC4D}"/>
    <pc:docChg chg="modSld">
      <pc:chgData name="pettys@samtrans.com" userId="S::pettys_samtrans.com#ext#@fehrandpeers.com::58f3a87a-44ab-4d7f-b634-4a59b74d18bf" providerId="AD" clId="Web-{9B45EA39-A4AE-C6BB-676D-38524F6FCC4D}" dt="2019-01-03T22:22:57.193" v="3" actId="20577"/>
      <pc:docMkLst>
        <pc:docMk/>
      </pc:docMkLst>
      <pc:sldChg chg="modSp">
        <pc:chgData name="pettys@samtrans.com" userId="S::pettys_samtrans.com#ext#@fehrandpeers.com::58f3a87a-44ab-4d7f-b634-4a59b74d18bf" providerId="AD" clId="Web-{9B45EA39-A4AE-C6BB-676D-38524F6FCC4D}" dt="2019-01-03T22:22:57.193" v="2" actId="20577"/>
        <pc:sldMkLst>
          <pc:docMk/>
          <pc:sldMk cId="4230085926" sldId="620"/>
        </pc:sldMkLst>
        <pc:spChg chg="mod">
          <ac:chgData name="pettys@samtrans.com" userId="S::pettys_samtrans.com#ext#@fehrandpeers.com::58f3a87a-44ab-4d7f-b634-4a59b74d18bf" providerId="AD" clId="Web-{9B45EA39-A4AE-C6BB-676D-38524F6FCC4D}" dt="2019-01-03T22:22:57.193" v="2" actId="20577"/>
          <ac:spMkLst>
            <pc:docMk/>
            <pc:sldMk cId="4230085926" sldId="620"/>
            <ac:spMk id="53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painc.local\Dfs-ent-data\Oakland%20N%20Drive\Projects\2018\OK18-0254.00_Caltrain_Business_Plan_PM\Analysis\Model\VTAModel_CBP_MarketAnalysis_SummaryTab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Transit_Ridership_Comparison!$O$7</c:f>
              <c:strCache>
                <c:ptCount val="1"/>
                <c:pt idx="0">
                  <c:v>Peak</c:v>
                </c:pt>
              </c:strCache>
            </c:strRef>
          </c:tx>
          <c:spPr>
            <a:solidFill>
              <a:srgbClr val="DA1A32"/>
            </a:solidFill>
            <a:ln>
              <a:noFill/>
            </a:ln>
            <a:effectLst/>
          </c:spPr>
          <c:invertIfNegative val="0"/>
          <c:cat>
            <c:strRef>
              <c:f>Transit_Ridership_Comparison!$P$5:$R$5</c:f>
              <c:strCache>
                <c:ptCount val="2"/>
                <c:pt idx="0">
                  <c:v>2017, 92 Trains per Day</c:v>
                </c:pt>
                <c:pt idx="1">
                  <c:v>2040, ~360 Trains per Day</c:v>
                </c:pt>
              </c:strCache>
              <c:extLst xmlns:c16r2="http://schemas.microsoft.com/office/drawing/2015/06/chart"/>
            </c:strRef>
          </c:cat>
          <c:val>
            <c:numRef>
              <c:f>Transit_Ridership_Comparison!$P$7:$R$7</c:f>
              <c:numCache>
                <c:formatCode>_(* #,##0_);_(* \(#,##0\);_(* "-"??_);_(@_)</c:formatCode>
                <c:ptCount val="2"/>
                <c:pt idx="0">
                  <c:v>50000</c:v>
                </c:pt>
                <c:pt idx="1">
                  <c:v>188000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BA-4578-8AE2-484373A7659F}"/>
            </c:ext>
          </c:extLst>
        </c:ser>
        <c:ser>
          <c:idx val="1"/>
          <c:order val="1"/>
          <c:tx>
            <c:strRef>
              <c:f>Transit_Ridership_Comparison!$O$8</c:f>
              <c:strCache>
                <c:ptCount val="1"/>
                <c:pt idx="0">
                  <c:v>Off-Peak</c:v>
                </c:pt>
              </c:strCache>
            </c:strRef>
          </c:tx>
          <c:spPr>
            <a:solidFill>
              <a:srgbClr val="00587C"/>
            </a:solidFill>
            <a:ln>
              <a:noFill/>
            </a:ln>
            <a:effectLst/>
          </c:spPr>
          <c:invertIfNegative val="0"/>
          <c:cat>
            <c:strRef>
              <c:f>Transit_Ridership_Comparison!$P$5:$R$5</c:f>
              <c:strCache>
                <c:ptCount val="2"/>
                <c:pt idx="0">
                  <c:v>2017, 92 Trains per Day</c:v>
                </c:pt>
                <c:pt idx="1">
                  <c:v>2040, ~360 Trains per Day</c:v>
                </c:pt>
              </c:strCache>
              <c:extLst xmlns:c16r2="http://schemas.microsoft.com/office/drawing/2015/06/chart"/>
            </c:strRef>
          </c:cat>
          <c:val>
            <c:numRef>
              <c:f>Transit_Ridership_Comparison!$P$8:$R$8</c:f>
              <c:numCache>
                <c:formatCode>_(* #,##0_);_(* \(#,##0\);_(* "-"??_);_(@_)</c:formatCode>
                <c:ptCount val="2"/>
                <c:pt idx="0">
                  <c:v>12000</c:v>
                </c:pt>
                <c:pt idx="1">
                  <c:v>55000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BA-4578-8AE2-484373A765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0473536"/>
        <c:axId val="1920474624"/>
      </c:barChart>
      <c:catAx>
        <c:axId val="192047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0474624"/>
        <c:crosses val="autoZero"/>
        <c:auto val="1"/>
        <c:lblAlgn val="ctr"/>
        <c:lblOffset val="100"/>
        <c:noMultiLvlLbl val="0"/>
      </c:catAx>
      <c:valAx>
        <c:axId val="1920474624"/>
        <c:scaling>
          <c:orientation val="minMax"/>
          <c:max val="250000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92047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D3CF66D6-150A-4994-8503-96F706D8EA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C75D008-0E6F-46AB-8AAD-FBF84D07F1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C96B4E-E21D-4F99-8035-B124E1A9C2D0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0341202-361E-49E2-B015-4E06E80674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CE24F4A-E539-41DA-80AC-32D180BED3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141517D-61D2-4B25-9387-FFB29A9B0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6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A1E57E-25E7-4B79-8635-CB51313A240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0331F7-B5BC-4A77-AFDE-C840E90FD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88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1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2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01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22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335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96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52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512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0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367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2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42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52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79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90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46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3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38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326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821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274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700"/>
              </a:lnSpc>
            </a:pPr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0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12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700"/>
              </a:lnSpc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006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3185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26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71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86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46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4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 baseline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1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331F7-B5BC-4A77-AFDE-C840E90FDA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61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6"/>
          <a:stretch/>
        </p:blipFill>
        <p:spPr>
          <a:xfrm>
            <a:off x="0" y="0"/>
            <a:ext cx="12188952" cy="5796643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5756366"/>
            <a:ext cx="12191999" cy="1101633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59" y="6012996"/>
            <a:ext cx="988002" cy="556533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12063" y="603504"/>
            <a:ext cx="3840480" cy="165506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kumimoji="0" lang="en-US" sz="40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Caltrain </a:t>
            </a:r>
            <a:br>
              <a:rPr kumimoji="0" lang="en-US" sz="40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Business</a:t>
            </a:r>
            <a:br>
              <a:rPr kumimoji="0" lang="en-US" sz="40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r>
              <a:rPr kumimoji="0" lang="en-US" sz="4000" b="0" i="0" u="none" strike="noStrike" kern="1200" cap="none" spc="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Plan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28D3F9A-BBFD-4DA0-9CAF-42A7EB075D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9848" y="2601119"/>
            <a:ext cx="4170218" cy="1056481"/>
          </a:xfrm>
        </p:spPr>
        <p:txBody>
          <a:bodyPr/>
          <a:lstStyle>
            <a:lvl1pPr marL="0" indent="0" algn="l">
              <a:buNone/>
              <a:defRPr sz="2400" b="1" cap="all" spc="3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Month Number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48" y="5075237"/>
            <a:ext cx="2656659" cy="349659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09848" y="4295423"/>
            <a:ext cx="2656659" cy="640080"/>
          </a:xfrm>
        </p:spPr>
        <p:txBody>
          <a:bodyPr>
            <a:normAutofit/>
          </a:bodyPr>
          <a:lstStyle>
            <a:lvl1pPr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Meeting Audience</a:t>
            </a:r>
          </a:p>
        </p:txBody>
      </p:sp>
    </p:spTree>
    <p:extLst>
      <p:ext uri="{BB962C8B-B14F-4D97-AF65-F5344CB8AC3E}">
        <p14:creationId xmlns:p14="http://schemas.microsoft.com/office/powerpoint/2010/main" val="279613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"/>
            <a:ext cx="5822496" cy="6710219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28B3B63-3A4F-4C18-857D-C23A41A7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1371600"/>
            <a:ext cx="4832464" cy="574213"/>
          </a:xfrm>
        </p:spPr>
        <p:txBody>
          <a:bodyPr anchor="t"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Planning within Constraints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5303737-7939-4246-98D1-6EBB7003989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70611" y="3364992"/>
            <a:ext cx="4832464" cy="2501537"/>
          </a:xfr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Optional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87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"/>
            <a:ext cx="5822496" cy="6710219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CE5670-007D-4C0A-BAC7-E672ECC307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2160" y="661851"/>
            <a:ext cx="6339838" cy="5286104"/>
          </a:xfrm>
        </p:spPr>
        <p:txBody>
          <a:bodyPr/>
          <a:lstStyle/>
          <a:p>
            <a:pPr lvl="0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28B3B63-3A4F-4C18-857D-C23A41A7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1990681"/>
            <a:ext cx="4832464" cy="574213"/>
          </a:xfrm>
        </p:spPr>
        <p:txBody>
          <a:bodyPr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5303737-7939-4246-98D1-6EBB7003989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70611" y="2874611"/>
            <a:ext cx="4832464" cy="2501537"/>
          </a:xfrm>
        </p:spPr>
        <p:txBody>
          <a:bodyPr/>
          <a:lstStyle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6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"/>
            <a:ext cx="5822496" cy="6710219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28B3B63-3A4F-4C18-857D-C23A41A7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1371600"/>
            <a:ext cx="4832464" cy="574213"/>
          </a:xfrm>
        </p:spPr>
        <p:txBody>
          <a:bodyPr anchor="t"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Planning within Constraints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5303737-7939-4246-98D1-6EBB7003989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70611" y="3364992"/>
            <a:ext cx="4832464" cy="2501537"/>
          </a:xfr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 dirty="0"/>
              <a:t>Optional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9F8D7-121C-4EFA-9D85-805FDFD0E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4127" y="2110799"/>
            <a:ext cx="10515600" cy="60746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Major Section Break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4A3E5892-ADAC-4247-86B2-1C869F141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4127" y="2883753"/>
            <a:ext cx="10515600" cy="424714"/>
          </a:xfrm>
        </p:spPr>
        <p:txBody>
          <a:bodyPr/>
          <a:lstStyle>
            <a:lvl1pPr marL="0" indent="0" algn="l">
              <a:buNone/>
              <a:defRPr sz="2400" b="1" spc="3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3428999"/>
            <a:ext cx="12192001" cy="33056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464" y="6018521"/>
            <a:ext cx="988002" cy="556533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1265861" y="664567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F04D742-9334-46AC-A6D0-CC1714D7CDE7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42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ision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12192001" cy="6734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9BCCF4-D544-4C9F-8EA2-D015009AFD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550" y="1828800"/>
            <a:ext cx="10515600" cy="2394065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Quote/Goal Here</a:t>
            </a:r>
            <a:br>
              <a:rPr lang="en-US"/>
            </a:b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41CAC9-270C-47D9-9FFF-AE251E53B3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4281"/>
            <a:ext cx="10515600" cy="489613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 spc="3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SOURCE/NAME/DATE/ETC.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265861" y="664567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F04D742-9334-46AC-A6D0-CC1714D7CDE7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24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1" cy="2320834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5D904-95C5-42D4-A6FB-EFB66270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904141"/>
            <a:ext cx="11274542" cy="574213"/>
          </a:xfrm>
        </p:spPr>
        <p:txBody>
          <a:bodyPr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1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288554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951259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119907" y="3712464"/>
            <a:ext cx="2743200" cy="21183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1265861" y="664567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F04D742-9334-46AC-A6D0-CC1714D7CDE7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757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-1"/>
            <a:ext cx="5822496" cy="6710219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28B3B63-3A4F-4C18-857D-C23A41A780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1371600"/>
            <a:ext cx="4832464" cy="574213"/>
          </a:xfrm>
        </p:spPr>
        <p:txBody>
          <a:bodyPr anchor="t"/>
          <a:lstStyle>
            <a:lvl1pPr>
              <a:defRPr sz="4800" b="1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45303737-7939-4246-98D1-6EBB7003989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70611" y="3364992"/>
            <a:ext cx="4832464" cy="2501537"/>
          </a:xfrm>
        </p:spPr>
        <p:txBody>
          <a:bodyPr/>
          <a:lstStyle>
            <a:lvl2pPr marL="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1"/>
            <a:r>
              <a:rPr lang="en-US"/>
              <a:t>Optional text here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00775" y="695325"/>
            <a:ext cx="5303838" cy="50847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1265861" y="6645670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6F04D742-9334-46AC-A6D0-CC1714D7CDE7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15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5CB91BDF-CFC4-419D-BC40-EA5343D02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B26E30CE-451F-4AFC-980A-956E78BB90C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93027" y="-1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90858A8B-EF6E-4FB4-AF19-B3D68CAA88E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86057" y="0"/>
            <a:ext cx="4005943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="" xmlns:a16="http://schemas.microsoft.com/office/drawing/2014/main" id="{0A1BF482-15DC-4492-B3E3-B7625B367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2" y="4394247"/>
            <a:ext cx="4741320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B6C0B92A-9FE3-42C9-BA30-FA807FA0C0E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111931" y="3717691"/>
            <a:ext cx="6709457" cy="2501537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68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CF2158A1-53A3-4E14-BECD-749EB190A4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698" y="989195"/>
            <a:ext cx="4832464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="" xmlns:a16="http://schemas.microsoft.com/office/drawing/2014/main" id="{B0585F66-1D3B-4E34-9F0A-14DC446F5E9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69132" y="531027"/>
            <a:ext cx="6165170" cy="5416927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1"/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="" xmlns:a16="http://schemas.microsoft.com/office/drawing/2014/main" id="{FCE5E436-9F9B-4ACD-965A-757DF26EC30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7697" y="2334888"/>
            <a:ext cx="4684418" cy="3613066"/>
          </a:xfrm>
        </p:spPr>
        <p:txBody>
          <a:bodyPr/>
          <a:lstStyle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0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1311289"/>
            <a:ext cx="12191999" cy="1042746"/>
          </a:xfrm>
          <a:prstGeom prst="rect">
            <a:avLst/>
          </a:prstGeom>
          <a:solidFill>
            <a:srgbClr val="CBC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" y="2354036"/>
            <a:ext cx="12192000" cy="4503963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78E3B895-F507-4936-BCDF-59C6DB56A96E}"/>
              </a:ext>
            </a:extLst>
          </p:cNvPr>
          <p:cNvSpPr txBox="1">
            <a:spLocks/>
          </p:cNvSpPr>
          <p:nvPr userDrawn="1"/>
        </p:nvSpPr>
        <p:spPr>
          <a:xfrm>
            <a:off x="501240" y="4730150"/>
            <a:ext cx="5594760" cy="174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all" spc="300" baseline="0">
                <a:solidFill>
                  <a:srgbClr val="00587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0">
                <a:solidFill>
                  <a:schemeClr val="bg1"/>
                </a:solidFill>
              </a:rPr>
              <a:t>FOR MORE INFORMATION</a:t>
            </a:r>
            <a:endParaRPr lang="en-US" sz="1400" b="0" i="0">
              <a:solidFill>
                <a:schemeClr val="bg1"/>
              </a:solidFill>
            </a:endParaRPr>
          </a:p>
          <a:p>
            <a:r>
              <a:rPr lang="en-US" sz="1400" b="0" i="0">
                <a:solidFill>
                  <a:schemeClr val="bg1"/>
                </a:solidFill>
              </a:rPr>
              <a:t>www.Caltrain.com</a:t>
            </a:r>
            <a:endParaRPr lang="en-US" sz="1400" i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491" y="6012996"/>
            <a:ext cx="988002" cy="55653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2273300"/>
            <a:ext cx="12192000" cy="80735"/>
          </a:xfrm>
          <a:prstGeom prst="rect">
            <a:avLst/>
          </a:prstGeom>
          <a:solidFill>
            <a:srgbClr val="2DCC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5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D5D904-95C5-42D4-A6FB-EFB66270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0611" y="4063321"/>
            <a:ext cx="4741320" cy="574213"/>
          </a:xfrm>
        </p:spPr>
        <p:txBody>
          <a:bodyPr/>
          <a:lstStyle>
            <a:lvl1pPr>
              <a:defRPr sz="4800" b="1" spc="0" baseline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F19EE30-E677-4970-AD4D-CA0F0F6EC6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0611" y="4751929"/>
            <a:ext cx="2022763" cy="343773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none" spc="300" baseline="0">
                <a:solidFill>
                  <a:srgbClr val="00587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772B39A0-B8CD-48F5-A403-889AD2EFCE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01A358-6A41-4693-A397-0EF367861FE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DC7F9C31-C9A5-4133-9986-61831A789F7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111931" y="3673046"/>
            <a:ext cx="6709457" cy="2501537"/>
          </a:xfrm>
        </p:spPr>
        <p:txBody>
          <a:bodyPr/>
          <a:lstStyle/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-1" y="6710218"/>
            <a:ext cx="12192001" cy="147782"/>
          </a:xfrm>
          <a:prstGeom prst="rect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1" cy="2320834"/>
          </a:xfrm>
          <a:prstGeom prst="rect">
            <a:avLst/>
          </a:prstGeom>
          <a:solidFill>
            <a:srgbClr val="0058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2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F71FAFE-4E1A-4E8D-9740-D4CE89E6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902897-B51D-414C-BA5F-AD24155A3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72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59" r:id="rId8"/>
    <p:sldLayoutId id="2147483661" r:id="rId9"/>
    <p:sldLayoutId id="2147483667" r:id="rId10"/>
    <p:sldLayoutId id="2147483668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spc="15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b="1" kern="1200" cap="none" spc="0" baseline="0">
          <a:solidFill>
            <a:srgbClr val="DA1A3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09848" y="4295424"/>
            <a:ext cx="3279275" cy="52318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Project Update </a:t>
            </a:r>
          </a:p>
          <a:p>
            <a:r>
              <a:rPr lang="en-US" dirty="0" smtClean="0"/>
              <a:t>July 2018 through January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1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76800" y="562451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915704"/>
            <a:ext cx="12192000" cy="1418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0610" y="151919"/>
            <a:ext cx="11635462" cy="574213"/>
          </a:xfrm>
        </p:spPr>
        <p:txBody>
          <a:bodyPr/>
          <a:lstStyle/>
          <a:p>
            <a:r>
              <a:rPr lang="en-US" sz="4000"/>
              <a:t>2040 Land Use &amp; Transportation Context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D7C6F5A-FE5B-4CE7-BEB2-264EC8239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39" y="1056239"/>
            <a:ext cx="11571521" cy="5537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6598" y="6506252"/>
            <a:ext cx="7037222" cy="30820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800">
                <a:solidFill>
                  <a:srgbClr val="979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Indicates a station where substantial growth beyond Plan Bay Area forecasts is anticipated, but not yet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078" y="6541844"/>
            <a:ext cx="147039" cy="1185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70174" y="5946775"/>
            <a:ext cx="161925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45331" y="5946775"/>
            <a:ext cx="161925" cy="1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541379F-B8FD-4E22-A0E6-80B2220A133B}"/>
              </a:ext>
            </a:extLst>
          </p:cNvPr>
          <p:cNvSpPr txBox="1"/>
          <p:nvPr/>
        </p:nvSpPr>
        <p:spPr>
          <a:xfrm rot="-5400000">
            <a:off x="-1995890" y="3092923"/>
            <a:ext cx="4350368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979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People </a:t>
            </a:r>
            <a:r>
              <a:rPr lang="en-US" sz="1200" b="1">
                <a:solidFill>
                  <a:srgbClr val="97999B"/>
                </a:solidFill>
                <a:latin typeface="Arial"/>
                <a:cs typeface="Arial"/>
              </a:rPr>
              <a:t>+ Jobs</a:t>
            </a:r>
            <a:endParaRPr lang="en-US" sz="1200">
              <a:solidFill>
                <a:srgbClr val="97999B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541379F-B8FD-4E22-A0E6-80B2220A133B}"/>
              </a:ext>
            </a:extLst>
          </p:cNvPr>
          <p:cNvSpPr txBox="1"/>
          <p:nvPr/>
        </p:nvSpPr>
        <p:spPr>
          <a:xfrm rot="-5400000">
            <a:off x="3873826" y="3092923"/>
            <a:ext cx="4350368" cy="27699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solidFill>
                  <a:srgbClr val="979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of People </a:t>
            </a:r>
            <a:r>
              <a:rPr lang="en-US" sz="1200" b="1">
                <a:solidFill>
                  <a:srgbClr val="97999B"/>
                </a:solidFill>
                <a:latin typeface="Arial"/>
                <a:cs typeface="Arial"/>
              </a:rPr>
              <a:t>+ Jobs</a:t>
            </a:r>
            <a:endParaRPr lang="en-US" sz="1200">
              <a:solidFill>
                <a:srgbClr val="97999B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91048" y="1726166"/>
            <a:ext cx="2280145" cy="6400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000" b="1" i="1" dirty="0">
                <a:solidFill>
                  <a:srgbClr val="999B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million people and jobs within 2 miles of Caltrain stations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81874" y="1726600"/>
            <a:ext cx="2189852" cy="64008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000" b="1" i="1" dirty="0">
                <a:solidFill>
                  <a:srgbClr val="999B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million people and jobs within 1/2 mile of Caltrain stations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735384" y="975305"/>
            <a:ext cx="133350" cy="83509"/>
          </a:xfrm>
          <a:prstGeom prst="triangle">
            <a:avLst/>
          </a:prstGeom>
          <a:solidFill>
            <a:srgbClr val="5B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919828" y="980396"/>
            <a:ext cx="133350" cy="83509"/>
          </a:xfrm>
          <a:prstGeom prst="triangle">
            <a:avLst/>
          </a:prstGeom>
          <a:solidFill>
            <a:srgbClr val="045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6583734" y="984831"/>
            <a:ext cx="133350" cy="83509"/>
          </a:xfrm>
          <a:prstGeom prst="triangle">
            <a:avLst/>
          </a:prstGeom>
          <a:solidFill>
            <a:srgbClr val="5BC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768178" y="989922"/>
            <a:ext cx="133350" cy="83509"/>
          </a:xfrm>
          <a:prstGeom prst="triangle">
            <a:avLst/>
          </a:prstGeom>
          <a:solidFill>
            <a:srgbClr val="045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/>
          <p:cNvSpPr/>
          <p:nvPr/>
        </p:nvSpPr>
        <p:spPr>
          <a:xfrm>
            <a:off x="6933570" y="990886"/>
            <a:ext cx="133350" cy="83509"/>
          </a:xfrm>
          <a:prstGeom prst="triangle">
            <a:avLst/>
          </a:prstGeom>
          <a:solidFill>
            <a:srgbClr val="045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8C7E41A-B583-4755-84BE-29781346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10" y="3768986"/>
            <a:ext cx="10366721" cy="574213"/>
          </a:xfrm>
        </p:spPr>
        <p:txBody>
          <a:bodyPr/>
          <a:lstStyle/>
          <a:p>
            <a:r>
              <a:rPr lang="en-US" dirty="0" smtClean="0">
                <a:solidFill>
                  <a:srgbClr val="00587C"/>
                </a:solidFill>
              </a:rPr>
              <a:t>Crafting Scenarios</a:t>
            </a:r>
            <a:endParaRPr lang="en-US" spc="0" dirty="0">
              <a:solidFill>
                <a:srgbClr val="00587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472C80-C512-455B-8E3D-1EAF6DDC5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r="-80" b="17069"/>
          <a:stretch/>
        </p:blipFill>
        <p:spPr>
          <a:xfrm>
            <a:off x="-1" y="1"/>
            <a:ext cx="12213772" cy="30324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6F8664E-6EE1-429C-8292-8F50DA3717C0}"/>
              </a:ext>
            </a:extLst>
          </p:cNvPr>
          <p:cNvCxnSpPr>
            <a:cxnSpLocks/>
          </p:cNvCxnSpPr>
          <p:nvPr/>
        </p:nvCxnSpPr>
        <p:spPr>
          <a:xfrm>
            <a:off x="643077" y="4924787"/>
            <a:ext cx="9256573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FD8F9C4-0249-4445-9AE2-F5C94117FEE1}"/>
              </a:ext>
            </a:extLst>
          </p:cNvPr>
          <p:cNvSpPr/>
          <p:nvPr/>
        </p:nvSpPr>
        <p:spPr>
          <a:xfrm>
            <a:off x="546554" y="4752321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DDE866D-27F2-481C-B6A7-358EE2E043DB}"/>
              </a:ext>
            </a:extLst>
          </p:cNvPr>
          <p:cNvSpPr/>
          <p:nvPr/>
        </p:nvSpPr>
        <p:spPr>
          <a:xfrm>
            <a:off x="2844454" y="4752321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AF3926-31D4-4F00-BB0D-E970D3C71133}"/>
              </a:ext>
            </a:extLst>
          </p:cNvPr>
          <p:cNvSpPr/>
          <p:nvPr/>
        </p:nvSpPr>
        <p:spPr>
          <a:xfrm>
            <a:off x="7440254" y="4760886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2035FF-6BBE-4102-8957-38BF6221470E}"/>
              </a:ext>
            </a:extLst>
          </p:cNvPr>
          <p:cNvSpPr txBox="1"/>
          <p:nvPr/>
        </p:nvSpPr>
        <p:spPr>
          <a:xfrm>
            <a:off x="412069" y="5074843"/>
            <a:ext cx="190568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900"/>
              </a:lnSpc>
              <a:defRPr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Business Plan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0FCE5E-6294-4158-B331-3F4952CA2E6E}"/>
              </a:ext>
            </a:extLst>
          </p:cNvPr>
          <p:cNvSpPr txBox="1"/>
          <p:nvPr/>
        </p:nvSpPr>
        <p:spPr>
          <a:xfrm>
            <a:off x="2864766" y="5056963"/>
            <a:ext cx="210492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Vision for Growth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75673F-4072-4106-86D1-667B7F119F54}"/>
              </a:ext>
            </a:extLst>
          </p:cNvPr>
          <p:cNvSpPr txBox="1"/>
          <p:nvPr/>
        </p:nvSpPr>
        <p:spPr>
          <a:xfrm>
            <a:off x="5032199" y="5056567"/>
            <a:ext cx="141608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b="1" dirty="0" smtClean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Crafting Scenarios</a:t>
            </a:r>
            <a:endParaRPr lang="en-US" b="1" dirty="0">
              <a:solidFill>
                <a:srgbClr val="005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C21097-394E-41E8-85A3-1F67DB57CB88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3B21565-2C54-44B9-8AC8-99FCC6F4614A}"/>
              </a:ext>
            </a:extLst>
          </p:cNvPr>
          <p:cNvSpPr/>
          <p:nvPr/>
        </p:nvSpPr>
        <p:spPr>
          <a:xfrm>
            <a:off x="5142354" y="4743006"/>
            <a:ext cx="313957" cy="313957"/>
          </a:xfrm>
          <a:prstGeom prst="ellipse">
            <a:avLst/>
          </a:prstGeom>
          <a:solidFill>
            <a:srgbClr val="00587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247198-10E0-47B0-BC4D-4EE7BE54E294}"/>
              </a:ext>
            </a:extLst>
          </p:cNvPr>
          <p:cNvSpPr txBox="1"/>
          <p:nvPr/>
        </p:nvSpPr>
        <p:spPr>
          <a:xfrm>
            <a:off x="7323294" y="5045473"/>
            <a:ext cx="199755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Beyond the Tracks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FAF3926-31D4-4F00-BB0D-E970D3C71133}"/>
              </a:ext>
            </a:extLst>
          </p:cNvPr>
          <p:cNvSpPr/>
          <p:nvPr/>
        </p:nvSpPr>
        <p:spPr>
          <a:xfrm>
            <a:off x="9738153" y="4731516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247198-10E0-47B0-BC4D-4EE7BE54E294}"/>
              </a:ext>
            </a:extLst>
          </p:cNvPr>
          <p:cNvSpPr txBox="1"/>
          <p:nvPr/>
        </p:nvSpPr>
        <p:spPr>
          <a:xfrm>
            <a:off x="9539444" y="5045473"/>
            <a:ext cx="199755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&amp; Next Steps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24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10" y="904141"/>
            <a:ext cx="11516589" cy="574213"/>
          </a:xfrm>
        </p:spPr>
        <p:txBody>
          <a:bodyPr/>
          <a:lstStyle/>
          <a:p>
            <a:r>
              <a:rPr lang="en-US"/>
              <a:t>Where do We Start?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1" y="3790287"/>
            <a:ext cx="2440711" cy="20401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Existing Policy Decisions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Commitment to a Blended System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Primarily a 2-track corridor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20897" y="3790288"/>
            <a:ext cx="1929462" cy="25539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Planned Projects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Stations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Connecting services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Grade separations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7545669" y="3790287"/>
            <a:ext cx="2209306" cy="25016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Market Responsiveness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Origins and destinations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Capacity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Travel times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Coverage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" y="2407865"/>
            <a:ext cx="11429999" cy="44779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400" b="1" dirty="0" smtClean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Caltrain corridor is not a blank slate</a:t>
            </a:r>
            <a:endParaRPr lang="en-US" sz="2400" b="1" dirty="0">
              <a:solidFill>
                <a:srgbClr val="005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273344" y="3790288"/>
            <a:ext cx="1809584" cy="218379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Community Acceptability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Tangible benefits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Mitigated or acceptable impacts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097838" y="3795402"/>
            <a:ext cx="1741465" cy="223528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/>
              <a:t>Fiscal Reality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Realistic scale</a:t>
            </a:r>
          </a:p>
          <a:p>
            <a:pPr marL="283464" indent="-283464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b="0">
                <a:solidFill>
                  <a:schemeClr val="bg2">
                    <a:lumMod val="50000"/>
                  </a:schemeClr>
                </a:solidFill>
              </a:rPr>
              <a:t>Value for money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b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9" y="3212801"/>
            <a:ext cx="580825" cy="553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71825" y="3223377"/>
            <a:ext cx="682811" cy="54259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092" y="3279386"/>
            <a:ext cx="486582" cy="4865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056" y="3302632"/>
            <a:ext cx="463336" cy="46333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463" y="3241667"/>
            <a:ext cx="597460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0611" y="2427177"/>
            <a:ext cx="11434179" cy="4231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000" b="1" dirty="0" smtClean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sz="2000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improved and expanded but tradeoffs and choices are required across all scenarios. There is no perfect answer.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752343" y="3594158"/>
            <a:ext cx="2569877" cy="890544"/>
            <a:chOff x="560953" y="3541542"/>
            <a:chExt cx="2569877" cy="890544"/>
          </a:xfrm>
        </p:grpSpPr>
        <p:cxnSp>
          <p:nvCxnSpPr>
            <p:cNvPr id="23" name="Straight Connector 22"/>
            <p:cNvCxnSpPr>
              <a:stCxn id="19" idx="6"/>
              <a:endCxn id="27" idx="2"/>
            </p:cNvCxnSpPr>
            <p:nvPr/>
          </p:nvCxnSpPr>
          <p:spPr>
            <a:xfrm>
              <a:off x="674005" y="4375560"/>
              <a:ext cx="234377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3017778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765688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970423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1175158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379893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584628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1789363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994098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198833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403568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608303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813038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>
              <a:stCxn id="42" idx="6"/>
              <a:endCxn id="44" idx="2"/>
            </p:cNvCxnSpPr>
            <p:nvPr/>
          </p:nvCxnSpPr>
          <p:spPr>
            <a:xfrm>
              <a:off x="674005" y="4116396"/>
              <a:ext cx="234377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/>
            <p:cNvSpPr/>
            <p:nvPr/>
          </p:nvSpPr>
          <p:spPr>
            <a:xfrm>
              <a:off x="3017778" y="4059870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65688" y="4059870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970423" y="4059870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175158" y="4059870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584628" y="4059870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789363" y="4059870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608303" y="4059870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8" name="Straight Connector 57"/>
            <p:cNvCxnSpPr>
              <a:stCxn id="57" idx="6"/>
              <a:endCxn id="59" idx="2"/>
            </p:cNvCxnSpPr>
            <p:nvPr/>
          </p:nvCxnSpPr>
          <p:spPr>
            <a:xfrm>
              <a:off x="674005" y="3857232"/>
              <a:ext cx="234377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3017778" y="3800706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765688" y="3800706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789363" y="3800706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/>
            <p:cNvCxnSpPr>
              <a:stCxn id="72" idx="6"/>
              <a:endCxn id="74" idx="2"/>
            </p:cNvCxnSpPr>
            <p:nvPr/>
          </p:nvCxnSpPr>
          <p:spPr>
            <a:xfrm>
              <a:off x="674005" y="3598068"/>
              <a:ext cx="2343773" cy="0"/>
            </a:xfrm>
            <a:prstGeom prst="line">
              <a:avLst/>
            </a:prstGeom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3017778" y="3541542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1789363" y="3541542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60953" y="4319034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60953" y="4059870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560953" y="3800706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560953" y="3541542"/>
              <a:ext cx="113052" cy="11305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2" name="Picture 1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47" y="4294082"/>
            <a:ext cx="444192" cy="154410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94" y="4294082"/>
            <a:ext cx="444192" cy="15441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94" y="4089550"/>
            <a:ext cx="444192" cy="154410"/>
          </a:xfrm>
          <a:prstGeom prst="rect">
            <a:avLst/>
          </a:prstGeom>
        </p:spPr>
      </p:pic>
      <p:pic>
        <p:nvPicPr>
          <p:cNvPr id="132" name="Picture 1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793" y="3885020"/>
            <a:ext cx="444192" cy="154410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40" y="3680490"/>
            <a:ext cx="444192" cy="154410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272" y="3475960"/>
            <a:ext cx="444192" cy="15441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511" y="3530416"/>
            <a:ext cx="1018803" cy="914606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70611" y="4679153"/>
            <a:ext cx="3333343" cy="17851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b="1" dirty="0">
                <a:solidFill>
                  <a:srgbClr val="DA1A32"/>
                </a:solidFill>
                <a:latin typeface="Arial"/>
                <a:cs typeface="Arial"/>
              </a:rPr>
              <a:t>1. Service Differentiation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/>
                <a:cs typeface="Arial"/>
              </a:rPr>
              <a:t>How can local, regional and high speed services be blended and balanced on the corridor to best serve multiple markets?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053025" y="4679153"/>
            <a:ext cx="3402926" cy="17851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Peak Service Volume</a:t>
            </a:r>
          </a:p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growth in peak train traffic volume can the corridor support and what kinds of growth may be required to meet long term demand?</a:t>
            </a:r>
          </a:p>
        </p:txBody>
      </p:sp>
      <p:sp>
        <p:nvSpPr>
          <p:cNvPr id="61" name="Rectangle 60"/>
          <p:cNvSpPr/>
          <p:nvPr/>
        </p:nvSpPr>
        <p:spPr>
          <a:xfrm>
            <a:off x="7805022" y="4679153"/>
            <a:ext cx="3212260" cy="178510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Service Investments</a:t>
            </a:r>
          </a:p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types of investments into operations, systems and infrastructure will be required to achieve the desired types and volumes of service?</a:t>
            </a:r>
          </a:p>
        </p:txBody>
      </p:sp>
      <p:sp>
        <p:nvSpPr>
          <p:cNvPr id="67" name="Title 1"/>
          <p:cNvSpPr txBox="1">
            <a:spLocks/>
          </p:cNvSpPr>
          <p:nvPr/>
        </p:nvSpPr>
        <p:spPr>
          <a:xfrm>
            <a:off x="370611" y="994300"/>
            <a:ext cx="11274542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Planning within Constraints – </a:t>
            </a:r>
          </a:p>
          <a:p>
            <a:r>
              <a:rPr lang="en-US" dirty="0" smtClean="0"/>
              <a:t>Key Choices and Tradeoffs </a:t>
            </a:r>
            <a:endParaRPr lang="en-US" dirty="0"/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40" y="4294082"/>
            <a:ext cx="444192" cy="15441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40" y="4089550"/>
            <a:ext cx="444192" cy="15441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340" y="3885020"/>
            <a:ext cx="444192" cy="15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flipV="1">
            <a:off x="7040496" y="3660321"/>
            <a:ext cx="3083218" cy="591418"/>
          </a:xfrm>
          <a:prstGeom prst="line">
            <a:avLst/>
          </a:prstGeom>
          <a:ln w="38100" cap="rnd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706266" y="4251740"/>
            <a:ext cx="4334230" cy="783726"/>
          </a:xfrm>
          <a:prstGeom prst="line">
            <a:avLst/>
          </a:prstGeom>
          <a:ln w="38100" cap="rnd">
            <a:solidFill>
              <a:srgbClr val="CBC4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985356" y="5035467"/>
            <a:ext cx="1707650" cy="259786"/>
          </a:xfrm>
          <a:prstGeom prst="line">
            <a:avLst/>
          </a:prstGeom>
          <a:ln w="38100" cap="rnd">
            <a:solidFill>
              <a:srgbClr val="CBC4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6911555" y="4122798"/>
            <a:ext cx="2055608" cy="1083048"/>
            <a:chOff x="6911555" y="4122798"/>
            <a:chExt cx="2055608" cy="1083048"/>
          </a:xfrm>
        </p:grpSpPr>
        <p:sp>
          <p:nvSpPr>
            <p:cNvPr id="119" name="Rectangle 118"/>
            <p:cNvSpPr/>
            <p:nvPr/>
          </p:nvSpPr>
          <p:spPr>
            <a:xfrm>
              <a:off x="7114160" y="4251739"/>
              <a:ext cx="185300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2033</a:t>
              </a:r>
            </a:p>
            <a:p>
              <a:r>
                <a:rPr lang="en-US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Speed</a:t>
              </a:r>
            </a:p>
            <a:p>
              <a:r>
                <a:rPr lang="en-US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Rail Phase 1</a:t>
              </a:r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6911555" y="4122798"/>
              <a:ext cx="257884" cy="257884"/>
            </a:xfrm>
            <a:prstGeom prst="ellipse">
              <a:avLst/>
            </a:prstGeom>
            <a:solidFill>
              <a:srgbClr val="CBC4B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41" y="994300"/>
            <a:ext cx="11587096" cy="574213"/>
          </a:xfrm>
        </p:spPr>
        <p:txBody>
          <a:bodyPr/>
          <a:lstStyle/>
          <a:p>
            <a:r>
              <a:rPr lang="en-US" dirty="0"/>
              <a:t>Baseline Growth</a:t>
            </a:r>
          </a:p>
        </p:txBody>
      </p:sp>
      <p:sp>
        <p:nvSpPr>
          <p:cNvPr id="58" name="Oval 57"/>
          <p:cNvSpPr/>
          <p:nvPr/>
        </p:nvSpPr>
        <p:spPr>
          <a:xfrm rot="10800000">
            <a:off x="2564064" y="4906524"/>
            <a:ext cx="257884" cy="257884"/>
          </a:xfrm>
          <a:prstGeom prst="ellipse">
            <a:avLst/>
          </a:prstGeom>
          <a:solidFill>
            <a:srgbClr val="CBC4B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/>
          <p:nvPr/>
        </p:nvCxnSpPr>
        <p:spPr>
          <a:xfrm>
            <a:off x="603539" y="2432958"/>
            <a:ext cx="0" cy="4113162"/>
          </a:xfrm>
          <a:prstGeom prst="line">
            <a:avLst/>
          </a:prstGeom>
          <a:ln w="19050">
            <a:solidFill>
              <a:srgbClr val="CBC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603539" y="6546120"/>
            <a:ext cx="9564951" cy="0"/>
          </a:xfrm>
          <a:prstGeom prst="line">
            <a:avLst/>
          </a:prstGeom>
          <a:ln w="19050">
            <a:solidFill>
              <a:srgbClr val="CBC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 rot="16200000">
            <a:off x="-1673852" y="4337376"/>
            <a:ext cx="4308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>
                <a:solidFill>
                  <a:srgbClr val="CBC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Investment /Number of Trains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743289" y="6247407"/>
            <a:ext cx="3473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>
                <a:solidFill>
                  <a:srgbClr val="CBC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Year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850319" y="5166311"/>
            <a:ext cx="1993627" cy="1075691"/>
            <a:chOff x="850319" y="5166311"/>
            <a:chExt cx="1993627" cy="1075691"/>
          </a:xfrm>
        </p:grpSpPr>
        <p:sp>
          <p:nvSpPr>
            <p:cNvPr id="26" name="Rectangle 25"/>
            <p:cNvSpPr/>
            <p:nvPr/>
          </p:nvSpPr>
          <p:spPr>
            <a:xfrm>
              <a:off x="1016319" y="5287895"/>
              <a:ext cx="182762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r>
                <a:rPr lang="en-US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</a:p>
            <a:p>
              <a:r>
                <a:rPr lang="en-US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</p:txBody>
        </p:sp>
        <p:sp>
          <p:nvSpPr>
            <p:cNvPr id="55" name="Oval 54"/>
            <p:cNvSpPr/>
            <p:nvPr/>
          </p:nvSpPr>
          <p:spPr>
            <a:xfrm rot="10800000">
              <a:off x="850319" y="5166311"/>
              <a:ext cx="257884" cy="257884"/>
            </a:xfrm>
            <a:prstGeom prst="ellipse">
              <a:avLst/>
            </a:prstGeom>
            <a:solidFill>
              <a:srgbClr val="CBC4B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Rectangle 175"/>
          <p:cNvSpPr/>
          <p:nvPr/>
        </p:nvSpPr>
        <p:spPr>
          <a:xfrm>
            <a:off x="10296829" y="4015041"/>
            <a:ext cx="2133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Growth</a:t>
            </a:r>
          </a:p>
        </p:txBody>
      </p:sp>
      <p:cxnSp>
        <p:nvCxnSpPr>
          <p:cNvPr id="177" name="Straight Connector 176"/>
          <p:cNvCxnSpPr>
            <a:endCxn id="178" idx="6"/>
          </p:cNvCxnSpPr>
          <p:nvPr/>
        </p:nvCxnSpPr>
        <p:spPr>
          <a:xfrm flipV="1">
            <a:off x="7113385" y="4193755"/>
            <a:ext cx="2890059" cy="45836"/>
          </a:xfrm>
          <a:prstGeom prst="line">
            <a:avLst/>
          </a:prstGeom>
          <a:ln w="3810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/>
          <p:nvPr/>
        </p:nvSpPr>
        <p:spPr>
          <a:xfrm rot="10800000">
            <a:off x="10003444" y="4064813"/>
            <a:ext cx="257884" cy="257884"/>
          </a:xfrm>
          <a:prstGeom prst="ellipse">
            <a:avLst/>
          </a:prstGeom>
          <a:solidFill>
            <a:srgbClr val="DA1A3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7040496" y="3181350"/>
            <a:ext cx="3016761" cy="1070389"/>
          </a:xfrm>
          <a:prstGeom prst="line">
            <a:avLst/>
          </a:prstGeom>
          <a:ln w="38100" cap="rnd">
            <a:solidFill>
              <a:srgbClr val="00587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7114160" y="4251739"/>
            <a:ext cx="1853003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2033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Speed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 Phase 1</a:t>
            </a:r>
          </a:p>
        </p:txBody>
      </p:sp>
      <p:grpSp>
        <p:nvGrpSpPr>
          <p:cNvPr id="186" name="Group 185"/>
          <p:cNvGrpSpPr/>
          <p:nvPr/>
        </p:nvGrpSpPr>
        <p:grpSpPr>
          <a:xfrm>
            <a:off x="2706266" y="4122798"/>
            <a:ext cx="4463173" cy="912668"/>
            <a:chOff x="2706266" y="4122798"/>
            <a:chExt cx="4463173" cy="912668"/>
          </a:xfrm>
        </p:grpSpPr>
        <p:cxnSp>
          <p:nvCxnSpPr>
            <p:cNvPr id="170" name="Straight Connector 169"/>
            <p:cNvCxnSpPr/>
            <p:nvPr/>
          </p:nvCxnSpPr>
          <p:spPr>
            <a:xfrm flipV="1">
              <a:off x="2706266" y="4251740"/>
              <a:ext cx="4334230" cy="783726"/>
            </a:xfrm>
            <a:prstGeom prst="line">
              <a:avLst/>
            </a:prstGeom>
            <a:ln w="38100" cap="rnd">
              <a:solidFill>
                <a:srgbClr val="DA1A3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 rot="10800000">
              <a:off x="6911555" y="4122798"/>
              <a:ext cx="257884" cy="257884"/>
            </a:xfrm>
            <a:prstGeom prst="ellipse">
              <a:avLst/>
            </a:prstGeom>
            <a:solidFill>
              <a:srgbClr val="DA1A3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Rectangle 159"/>
          <p:cNvSpPr/>
          <p:nvPr/>
        </p:nvSpPr>
        <p:spPr>
          <a:xfrm>
            <a:off x="2821948" y="5041275"/>
            <a:ext cx="2764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Electrified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1016319" y="5287895"/>
            <a:ext cx="1827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85356" y="4906524"/>
            <a:ext cx="1836592" cy="388729"/>
            <a:chOff x="985356" y="4906524"/>
            <a:chExt cx="1836592" cy="388729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985356" y="5035467"/>
              <a:ext cx="1707650" cy="259786"/>
            </a:xfrm>
            <a:prstGeom prst="line">
              <a:avLst/>
            </a:prstGeom>
            <a:ln w="38100" cap="rnd">
              <a:solidFill>
                <a:srgbClr val="DA1A3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 rot="10800000">
              <a:off x="2564064" y="4906524"/>
              <a:ext cx="257884" cy="257884"/>
            </a:xfrm>
            <a:prstGeom prst="ellipse">
              <a:avLst/>
            </a:prstGeom>
            <a:solidFill>
              <a:srgbClr val="DA1A3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Oval 157"/>
          <p:cNvSpPr/>
          <p:nvPr/>
        </p:nvSpPr>
        <p:spPr>
          <a:xfrm rot="10800000">
            <a:off x="850319" y="5166311"/>
            <a:ext cx="257884" cy="257884"/>
          </a:xfrm>
          <a:prstGeom prst="ellipse">
            <a:avLst/>
          </a:prstGeom>
          <a:solidFill>
            <a:srgbClr val="DA1A3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77167" y="4706567"/>
            <a:ext cx="257884" cy="257884"/>
            <a:chOff x="4680629" y="3645404"/>
            <a:chExt cx="257884" cy="257884"/>
          </a:xfrm>
        </p:grpSpPr>
        <p:sp>
          <p:nvSpPr>
            <p:cNvPr id="48" name="Oval 47"/>
            <p:cNvSpPr/>
            <p:nvPr/>
          </p:nvSpPr>
          <p:spPr>
            <a:xfrm rot="10800000">
              <a:off x="4680629" y="3645404"/>
              <a:ext cx="257884" cy="25788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0800000">
              <a:off x="4708892" y="3679706"/>
              <a:ext cx="201356" cy="2013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A1A3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32150" y="4514661"/>
            <a:ext cx="257884" cy="257884"/>
            <a:chOff x="4680629" y="3645404"/>
            <a:chExt cx="257884" cy="257884"/>
          </a:xfrm>
        </p:grpSpPr>
        <p:sp>
          <p:nvSpPr>
            <p:cNvPr id="51" name="Oval 50"/>
            <p:cNvSpPr/>
            <p:nvPr/>
          </p:nvSpPr>
          <p:spPr>
            <a:xfrm rot="10800000">
              <a:off x="4680629" y="3645404"/>
              <a:ext cx="257884" cy="25788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0800000">
              <a:off x="4708892" y="3679706"/>
              <a:ext cx="201356" cy="2013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A1A3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89905" y="4320487"/>
            <a:ext cx="257884" cy="257884"/>
            <a:chOff x="4680629" y="3645404"/>
            <a:chExt cx="257884" cy="257884"/>
          </a:xfrm>
        </p:grpSpPr>
        <p:sp>
          <p:nvSpPr>
            <p:cNvPr id="56" name="Oval 55"/>
            <p:cNvSpPr/>
            <p:nvPr/>
          </p:nvSpPr>
          <p:spPr>
            <a:xfrm rot="10800000">
              <a:off x="4680629" y="3645404"/>
              <a:ext cx="257884" cy="25788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10800000">
              <a:off x="4708892" y="3679706"/>
              <a:ext cx="201356" cy="2013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A1A3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 rot="10800000">
            <a:off x="10003444" y="3542015"/>
            <a:ext cx="257884" cy="2578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0800000">
            <a:off x="10003444" y="3043345"/>
            <a:ext cx="257884" cy="25788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9878841" y="4559225"/>
            <a:ext cx="1770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 Service Vision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0296829" y="3488858"/>
            <a:ext cx="2016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Growth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0296829" y="2988180"/>
            <a:ext cx="1853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Growth</a:t>
            </a:r>
          </a:p>
        </p:txBody>
      </p:sp>
      <p:sp>
        <p:nvSpPr>
          <p:cNvPr id="72" name="Oval 71"/>
          <p:cNvSpPr/>
          <p:nvPr/>
        </p:nvSpPr>
        <p:spPr>
          <a:xfrm rot="10800000">
            <a:off x="10003444" y="3542015"/>
            <a:ext cx="257884" cy="2578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rot="10800000">
            <a:off x="10003444" y="3043345"/>
            <a:ext cx="257884" cy="25788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10800000">
            <a:off x="10003444" y="4078152"/>
            <a:ext cx="257884" cy="257884"/>
          </a:xfrm>
          <a:prstGeom prst="ellipse">
            <a:avLst/>
          </a:prstGeom>
          <a:solidFill>
            <a:srgbClr val="DA1A32"/>
          </a:solidFill>
          <a:ln w="38100">
            <a:solidFill>
              <a:schemeClr val="bg1"/>
            </a:solidFill>
          </a:ln>
          <a:effectLst>
            <a:glow rad="101600">
              <a:srgbClr val="C0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5822496" y="-1"/>
            <a:ext cx="1187903" cy="6710219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2718" y="461148"/>
            <a:ext cx="5511422" cy="57421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dirty="0"/>
              <a:t>2040 Baseline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0"/>
          </p:nvPr>
        </p:nvSpPr>
        <p:spPr>
          <a:xfrm>
            <a:off x="292718" y="1201923"/>
            <a:ext cx="5280491" cy="10528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</a:rPr>
              <a:t>The “Baseline” growth scenario includes service assumptions that meet the JPB’s existing policy commitments and reflect past and ongoing Blended System planning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18" y="2770148"/>
            <a:ext cx="5075947" cy="38472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Parameters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 service with 10 trains per hour, per direction north of San Jose (6 Caltrain, 4 HSR)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 operations with existing/committed levels of Caltrain service assumed south of San Jose (equivalent of 4 round trip Caltrain trains per day)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Pattern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Historically, Caltrain has planned to operate a skip stop service after electrification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 service planning with HSR has carried forward this concept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some flexibility in service levels and stopping patterns at individual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624"/>
            <a:ext cx="5181595" cy="670559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863507" y="-8296"/>
            <a:ext cx="13468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Population &amp; Jobs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274677" y="6645670"/>
            <a:ext cx="354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490E67C5-8CD2-4B8E-ABCE-78F6767234D9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8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6132"/>
            <a:ext cx="12192000" cy="160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Rectangle 714">
            <a:extLst>
              <a:ext uri="{FF2B5EF4-FFF2-40B4-BE49-F238E27FC236}">
                <a16:creationId xmlns="" xmlns:a16="http://schemas.microsoft.com/office/drawing/2014/main" id="{4D1FA4D9-62FD-4E53-B006-11749E933027}"/>
              </a:ext>
            </a:extLst>
          </p:cNvPr>
          <p:cNvSpPr/>
          <p:nvPr/>
        </p:nvSpPr>
        <p:spPr bwMode="auto">
          <a:xfrm rot="5400000">
            <a:off x="3446030" y="2379560"/>
            <a:ext cx="2024577" cy="89896"/>
          </a:xfrm>
          <a:prstGeom prst="rect">
            <a:avLst/>
          </a:prstGeom>
          <a:gradFill>
            <a:gsLst>
              <a:gs pos="48000">
                <a:srgbClr val="FAD8C1"/>
              </a:gs>
              <a:gs pos="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716" name="Rectangle 715">
            <a:extLst>
              <a:ext uri="{FF2B5EF4-FFF2-40B4-BE49-F238E27FC236}">
                <a16:creationId xmlns="" xmlns:a16="http://schemas.microsoft.com/office/drawing/2014/main" id="{968DC8DB-75BA-48D0-96E5-4E26EB13A3B0}"/>
              </a:ext>
            </a:extLst>
          </p:cNvPr>
          <p:cNvSpPr/>
          <p:nvPr/>
        </p:nvSpPr>
        <p:spPr bwMode="auto">
          <a:xfrm rot="16200000">
            <a:off x="3357397" y="2379558"/>
            <a:ext cx="2024575" cy="89896"/>
          </a:xfrm>
          <a:prstGeom prst="rect">
            <a:avLst/>
          </a:prstGeom>
          <a:gradFill>
            <a:gsLst>
              <a:gs pos="48000">
                <a:srgbClr val="FAD8C1"/>
              </a:gs>
              <a:gs pos="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10" y="151919"/>
            <a:ext cx="11635462" cy="574213"/>
          </a:xfrm>
        </p:spPr>
        <p:txBody>
          <a:bodyPr/>
          <a:lstStyle/>
          <a:p>
            <a:r>
              <a:rPr lang="en-US" sz="4000" dirty="0"/>
              <a:t>2040 Baseline </a:t>
            </a:r>
            <a:r>
              <a:rPr lang="en-US" sz="4000" dirty="0" smtClean="0"/>
              <a:t>Scenario </a:t>
            </a:r>
            <a:r>
              <a:rPr lang="en-US" sz="4000" dirty="0"/>
              <a:t>(</a:t>
            </a:r>
            <a:r>
              <a:rPr lang="en-US" sz="4000" dirty="0" smtClean="0"/>
              <a:t>6C+4HSR </a:t>
            </a:r>
            <a:r>
              <a:rPr lang="en-US" sz="4000" dirty="0"/>
              <a:t>Trains)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900238" y="1272828"/>
            <a:ext cx="9757907" cy="2057331"/>
            <a:chOff x="1900238" y="1272828"/>
            <a:chExt cx="9757907" cy="2057331"/>
          </a:xfrm>
        </p:grpSpPr>
        <p:grpSp>
          <p:nvGrpSpPr>
            <p:cNvPr id="7" name="Group 6"/>
            <p:cNvGrpSpPr/>
            <p:nvPr/>
          </p:nvGrpSpPr>
          <p:grpSpPr>
            <a:xfrm>
              <a:off x="1900238" y="1272828"/>
              <a:ext cx="9757907" cy="2057331"/>
              <a:chOff x="1900238" y="1272828"/>
              <a:chExt cx="9757907" cy="2057331"/>
            </a:xfrm>
          </p:grpSpPr>
          <p:sp>
            <p:nvSpPr>
              <p:cNvPr id="526" name="Rectangle 525">
                <a:extLst>
                  <a:ext uri="{FF2B5EF4-FFF2-40B4-BE49-F238E27FC236}">
                    <a16:creationId xmlns="" xmlns:a16="http://schemas.microsoft.com/office/drawing/2014/main" id="{05EF3278-B711-4E26-BFD2-F74022EAAA7A}"/>
                  </a:ext>
                </a:extLst>
              </p:cNvPr>
              <p:cNvSpPr/>
              <p:nvPr/>
            </p:nvSpPr>
            <p:spPr bwMode="auto">
              <a:xfrm rot="16200000">
                <a:off x="7077116" y="-1455962"/>
                <a:ext cx="144016" cy="873124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err="1"/>
              </a:p>
            </p:txBody>
          </p:sp>
          <p:sp>
            <p:nvSpPr>
              <p:cNvPr id="419" name="Rectangle: Rounded Corners 146">
                <a:extLst>
                  <a:ext uri="{FF2B5EF4-FFF2-40B4-BE49-F238E27FC236}">
                    <a16:creationId xmlns="" xmlns:a16="http://schemas.microsoft.com/office/drawing/2014/main" id="{5266E215-D5BE-47A5-B079-FB2096349840}"/>
                  </a:ext>
                </a:extLst>
              </p:cNvPr>
              <p:cNvSpPr/>
              <p:nvPr/>
            </p:nvSpPr>
            <p:spPr bwMode="auto">
              <a:xfrm>
                <a:off x="1900238" y="2472031"/>
                <a:ext cx="872755" cy="143785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800">
                    <a:latin typeface="Arial" panose="020B0604020202020204" pitchFamily="34" charset="0"/>
                    <a:cs typeface="Arial" panose="020B0604020202020204" pitchFamily="34" charset="0"/>
                  </a:rPr>
                  <a:t>2 Trains / Hour</a:t>
                </a:r>
                <a:endParaRPr kumimoji="0" lang="en-US" sz="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Rectangle 419">
                <a:extLst>
                  <a:ext uri="{FF2B5EF4-FFF2-40B4-BE49-F238E27FC236}">
                    <a16:creationId xmlns="" xmlns:a16="http://schemas.microsoft.com/office/drawing/2014/main" id="{24E81CEF-FE9E-47C9-9A8C-3D36CD3B3095}"/>
                  </a:ext>
                </a:extLst>
              </p:cNvPr>
              <p:cNvSpPr/>
              <p:nvPr/>
            </p:nvSpPr>
            <p:spPr bwMode="auto">
              <a:xfrm rot="16200000">
                <a:off x="7075668" y="-1281036"/>
                <a:ext cx="144016" cy="8734135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21" name="Oval 420">
                <a:extLst>
                  <a:ext uri="{FF2B5EF4-FFF2-40B4-BE49-F238E27FC236}">
                    <a16:creationId xmlns="" xmlns:a16="http://schemas.microsoft.com/office/drawing/2014/main" id="{37F3EF8E-273D-4D4F-B4A9-A38BBD41E7FC}"/>
                  </a:ext>
                </a:extLst>
              </p:cNvPr>
              <p:cNvSpPr/>
              <p:nvPr/>
            </p:nvSpPr>
            <p:spPr bwMode="auto">
              <a:xfrm rot="16200000">
                <a:off x="2932790" y="3042201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22" name="Oval 421">
                <a:extLst>
                  <a:ext uri="{FF2B5EF4-FFF2-40B4-BE49-F238E27FC236}">
                    <a16:creationId xmlns="" xmlns:a16="http://schemas.microsoft.com/office/drawing/2014/main" id="{091881A2-9423-4AD7-A315-0619BEEE691E}"/>
                  </a:ext>
                </a:extLst>
              </p:cNvPr>
              <p:cNvSpPr/>
              <p:nvPr/>
            </p:nvSpPr>
            <p:spPr bwMode="auto">
              <a:xfrm rot="16200000">
                <a:off x="7857791" y="3042201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23" name="Rectangle: Rounded Corners 153">
                <a:extLst>
                  <a:ext uri="{FF2B5EF4-FFF2-40B4-BE49-F238E27FC236}">
                    <a16:creationId xmlns="" xmlns:a16="http://schemas.microsoft.com/office/drawing/2014/main" id="{A42D6A25-5049-4EB3-B9BA-54DF5EB4D8B7}"/>
                  </a:ext>
                </a:extLst>
              </p:cNvPr>
              <p:cNvSpPr/>
              <p:nvPr/>
            </p:nvSpPr>
            <p:spPr bwMode="auto">
              <a:xfrm>
                <a:off x="1900238" y="3014024"/>
                <a:ext cx="872755" cy="143785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latin typeface="Arial" panose="020B0604020202020204" pitchFamily="34" charset="0"/>
                    <a:cs typeface="Arial" panose="020B0604020202020204" pitchFamily="34" charset="0"/>
                  </a:rPr>
                  <a:t>4 Trains / Hour</a:t>
                </a:r>
              </a:p>
            </p:txBody>
          </p:sp>
          <p:sp>
            <p:nvSpPr>
              <p:cNvPr id="433" name="Rectangle: Rounded Corners 164">
                <a:extLst>
                  <a:ext uri="{FF2B5EF4-FFF2-40B4-BE49-F238E27FC236}">
                    <a16:creationId xmlns="" xmlns:a16="http://schemas.microsoft.com/office/drawing/2014/main" id="{3301B50E-01B0-4AA2-A2C4-BF6D82170D18}"/>
                  </a:ext>
                </a:extLst>
              </p:cNvPr>
              <p:cNvSpPr/>
              <p:nvPr/>
            </p:nvSpPr>
            <p:spPr bwMode="auto">
              <a:xfrm>
                <a:off x="1900238" y="2841831"/>
                <a:ext cx="872755" cy="143785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latin typeface="Arial" panose="020B0604020202020204" pitchFamily="34" charset="0"/>
                    <a:cs typeface="Arial" panose="020B0604020202020204" pitchFamily="34" charset="0"/>
                  </a:rPr>
                  <a:t>2 Trains / Hour</a:t>
                </a:r>
              </a:p>
            </p:txBody>
          </p:sp>
          <p:sp>
            <p:nvSpPr>
              <p:cNvPr id="449" name="Rectangle: Rounded Corners 91">
                <a:extLst>
                  <a:ext uri="{FF2B5EF4-FFF2-40B4-BE49-F238E27FC236}">
                    <a16:creationId xmlns="" xmlns:a16="http://schemas.microsoft.com/office/drawing/2014/main" id="{FA14BF30-0A07-4561-BC76-72DBECEE4988}"/>
                  </a:ext>
                </a:extLst>
              </p:cNvPr>
              <p:cNvSpPr/>
              <p:nvPr/>
            </p:nvSpPr>
            <p:spPr bwMode="auto">
              <a:xfrm>
                <a:off x="1900238" y="2656333"/>
                <a:ext cx="872755" cy="143785"/>
              </a:xfrm>
              <a:prstGeom prst="round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>
                    <a:latin typeface="Arial" panose="020B0604020202020204" pitchFamily="34" charset="0"/>
                    <a:cs typeface="Arial" panose="020B0604020202020204" pitchFamily="34" charset="0"/>
                  </a:rPr>
                  <a:t>2 Trains / Hour</a:t>
                </a:r>
              </a:p>
            </p:txBody>
          </p:sp>
          <p:sp>
            <p:nvSpPr>
              <p:cNvPr id="468" name="Oval 467">
                <a:extLst>
                  <a:ext uri="{FF2B5EF4-FFF2-40B4-BE49-F238E27FC236}">
                    <a16:creationId xmlns="" xmlns:a16="http://schemas.microsoft.com/office/drawing/2014/main" id="{43D2ABFB-DEA5-4663-AEE8-EB712EE10326}"/>
                  </a:ext>
                </a:extLst>
              </p:cNvPr>
              <p:cNvSpPr/>
              <p:nvPr/>
            </p:nvSpPr>
            <p:spPr bwMode="auto">
              <a:xfrm rot="16200000">
                <a:off x="10689316" y="2862218"/>
                <a:ext cx="93614" cy="93614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1963" tIns="71963" rIns="71963" bIns="7196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4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99" err="1">
                  <a:latin typeface="DB Office" pitchFamily="34" charset="0"/>
                </a:endParaRPr>
              </a:p>
            </p:txBody>
          </p:sp>
          <p:sp>
            <p:nvSpPr>
              <p:cNvPr id="473" name="Flowchart: Extract 472"/>
              <p:cNvSpPr/>
              <p:nvPr/>
            </p:nvSpPr>
            <p:spPr>
              <a:xfrm rot="5400000">
                <a:off x="11514474" y="3014215"/>
                <a:ext cx="143941" cy="143401"/>
              </a:xfrm>
              <a:prstGeom prst="flowChartExtra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1963" tIns="71963" rIns="71963" bIns="7196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4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99">
                  <a:solidFill>
                    <a:schemeClr val="tx1"/>
                  </a:solidFill>
                  <a:latin typeface="DB Office" pitchFamily="34" charset="0"/>
                </a:endParaRP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="" xmlns:a16="http://schemas.microsoft.com/office/drawing/2014/main" id="{979877EA-6206-4F3A-983F-9170964AEE16}"/>
                  </a:ext>
                </a:extLst>
              </p:cNvPr>
              <p:cNvSpPr/>
              <p:nvPr/>
            </p:nvSpPr>
            <p:spPr bwMode="auto">
              <a:xfrm rot="5400000">
                <a:off x="9594664" y="1410080"/>
                <a:ext cx="143941" cy="3696218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1963" tIns="71963" rIns="71963" bIns="7196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4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99" err="1">
                  <a:latin typeface="DB Office" pitchFamily="34" charset="0"/>
                </a:endParaRPr>
              </a:p>
            </p:txBody>
          </p:sp>
          <p:sp>
            <p:nvSpPr>
              <p:cNvPr id="475" name="Flowchart: Extract 474"/>
              <p:cNvSpPr/>
              <p:nvPr/>
            </p:nvSpPr>
            <p:spPr>
              <a:xfrm rot="5400000">
                <a:off x="11514474" y="3186254"/>
                <a:ext cx="143941" cy="143401"/>
              </a:xfrm>
              <a:prstGeom prst="flowChartExtra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1963" tIns="71963" rIns="71963" bIns="71963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3943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99">
                  <a:solidFill>
                    <a:schemeClr val="tx1"/>
                  </a:solidFill>
                  <a:latin typeface="DB Office" pitchFamily="34" charset="0"/>
                </a:endParaRPr>
              </a:p>
            </p:txBody>
          </p:sp>
          <p:grpSp>
            <p:nvGrpSpPr>
              <p:cNvPr id="480" name="Group 479"/>
              <p:cNvGrpSpPr/>
              <p:nvPr/>
            </p:nvGrpSpPr>
            <p:grpSpPr>
              <a:xfrm>
                <a:off x="2630027" y="1272828"/>
                <a:ext cx="8895307" cy="1218606"/>
                <a:chOff x="3290034" y="1010567"/>
                <a:chExt cx="8895307" cy="1218606"/>
              </a:xfrm>
            </p:grpSpPr>
            <p:grpSp>
              <p:nvGrpSpPr>
                <p:cNvPr id="481" name="Group 480"/>
                <p:cNvGrpSpPr/>
                <p:nvPr/>
              </p:nvGrpSpPr>
              <p:grpSpPr>
                <a:xfrm>
                  <a:off x="3290034" y="1010567"/>
                  <a:ext cx="7766382" cy="1218606"/>
                  <a:chOff x="3290034" y="1010567"/>
                  <a:chExt cx="7766382" cy="1218606"/>
                </a:xfrm>
              </p:grpSpPr>
              <p:grpSp>
                <p:nvGrpSpPr>
                  <p:cNvPr id="484" name="Group 483"/>
                  <p:cNvGrpSpPr/>
                  <p:nvPr/>
                </p:nvGrpSpPr>
                <p:grpSpPr>
                  <a:xfrm rot="16200000">
                    <a:off x="5372953" y="-1072352"/>
                    <a:ext cx="1218605" cy="5384444"/>
                    <a:chOff x="1791973" y="1300445"/>
                    <a:chExt cx="1218605" cy="5288946"/>
                  </a:xfrm>
                </p:grpSpPr>
                <p:sp>
                  <p:nvSpPr>
                    <p:cNvPr id="490" name="Rectangle 489"/>
                    <p:cNvSpPr/>
                    <p:nvPr/>
                  </p:nvSpPr>
                  <p:spPr>
                    <a:xfrm>
                      <a:off x="2825847" y="1300445"/>
                      <a:ext cx="184730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endParaRPr lang="en-US"/>
                    </a:p>
                  </p:txBody>
                </p:sp>
                <p:sp>
                  <p:nvSpPr>
                    <p:cNvPr id="491" name="Rectangle 490"/>
                    <p:cNvSpPr/>
                    <p:nvPr/>
                  </p:nvSpPr>
                  <p:spPr>
                    <a:xfrm>
                      <a:off x="1801593" y="1567145"/>
                      <a:ext cx="889987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</a:t>
                      </a:r>
                      <a:endParaRPr lang="en-US"/>
                    </a:p>
                  </p:txBody>
                </p:sp>
                <p:sp>
                  <p:nvSpPr>
                    <p:cNvPr id="492" name="Rectangle 491"/>
                    <p:cNvSpPr/>
                    <p:nvPr/>
                  </p:nvSpPr>
                  <p:spPr>
                    <a:xfrm>
                      <a:off x="1801593" y="1730497"/>
                      <a:ext cx="556563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22nd St</a:t>
                      </a:r>
                      <a:endParaRPr lang="en-US"/>
                    </a:p>
                  </p:txBody>
                </p:sp>
                <p:sp>
                  <p:nvSpPr>
                    <p:cNvPr id="493" name="Rectangle 492"/>
                    <p:cNvSpPr/>
                    <p:nvPr/>
                  </p:nvSpPr>
                  <p:spPr>
                    <a:xfrm>
                      <a:off x="1801593" y="2082503"/>
                      <a:ext cx="654346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Bayshore</a:t>
                      </a:r>
                      <a:endParaRPr lang="en-US"/>
                    </a:p>
                  </p:txBody>
                </p:sp>
                <p:sp>
                  <p:nvSpPr>
                    <p:cNvPr id="494" name="Rectangle 493"/>
                    <p:cNvSpPr/>
                    <p:nvPr/>
                  </p:nvSpPr>
                  <p:spPr>
                    <a:xfrm>
                      <a:off x="1801593" y="2504738"/>
                      <a:ext cx="1208985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 San Francisco</a:t>
                      </a:r>
                      <a:endParaRPr lang="en-US"/>
                    </a:p>
                  </p:txBody>
                </p:sp>
                <p:sp>
                  <p:nvSpPr>
                    <p:cNvPr id="495" name="Rectangle 494"/>
                    <p:cNvSpPr/>
                    <p:nvPr/>
                  </p:nvSpPr>
                  <p:spPr>
                    <a:xfrm>
                      <a:off x="1801593" y="2704123"/>
                      <a:ext cx="704039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Bruno</a:t>
                      </a:r>
                      <a:endParaRPr lang="en-US"/>
                    </a:p>
                  </p:txBody>
                </p:sp>
                <p:sp>
                  <p:nvSpPr>
                    <p:cNvPr id="496" name="Rectangle 495"/>
                    <p:cNvSpPr/>
                    <p:nvPr/>
                  </p:nvSpPr>
                  <p:spPr>
                    <a:xfrm>
                      <a:off x="1801600" y="2953051"/>
                      <a:ext cx="574196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Millbrae</a:t>
                      </a:r>
                      <a:endParaRPr lang="en-US"/>
                    </a:p>
                  </p:txBody>
                </p:sp>
                <p:sp>
                  <p:nvSpPr>
                    <p:cNvPr id="497" name="Rectangle 496"/>
                    <p:cNvSpPr/>
                    <p:nvPr/>
                  </p:nvSpPr>
                  <p:spPr>
                    <a:xfrm>
                      <a:off x="1801600" y="3077624"/>
                      <a:ext cx="676788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Broadway</a:t>
                      </a:r>
                      <a:endParaRPr lang="en-US"/>
                    </a:p>
                  </p:txBody>
                </p:sp>
                <p:sp>
                  <p:nvSpPr>
                    <p:cNvPr id="498" name="Rectangle 497"/>
                    <p:cNvSpPr/>
                    <p:nvPr/>
                  </p:nvSpPr>
                  <p:spPr>
                    <a:xfrm>
                      <a:off x="1801600" y="3227412"/>
                      <a:ext cx="750526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Burlingame</a:t>
                      </a:r>
                      <a:endParaRPr lang="en-US"/>
                    </a:p>
                  </p:txBody>
                </p:sp>
                <p:sp>
                  <p:nvSpPr>
                    <p:cNvPr id="499" name="Rectangle 498"/>
                    <p:cNvSpPr/>
                    <p:nvPr/>
                  </p:nvSpPr>
                  <p:spPr>
                    <a:xfrm>
                      <a:off x="1801599" y="3380018"/>
                      <a:ext cx="699230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Mateo</a:t>
                      </a:r>
                      <a:endParaRPr lang="en-US"/>
                    </a:p>
                  </p:txBody>
                </p:sp>
                <p:sp>
                  <p:nvSpPr>
                    <p:cNvPr id="500" name="Rectangle 499"/>
                    <p:cNvSpPr/>
                    <p:nvPr/>
                  </p:nvSpPr>
                  <p:spPr>
                    <a:xfrm>
                      <a:off x="1801593" y="3513568"/>
                      <a:ext cx="867545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Hayward Park</a:t>
                      </a:r>
                      <a:endParaRPr lang="en-US"/>
                    </a:p>
                  </p:txBody>
                </p:sp>
                <p:sp>
                  <p:nvSpPr>
                    <p:cNvPr id="501" name="Rectangle 500"/>
                    <p:cNvSpPr/>
                    <p:nvPr/>
                  </p:nvSpPr>
                  <p:spPr>
                    <a:xfrm>
                      <a:off x="1801599" y="3653851"/>
                      <a:ext cx="609462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Hillsdale</a:t>
                      </a:r>
                      <a:endParaRPr lang="en-US"/>
                    </a:p>
                  </p:txBody>
                </p:sp>
                <p:sp>
                  <p:nvSpPr>
                    <p:cNvPr id="502" name="Rectangle 501"/>
                    <p:cNvSpPr/>
                    <p:nvPr/>
                  </p:nvSpPr>
                  <p:spPr>
                    <a:xfrm>
                      <a:off x="1801593" y="3823313"/>
                      <a:ext cx="595035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Belmont</a:t>
                      </a:r>
                      <a:endParaRPr lang="en-US"/>
                    </a:p>
                  </p:txBody>
                </p:sp>
                <p:sp>
                  <p:nvSpPr>
                    <p:cNvPr id="503" name="Rectangle 502"/>
                    <p:cNvSpPr/>
                    <p:nvPr/>
                  </p:nvSpPr>
                  <p:spPr>
                    <a:xfrm>
                      <a:off x="1801593" y="3954522"/>
                      <a:ext cx="723275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Carlos</a:t>
                      </a:r>
                      <a:endParaRPr lang="en-US"/>
                    </a:p>
                  </p:txBody>
                </p:sp>
                <p:sp>
                  <p:nvSpPr>
                    <p:cNvPr id="504" name="Rectangle 503"/>
                    <p:cNvSpPr/>
                    <p:nvPr/>
                  </p:nvSpPr>
                  <p:spPr>
                    <a:xfrm>
                      <a:off x="1801592" y="4160330"/>
                      <a:ext cx="869149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Redwood City</a:t>
                      </a:r>
                      <a:endParaRPr lang="en-US"/>
                    </a:p>
                  </p:txBody>
                </p:sp>
                <p:sp>
                  <p:nvSpPr>
                    <p:cNvPr id="505" name="Rectangle 504"/>
                    <p:cNvSpPr/>
                    <p:nvPr/>
                  </p:nvSpPr>
                  <p:spPr>
                    <a:xfrm>
                      <a:off x="1801592" y="4651219"/>
                      <a:ext cx="630301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Palo Alto</a:t>
                      </a:r>
                      <a:endParaRPr lang="en-US"/>
                    </a:p>
                  </p:txBody>
                </p:sp>
                <p:sp>
                  <p:nvSpPr>
                    <p:cNvPr id="506" name="Rectangle 505"/>
                    <p:cNvSpPr/>
                    <p:nvPr/>
                  </p:nvSpPr>
                  <p:spPr>
                    <a:xfrm>
                      <a:off x="1801592" y="4826986"/>
                      <a:ext cx="877163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Ave</a:t>
                      </a:r>
                      <a:endParaRPr lang="en-US"/>
                    </a:p>
                  </p:txBody>
                </p:sp>
                <p:sp>
                  <p:nvSpPr>
                    <p:cNvPr id="507" name="Rectangle 506"/>
                    <p:cNvSpPr/>
                    <p:nvPr/>
                  </p:nvSpPr>
                  <p:spPr>
                    <a:xfrm>
                      <a:off x="1801592" y="5082476"/>
                      <a:ext cx="788999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</a:t>
                      </a:r>
                      <a:endParaRPr lang="en-US"/>
                    </a:p>
                  </p:txBody>
                </p:sp>
                <p:sp>
                  <p:nvSpPr>
                    <p:cNvPr id="528" name="Rectangle 527"/>
                    <p:cNvSpPr/>
                    <p:nvPr/>
                  </p:nvSpPr>
                  <p:spPr>
                    <a:xfrm>
                      <a:off x="1801592" y="5285631"/>
                      <a:ext cx="904415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Mountain View</a:t>
                      </a:r>
                      <a:endParaRPr lang="en-US"/>
                    </a:p>
                  </p:txBody>
                </p:sp>
                <p:sp>
                  <p:nvSpPr>
                    <p:cNvPr id="529" name="Rectangle 528"/>
                    <p:cNvSpPr/>
                    <p:nvPr/>
                  </p:nvSpPr>
                  <p:spPr>
                    <a:xfrm>
                      <a:off x="1801601" y="5550312"/>
                      <a:ext cx="700833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Sunnyvale</a:t>
                      </a:r>
                      <a:endParaRPr lang="en-US"/>
                    </a:p>
                  </p:txBody>
                </p:sp>
                <p:sp>
                  <p:nvSpPr>
                    <p:cNvPr id="530" name="Rectangle 529"/>
                    <p:cNvSpPr/>
                    <p:nvPr/>
                  </p:nvSpPr>
                  <p:spPr>
                    <a:xfrm>
                      <a:off x="1801598" y="5739993"/>
                      <a:ext cx="660758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Lawrence</a:t>
                      </a:r>
                      <a:endParaRPr lang="en-US"/>
                    </a:p>
                  </p:txBody>
                </p:sp>
                <p:sp>
                  <p:nvSpPr>
                    <p:cNvPr id="531" name="Rectangle 530"/>
                    <p:cNvSpPr/>
                    <p:nvPr/>
                  </p:nvSpPr>
                  <p:spPr>
                    <a:xfrm>
                      <a:off x="1791973" y="6114167"/>
                      <a:ext cx="752129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</a:t>
                      </a:r>
                      <a:endParaRPr lang="en-US"/>
                    </a:p>
                  </p:txBody>
                </p:sp>
                <p:sp>
                  <p:nvSpPr>
                    <p:cNvPr id="532" name="Rectangle 531"/>
                    <p:cNvSpPr/>
                    <p:nvPr/>
                  </p:nvSpPr>
                  <p:spPr>
                    <a:xfrm>
                      <a:off x="1791973" y="6373947"/>
                      <a:ext cx="1026243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Jose </a:t>
                      </a:r>
                      <a:r>
                        <a:rPr lang="en-US" sz="8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Diridon</a:t>
                      </a:r>
                      <a:endParaRPr 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33" name="Rectangle 532"/>
                    <p:cNvSpPr/>
                    <p:nvPr/>
                  </p:nvSpPr>
                  <p:spPr>
                    <a:xfrm>
                      <a:off x="1800775" y="4356631"/>
                      <a:ext cx="611065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Atherton</a:t>
                      </a:r>
                      <a:endParaRPr lang="en-US"/>
                    </a:p>
                  </p:txBody>
                </p:sp>
                <p:sp>
                  <p:nvSpPr>
                    <p:cNvPr id="534" name="Rectangle 533"/>
                    <p:cNvSpPr/>
                    <p:nvPr/>
                  </p:nvSpPr>
                  <p:spPr>
                    <a:xfrm>
                      <a:off x="1801599" y="4517045"/>
                      <a:ext cx="734496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Menlo Park</a:t>
                      </a:r>
                      <a:endParaRPr lang="en-US"/>
                    </a:p>
                  </p:txBody>
                </p:sp>
                <p:sp>
                  <p:nvSpPr>
                    <p:cNvPr id="535" name="Rectangle 534"/>
                    <p:cNvSpPr/>
                    <p:nvPr/>
                  </p:nvSpPr>
                  <p:spPr>
                    <a:xfrm>
                      <a:off x="1801592" y="6236522"/>
                      <a:ext cx="809837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College Park</a:t>
                      </a:r>
                      <a:endParaRPr lang="en-US"/>
                    </a:p>
                  </p:txBody>
                </p:sp>
              </p:grpSp>
              <p:grpSp>
                <p:nvGrpSpPr>
                  <p:cNvPr id="485" name="Group 484"/>
                  <p:cNvGrpSpPr/>
                  <p:nvPr/>
                </p:nvGrpSpPr>
                <p:grpSpPr>
                  <a:xfrm>
                    <a:off x="8665597" y="1420937"/>
                    <a:ext cx="2390819" cy="808236"/>
                    <a:chOff x="8665597" y="1420937"/>
                    <a:chExt cx="2390819" cy="808236"/>
                  </a:xfrm>
                </p:grpSpPr>
                <p:sp>
                  <p:nvSpPr>
                    <p:cNvPr id="486" name="Rectangle 485"/>
                    <p:cNvSpPr/>
                    <p:nvPr/>
                  </p:nvSpPr>
                  <p:spPr>
                    <a:xfrm rot="16200000">
                      <a:off x="8500648" y="1848780"/>
                      <a:ext cx="545342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Tamien</a:t>
                      </a:r>
                      <a:endParaRPr lang="en-US" sz="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7" name="Rectangle 486"/>
                    <p:cNvSpPr/>
                    <p:nvPr/>
                  </p:nvSpPr>
                  <p:spPr>
                    <a:xfrm rot="16200000">
                      <a:off x="8903097" y="1855192"/>
                      <a:ext cx="532518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Capitol</a:t>
                      </a:r>
                    </a:p>
                  </p:txBody>
                </p:sp>
                <p:sp>
                  <p:nvSpPr>
                    <p:cNvPr id="488" name="Rectangle 487"/>
                    <p:cNvSpPr/>
                    <p:nvPr/>
                  </p:nvSpPr>
                  <p:spPr>
                    <a:xfrm rot="16200000">
                      <a:off x="9143172" y="1717333"/>
                      <a:ext cx="808235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Blossom Hill</a:t>
                      </a:r>
                    </a:p>
                  </p:txBody>
                </p:sp>
                <p:sp>
                  <p:nvSpPr>
                    <p:cNvPr id="489" name="Rectangle 488"/>
                    <p:cNvSpPr/>
                    <p:nvPr/>
                  </p:nvSpPr>
                  <p:spPr>
                    <a:xfrm rot="16200000">
                      <a:off x="10576637" y="1749394"/>
                      <a:ext cx="744114" cy="215444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r"/>
                      <a:r>
                        <a:rPr lang="en-US" sz="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Morgan Hill</a:t>
                      </a:r>
                    </a:p>
                  </p:txBody>
                </p:sp>
              </p:grpSp>
            </p:grpSp>
            <p:sp>
              <p:nvSpPr>
                <p:cNvPr id="482" name="Rectangle 481"/>
                <p:cNvSpPr/>
                <p:nvPr/>
              </p:nvSpPr>
              <p:spPr>
                <a:xfrm rot="16200000">
                  <a:off x="11037061" y="1766225"/>
                  <a:ext cx="710451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Martin</a:t>
                  </a:r>
                </a:p>
              </p:txBody>
            </p:sp>
            <p:sp>
              <p:nvSpPr>
                <p:cNvPr id="483" name="Rectangle 482"/>
                <p:cNvSpPr/>
                <p:nvPr/>
              </p:nvSpPr>
              <p:spPr>
                <a:xfrm rot="16200000">
                  <a:off x="11836207" y="1880039"/>
                  <a:ext cx="482824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Gilroy</a:t>
                  </a:r>
                </a:p>
              </p:txBody>
            </p:sp>
          </p:grpSp>
          <p:sp>
            <p:nvSpPr>
              <p:cNvPr id="523" name="Rectangle 522">
                <a:extLst>
                  <a:ext uri="{FF2B5EF4-FFF2-40B4-BE49-F238E27FC236}">
                    <a16:creationId xmlns="" xmlns:a16="http://schemas.microsoft.com/office/drawing/2014/main" id="{AEDCE74F-15ED-4186-B802-374ED927979A}"/>
                  </a:ext>
                </a:extLst>
              </p:cNvPr>
              <p:cNvSpPr/>
              <p:nvPr/>
            </p:nvSpPr>
            <p:spPr bwMode="auto">
              <a:xfrm rot="16200000">
                <a:off x="5431706" y="-176012"/>
                <a:ext cx="144016" cy="544042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err="1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="" xmlns:a16="http://schemas.microsoft.com/office/drawing/2014/main" id="{1485C34E-9D7D-4B38-9BE1-C84072E26051}"/>
                  </a:ext>
                </a:extLst>
              </p:cNvPr>
              <p:cNvSpPr/>
              <p:nvPr/>
            </p:nvSpPr>
            <p:spPr bwMode="auto">
              <a:xfrm rot="16200000">
                <a:off x="5431706" y="5476"/>
                <a:ext cx="144016" cy="5440427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err="1"/>
              </a:p>
            </p:txBody>
          </p:sp>
          <p:sp>
            <p:nvSpPr>
              <p:cNvPr id="527" name="Oval 526">
                <a:extLst>
                  <a:ext uri="{FF2B5EF4-FFF2-40B4-BE49-F238E27FC236}">
                    <a16:creationId xmlns="" xmlns:a16="http://schemas.microsoft.com/office/drawing/2014/main" id="{DC4E7A57-5DC7-4D2D-A83D-B107C350D1C9}"/>
                  </a:ext>
                </a:extLst>
              </p:cNvPr>
              <p:cNvSpPr/>
              <p:nvPr/>
            </p:nvSpPr>
            <p:spPr bwMode="auto">
              <a:xfrm rot="16200000">
                <a:off x="2936521" y="2865489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598" name="Oval 597">
                <a:extLst>
                  <a:ext uri="{FF2B5EF4-FFF2-40B4-BE49-F238E27FC236}">
                    <a16:creationId xmlns="" xmlns:a16="http://schemas.microsoft.com/office/drawing/2014/main" id="{DC4E7A57-5DC7-4D2D-A83D-B107C350D1C9}"/>
                  </a:ext>
                </a:extLst>
              </p:cNvPr>
              <p:cNvSpPr/>
              <p:nvPr/>
            </p:nvSpPr>
            <p:spPr bwMode="auto">
              <a:xfrm rot="16200000">
                <a:off x="2931704" y="249888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604" name="Oval 603">
                <a:extLst>
                  <a:ext uri="{FF2B5EF4-FFF2-40B4-BE49-F238E27FC236}">
                    <a16:creationId xmlns="" xmlns:a16="http://schemas.microsoft.com/office/drawing/2014/main" id="{61B31C71-D64D-4C21-974F-9E984AD35E6A}"/>
                  </a:ext>
                </a:extLst>
              </p:cNvPr>
              <p:cNvSpPr/>
              <p:nvPr/>
            </p:nvSpPr>
            <p:spPr bwMode="auto">
              <a:xfrm rot="16200000">
                <a:off x="3119604" y="249888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668" name="Oval 667">
                <a:extLst>
                  <a:ext uri="{FF2B5EF4-FFF2-40B4-BE49-F238E27FC236}">
                    <a16:creationId xmlns="" xmlns:a16="http://schemas.microsoft.com/office/drawing/2014/main" id="{61B31C71-D64D-4C21-974F-9E984AD35E6A}"/>
                  </a:ext>
                </a:extLst>
              </p:cNvPr>
              <p:cNvSpPr/>
              <p:nvPr/>
            </p:nvSpPr>
            <p:spPr bwMode="auto">
              <a:xfrm rot="16200000">
                <a:off x="3119604" y="2673719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671" name="Oval 670">
                <a:extLst>
                  <a:ext uri="{FF2B5EF4-FFF2-40B4-BE49-F238E27FC236}">
                    <a16:creationId xmlns="" xmlns:a16="http://schemas.microsoft.com/office/drawing/2014/main" id="{DC4E7A57-5DC7-4D2D-A83D-B107C350D1C9}"/>
                  </a:ext>
                </a:extLst>
              </p:cNvPr>
              <p:cNvSpPr/>
              <p:nvPr/>
            </p:nvSpPr>
            <p:spPr bwMode="auto">
              <a:xfrm rot="16200000">
                <a:off x="2936521" y="2673719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679" name="Oval 678">
                <a:extLst>
                  <a:ext uri="{FF2B5EF4-FFF2-40B4-BE49-F238E27FC236}">
                    <a16:creationId xmlns="" xmlns:a16="http://schemas.microsoft.com/office/drawing/2014/main" id="{7BF0F470-1A86-4AEE-A89F-907B591DD20B}"/>
                  </a:ext>
                </a:extLst>
              </p:cNvPr>
              <p:cNvSpPr/>
              <p:nvPr/>
            </p:nvSpPr>
            <p:spPr bwMode="auto">
              <a:xfrm rot="16200000">
                <a:off x="7725209" y="2498433"/>
                <a:ext cx="93663" cy="93663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sp>
          <p:nvSpPr>
            <p:cNvPr id="681" name="Oval 680">
              <a:extLst>
                <a:ext uri="{FF2B5EF4-FFF2-40B4-BE49-F238E27FC236}">
                  <a16:creationId xmlns="" xmlns:a16="http://schemas.microsoft.com/office/drawing/2014/main" id="{091881A2-9423-4AD7-A315-0619BEEE691E}"/>
                </a:ext>
              </a:extLst>
            </p:cNvPr>
            <p:cNvSpPr/>
            <p:nvPr/>
          </p:nvSpPr>
          <p:spPr bwMode="auto">
            <a:xfrm rot="16200000">
              <a:off x="7852663" y="3213954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</p:grpSp>
      <p:sp>
        <p:nvSpPr>
          <p:cNvPr id="693" name="Rectangle 692">
            <a:extLst>
              <a:ext uri="{FF2B5EF4-FFF2-40B4-BE49-F238E27FC236}">
                <a16:creationId xmlns="" xmlns:a16="http://schemas.microsoft.com/office/drawing/2014/main" id="{D4A0CA99-B074-4DCB-9531-3F37DD5A1DD8}"/>
              </a:ext>
            </a:extLst>
          </p:cNvPr>
          <p:cNvSpPr/>
          <p:nvPr/>
        </p:nvSpPr>
        <p:spPr bwMode="auto">
          <a:xfrm rot="16200000">
            <a:off x="1285002" y="1811313"/>
            <a:ext cx="144016" cy="284092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695" name="Rectangle 694">
            <a:extLst>
              <a:ext uri="{FF2B5EF4-FFF2-40B4-BE49-F238E27FC236}">
                <a16:creationId xmlns="" xmlns:a16="http://schemas.microsoft.com/office/drawing/2014/main" id="{B85DCA49-DF0B-4162-B734-0779C0644000}"/>
              </a:ext>
            </a:extLst>
          </p:cNvPr>
          <p:cNvSpPr/>
          <p:nvPr/>
        </p:nvSpPr>
        <p:spPr bwMode="auto">
          <a:xfrm rot="16200000">
            <a:off x="1285003" y="1998499"/>
            <a:ext cx="144016" cy="28409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696" name="Rectangle: Rounded Corners 146">
            <a:extLst>
              <a:ext uri="{FF2B5EF4-FFF2-40B4-BE49-F238E27FC236}">
                <a16:creationId xmlns="" xmlns:a16="http://schemas.microsoft.com/office/drawing/2014/main" id="{5266E215-D5BE-47A5-B079-FB2096349840}"/>
              </a:ext>
            </a:extLst>
          </p:cNvPr>
          <p:cNvSpPr/>
          <p:nvPr/>
        </p:nvSpPr>
        <p:spPr bwMode="auto">
          <a:xfrm>
            <a:off x="242182" y="1953475"/>
            <a:ext cx="970151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Skip Stop</a:t>
            </a:r>
          </a:p>
          <a:p>
            <a:pPr marL="0" marR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High Speed Rail</a:t>
            </a:r>
          </a:p>
        </p:txBody>
      </p:sp>
      <p:sp>
        <p:nvSpPr>
          <p:cNvPr id="697" name="Rectangle: Rounded Corners 146">
            <a:extLst>
              <a:ext uri="{FF2B5EF4-FFF2-40B4-BE49-F238E27FC236}">
                <a16:creationId xmlns="" xmlns:a16="http://schemas.microsoft.com/office/drawing/2014/main" id="{5266E215-D5BE-47A5-B079-FB2096349840}"/>
              </a:ext>
            </a:extLst>
          </p:cNvPr>
          <p:cNvSpPr/>
          <p:nvPr/>
        </p:nvSpPr>
        <p:spPr bwMode="auto">
          <a:xfrm>
            <a:off x="509631" y="1656235"/>
            <a:ext cx="1071296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Service Type</a:t>
            </a:r>
            <a:endParaRPr kumimoji="0" lang="en-US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4893" y="3249503"/>
            <a:ext cx="1306034" cy="648225"/>
            <a:chOff x="274893" y="3249503"/>
            <a:chExt cx="1306034" cy="648225"/>
          </a:xfrm>
        </p:grpSpPr>
        <p:sp>
          <p:nvSpPr>
            <p:cNvPr id="698" name="Rounded Rectangle 697"/>
            <p:cNvSpPr/>
            <p:nvPr/>
          </p:nvSpPr>
          <p:spPr>
            <a:xfrm>
              <a:off x="1336666" y="3520273"/>
              <a:ext cx="162392" cy="3312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274893" y="3436063"/>
              <a:ext cx="1079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Conceptual 4 Track</a:t>
              </a:r>
            </a:p>
            <a:p>
              <a:pPr algn="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Segment or Station</a:t>
              </a:r>
            </a:p>
          </p:txBody>
        </p:sp>
        <p:sp>
          <p:nvSpPr>
            <p:cNvPr id="700" name="Rectangle 699"/>
            <p:cNvSpPr/>
            <p:nvPr/>
          </p:nvSpPr>
          <p:spPr>
            <a:xfrm>
              <a:off x="672943" y="3249503"/>
              <a:ext cx="907984" cy="254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Infrastructure</a:t>
              </a:r>
            </a:p>
          </p:txBody>
        </p:sp>
      </p:grpSp>
      <p:sp>
        <p:nvSpPr>
          <p:cNvPr id="713" name="Rectangle 712"/>
          <p:cNvSpPr/>
          <p:nvPr/>
        </p:nvSpPr>
        <p:spPr>
          <a:xfrm>
            <a:off x="1845129" y="3753614"/>
            <a:ext cx="4622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solidFill>
                  <a:srgbClr val="00587C"/>
                </a:solidFill>
                <a:latin typeface="Arial" panose="020B0604020202020204" pitchFamily="34" charset="0"/>
              </a:rPr>
              <a:t>Features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Blended service with up to 10 TPH north of Tamien</a:t>
            </a:r>
            <a:b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(6 Caltrain + 4 HSR) and up to 10 TPH south of Tamien (2 Caltrain + 8 HSR)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Three skip stop patterns with 2 TPH – most stations are served by 2 or 4 TPH, with a few receiving 6 TPH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Some origin-destination pairs are not served at all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1400" b="1" dirty="0">
                <a:solidFill>
                  <a:srgbClr val="00587C"/>
                </a:solidFill>
                <a:latin typeface="Arial" panose="020B0604020202020204" pitchFamily="34" charset="0"/>
              </a:rPr>
              <a:t>Passing Track Needs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Less than 1 mile of new passing tracks at Millbrae associated with HSR station plus use of existing passing tracks at </a:t>
            </a:r>
            <a:r>
              <a:rPr lang="en-US" sz="1400" dirty="0" err="1">
                <a:solidFill>
                  <a:srgbClr val="767171"/>
                </a:solidFill>
                <a:latin typeface="Arial" panose="020B0604020202020204" pitchFamily="34" charset="0"/>
              </a:rPr>
              <a:t>Bayshore</a:t>
            </a: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 and Lawrence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6612697" y="3753614"/>
            <a:ext cx="49126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solidFill>
                  <a:srgbClr val="00587C"/>
                </a:solidFill>
                <a:latin typeface="Arial" panose="020B0604020202020204" pitchFamily="34" charset="0"/>
              </a:rPr>
              <a:t>Options &amp; Considerations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Service approach is consistent with PCEP and HSR EIRs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Opportunity to consider alternative service approaches later in Business Plan process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  <p:sp>
        <p:nvSpPr>
          <p:cNvPr id="717" name="Rectangle: Rounded Corners 153">
            <a:extLst>
              <a:ext uri="{FF2B5EF4-FFF2-40B4-BE49-F238E27FC236}">
                <a16:creationId xmlns="" xmlns:a16="http://schemas.microsoft.com/office/drawing/2014/main" id="{A42D6A25-5049-4EB3-B9BA-54DF5EB4D8B7}"/>
              </a:ext>
            </a:extLst>
          </p:cNvPr>
          <p:cNvSpPr/>
          <p:nvPr/>
        </p:nvSpPr>
        <p:spPr bwMode="auto">
          <a:xfrm>
            <a:off x="6937327" y="3181399"/>
            <a:ext cx="872755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4 Trains / Hour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4382228" y="3034658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35" name="Pie 134"/>
          <p:cNvSpPr/>
          <p:nvPr/>
        </p:nvSpPr>
        <p:spPr>
          <a:xfrm>
            <a:off x="4382228" y="3034658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1386581" y="3034658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39" name="Pie 138"/>
          <p:cNvSpPr/>
          <p:nvPr/>
        </p:nvSpPr>
        <p:spPr>
          <a:xfrm>
            <a:off x="11386581" y="3034658"/>
            <a:ext cx="93663" cy="93663"/>
          </a:xfrm>
          <a:prstGeom prst="pie">
            <a:avLst>
              <a:gd name="adj1" fmla="val 1074892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3" name="Oval 242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1386581" y="3206923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44" name="Pie 243"/>
          <p:cNvSpPr/>
          <p:nvPr/>
        </p:nvSpPr>
        <p:spPr>
          <a:xfrm>
            <a:off x="11386581" y="3206923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32196" y="2496832"/>
            <a:ext cx="93663" cy="93663"/>
            <a:chOff x="5551360" y="3862483"/>
            <a:chExt cx="93663" cy="93663"/>
          </a:xfrm>
        </p:grpSpPr>
        <p:sp>
          <p:nvSpPr>
            <p:cNvPr id="264" name="Oval 263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65" name="Pie 264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2932196" y="2673718"/>
            <a:ext cx="93663" cy="93663"/>
            <a:chOff x="5551360" y="3862483"/>
            <a:chExt cx="93663" cy="93663"/>
          </a:xfrm>
        </p:grpSpPr>
        <p:sp>
          <p:nvSpPr>
            <p:cNvPr id="141" name="Oval 140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42" name="Pie 141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2934577" y="2863500"/>
            <a:ext cx="93663" cy="93663"/>
            <a:chOff x="5551360" y="3862483"/>
            <a:chExt cx="93663" cy="93663"/>
          </a:xfrm>
        </p:grpSpPr>
        <p:sp>
          <p:nvSpPr>
            <p:cNvPr id="144" name="Oval 143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45" name="Pie 144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Group 151"/>
          <p:cNvGrpSpPr/>
          <p:nvPr/>
        </p:nvGrpSpPr>
        <p:grpSpPr>
          <a:xfrm>
            <a:off x="3119604" y="2498828"/>
            <a:ext cx="93663" cy="93663"/>
            <a:chOff x="5551360" y="3862483"/>
            <a:chExt cx="93663" cy="93663"/>
          </a:xfrm>
        </p:grpSpPr>
        <p:sp>
          <p:nvSpPr>
            <p:cNvPr id="153" name="Oval 152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54" name="Pie 153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3119604" y="2675714"/>
            <a:ext cx="93663" cy="93663"/>
            <a:chOff x="5551360" y="3862483"/>
            <a:chExt cx="93663" cy="93663"/>
          </a:xfrm>
        </p:grpSpPr>
        <p:sp>
          <p:nvSpPr>
            <p:cNvPr id="156" name="Oval 155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57" name="Pie 156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3496782" y="2864301"/>
            <a:ext cx="93663" cy="93663"/>
            <a:chOff x="5551360" y="3862483"/>
            <a:chExt cx="93663" cy="93663"/>
          </a:xfrm>
        </p:grpSpPr>
        <p:sp>
          <p:nvSpPr>
            <p:cNvPr id="168" name="Oval 167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69" name="Pie 168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3" name="Group 172"/>
          <p:cNvGrpSpPr/>
          <p:nvPr/>
        </p:nvGrpSpPr>
        <p:grpSpPr>
          <a:xfrm>
            <a:off x="3925883" y="2673717"/>
            <a:ext cx="93663" cy="93663"/>
            <a:chOff x="5551360" y="3862483"/>
            <a:chExt cx="93663" cy="93663"/>
          </a:xfrm>
        </p:grpSpPr>
        <p:sp>
          <p:nvSpPr>
            <p:cNvPr id="174" name="Oval 173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75" name="Pie 174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4118173" y="2495147"/>
            <a:ext cx="93663" cy="93663"/>
            <a:chOff x="5551360" y="3862483"/>
            <a:chExt cx="93663" cy="93663"/>
          </a:xfrm>
        </p:grpSpPr>
        <p:sp>
          <p:nvSpPr>
            <p:cNvPr id="180" name="Oval 179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81" name="Pie 180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Group 190"/>
          <p:cNvGrpSpPr/>
          <p:nvPr/>
        </p:nvGrpSpPr>
        <p:grpSpPr>
          <a:xfrm>
            <a:off x="4387376" y="2496832"/>
            <a:ext cx="93663" cy="93663"/>
            <a:chOff x="5551360" y="3862483"/>
            <a:chExt cx="93663" cy="93663"/>
          </a:xfrm>
        </p:grpSpPr>
        <p:sp>
          <p:nvSpPr>
            <p:cNvPr id="192" name="Oval 191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93" name="Pie 192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4387376" y="2673718"/>
            <a:ext cx="93663" cy="93663"/>
            <a:chOff x="5551360" y="3862483"/>
            <a:chExt cx="93663" cy="93663"/>
          </a:xfrm>
        </p:grpSpPr>
        <p:sp>
          <p:nvSpPr>
            <p:cNvPr id="195" name="Oval 194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96" name="Pie 195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4389757" y="2863500"/>
            <a:ext cx="93663" cy="93663"/>
            <a:chOff x="5551360" y="3862483"/>
            <a:chExt cx="93663" cy="93663"/>
          </a:xfrm>
        </p:grpSpPr>
        <p:sp>
          <p:nvSpPr>
            <p:cNvPr id="198" name="Oval 197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99" name="Pie 198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068042" y="2496832"/>
            <a:ext cx="93663" cy="93663"/>
            <a:chOff x="5551360" y="3862483"/>
            <a:chExt cx="93663" cy="93663"/>
          </a:xfrm>
        </p:grpSpPr>
        <p:sp>
          <p:nvSpPr>
            <p:cNvPr id="210" name="Oval 209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11" name="Pie 210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5068042" y="2673718"/>
            <a:ext cx="93663" cy="93663"/>
            <a:chOff x="5551360" y="3862483"/>
            <a:chExt cx="93663" cy="93663"/>
          </a:xfrm>
        </p:grpSpPr>
        <p:sp>
          <p:nvSpPr>
            <p:cNvPr id="213" name="Oval 212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14" name="Pie 213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5070423" y="2863500"/>
            <a:ext cx="93663" cy="93663"/>
            <a:chOff x="5551360" y="3862483"/>
            <a:chExt cx="93663" cy="93663"/>
          </a:xfrm>
        </p:grpSpPr>
        <p:sp>
          <p:nvSpPr>
            <p:cNvPr id="216" name="Oval 215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17" name="Pie 216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094103" y="2498572"/>
            <a:ext cx="93663" cy="93663"/>
            <a:chOff x="5551360" y="3862483"/>
            <a:chExt cx="93663" cy="93663"/>
          </a:xfrm>
        </p:grpSpPr>
        <p:sp>
          <p:nvSpPr>
            <p:cNvPr id="228" name="Oval 227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29" name="Pie 228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6094103" y="2675458"/>
            <a:ext cx="93663" cy="93663"/>
            <a:chOff x="5551360" y="3862483"/>
            <a:chExt cx="93663" cy="93663"/>
          </a:xfrm>
        </p:grpSpPr>
        <p:sp>
          <p:nvSpPr>
            <p:cNvPr id="231" name="Oval 230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32" name="Pie 231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6096484" y="2865240"/>
            <a:ext cx="93663" cy="93663"/>
            <a:chOff x="5551360" y="3862483"/>
            <a:chExt cx="93663" cy="93663"/>
          </a:xfrm>
        </p:grpSpPr>
        <p:sp>
          <p:nvSpPr>
            <p:cNvPr id="234" name="Oval 233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35" name="Pie 234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7" name="Group 246"/>
          <p:cNvGrpSpPr/>
          <p:nvPr/>
        </p:nvGrpSpPr>
        <p:grpSpPr>
          <a:xfrm>
            <a:off x="6750116" y="2499262"/>
            <a:ext cx="93663" cy="93663"/>
            <a:chOff x="5551360" y="3862483"/>
            <a:chExt cx="93663" cy="93663"/>
          </a:xfrm>
        </p:grpSpPr>
        <p:sp>
          <p:nvSpPr>
            <p:cNvPr id="248" name="Oval 247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49" name="Pie 248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0" name="Group 249"/>
          <p:cNvGrpSpPr/>
          <p:nvPr/>
        </p:nvGrpSpPr>
        <p:grpSpPr>
          <a:xfrm>
            <a:off x="6750116" y="2676148"/>
            <a:ext cx="93663" cy="93663"/>
            <a:chOff x="5551360" y="3862483"/>
            <a:chExt cx="93663" cy="93663"/>
          </a:xfrm>
        </p:grpSpPr>
        <p:sp>
          <p:nvSpPr>
            <p:cNvPr id="251" name="Oval 250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52" name="Pie 251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6752497" y="2865930"/>
            <a:ext cx="93663" cy="93663"/>
            <a:chOff x="5551360" y="3862483"/>
            <a:chExt cx="93663" cy="93663"/>
          </a:xfrm>
        </p:grpSpPr>
        <p:sp>
          <p:nvSpPr>
            <p:cNvPr id="266" name="Oval 265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67" name="Pie 266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7858389" y="2497684"/>
            <a:ext cx="93663" cy="93663"/>
            <a:chOff x="5551360" y="3862483"/>
            <a:chExt cx="93663" cy="93663"/>
          </a:xfrm>
        </p:grpSpPr>
        <p:sp>
          <p:nvSpPr>
            <p:cNvPr id="278" name="Oval 277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79" name="Pie 278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0" name="Group 279"/>
          <p:cNvGrpSpPr/>
          <p:nvPr/>
        </p:nvGrpSpPr>
        <p:grpSpPr>
          <a:xfrm>
            <a:off x="7858389" y="2674570"/>
            <a:ext cx="93663" cy="93663"/>
            <a:chOff x="5551360" y="3862483"/>
            <a:chExt cx="93663" cy="93663"/>
          </a:xfrm>
        </p:grpSpPr>
        <p:sp>
          <p:nvSpPr>
            <p:cNvPr id="281" name="Oval 280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82" name="Pie 281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3" name="Group 282"/>
          <p:cNvGrpSpPr/>
          <p:nvPr/>
        </p:nvGrpSpPr>
        <p:grpSpPr>
          <a:xfrm>
            <a:off x="7860770" y="2864352"/>
            <a:ext cx="93663" cy="93663"/>
            <a:chOff x="5551360" y="3862483"/>
            <a:chExt cx="93663" cy="93663"/>
          </a:xfrm>
        </p:grpSpPr>
        <p:sp>
          <p:nvSpPr>
            <p:cNvPr id="284" name="Oval 283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85" name="Pie 284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8078350" y="2496881"/>
            <a:ext cx="93663" cy="93663"/>
            <a:chOff x="5551360" y="3862483"/>
            <a:chExt cx="93663" cy="93663"/>
          </a:xfrm>
        </p:grpSpPr>
        <p:sp>
          <p:nvSpPr>
            <p:cNvPr id="296" name="Oval 295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297" name="Pie 296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98" name="Group 297"/>
          <p:cNvGrpSpPr/>
          <p:nvPr/>
        </p:nvGrpSpPr>
        <p:grpSpPr>
          <a:xfrm>
            <a:off x="8078350" y="2673767"/>
            <a:ext cx="93663" cy="93663"/>
            <a:chOff x="5551360" y="3862483"/>
            <a:chExt cx="93663" cy="93663"/>
          </a:xfrm>
        </p:grpSpPr>
        <p:sp>
          <p:nvSpPr>
            <p:cNvPr id="299" name="Oval 298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00" name="Pie 299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1" name="Group 300"/>
          <p:cNvGrpSpPr/>
          <p:nvPr/>
        </p:nvGrpSpPr>
        <p:grpSpPr>
          <a:xfrm>
            <a:off x="8080731" y="2863549"/>
            <a:ext cx="93663" cy="93663"/>
            <a:chOff x="5551360" y="3862483"/>
            <a:chExt cx="93663" cy="93663"/>
          </a:xfrm>
        </p:grpSpPr>
        <p:sp>
          <p:nvSpPr>
            <p:cNvPr id="302" name="Oval 301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03" name="Pie 302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7213270" y="2673718"/>
            <a:ext cx="93663" cy="93663"/>
            <a:chOff x="5551360" y="3862483"/>
            <a:chExt cx="93663" cy="93663"/>
          </a:xfrm>
        </p:grpSpPr>
        <p:sp>
          <p:nvSpPr>
            <p:cNvPr id="314" name="Oval 313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15" name="Pie 314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6" name="Group 315"/>
          <p:cNvGrpSpPr/>
          <p:nvPr/>
        </p:nvGrpSpPr>
        <p:grpSpPr>
          <a:xfrm>
            <a:off x="7215651" y="2863500"/>
            <a:ext cx="93663" cy="93663"/>
            <a:chOff x="5551360" y="3862483"/>
            <a:chExt cx="93663" cy="93663"/>
          </a:xfrm>
        </p:grpSpPr>
        <p:sp>
          <p:nvSpPr>
            <p:cNvPr id="317" name="Oval 316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18" name="Pie 317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1" name="Group 330"/>
          <p:cNvGrpSpPr/>
          <p:nvPr/>
        </p:nvGrpSpPr>
        <p:grpSpPr>
          <a:xfrm>
            <a:off x="7002605" y="2498213"/>
            <a:ext cx="93663" cy="93663"/>
            <a:chOff x="5551360" y="3862483"/>
            <a:chExt cx="93663" cy="93663"/>
          </a:xfrm>
        </p:grpSpPr>
        <p:sp>
          <p:nvSpPr>
            <p:cNvPr id="332" name="Oval 331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33" name="Pie 332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7004986" y="2864881"/>
            <a:ext cx="93663" cy="93663"/>
            <a:chOff x="5551360" y="3862483"/>
            <a:chExt cx="93663" cy="93663"/>
          </a:xfrm>
        </p:grpSpPr>
        <p:sp>
          <p:nvSpPr>
            <p:cNvPr id="335" name="Oval 334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36" name="Pie 335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0" name="Group 339"/>
          <p:cNvGrpSpPr/>
          <p:nvPr/>
        </p:nvGrpSpPr>
        <p:grpSpPr>
          <a:xfrm>
            <a:off x="7595459" y="2498432"/>
            <a:ext cx="93663" cy="93663"/>
            <a:chOff x="5551360" y="3862483"/>
            <a:chExt cx="93663" cy="93663"/>
          </a:xfrm>
        </p:grpSpPr>
        <p:sp>
          <p:nvSpPr>
            <p:cNvPr id="341" name="Oval 340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42" name="Pie 341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6269432" y="2498694"/>
            <a:ext cx="93663" cy="93663"/>
            <a:chOff x="5551360" y="3862483"/>
            <a:chExt cx="93663" cy="93663"/>
          </a:xfrm>
        </p:grpSpPr>
        <p:sp>
          <p:nvSpPr>
            <p:cNvPr id="347" name="Oval 346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48" name="Pie 347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2" name="Group 351"/>
          <p:cNvGrpSpPr/>
          <p:nvPr/>
        </p:nvGrpSpPr>
        <p:grpSpPr>
          <a:xfrm>
            <a:off x="6519034" y="2867671"/>
            <a:ext cx="93663" cy="93663"/>
            <a:chOff x="5551360" y="3862483"/>
            <a:chExt cx="93663" cy="93663"/>
          </a:xfrm>
        </p:grpSpPr>
        <p:sp>
          <p:nvSpPr>
            <p:cNvPr id="353" name="Oval 352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54" name="Pie 353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8" name="Group 357"/>
          <p:cNvGrpSpPr/>
          <p:nvPr/>
        </p:nvGrpSpPr>
        <p:grpSpPr>
          <a:xfrm>
            <a:off x="5970947" y="2498431"/>
            <a:ext cx="93663" cy="93663"/>
            <a:chOff x="5551360" y="3862483"/>
            <a:chExt cx="93663" cy="93663"/>
          </a:xfrm>
        </p:grpSpPr>
        <p:sp>
          <p:nvSpPr>
            <p:cNvPr id="359" name="Oval 358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60" name="Pie 359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5813762" y="2674990"/>
            <a:ext cx="93663" cy="93663"/>
            <a:chOff x="5551360" y="3862483"/>
            <a:chExt cx="93663" cy="93663"/>
          </a:xfrm>
        </p:grpSpPr>
        <p:sp>
          <p:nvSpPr>
            <p:cNvPr id="365" name="Oval 364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66" name="Pie 365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0" name="Group 369"/>
          <p:cNvGrpSpPr/>
          <p:nvPr/>
        </p:nvGrpSpPr>
        <p:grpSpPr>
          <a:xfrm>
            <a:off x="4539982" y="2864738"/>
            <a:ext cx="93663" cy="93663"/>
            <a:chOff x="5551360" y="3862483"/>
            <a:chExt cx="93663" cy="93663"/>
          </a:xfrm>
        </p:grpSpPr>
        <p:sp>
          <p:nvSpPr>
            <p:cNvPr id="371" name="Oval 370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72" name="Pie 371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76" name="Group 375"/>
          <p:cNvGrpSpPr/>
          <p:nvPr/>
        </p:nvGrpSpPr>
        <p:grpSpPr>
          <a:xfrm>
            <a:off x="4945945" y="2863520"/>
            <a:ext cx="93663" cy="93663"/>
            <a:chOff x="5551360" y="3862483"/>
            <a:chExt cx="93663" cy="93663"/>
          </a:xfrm>
        </p:grpSpPr>
        <p:sp>
          <p:nvSpPr>
            <p:cNvPr id="377" name="Oval 376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78" name="Pie 377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2" name="Group 381"/>
          <p:cNvGrpSpPr/>
          <p:nvPr/>
        </p:nvGrpSpPr>
        <p:grpSpPr>
          <a:xfrm>
            <a:off x="4672132" y="2672928"/>
            <a:ext cx="93663" cy="93663"/>
            <a:chOff x="5551360" y="3862483"/>
            <a:chExt cx="93663" cy="93663"/>
          </a:xfrm>
        </p:grpSpPr>
        <p:sp>
          <p:nvSpPr>
            <p:cNvPr id="383" name="Oval 382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84" name="Pie 383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88" name="Group 387"/>
          <p:cNvGrpSpPr/>
          <p:nvPr/>
        </p:nvGrpSpPr>
        <p:grpSpPr>
          <a:xfrm>
            <a:off x="5248694" y="2497498"/>
            <a:ext cx="93663" cy="93663"/>
            <a:chOff x="5551360" y="3862483"/>
            <a:chExt cx="93663" cy="93663"/>
          </a:xfrm>
        </p:grpSpPr>
        <p:sp>
          <p:nvSpPr>
            <p:cNvPr id="389" name="Oval 388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90" name="Pie 389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94" name="Group 393"/>
          <p:cNvGrpSpPr/>
          <p:nvPr/>
        </p:nvGrpSpPr>
        <p:grpSpPr>
          <a:xfrm>
            <a:off x="5379473" y="2863500"/>
            <a:ext cx="93663" cy="93663"/>
            <a:chOff x="5551360" y="3862483"/>
            <a:chExt cx="93663" cy="93663"/>
          </a:xfrm>
        </p:grpSpPr>
        <p:sp>
          <p:nvSpPr>
            <p:cNvPr id="395" name="Oval 394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96" name="Pie 395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3" name="Group 402"/>
          <p:cNvGrpSpPr/>
          <p:nvPr/>
        </p:nvGrpSpPr>
        <p:grpSpPr>
          <a:xfrm>
            <a:off x="5605723" y="2675237"/>
            <a:ext cx="93663" cy="93663"/>
            <a:chOff x="5551360" y="3862483"/>
            <a:chExt cx="93663" cy="93663"/>
          </a:xfrm>
        </p:grpSpPr>
        <p:sp>
          <p:nvSpPr>
            <p:cNvPr id="404" name="Oval 403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05" name="Pie 404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5608104" y="2865019"/>
            <a:ext cx="93663" cy="93663"/>
            <a:chOff x="5551360" y="3862483"/>
            <a:chExt cx="93663" cy="93663"/>
          </a:xfrm>
        </p:grpSpPr>
        <p:sp>
          <p:nvSpPr>
            <p:cNvPr id="407" name="Oval 406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08" name="Pie 407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5" name="Group 414"/>
          <p:cNvGrpSpPr/>
          <p:nvPr/>
        </p:nvGrpSpPr>
        <p:grpSpPr>
          <a:xfrm>
            <a:off x="4812754" y="2496978"/>
            <a:ext cx="93663" cy="93663"/>
            <a:chOff x="5551360" y="3862483"/>
            <a:chExt cx="93663" cy="93663"/>
          </a:xfrm>
        </p:grpSpPr>
        <p:sp>
          <p:nvSpPr>
            <p:cNvPr id="416" name="Oval 415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17" name="Pie 416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8" name="Group 417"/>
          <p:cNvGrpSpPr/>
          <p:nvPr/>
        </p:nvGrpSpPr>
        <p:grpSpPr>
          <a:xfrm>
            <a:off x="4812754" y="2673864"/>
            <a:ext cx="93663" cy="93663"/>
            <a:chOff x="5551360" y="3862483"/>
            <a:chExt cx="93663" cy="93663"/>
          </a:xfrm>
        </p:grpSpPr>
        <p:sp>
          <p:nvSpPr>
            <p:cNvPr id="424" name="Oval 423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5551360" y="3862483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25" name="Pie 424"/>
            <p:cNvSpPr/>
            <p:nvPr/>
          </p:nvSpPr>
          <p:spPr>
            <a:xfrm>
              <a:off x="5551360" y="3862483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09631" y="2633930"/>
            <a:ext cx="1140912" cy="569346"/>
            <a:chOff x="509631" y="2633930"/>
            <a:chExt cx="1140912" cy="569346"/>
          </a:xfrm>
        </p:grpSpPr>
        <p:sp>
          <p:nvSpPr>
            <p:cNvPr id="441" name="Oval 440">
              <a:extLst>
                <a:ext uri="{FF2B5EF4-FFF2-40B4-BE49-F238E27FC236}">
                  <a16:creationId xmlns="" xmlns:a16="http://schemas.microsoft.com/office/drawing/2014/main" id="{DC4E7A57-5DC7-4D2D-A83D-B107C350D1C9}"/>
                </a:ext>
              </a:extLst>
            </p:cNvPr>
            <p:cNvSpPr/>
            <p:nvPr/>
          </p:nvSpPr>
          <p:spPr bwMode="auto">
            <a:xfrm rot="16200000">
              <a:off x="708831" y="289941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grpSp>
          <p:nvGrpSpPr>
            <p:cNvPr id="442" name="Group 441"/>
            <p:cNvGrpSpPr/>
            <p:nvPr/>
          </p:nvGrpSpPr>
          <p:grpSpPr>
            <a:xfrm>
              <a:off x="861454" y="2899410"/>
              <a:ext cx="93663" cy="93663"/>
              <a:chOff x="6621304" y="4773367"/>
              <a:chExt cx="93663" cy="93663"/>
            </a:xfrm>
          </p:grpSpPr>
          <p:sp>
            <p:nvSpPr>
              <p:cNvPr id="452" name="Oval 451">
                <a:extLst>
                  <a:ext uri="{FF2B5EF4-FFF2-40B4-BE49-F238E27FC236}">
                    <a16:creationId xmlns="" xmlns:a16="http://schemas.microsoft.com/office/drawing/2014/main" id="{A00FB030-B621-446B-BA83-B1757F8AECD3}"/>
                  </a:ext>
                </a:extLst>
              </p:cNvPr>
              <p:cNvSpPr/>
              <p:nvPr/>
            </p:nvSpPr>
            <p:spPr bwMode="auto">
              <a:xfrm rot="16200000">
                <a:off x="6621304" y="4773367"/>
                <a:ext cx="93663" cy="93663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53" name="Pie 452"/>
              <p:cNvSpPr/>
              <p:nvPr/>
            </p:nvSpPr>
            <p:spPr>
              <a:xfrm>
                <a:off x="6621304" y="4773367"/>
                <a:ext cx="93663" cy="93663"/>
              </a:xfrm>
              <a:prstGeom prst="pi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3" name="Oval 442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1031309" y="2899410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44" name="Pie 443"/>
            <p:cNvSpPr/>
            <p:nvPr/>
          </p:nvSpPr>
          <p:spPr>
            <a:xfrm>
              <a:off x="1031309" y="2899410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45" name="Group 444"/>
            <p:cNvGrpSpPr/>
            <p:nvPr/>
          </p:nvGrpSpPr>
          <p:grpSpPr>
            <a:xfrm>
              <a:off x="1194282" y="2899410"/>
              <a:ext cx="93663" cy="93663"/>
              <a:chOff x="7119256" y="4773367"/>
              <a:chExt cx="93663" cy="93663"/>
            </a:xfrm>
          </p:grpSpPr>
          <p:sp>
            <p:nvSpPr>
              <p:cNvPr id="450" name="Oval 449">
                <a:extLst>
                  <a:ext uri="{FF2B5EF4-FFF2-40B4-BE49-F238E27FC236}">
                    <a16:creationId xmlns="" xmlns:a16="http://schemas.microsoft.com/office/drawing/2014/main" id="{A00FB030-B621-446B-BA83-B1757F8AECD3}"/>
                  </a:ext>
                </a:extLst>
              </p:cNvPr>
              <p:cNvSpPr/>
              <p:nvPr/>
            </p:nvSpPr>
            <p:spPr bwMode="auto">
              <a:xfrm rot="16200000">
                <a:off x="7119256" y="4773367"/>
                <a:ext cx="93663" cy="93663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51" name="Pie 450"/>
              <p:cNvSpPr/>
              <p:nvPr/>
            </p:nvSpPr>
            <p:spPr>
              <a:xfrm>
                <a:off x="7119256" y="4773367"/>
                <a:ext cx="93663" cy="93663"/>
              </a:xfrm>
              <a:prstGeom prst="pie">
                <a:avLst>
                  <a:gd name="adj1" fmla="val 10748928"/>
                  <a:gd name="adj2" fmla="val 1620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6" name="Oval 445">
              <a:extLst>
                <a:ext uri="{FF2B5EF4-FFF2-40B4-BE49-F238E27FC236}">
                  <a16:creationId xmlns="" xmlns:a16="http://schemas.microsoft.com/office/drawing/2014/main" id="{7BF0F470-1A86-4AEE-A89F-907B591DD20B}"/>
                </a:ext>
              </a:extLst>
            </p:cNvPr>
            <p:cNvSpPr/>
            <p:nvPr/>
          </p:nvSpPr>
          <p:spPr bwMode="auto">
            <a:xfrm rot="16200000">
              <a:off x="1353347" y="2899410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619332" y="2993123"/>
              <a:ext cx="1031211" cy="21015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4    3    2    1  &lt;1</a:t>
              </a:r>
            </a:p>
          </p:txBody>
        </p:sp>
        <p:sp>
          <p:nvSpPr>
            <p:cNvPr id="448" name="Rectangle: Rounded Corners 146">
              <a:extLst>
                <a:ext uri="{FF2B5EF4-FFF2-40B4-BE49-F238E27FC236}">
                  <a16:creationId xmlns="" xmlns:a16="http://schemas.microsoft.com/office/drawing/2014/main" id="{5266E215-D5BE-47A5-B079-FB2096349840}"/>
                </a:ext>
              </a:extLst>
            </p:cNvPr>
            <p:cNvSpPr/>
            <p:nvPr/>
          </p:nvSpPr>
          <p:spPr bwMode="auto">
            <a:xfrm>
              <a:off x="509631" y="2633930"/>
              <a:ext cx="1071296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Service Level (Trains per Hour)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6" name="Rectangle: Rounded Corners 146">
            <a:extLst>
              <a:ext uri="{FF2B5EF4-FFF2-40B4-BE49-F238E27FC236}">
                <a16:creationId xmlns="" xmlns:a16="http://schemas.microsoft.com/office/drawing/2014/main" id="{5266E215-D5BE-47A5-B079-FB2096349840}"/>
              </a:ext>
            </a:extLst>
          </p:cNvPr>
          <p:cNvSpPr/>
          <p:nvPr/>
        </p:nvSpPr>
        <p:spPr bwMode="auto">
          <a:xfrm>
            <a:off x="1648813" y="2116840"/>
            <a:ext cx="1270885" cy="27192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PEAK PERIOD 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EACH DIRECTION</a:t>
            </a: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80914" y="5818414"/>
            <a:ext cx="1349829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1384284" y="2861119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68" name="Pie 267"/>
          <p:cNvSpPr/>
          <p:nvPr/>
        </p:nvSpPr>
        <p:spPr>
          <a:xfrm>
            <a:off x="11384284" y="2861119"/>
            <a:ext cx="93663" cy="93663"/>
          </a:xfrm>
          <a:prstGeom prst="pie">
            <a:avLst>
              <a:gd name="adj1" fmla="val 1074892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9" name="Oval 268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0241025" y="2863721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70" name="Pie 269"/>
          <p:cNvSpPr/>
          <p:nvPr/>
        </p:nvSpPr>
        <p:spPr>
          <a:xfrm>
            <a:off x="10241025" y="2863721"/>
            <a:ext cx="93663" cy="93663"/>
          </a:xfrm>
          <a:prstGeom prst="pie">
            <a:avLst>
              <a:gd name="adj1" fmla="val 1074892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1" name="Oval 270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8838996" y="2861119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72" name="Pie 271"/>
          <p:cNvSpPr/>
          <p:nvPr/>
        </p:nvSpPr>
        <p:spPr>
          <a:xfrm>
            <a:off x="8838996" y="2861119"/>
            <a:ext cx="93663" cy="93663"/>
          </a:xfrm>
          <a:prstGeom prst="pie">
            <a:avLst>
              <a:gd name="adj1" fmla="val 1074892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8459855" y="2861119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74" name="Pie 273"/>
          <p:cNvSpPr/>
          <p:nvPr/>
        </p:nvSpPr>
        <p:spPr>
          <a:xfrm>
            <a:off x="8459855" y="2861119"/>
            <a:ext cx="93663" cy="93663"/>
          </a:xfrm>
          <a:prstGeom prst="pie">
            <a:avLst>
              <a:gd name="adj1" fmla="val 1074892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 flipV="1">
            <a:off x="7040496" y="3691716"/>
            <a:ext cx="3092703" cy="560023"/>
          </a:xfrm>
          <a:prstGeom prst="line">
            <a:avLst/>
          </a:prstGeom>
          <a:ln w="38100" cap="rnd">
            <a:solidFill>
              <a:schemeClr val="accent5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2706266" y="4251740"/>
            <a:ext cx="4334230" cy="783726"/>
          </a:xfrm>
          <a:prstGeom prst="line">
            <a:avLst/>
          </a:prstGeom>
          <a:ln w="38100" cap="rnd">
            <a:solidFill>
              <a:srgbClr val="CBC4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985356" y="5035467"/>
            <a:ext cx="1707650" cy="259786"/>
          </a:xfrm>
          <a:prstGeom prst="line">
            <a:avLst/>
          </a:prstGeom>
          <a:ln w="38100" cap="rnd">
            <a:solidFill>
              <a:srgbClr val="CBC4BC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6911555" y="4122798"/>
            <a:ext cx="2055608" cy="1083048"/>
            <a:chOff x="6911555" y="4122798"/>
            <a:chExt cx="2055608" cy="1083048"/>
          </a:xfrm>
        </p:grpSpPr>
        <p:sp>
          <p:nvSpPr>
            <p:cNvPr id="119" name="Rectangle 118"/>
            <p:cNvSpPr/>
            <p:nvPr/>
          </p:nvSpPr>
          <p:spPr>
            <a:xfrm>
              <a:off x="7114160" y="4251739"/>
              <a:ext cx="185300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2033</a:t>
              </a:r>
            </a:p>
            <a:p>
              <a:r>
                <a:rPr lang="en-US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High Speed</a:t>
              </a:r>
            </a:p>
            <a:p>
              <a:r>
                <a:rPr lang="en-US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Rail Phase 1</a:t>
              </a:r>
            </a:p>
          </p:txBody>
        </p:sp>
        <p:sp>
          <p:nvSpPr>
            <p:cNvPr id="104" name="Oval 103"/>
            <p:cNvSpPr/>
            <p:nvPr/>
          </p:nvSpPr>
          <p:spPr>
            <a:xfrm rot="10800000">
              <a:off x="6911555" y="4122798"/>
              <a:ext cx="257884" cy="257884"/>
            </a:xfrm>
            <a:prstGeom prst="ellipse">
              <a:avLst/>
            </a:prstGeom>
            <a:solidFill>
              <a:srgbClr val="CBC4B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41" y="994300"/>
            <a:ext cx="11587096" cy="574213"/>
          </a:xfrm>
        </p:spPr>
        <p:txBody>
          <a:bodyPr/>
          <a:lstStyle/>
          <a:p>
            <a:r>
              <a:rPr lang="en-US" dirty="0" smtClean="0"/>
              <a:t>Higher Growth Scenarios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 rot="10800000">
            <a:off x="2564064" y="4906524"/>
            <a:ext cx="257884" cy="257884"/>
          </a:xfrm>
          <a:prstGeom prst="ellipse">
            <a:avLst/>
          </a:prstGeom>
          <a:solidFill>
            <a:srgbClr val="CBC4B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8" name="Straight Connector 127"/>
          <p:cNvCxnSpPr/>
          <p:nvPr/>
        </p:nvCxnSpPr>
        <p:spPr>
          <a:xfrm>
            <a:off x="603539" y="2432958"/>
            <a:ext cx="0" cy="4113162"/>
          </a:xfrm>
          <a:prstGeom prst="line">
            <a:avLst/>
          </a:prstGeom>
          <a:ln w="19050">
            <a:solidFill>
              <a:srgbClr val="CBC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H="1">
            <a:off x="603539" y="6546120"/>
            <a:ext cx="9564951" cy="0"/>
          </a:xfrm>
          <a:prstGeom prst="line">
            <a:avLst/>
          </a:prstGeom>
          <a:ln w="19050">
            <a:solidFill>
              <a:srgbClr val="CBC4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 137"/>
          <p:cNvSpPr/>
          <p:nvPr/>
        </p:nvSpPr>
        <p:spPr>
          <a:xfrm rot="16200000">
            <a:off x="-1673852" y="4337376"/>
            <a:ext cx="4308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>
                <a:solidFill>
                  <a:srgbClr val="CBC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 of Investment /Number of Trains</a:t>
            </a:r>
          </a:p>
        </p:txBody>
      </p:sp>
      <p:sp>
        <p:nvSpPr>
          <p:cNvPr id="140" name="Rectangle 139"/>
          <p:cNvSpPr/>
          <p:nvPr/>
        </p:nvSpPr>
        <p:spPr>
          <a:xfrm>
            <a:off x="6743289" y="6247407"/>
            <a:ext cx="34737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>
                <a:solidFill>
                  <a:srgbClr val="CBC4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Year</a:t>
            </a:r>
          </a:p>
        </p:txBody>
      </p:sp>
      <p:grpSp>
        <p:nvGrpSpPr>
          <p:cNvPr id="151" name="Group 150"/>
          <p:cNvGrpSpPr/>
          <p:nvPr/>
        </p:nvGrpSpPr>
        <p:grpSpPr>
          <a:xfrm>
            <a:off x="850319" y="5166311"/>
            <a:ext cx="1993627" cy="1075691"/>
            <a:chOff x="850319" y="5166311"/>
            <a:chExt cx="1993627" cy="1075691"/>
          </a:xfrm>
        </p:grpSpPr>
        <p:sp>
          <p:nvSpPr>
            <p:cNvPr id="26" name="Rectangle 25"/>
            <p:cNvSpPr/>
            <p:nvPr/>
          </p:nvSpPr>
          <p:spPr>
            <a:xfrm>
              <a:off x="1016319" y="5287895"/>
              <a:ext cx="182762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r>
                <a:rPr lang="en-US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Current</a:t>
              </a:r>
            </a:p>
            <a:p>
              <a:r>
                <a:rPr lang="en-US" b="1">
                  <a:solidFill>
                    <a:srgbClr val="CBC4B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Operations</a:t>
              </a:r>
            </a:p>
          </p:txBody>
        </p:sp>
        <p:sp>
          <p:nvSpPr>
            <p:cNvPr id="55" name="Oval 54"/>
            <p:cNvSpPr/>
            <p:nvPr/>
          </p:nvSpPr>
          <p:spPr>
            <a:xfrm rot="10800000">
              <a:off x="850319" y="5166311"/>
              <a:ext cx="257884" cy="257884"/>
            </a:xfrm>
            <a:prstGeom prst="ellipse">
              <a:avLst/>
            </a:prstGeom>
            <a:solidFill>
              <a:srgbClr val="CBC4BC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77" name="Straight Connector 176"/>
          <p:cNvCxnSpPr>
            <a:endCxn id="178" idx="6"/>
          </p:cNvCxnSpPr>
          <p:nvPr/>
        </p:nvCxnSpPr>
        <p:spPr>
          <a:xfrm flipV="1">
            <a:off x="7113385" y="4193755"/>
            <a:ext cx="2890872" cy="45836"/>
          </a:xfrm>
          <a:prstGeom prst="line">
            <a:avLst/>
          </a:prstGeom>
          <a:ln w="38100">
            <a:solidFill>
              <a:srgbClr val="DA1A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Oval 177"/>
          <p:cNvSpPr/>
          <p:nvPr/>
        </p:nvSpPr>
        <p:spPr>
          <a:xfrm rot="10800000">
            <a:off x="10004257" y="4064813"/>
            <a:ext cx="257884" cy="257884"/>
          </a:xfrm>
          <a:prstGeom prst="ellipse">
            <a:avLst/>
          </a:prstGeom>
          <a:solidFill>
            <a:srgbClr val="DA1A3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4" name="Straight Connector 183"/>
          <p:cNvCxnSpPr/>
          <p:nvPr/>
        </p:nvCxnSpPr>
        <p:spPr>
          <a:xfrm flipV="1">
            <a:off x="7050441" y="3181350"/>
            <a:ext cx="3006816" cy="1064322"/>
          </a:xfrm>
          <a:prstGeom prst="line">
            <a:avLst/>
          </a:prstGeom>
          <a:ln w="38100" cap="rnd">
            <a:solidFill>
              <a:srgbClr val="00587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Rectangle 166"/>
          <p:cNvSpPr/>
          <p:nvPr/>
        </p:nvSpPr>
        <p:spPr>
          <a:xfrm>
            <a:off x="7114160" y="4251739"/>
            <a:ext cx="1853003" cy="95410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2033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Speed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 Phase 1</a:t>
            </a:r>
          </a:p>
        </p:txBody>
      </p:sp>
      <p:grpSp>
        <p:nvGrpSpPr>
          <p:cNvPr id="186" name="Group 185"/>
          <p:cNvGrpSpPr/>
          <p:nvPr/>
        </p:nvGrpSpPr>
        <p:grpSpPr>
          <a:xfrm>
            <a:off x="2706266" y="4122798"/>
            <a:ext cx="4463173" cy="912668"/>
            <a:chOff x="2706266" y="4122798"/>
            <a:chExt cx="4463173" cy="912668"/>
          </a:xfrm>
        </p:grpSpPr>
        <p:cxnSp>
          <p:nvCxnSpPr>
            <p:cNvPr id="170" name="Straight Connector 169"/>
            <p:cNvCxnSpPr/>
            <p:nvPr/>
          </p:nvCxnSpPr>
          <p:spPr>
            <a:xfrm flipV="1">
              <a:off x="2706266" y="4251740"/>
              <a:ext cx="4334230" cy="783726"/>
            </a:xfrm>
            <a:prstGeom prst="line">
              <a:avLst/>
            </a:prstGeom>
            <a:ln w="38100" cap="rnd">
              <a:solidFill>
                <a:srgbClr val="DA1A3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/>
            <p:cNvSpPr/>
            <p:nvPr/>
          </p:nvSpPr>
          <p:spPr>
            <a:xfrm rot="10800000">
              <a:off x="6911555" y="4122798"/>
              <a:ext cx="257884" cy="257884"/>
            </a:xfrm>
            <a:prstGeom prst="ellipse">
              <a:avLst/>
            </a:prstGeom>
            <a:solidFill>
              <a:srgbClr val="DA1A3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Rectangle 159"/>
          <p:cNvSpPr/>
          <p:nvPr/>
        </p:nvSpPr>
        <p:spPr>
          <a:xfrm>
            <a:off x="2821948" y="5041275"/>
            <a:ext cx="27646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of Electrified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</a:p>
        </p:txBody>
      </p:sp>
      <p:sp>
        <p:nvSpPr>
          <p:cNvPr id="157" name="Rectangle 156"/>
          <p:cNvSpPr/>
          <p:nvPr/>
        </p:nvSpPr>
        <p:spPr>
          <a:xfrm>
            <a:off x="1016319" y="5287895"/>
            <a:ext cx="1827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  <a:p>
            <a:r>
              <a:rPr lang="en-US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lang="en-US" sz="140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985356" y="4906524"/>
            <a:ext cx="1836592" cy="388729"/>
            <a:chOff x="985356" y="4906524"/>
            <a:chExt cx="1836592" cy="388729"/>
          </a:xfrm>
        </p:grpSpPr>
        <p:cxnSp>
          <p:nvCxnSpPr>
            <p:cNvPr id="65" name="Straight Connector 64"/>
            <p:cNvCxnSpPr/>
            <p:nvPr/>
          </p:nvCxnSpPr>
          <p:spPr>
            <a:xfrm flipV="1">
              <a:off x="985356" y="5035467"/>
              <a:ext cx="1707650" cy="259786"/>
            </a:xfrm>
            <a:prstGeom prst="line">
              <a:avLst/>
            </a:prstGeom>
            <a:ln w="38100" cap="rnd">
              <a:solidFill>
                <a:srgbClr val="DA1A3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 rot="10800000">
              <a:off x="2564064" y="4906524"/>
              <a:ext cx="257884" cy="257884"/>
            </a:xfrm>
            <a:prstGeom prst="ellipse">
              <a:avLst/>
            </a:prstGeom>
            <a:solidFill>
              <a:srgbClr val="DA1A3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Oval 157"/>
          <p:cNvSpPr/>
          <p:nvPr/>
        </p:nvSpPr>
        <p:spPr>
          <a:xfrm rot="10800000">
            <a:off x="850319" y="5166311"/>
            <a:ext cx="257884" cy="257884"/>
          </a:xfrm>
          <a:prstGeom prst="ellipse">
            <a:avLst/>
          </a:prstGeom>
          <a:solidFill>
            <a:srgbClr val="DA1A3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77167" y="4706567"/>
            <a:ext cx="257884" cy="257884"/>
            <a:chOff x="4680629" y="3645404"/>
            <a:chExt cx="257884" cy="257884"/>
          </a:xfrm>
        </p:grpSpPr>
        <p:sp>
          <p:nvSpPr>
            <p:cNvPr id="48" name="Oval 47"/>
            <p:cNvSpPr/>
            <p:nvPr/>
          </p:nvSpPr>
          <p:spPr>
            <a:xfrm rot="10800000">
              <a:off x="4680629" y="3645404"/>
              <a:ext cx="257884" cy="25788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0800000">
              <a:off x="4708892" y="3679706"/>
              <a:ext cx="201356" cy="2013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A1A3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732150" y="4514661"/>
            <a:ext cx="257884" cy="257884"/>
            <a:chOff x="4680629" y="3645404"/>
            <a:chExt cx="257884" cy="257884"/>
          </a:xfrm>
        </p:grpSpPr>
        <p:sp>
          <p:nvSpPr>
            <p:cNvPr id="51" name="Oval 50"/>
            <p:cNvSpPr/>
            <p:nvPr/>
          </p:nvSpPr>
          <p:spPr>
            <a:xfrm rot="10800000">
              <a:off x="4680629" y="3645404"/>
              <a:ext cx="257884" cy="25788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rot="10800000">
              <a:off x="4708892" y="3679706"/>
              <a:ext cx="201356" cy="2013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A1A3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889905" y="4320487"/>
            <a:ext cx="257884" cy="257884"/>
            <a:chOff x="4680629" y="3645404"/>
            <a:chExt cx="257884" cy="257884"/>
          </a:xfrm>
        </p:grpSpPr>
        <p:sp>
          <p:nvSpPr>
            <p:cNvPr id="56" name="Oval 55"/>
            <p:cNvSpPr/>
            <p:nvPr/>
          </p:nvSpPr>
          <p:spPr>
            <a:xfrm rot="10800000">
              <a:off x="4680629" y="3645404"/>
              <a:ext cx="257884" cy="257884"/>
            </a:xfrm>
            <a:prstGeom prst="ellipse">
              <a:avLst/>
            </a:pr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rot="10800000">
              <a:off x="4708892" y="3679706"/>
              <a:ext cx="201356" cy="20135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DA1A32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Oval 48"/>
          <p:cNvSpPr/>
          <p:nvPr/>
        </p:nvSpPr>
        <p:spPr>
          <a:xfrm rot="10800000">
            <a:off x="10004257" y="3542015"/>
            <a:ext cx="257884" cy="2578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rot="10800000">
            <a:off x="10004257" y="3043345"/>
            <a:ext cx="257884" cy="25788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rot="10800000">
            <a:off x="10004257" y="3043345"/>
            <a:ext cx="257884" cy="25788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 rot="10800000">
            <a:off x="10004257" y="3056823"/>
            <a:ext cx="257884" cy="257884"/>
          </a:xfrm>
          <a:prstGeom prst="ellipse">
            <a:avLst/>
          </a:prstGeom>
          <a:solidFill>
            <a:schemeClr val="tx2"/>
          </a:solidFill>
          <a:ln w="38100">
            <a:solidFill>
              <a:schemeClr val="bg1"/>
            </a:solidFill>
          </a:ln>
          <a:effectLst>
            <a:glow rad="101600">
              <a:srgbClr val="00587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rot="10800000">
            <a:off x="10004257" y="3562775"/>
            <a:ext cx="257884" cy="25788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>
            <a:glow rad="101600">
              <a:schemeClr val="accent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0296829" y="4015041"/>
            <a:ext cx="21335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Growth</a:t>
            </a:r>
          </a:p>
        </p:txBody>
      </p:sp>
      <p:sp>
        <p:nvSpPr>
          <p:cNvPr id="70" name="Rectangle 69"/>
          <p:cNvSpPr/>
          <p:nvPr/>
        </p:nvSpPr>
        <p:spPr>
          <a:xfrm>
            <a:off x="9878841" y="4559225"/>
            <a:ext cx="1770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2040 Service Vision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296829" y="3488858"/>
            <a:ext cx="20166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 Growth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0296829" y="2988180"/>
            <a:ext cx="1853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Growth</a:t>
            </a:r>
          </a:p>
        </p:txBody>
      </p:sp>
    </p:spTree>
    <p:extLst>
      <p:ext uri="{BB962C8B-B14F-4D97-AF65-F5344CB8AC3E}">
        <p14:creationId xmlns:p14="http://schemas.microsoft.com/office/powerpoint/2010/main" val="296140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29402"/>
            <a:ext cx="12192000" cy="2759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0611" y="329928"/>
            <a:ext cx="11274542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900" dirty="0"/>
              <a:t>Exploring the Potential Long Term Demand for Caltrain Service</a:t>
            </a:r>
          </a:p>
        </p:txBody>
      </p:sp>
      <p:graphicFrame>
        <p:nvGraphicFramePr>
          <p:cNvPr id="6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843414"/>
              </p:ext>
            </p:extLst>
          </p:nvPr>
        </p:nvGraphicFramePr>
        <p:xfrm>
          <a:off x="5972175" y="2905036"/>
          <a:ext cx="5455432" cy="196072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4630">
                  <a:extLst>
                    <a:ext uri="{9D8B030D-6E8A-4147-A177-3AD203B41FA5}">
                      <a16:colId xmlns="" xmlns:a16="http://schemas.microsoft.com/office/drawing/2014/main" val="1054871214"/>
                    </a:ext>
                  </a:extLst>
                </a:gridCol>
                <a:gridCol w="1767332">
                  <a:extLst>
                    <a:ext uri="{9D8B030D-6E8A-4147-A177-3AD203B41FA5}">
                      <a16:colId xmlns="" xmlns:a16="http://schemas.microsoft.com/office/drawing/2014/main" val="815641367"/>
                    </a:ext>
                  </a:extLst>
                </a:gridCol>
                <a:gridCol w="1763470">
                  <a:extLst>
                    <a:ext uri="{9D8B030D-6E8A-4147-A177-3AD203B41FA5}">
                      <a16:colId xmlns="" xmlns:a16="http://schemas.microsoft.com/office/drawing/2014/main" val="464413895"/>
                    </a:ext>
                  </a:extLst>
                </a:gridCol>
              </a:tblGrid>
              <a:tr h="67640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00587C"/>
                          </a:solidFill>
                          <a:effectLst/>
                          <a:latin typeface="Arial"/>
                          <a:cs typeface="Arial"/>
                        </a:rPr>
                        <a:t>Description</a:t>
                      </a:r>
                      <a:endParaRPr lang="en-US" sz="1800" b="1" i="0" u="none" strike="noStrike">
                        <a:solidFill>
                          <a:srgbClr val="00587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548" marR="10548" marT="1054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00587C"/>
                          </a:solidFill>
                          <a:effectLst/>
                          <a:latin typeface="Arial"/>
                          <a:cs typeface="Arial"/>
                        </a:rPr>
                        <a:t>2017:</a:t>
                      </a:r>
                    </a:p>
                    <a:p>
                      <a:pPr algn="l" fontAlgn="b"/>
                      <a:r>
                        <a:rPr lang="en-US" sz="1800" u="none" strike="noStrike">
                          <a:solidFill>
                            <a:srgbClr val="00587C"/>
                          </a:solidFill>
                          <a:effectLst/>
                          <a:latin typeface="Arial"/>
                          <a:cs typeface="Arial"/>
                        </a:rPr>
                        <a:t>92 Trains/Day</a:t>
                      </a:r>
                      <a:endParaRPr lang="en-US" sz="1800" b="1" i="0" u="none" strike="noStrike">
                        <a:solidFill>
                          <a:srgbClr val="00587C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548" marR="10548" marT="1054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rgbClr val="00587C"/>
                          </a:solidFill>
                          <a:effectLst/>
                          <a:latin typeface="Arial"/>
                          <a:cs typeface="Arial"/>
                        </a:rPr>
                        <a:t>2040:</a:t>
                      </a:r>
                      <a:endParaRPr lang="en-US" sz="1800" u="none" strike="noStrike" baseline="0">
                        <a:solidFill>
                          <a:srgbClr val="00587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587C"/>
                          </a:solidFill>
                          <a:effectLst/>
                          <a:latin typeface="Arial"/>
                          <a:cs typeface="Arial"/>
                        </a:rPr>
                        <a:t>~360</a:t>
                      </a:r>
                      <a:r>
                        <a:rPr lang="en-US" sz="1800" b="1" i="0" u="none" strike="noStrike" baseline="0">
                          <a:solidFill>
                            <a:srgbClr val="00587C"/>
                          </a:solidFill>
                          <a:effectLst/>
                          <a:latin typeface="Arial"/>
                          <a:cs typeface="Arial"/>
                        </a:rPr>
                        <a:t> Trains/Day</a:t>
                      </a:r>
                      <a:endParaRPr lang="en-US" sz="1800" b="1" i="0" u="none" strike="noStrike">
                        <a:solidFill>
                          <a:srgbClr val="00587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8" marR="10548" marT="10548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6121456"/>
                  </a:ext>
                </a:extLst>
              </a:tr>
              <a:tr h="42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Daily</a:t>
                      </a:r>
                      <a:endParaRPr lang="en-US" sz="16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548" marR="10548" marT="1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62,000 </a:t>
                      </a:r>
                      <a:endParaRPr lang="en-US" sz="16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8" marR="10548" marT="1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240,000 </a:t>
                      </a:r>
                      <a:endParaRPr lang="en-US" sz="16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8" marR="10548" marT="1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3640996"/>
                  </a:ext>
                </a:extLst>
              </a:tr>
              <a:tr h="42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Peak</a:t>
                      </a:r>
                      <a:endParaRPr lang="en-U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548" marR="10548" marT="1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50,000 </a:t>
                      </a:r>
                      <a:endParaRPr lang="en-U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8" marR="10548" marT="1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185,000 </a:t>
                      </a:r>
                      <a:endParaRPr lang="en-U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8" marR="10548" marT="1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899411"/>
                  </a:ext>
                </a:extLst>
              </a:tr>
              <a:tr h="42810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Off-Peak</a:t>
                      </a:r>
                      <a:endParaRPr lang="en-U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0548" marR="10548" marT="1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12,000 </a:t>
                      </a:r>
                      <a:endParaRPr lang="en-U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8" marR="10548" marT="1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55,000 </a:t>
                      </a:r>
                      <a:endParaRPr lang="en-US" sz="16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548" marR="10548" marT="10548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44067919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70611" y="2317315"/>
          <a:ext cx="5475649" cy="3939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36280" y="276436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612" y="1196293"/>
            <a:ext cx="10030688" cy="500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Plan Bay Area numbers for projected growth in jobs and housing, an unconstrained model run of high frequency, all-day BART-like service in the Caltrain corridor suggests that by 2040 there could be underlying demand for approximately 240,000 daily trips on the system</a:t>
            </a:r>
          </a:p>
        </p:txBody>
      </p:sp>
    </p:spTree>
    <p:extLst>
      <p:ext uri="{BB962C8B-B14F-4D97-AF65-F5344CB8AC3E}">
        <p14:creationId xmlns:p14="http://schemas.microsoft.com/office/powerpoint/2010/main" val="7309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75C871-52FF-4513-B7ED-CED196E0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54" y="559676"/>
            <a:ext cx="11274542" cy="574213"/>
          </a:xfrm>
        </p:spPr>
        <p:txBody>
          <a:bodyPr/>
          <a:lstStyle/>
          <a:p>
            <a:r>
              <a:rPr lang="en-US"/>
              <a:t>Throughput Demand vs. Capacity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825" y="1407121"/>
            <a:ext cx="9955575" cy="500256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comfortably serve the full potential market for rail in 2040, Caltrain would need to operate 8 trains per hour, per direction (TPHPD) with 10 car trains or 12 TPHPD with 8 or 10 car trains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6" y="2345815"/>
            <a:ext cx="12191995" cy="435428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6" y="2345815"/>
            <a:ext cx="12191995" cy="435428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6" y="2345815"/>
            <a:ext cx="12191993" cy="43542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7" y="2345815"/>
            <a:ext cx="12191990" cy="435428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6" y="2345815"/>
            <a:ext cx="12191990" cy="4354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9" y="2345815"/>
            <a:ext cx="12191987" cy="43542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8341" y="6484480"/>
            <a:ext cx="7037222" cy="308205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r>
              <a:rPr lang="en-US" sz="800">
                <a:solidFill>
                  <a:srgbClr val="979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Seated capacity based on </a:t>
            </a:r>
            <a:r>
              <a:rPr lang="en-US" sz="800" err="1">
                <a:solidFill>
                  <a:srgbClr val="979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Stadler</a:t>
            </a:r>
            <a:r>
              <a:rPr lang="en-US" sz="800">
                <a:solidFill>
                  <a:srgbClr val="9799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EMU with different door and bike car configurations. Does not include consideration of potential HSR capacity to serve demand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865" y="6017058"/>
            <a:ext cx="990601" cy="5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8C7E41A-B583-4755-84BE-29781346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10" y="3768986"/>
            <a:ext cx="10366721" cy="574213"/>
          </a:xfrm>
        </p:spPr>
        <p:txBody>
          <a:bodyPr/>
          <a:lstStyle/>
          <a:p>
            <a:r>
              <a:rPr lang="en-US" dirty="0" smtClean="0">
                <a:solidFill>
                  <a:srgbClr val="00587C"/>
                </a:solidFill>
              </a:rPr>
              <a:t>Business Plan Overview</a:t>
            </a:r>
            <a:endParaRPr lang="en-US" spc="0" dirty="0">
              <a:solidFill>
                <a:srgbClr val="00587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472C80-C512-455B-8E3D-1EAF6DDC5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r="-80" b="17069"/>
          <a:stretch/>
        </p:blipFill>
        <p:spPr>
          <a:xfrm>
            <a:off x="-1" y="1"/>
            <a:ext cx="12213772" cy="30324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6F8664E-6EE1-429C-8292-8F50DA3717C0}"/>
              </a:ext>
            </a:extLst>
          </p:cNvPr>
          <p:cNvCxnSpPr>
            <a:cxnSpLocks/>
          </p:cNvCxnSpPr>
          <p:nvPr/>
        </p:nvCxnSpPr>
        <p:spPr>
          <a:xfrm>
            <a:off x="643077" y="4924787"/>
            <a:ext cx="9256573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FD8F9C4-0249-4445-9AE2-F5C94117FEE1}"/>
              </a:ext>
            </a:extLst>
          </p:cNvPr>
          <p:cNvSpPr/>
          <p:nvPr/>
        </p:nvSpPr>
        <p:spPr>
          <a:xfrm>
            <a:off x="546554" y="4752321"/>
            <a:ext cx="313957" cy="313957"/>
          </a:xfrm>
          <a:prstGeom prst="ellipse">
            <a:avLst/>
          </a:prstGeom>
          <a:solidFill>
            <a:srgbClr val="00587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DDE866D-27F2-481C-B6A7-358EE2E043DB}"/>
              </a:ext>
            </a:extLst>
          </p:cNvPr>
          <p:cNvSpPr/>
          <p:nvPr/>
        </p:nvSpPr>
        <p:spPr>
          <a:xfrm>
            <a:off x="2844454" y="4752321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AF3926-31D4-4F00-BB0D-E970D3C71133}"/>
              </a:ext>
            </a:extLst>
          </p:cNvPr>
          <p:cNvSpPr/>
          <p:nvPr/>
        </p:nvSpPr>
        <p:spPr>
          <a:xfrm>
            <a:off x="7440254" y="4760886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2035FF-6BBE-4102-8957-38BF6221470E}"/>
              </a:ext>
            </a:extLst>
          </p:cNvPr>
          <p:cNvSpPr txBox="1"/>
          <p:nvPr/>
        </p:nvSpPr>
        <p:spPr>
          <a:xfrm>
            <a:off x="412069" y="5074843"/>
            <a:ext cx="190568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b="1" dirty="0" smtClean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Overview</a:t>
            </a:r>
            <a:endParaRPr lang="en-US" b="1" dirty="0">
              <a:solidFill>
                <a:srgbClr val="005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0FCE5E-6294-4158-B331-3F4952CA2E6E}"/>
              </a:ext>
            </a:extLst>
          </p:cNvPr>
          <p:cNvSpPr txBox="1"/>
          <p:nvPr/>
        </p:nvSpPr>
        <p:spPr>
          <a:xfrm>
            <a:off x="2864766" y="5056963"/>
            <a:ext cx="210492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Vision for Growth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75673F-4072-4106-86D1-667B7F119F54}"/>
              </a:ext>
            </a:extLst>
          </p:cNvPr>
          <p:cNvSpPr txBox="1"/>
          <p:nvPr/>
        </p:nvSpPr>
        <p:spPr>
          <a:xfrm>
            <a:off x="5032199" y="5056567"/>
            <a:ext cx="141608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Crafting Scenarios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C21097-394E-41E8-85A3-1F67DB57CB88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3B21565-2C54-44B9-8AC8-99FCC6F4614A}"/>
              </a:ext>
            </a:extLst>
          </p:cNvPr>
          <p:cNvSpPr/>
          <p:nvPr/>
        </p:nvSpPr>
        <p:spPr>
          <a:xfrm>
            <a:off x="5142354" y="4743006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247198-10E0-47B0-BC4D-4EE7BE54E294}"/>
              </a:ext>
            </a:extLst>
          </p:cNvPr>
          <p:cNvSpPr txBox="1"/>
          <p:nvPr/>
        </p:nvSpPr>
        <p:spPr>
          <a:xfrm>
            <a:off x="7323294" y="5045473"/>
            <a:ext cx="199755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Beyond the Tracks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FAF3926-31D4-4F00-BB0D-E970D3C71133}"/>
              </a:ext>
            </a:extLst>
          </p:cNvPr>
          <p:cNvSpPr/>
          <p:nvPr/>
        </p:nvSpPr>
        <p:spPr>
          <a:xfrm>
            <a:off x="9738153" y="4731516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247198-10E0-47B0-BC4D-4EE7BE54E294}"/>
              </a:ext>
            </a:extLst>
          </p:cNvPr>
          <p:cNvSpPr txBox="1"/>
          <p:nvPr/>
        </p:nvSpPr>
        <p:spPr>
          <a:xfrm>
            <a:off x="9539444" y="5045473"/>
            <a:ext cx="199755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&amp; Next Steps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03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529207" y="5748282"/>
            <a:ext cx="1476865" cy="896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0611" y="904141"/>
            <a:ext cx="8773389" cy="574213"/>
          </a:xfrm>
        </p:spPr>
        <p:txBody>
          <a:bodyPr/>
          <a:lstStyle/>
          <a:p>
            <a:r>
              <a:rPr lang="en-US" dirty="0" smtClean="0"/>
              <a:t>Service </a:t>
            </a:r>
            <a:r>
              <a:rPr lang="en-US" dirty="0"/>
              <a:t>Goals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1540" y="2394838"/>
            <a:ext cx="11594532" cy="321128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endParaRPr lang="en-US" sz="2400" b="1" dirty="0">
              <a:solidFill>
                <a:srgbClr val="005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Maximize Ridership</a:t>
            </a:r>
            <a:br>
              <a:rPr lang="en-US" sz="2400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fast and frequent service between major markets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rgbClr val="005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Coverage and Connectivity</a:t>
            </a:r>
            <a:br>
              <a:rPr lang="en-US" sz="2400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ensuring that most stations are connected with frequent service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rgbClr val="005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Capacity and Convenience</a:t>
            </a:r>
            <a:br>
              <a:rPr lang="en-US" sz="2400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service that is comfortable and easy to understand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rgbClr val="005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“Right Size” New Infrastructure</a:t>
            </a:r>
            <a:br>
              <a:rPr lang="en-US" sz="2400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investing strategically to provide corridor-wide benefits</a:t>
            </a:r>
          </a:p>
        </p:txBody>
      </p:sp>
    </p:spTree>
    <p:extLst>
      <p:ext uri="{BB962C8B-B14F-4D97-AF65-F5344CB8AC3E}">
        <p14:creationId xmlns:p14="http://schemas.microsoft.com/office/powerpoint/2010/main" val="32610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Rectangle 582">
            <a:extLst>
              <a:ext uri="{FF2B5EF4-FFF2-40B4-BE49-F238E27FC236}">
                <a16:creationId xmlns="" xmlns:a16="http://schemas.microsoft.com/office/drawing/2014/main" id="{339732A4-1E21-4602-B4BC-3B325499AD43}"/>
              </a:ext>
            </a:extLst>
          </p:cNvPr>
          <p:cNvSpPr/>
          <p:nvPr/>
        </p:nvSpPr>
        <p:spPr bwMode="auto">
          <a:xfrm>
            <a:off x="1962382" y="3045855"/>
            <a:ext cx="9188012" cy="79268"/>
          </a:xfrm>
          <a:prstGeom prst="rect">
            <a:avLst/>
          </a:prstGeom>
          <a:gradFill>
            <a:gsLst>
              <a:gs pos="48000">
                <a:srgbClr val="FAD8C1"/>
              </a:gs>
              <a:gs pos="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584" name="Rectangle 583">
            <a:extLst>
              <a:ext uri="{FF2B5EF4-FFF2-40B4-BE49-F238E27FC236}">
                <a16:creationId xmlns="" xmlns:a16="http://schemas.microsoft.com/office/drawing/2014/main" id="{339732A4-1E21-4602-B4BC-3B325499AD43}"/>
              </a:ext>
            </a:extLst>
          </p:cNvPr>
          <p:cNvSpPr/>
          <p:nvPr/>
        </p:nvSpPr>
        <p:spPr bwMode="auto">
          <a:xfrm rot="10800000">
            <a:off x="1962382" y="3124010"/>
            <a:ext cx="9188012" cy="79268"/>
          </a:xfrm>
          <a:prstGeom prst="rect">
            <a:avLst/>
          </a:prstGeom>
          <a:gradFill>
            <a:gsLst>
              <a:gs pos="48000">
                <a:srgbClr val="FAD8C1"/>
              </a:gs>
              <a:gs pos="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529207" y="5748282"/>
            <a:ext cx="1476865" cy="896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726132"/>
            <a:ext cx="12192000" cy="160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10" y="151919"/>
            <a:ext cx="11635462" cy="574213"/>
          </a:xfrm>
        </p:spPr>
        <p:txBody>
          <a:bodyPr/>
          <a:lstStyle/>
          <a:p>
            <a:r>
              <a:rPr lang="en-US" sz="4000" dirty="0" smtClean="0"/>
              <a:t>Screening &amp; Evaluation Results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49304" y="770029"/>
            <a:ext cx="10530109" cy="5915701"/>
            <a:chOff x="749304" y="770029"/>
            <a:chExt cx="10530109" cy="5915701"/>
          </a:xfrm>
        </p:grpSpPr>
        <p:grpSp>
          <p:nvGrpSpPr>
            <p:cNvPr id="616" name="Group 615"/>
            <p:cNvGrpSpPr/>
            <p:nvPr/>
          </p:nvGrpSpPr>
          <p:grpSpPr>
            <a:xfrm>
              <a:off x="10137958" y="4940870"/>
              <a:ext cx="1012436" cy="184567"/>
              <a:chOff x="2263140" y="3610552"/>
              <a:chExt cx="2399814" cy="181597"/>
            </a:xfrm>
          </p:grpSpPr>
          <p:sp>
            <p:nvSpPr>
              <p:cNvPr id="617" name="Rectangle 616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619" name="Group 618"/>
            <p:cNvGrpSpPr/>
            <p:nvPr/>
          </p:nvGrpSpPr>
          <p:grpSpPr>
            <a:xfrm>
              <a:off x="10137958" y="4274758"/>
              <a:ext cx="1012436" cy="157423"/>
              <a:chOff x="2263140" y="3610552"/>
              <a:chExt cx="2399814" cy="181597"/>
            </a:xfrm>
          </p:grpSpPr>
          <p:sp>
            <p:nvSpPr>
              <p:cNvPr id="620" name="Rectangle 619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622" name="Group 621"/>
            <p:cNvGrpSpPr/>
            <p:nvPr/>
          </p:nvGrpSpPr>
          <p:grpSpPr>
            <a:xfrm>
              <a:off x="10137958" y="3642093"/>
              <a:ext cx="1012436" cy="254948"/>
              <a:chOff x="2263140" y="3610552"/>
              <a:chExt cx="2399814" cy="181598"/>
            </a:xfrm>
          </p:grpSpPr>
          <p:sp>
            <p:nvSpPr>
              <p:cNvPr id="623" name="Rectangle 622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10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410" name="Group 409"/>
            <p:cNvGrpSpPr/>
            <p:nvPr/>
          </p:nvGrpSpPr>
          <p:grpSpPr>
            <a:xfrm>
              <a:off x="3165956" y="6011212"/>
              <a:ext cx="1067738" cy="342310"/>
              <a:chOff x="2263140" y="3610552"/>
              <a:chExt cx="2399814" cy="181597"/>
            </a:xfrm>
          </p:grpSpPr>
          <p:sp>
            <p:nvSpPr>
              <p:cNvPr id="411" name="Rectangle 410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12" name="Rectangle 411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404" name="Group 403"/>
            <p:cNvGrpSpPr/>
            <p:nvPr/>
          </p:nvGrpSpPr>
          <p:grpSpPr>
            <a:xfrm>
              <a:off x="3165956" y="4922928"/>
              <a:ext cx="1067738" cy="432967"/>
              <a:chOff x="2263140" y="3610552"/>
              <a:chExt cx="2399814" cy="181597"/>
            </a:xfrm>
          </p:grpSpPr>
          <p:sp>
            <p:nvSpPr>
              <p:cNvPr id="405" name="Rectangle 404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06" name="Rectangle 405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401" name="Group 400"/>
            <p:cNvGrpSpPr/>
            <p:nvPr/>
          </p:nvGrpSpPr>
          <p:grpSpPr>
            <a:xfrm>
              <a:off x="3165956" y="3790911"/>
              <a:ext cx="1067738" cy="432967"/>
              <a:chOff x="2263140" y="3610552"/>
              <a:chExt cx="2399814" cy="181597"/>
            </a:xfrm>
          </p:grpSpPr>
          <p:sp>
            <p:nvSpPr>
              <p:cNvPr id="402" name="Rectangle 401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03" name="Rectangle 402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395" name="Group 394"/>
            <p:cNvGrpSpPr/>
            <p:nvPr/>
          </p:nvGrpSpPr>
          <p:grpSpPr>
            <a:xfrm>
              <a:off x="3165956" y="2423725"/>
              <a:ext cx="1067738" cy="473689"/>
              <a:chOff x="2263140" y="3610552"/>
              <a:chExt cx="2399814" cy="181597"/>
            </a:xfrm>
          </p:grpSpPr>
          <p:sp>
            <p:nvSpPr>
              <p:cNvPr id="396" name="Rectangle 395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397" name="Rectangle 396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389" name="Group 388"/>
            <p:cNvGrpSpPr/>
            <p:nvPr/>
          </p:nvGrpSpPr>
          <p:grpSpPr>
            <a:xfrm>
              <a:off x="1949458" y="4889735"/>
              <a:ext cx="914157" cy="201230"/>
              <a:chOff x="2263140" y="3610552"/>
              <a:chExt cx="2399814" cy="181597"/>
            </a:xfrm>
          </p:grpSpPr>
          <p:sp>
            <p:nvSpPr>
              <p:cNvPr id="390" name="Rectangle 389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391" name="Rectangle 390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386" name="Group 385"/>
            <p:cNvGrpSpPr/>
            <p:nvPr/>
          </p:nvGrpSpPr>
          <p:grpSpPr>
            <a:xfrm>
              <a:off x="1949458" y="3629149"/>
              <a:ext cx="914157" cy="230569"/>
              <a:chOff x="2263140" y="3610552"/>
              <a:chExt cx="2399814" cy="181597"/>
            </a:xfrm>
          </p:grpSpPr>
          <p:sp>
            <p:nvSpPr>
              <p:cNvPr id="387" name="Rectangle 386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388" name="Rectangle 387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sp>
          <p:nvSpPr>
            <p:cNvPr id="884" name="Rectangle: Rounded Corners 192">
              <a:extLst>
                <a:ext uri="{FF2B5EF4-FFF2-40B4-BE49-F238E27FC236}">
                  <a16:creationId xmlns="" xmlns:a16="http://schemas.microsoft.com/office/drawing/2014/main" id="{B6BA50F4-8144-4520-86B7-2EA55F99642C}"/>
                </a:ext>
              </a:extLst>
            </p:cNvPr>
            <p:cNvSpPr/>
            <p:nvPr/>
          </p:nvSpPr>
          <p:spPr bwMode="auto">
            <a:xfrm>
              <a:off x="3396473" y="1314444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5" name="Rectangle 884">
              <a:extLst>
                <a:ext uri="{FF2B5EF4-FFF2-40B4-BE49-F238E27FC236}">
                  <a16:creationId xmlns="" xmlns:a16="http://schemas.microsoft.com/office/drawing/2014/main" id="{44FEE255-4BD2-4E60-AA5A-671A3D851FC7}"/>
                </a:ext>
              </a:extLst>
            </p:cNvPr>
            <p:cNvSpPr/>
            <p:nvPr/>
          </p:nvSpPr>
          <p:spPr bwMode="auto">
            <a:xfrm>
              <a:off x="3399128" y="1465844"/>
              <a:ext cx="144016" cy="520976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87" name="Oval 886">
              <a:extLst>
                <a:ext uri="{FF2B5EF4-FFF2-40B4-BE49-F238E27FC236}">
                  <a16:creationId xmlns="" xmlns:a16="http://schemas.microsoft.com/office/drawing/2014/main" id="{A2E76222-C4E7-406C-87BF-5BD7E8953CAA}"/>
                </a:ext>
              </a:extLst>
            </p:cNvPr>
            <p:cNvSpPr/>
            <p:nvPr/>
          </p:nvSpPr>
          <p:spPr bwMode="auto">
            <a:xfrm>
              <a:off x="3421304" y="161802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88" name="Oval 887">
              <a:extLst>
                <a:ext uri="{FF2B5EF4-FFF2-40B4-BE49-F238E27FC236}">
                  <a16:creationId xmlns="" xmlns:a16="http://schemas.microsoft.com/office/drawing/2014/main" id="{3D26CB02-2849-44F5-8DFA-EC5E7A805BED}"/>
                </a:ext>
              </a:extLst>
            </p:cNvPr>
            <p:cNvSpPr/>
            <p:nvPr/>
          </p:nvSpPr>
          <p:spPr bwMode="auto">
            <a:xfrm>
              <a:off x="3421304" y="306705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89" name="Rectangle 888">
              <a:extLst>
                <a:ext uri="{FF2B5EF4-FFF2-40B4-BE49-F238E27FC236}">
                  <a16:creationId xmlns="" xmlns:a16="http://schemas.microsoft.com/office/drawing/2014/main" id="{A33059F3-5CFB-466C-BA4D-D168451D93C5}"/>
                </a:ext>
              </a:extLst>
            </p:cNvPr>
            <p:cNvSpPr/>
            <p:nvPr/>
          </p:nvSpPr>
          <p:spPr bwMode="auto">
            <a:xfrm>
              <a:off x="3743770" y="1465844"/>
              <a:ext cx="144016" cy="5209765"/>
            </a:xfrm>
            <a:prstGeom prst="rect">
              <a:avLst/>
            </a:prstGeom>
            <a:solidFill>
              <a:srgbClr val="26B1B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err="1"/>
            </a:p>
          </p:txBody>
        </p:sp>
        <p:sp>
          <p:nvSpPr>
            <p:cNvPr id="890" name="Rectangle 889">
              <a:extLst>
                <a:ext uri="{FF2B5EF4-FFF2-40B4-BE49-F238E27FC236}">
                  <a16:creationId xmlns="" xmlns:a16="http://schemas.microsoft.com/office/drawing/2014/main" id="{9BB1887C-7EFE-4F37-8151-B7FF2461C33C}"/>
                </a:ext>
              </a:extLst>
            </p:cNvPr>
            <p:cNvSpPr/>
            <p:nvPr/>
          </p:nvSpPr>
          <p:spPr bwMode="auto">
            <a:xfrm>
              <a:off x="3571808" y="1465844"/>
              <a:ext cx="144016" cy="5209765"/>
            </a:xfrm>
            <a:prstGeom prst="rect">
              <a:avLst/>
            </a:prstGeom>
            <a:solidFill>
              <a:srgbClr val="26B1B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err="1"/>
            </a:p>
          </p:txBody>
        </p:sp>
        <p:sp>
          <p:nvSpPr>
            <p:cNvPr id="891" name="Oval 890">
              <a:extLst>
                <a:ext uri="{FF2B5EF4-FFF2-40B4-BE49-F238E27FC236}">
                  <a16:creationId xmlns="" xmlns:a16="http://schemas.microsoft.com/office/drawing/2014/main" id="{7AE6D7D9-5CDB-4E06-8AF8-63D909C82385}"/>
                </a:ext>
              </a:extLst>
            </p:cNvPr>
            <p:cNvSpPr/>
            <p:nvPr/>
          </p:nvSpPr>
          <p:spPr bwMode="auto">
            <a:xfrm>
              <a:off x="3765946" y="161802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92" name="Oval 891">
              <a:extLst>
                <a:ext uri="{FF2B5EF4-FFF2-40B4-BE49-F238E27FC236}">
                  <a16:creationId xmlns="" xmlns:a16="http://schemas.microsoft.com/office/drawing/2014/main" id="{21F8F978-C522-4BEE-A40E-30EBB5F470CE}"/>
                </a:ext>
              </a:extLst>
            </p:cNvPr>
            <p:cNvSpPr/>
            <p:nvPr/>
          </p:nvSpPr>
          <p:spPr bwMode="auto">
            <a:xfrm>
              <a:off x="2181191" y="654302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93" name="Oval 892">
              <a:extLst>
                <a:ext uri="{FF2B5EF4-FFF2-40B4-BE49-F238E27FC236}">
                  <a16:creationId xmlns="" xmlns:a16="http://schemas.microsoft.com/office/drawing/2014/main" id="{BF9D4498-BD57-43BB-AA56-64BD2FEDCB1B}"/>
                </a:ext>
              </a:extLst>
            </p:cNvPr>
            <p:cNvSpPr/>
            <p:nvPr/>
          </p:nvSpPr>
          <p:spPr bwMode="auto">
            <a:xfrm>
              <a:off x="3765946" y="375503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94" name="Oval 893">
              <a:extLst>
                <a:ext uri="{FF2B5EF4-FFF2-40B4-BE49-F238E27FC236}">
                  <a16:creationId xmlns="" xmlns:a16="http://schemas.microsoft.com/office/drawing/2014/main" id="{8809095F-48F6-4CF5-A760-D95A1C5AB273}"/>
                </a:ext>
              </a:extLst>
            </p:cNvPr>
            <p:cNvSpPr/>
            <p:nvPr/>
          </p:nvSpPr>
          <p:spPr bwMode="auto">
            <a:xfrm>
              <a:off x="3765946" y="428938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95" name="Oval 894">
              <a:extLst>
                <a:ext uri="{FF2B5EF4-FFF2-40B4-BE49-F238E27FC236}">
                  <a16:creationId xmlns="" xmlns:a16="http://schemas.microsoft.com/office/drawing/2014/main" id="{A6507A5D-E1FD-405C-8AA2-5ACC962DFDEF}"/>
                </a:ext>
              </a:extLst>
            </p:cNvPr>
            <p:cNvSpPr/>
            <p:nvPr/>
          </p:nvSpPr>
          <p:spPr bwMode="auto">
            <a:xfrm>
              <a:off x="3765946" y="478245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96" name="Oval 895">
              <a:extLst>
                <a:ext uri="{FF2B5EF4-FFF2-40B4-BE49-F238E27FC236}">
                  <a16:creationId xmlns="" xmlns:a16="http://schemas.microsoft.com/office/drawing/2014/main" id="{4689F742-5D05-496E-83BF-C219D997852E}"/>
                </a:ext>
              </a:extLst>
            </p:cNvPr>
            <p:cNvSpPr/>
            <p:nvPr/>
          </p:nvSpPr>
          <p:spPr bwMode="auto">
            <a:xfrm>
              <a:off x="3765946" y="540870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97" name="Oval 896">
              <a:extLst>
                <a:ext uri="{FF2B5EF4-FFF2-40B4-BE49-F238E27FC236}">
                  <a16:creationId xmlns="" xmlns:a16="http://schemas.microsoft.com/office/drawing/2014/main" id="{3F9EF225-178B-45BD-B87E-125CE1A48C2B}"/>
                </a:ext>
              </a:extLst>
            </p:cNvPr>
            <p:cNvSpPr/>
            <p:nvPr/>
          </p:nvSpPr>
          <p:spPr bwMode="auto">
            <a:xfrm>
              <a:off x="3765946" y="362808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98" name="Oval 897">
              <a:extLst>
                <a:ext uri="{FF2B5EF4-FFF2-40B4-BE49-F238E27FC236}">
                  <a16:creationId xmlns="" xmlns:a16="http://schemas.microsoft.com/office/drawing/2014/main" id="{622F843E-AE0C-4114-A8EC-A086A7014EA2}"/>
                </a:ext>
              </a:extLst>
            </p:cNvPr>
            <p:cNvSpPr/>
            <p:nvPr/>
          </p:nvSpPr>
          <p:spPr bwMode="auto">
            <a:xfrm>
              <a:off x="3765946" y="393391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99" name="Oval 898">
              <a:extLst>
                <a:ext uri="{FF2B5EF4-FFF2-40B4-BE49-F238E27FC236}">
                  <a16:creationId xmlns="" xmlns:a16="http://schemas.microsoft.com/office/drawing/2014/main" id="{13A4179B-3C28-4F26-87AD-9D970C573B3A}"/>
                </a:ext>
              </a:extLst>
            </p:cNvPr>
            <p:cNvSpPr/>
            <p:nvPr/>
          </p:nvSpPr>
          <p:spPr bwMode="auto">
            <a:xfrm>
              <a:off x="3593418" y="4655833"/>
              <a:ext cx="93663" cy="851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00" name="Oval 899">
              <a:extLst>
                <a:ext uri="{FF2B5EF4-FFF2-40B4-BE49-F238E27FC236}">
                  <a16:creationId xmlns="" xmlns:a16="http://schemas.microsoft.com/office/drawing/2014/main" id="{C2ACFD09-BC7E-4D5D-983B-3EE935296C09}"/>
                </a:ext>
              </a:extLst>
            </p:cNvPr>
            <p:cNvSpPr/>
            <p:nvPr/>
          </p:nvSpPr>
          <p:spPr bwMode="auto">
            <a:xfrm>
              <a:off x="3593417" y="520554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01" name="Oval 900">
              <a:extLst>
                <a:ext uri="{FF2B5EF4-FFF2-40B4-BE49-F238E27FC236}">
                  <a16:creationId xmlns="" xmlns:a16="http://schemas.microsoft.com/office/drawing/2014/main" id="{FB6390BA-BD36-4366-AC8E-D0A56D7341E0}"/>
                </a:ext>
              </a:extLst>
            </p:cNvPr>
            <p:cNvSpPr/>
            <p:nvPr/>
          </p:nvSpPr>
          <p:spPr bwMode="auto">
            <a:xfrm>
              <a:off x="3593984" y="161802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02" name="Oval 901">
              <a:extLst>
                <a:ext uri="{FF2B5EF4-FFF2-40B4-BE49-F238E27FC236}">
                  <a16:creationId xmlns="" xmlns:a16="http://schemas.microsoft.com/office/drawing/2014/main" id="{445B6FFB-2F0B-458E-BC97-55FB668FBB25}"/>
                </a:ext>
              </a:extLst>
            </p:cNvPr>
            <p:cNvSpPr/>
            <p:nvPr/>
          </p:nvSpPr>
          <p:spPr bwMode="auto">
            <a:xfrm>
              <a:off x="3593984" y="306705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03" name="Oval 902">
              <a:extLst>
                <a:ext uri="{FF2B5EF4-FFF2-40B4-BE49-F238E27FC236}">
                  <a16:creationId xmlns="" xmlns:a16="http://schemas.microsoft.com/office/drawing/2014/main" id="{8F6DB072-3795-4402-BE29-012251A76D12}"/>
                </a:ext>
              </a:extLst>
            </p:cNvPr>
            <p:cNvSpPr/>
            <p:nvPr/>
          </p:nvSpPr>
          <p:spPr bwMode="auto">
            <a:xfrm>
              <a:off x="3593984" y="428938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04" name="Oval 903">
              <a:extLst>
                <a:ext uri="{FF2B5EF4-FFF2-40B4-BE49-F238E27FC236}">
                  <a16:creationId xmlns="" xmlns:a16="http://schemas.microsoft.com/office/drawing/2014/main" id="{DB49234F-CF60-453E-8337-56C7FF60685E}"/>
                </a:ext>
              </a:extLst>
            </p:cNvPr>
            <p:cNvSpPr/>
            <p:nvPr/>
          </p:nvSpPr>
          <p:spPr bwMode="auto">
            <a:xfrm>
              <a:off x="3593984" y="478245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05" name="Oval 904">
              <a:extLst>
                <a:ext uri="{FF2B5EF4-FFF2-40B4-BE49-F238E27FC236}">
                  <a16:creationId xmlns="" xmlns:a16="http://schemas.microsoft.com/office/drawing/2014/main" id="{864F9CC4-53E1-413B-B5ED-497003BDAE4D}"/>
                </a:ext>
              </a:extLst>
            </p:cNvPr>
            <p:cNvSpPr/>
            <p:nvPr/>
          </p:nvSpPr>
          <p:spPr bwMode="auto">
            <a:xfrm>
              <a:off x="3593984" y="540870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06" name="Oval 905">
              <a:extLst>
                <a:ext uri="{FF2B5EF4-FFF2-40B4-BE49-F238E27FC236}">
                  <a16:creationId xmlns="" xmlns:a16="http://schemas.microsoft.com/office/drawing/2014/main" id="{1EBF510E-D119-49CC-9BD9-0C6345AC54E0}"/>
                </a:ext>
              </a:extLst>
            </p:cNvPr>
            <p:cNvSpPr/>
            <p:nvPr/>
          </p:nvSpPr>
          <p:spPr bwMode="auto">
            <a:xfrm>
              <a:off x="3593984" y="568557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07" name="Oval 906">
              <a:extLst>
                <a:ext uri="{FF2B5EF4-FFF2-40B4-BE49-F238E27FC236}">
                  <a16:creationId xmlns="" xmlns:a16="http://schemas.microsoft.com/office/drawing/2014/main" id="{FF14AB5A-C8E5-42EC-888B-3FAEB748F989}"/>
                </a:ext>
              </a:extLst>
            </p:cNvPr>
            <p:cNvSpPr/>
            <p:nvPr/>
          </p:nvSpPr>
          <p:spPr bwMode="auto">
            <a:xfrm>
              <a:off x="3765946" y="349339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08" name="Oval 907">
              <a:extLst>
                <a:ext uri="{FF2B5EF4-FFF2-40B4-BE49-F238E27FC236}">
                  <a16:creationId xmlns="" xmlns:a16="http://schemas.microsoft.com/office/drawing/2014/main" id="{3DDD6564-DBEA-4C3C-8F31-7CCB372778DA}"/>
                </a:ext>
              </a:extLst>
            </p:cNvPr>
            <p:cNvSpPr/>
            <p:nvPr/>
          </p:nvSpPr>
          <p:spPr bwMode="auto">
            <a:xfrm>
              <a:off x="3593984" y="495652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09" name="Rectangle: Rounded Corners 219">
              <a:extLst>
                <a:ext uri="{FF2B5EF4-FFF2-40B4-BE49-F238E27FC236}">
                  <a16:creationId xmlns="" xmlns:a16="http://schemas.microsoft.com/office/drawing/2014/main" id="{775E8F49-C00E-4CB8-B2E4-2901A42615C3}"/>
                </a:ext>
              </a:extLst>
            </p:cNvPr>
            <p:cNvSpPr/>
            <p:nvPr/>
          </p:nvSpPr>
          <p:spPr bwMode="auto">
            <a:xfrm>
              <a:off x="3564287" y="1314444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0" name="Rectangle: Rounded Corners 220">
              <a:extLst>
                <a:ext uri="{FF2B5EF4-FFF2-40B4-BE49-F238E27FC236}">
                  <a16:creationId xmlns="" xmlns:a16="http://schemas.microsoft.com/office/drawing/2014/main" id="{7433584B-72B2-4D01-8C09-0AEBC5B05CE2}"/>
                </a:ext>
              </a:extLst>
            </p:cNvPr>
            <p:cNvSpPr/>
            <p:nvPr/>
          </p:nvSpPr>
          <p:spPr bwMode="auto">
            <a:xfrm>
              <a:off x="3736249" y="1314444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1" name="Oval 910">
              <a:extLst>
                <a:ext uri="{FF2B5EF4-FFF2-40B4-BE49-F238E27FC236}">
                  <a16:creationId xmlns="" xmlns:a16="http://schemas.microsoft.com/office/drawing/2014/main" id="{C3304397-42C2-451F-90B8-A068D5570728}"/>
                </a:ext>
              </a:extLst>
            </p:cNvPr>
            <p:cNvSpPr/>
            <p:nvPr/>
          </p:nvSpPr>
          <p:spPr bwMode="auto">
            <a:xfrm>
              <a:off x="3774511" y="306705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12" name="Oval 911">
              <a:extLst>
                <a:ext uri="{FF2B5EF4-FFF2-40B4-BE49-F238E27FC236}">
                  <a16:creationId xmlns="" xmlns:a16="http://schemas.microsoft.com/office/drawing/2014/main" id="{B73F284D-3D3A-4C51-A687-AC35E8417B15}"/>
                </a:ext>
              </a:extLst>
            </p:cNvPr>
            <p:cNvSpPr/>
            <p:nvPr/>
          </p:nvSpPr>
          <p:spPr bwMode="auto">
            <a:xfrm>
              <a:off x="3768216" y="406334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15" name="Oval 914">
              <a:extLst>
                <a:ext uri="{FF2B5EF4-FFF2-40B4-BE49-F238E27FC236}">
                  <a16:creationId xmlns="" xmlns:a16="http://schemas.microsoft.com/office/drawing/2014/main" id="{A1FF3FF3-2EBA-4D86-BBB5-E81D3D35C9D8}"/>
                </a:ext>
              </a:extLst>
            </p:cNvPr>
            <p:cNvSpPr/>
            <p:nvPr/>
          </p:nvSpPr>
          <p:spPr bwMode="auto">
            <a:xfrm>
              <a:off x="3937053" y="279758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16" name="Rectangle 915">
              <a:extLst>
                <a:ext uri="{FF2B5EF4-FFF2-40B4-BE49-F238E27FC236}">
                  <a16:creationId xmlns="" xmlns:a16="http://schemas.microsoft.com/office/drawing/2014/main" id="{1D363FCF-95D2-4AB0-A6DB-A444790DB75D}"/>
                </a:ext>
              </a:extLst>
            </p:cNvPr>
            <p:cNvSpPr/>
            <p:nvPr/>
          </p:nvSpPr>
          <p:spPr bwMode="auto">
            <a:xfrm>
              <a:off x="3912608" y="1465844"/>
              <a:ext cx="144016" cy="5209765"/>
            </a:xfrm>
            <a:prstGeom prst="rect">
              <a:avLst/>
            </a:prstGeom>
            <a:solidFill>
              <a:srgbClr val="26B1B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err="1"/>
            </a:p>
          </p:txBody>
        </p:sp>
        <p:sp>
          <p:nvSpPr>
            <p:cNvPr id="917" name="Oval 916">
              <a:extLst>
                <a:ext uri="{FF2B5EF4-FFF2-40B4-BE49-F238E27FC236}">
                  <a16:creationId xmlns="" xmlns:a16="http://schemas.microsoft.com/office/drawing/2014/main" id="{5DD428A9-D434-4CE6-A15C-E0D3E0DE784A}"/>
                </a:ext>
              </a:extLst>
            </p:cNvPr>
            <p:cNvSpPr/>
            <p:nvPr/>
          </p:nvSpPr>
          <p:spPr bwMode="auto">
            <a:xfrm>
              <a:off x="3934784" y="161802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18" name="Oval 917">
              <a:extLst>
                <a:ext uri="{FF2B5EF4-FFF2-40B4-BE49-F238E27FC236}">
                  <a16:creationId xmlns="" xmlns:a16="http://schemas.microsoft.com/office/drawing/2014/main" id="{2AC93F6E-9DDE-4A90-A625-F7FFAD9EB104}"/>
                </a:ext>
              </a:extLst>
            </p:cNvPr>
            <p:cNvSpPr/>
            <p:nvPr/>
          </p:nvSpPr>
          <p:spPr bwMode="auto">
            <a:xfrm>
              <a:off x="2350029" y="654302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19" name="Oval 918">
              <a:extLst>
                <a:ext uri="{FF2B5EF4-FFF2-40B4-BE49-F238E27FC236}">
                  <a16:creationId xmlns="" xmlns:a16="http://schemas.microsoft.com/office/drawing/2014/main" id="{B9BDA1D8-15F2-405D-A0EA-CF8E68136187}"/>
                </a:ext>
              </a:extLst>
            </p:cNvPr>
            <p:cNvSpPr/>
            <p:nvPr/>
          </p:nvSpPr>
          <p:spPr bwMode="auto">
            <a:xfrm>
              <a:off x="3934784" y="428938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20" name="Oval 919">
              <a:extLst>
                <a:ext uri="{FF2B5EF4-FFF2-40B4-BE49-F238E27FC236}">
                  <a16:creationId xmlns="" xmlns:a16="http://schemas.microsoft.com/office/drawing/2014/main" id="{2F0D3586-FAAB-4258-B619-4F59CB4CE135}"/>
                </a:ext>
              </a:extLst>
            </p:cNvPr>
            <p:cNvSpPr/>
            <p:nvPr/>
          </p:nvSpPr>
          <p:spPr bwMode="auto">
            <a:xfrm>
              <a:off x="3934784" y="478245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21" name="Oval 920">
              <a:extLst>
                <a:ext uri="{FF2B5EF4-FFF2-40B4-BE49-F238E27FC236}">
                  <a16:creationId xmlns="" xmlns:a16="http://schemas.microsoft.com/office/drawing/2014/main" id="{D1A7C477-6E96-4D8E-815A-254B4959F868}"/>
                </a:ext>
              </a:extLst>
            </p:cNvPr>
            <p:cNvSpPr/>
            <p:nvPr/>
          </p:nvSpPr>
          <p:spPr bwMode="auto">
            <a:xfrm>
              <a:off x="3934784" y="540870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22" name="Oval 921">
              <a:extLst>
                <a:ext uri="{FF2B5EF4-FFF2-40B4-BE49-F238E27FC236}">
                  <a16:creationId xmlns="" xmlns:a16="http://schemas.microsoft.com/office/drawing/2014/main" id="{ECA591D2-CBC6-45E4-9362-A0D6CAF558FC}"/>
                </a:ext>
              </a:extLst>
            </p:cNvPr>
            <p:cNvSpPr/>
            <p:nvPr/>
          </p:nvSpPr>
          <p:spPr bwMode="auto">
            <a:xfrm>
              <a:off x="3934784" y="334630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23" name="Oval 922">
              <a:extLst>
                <a:ext uri="{FF2B5EF4-FFF2-40B4-BE49-F238E27FC236}">
                  <a16:creationId xmlns="" xmlns:a16="http://schemas.microsoft.com/office/drawing/2014/main" id="{CAA780E7-3546-456A-9914-74E7A61F10F1}"/>
                </a:ext>
              </a:extLst>
            </p:cNvPr>
            <p:cNvSpPr/>
            <p:nvPr/>
          </p:nvSpPr>
          <p:spPr bwMode="auto">
            <a:xfrm>
              <a:off x="3934784" y="628011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24" name="Rectangle: Rounded Corners 234">
              <a:extLst>
                <a:ext uri="{FF2B5EF4-FFF2-40B4-BE49-F238E27FC236}">
                  <a16:creationId xmlns="" xmlns:a16="http://schemas.microsoft.com/office/drawing/2014/main" id="{4B73E618-A14F-4A3B-BCF8-60F186A7FE2F}"/>
                </a:ext>
              </a:extLst>
            </p:cNvPr>
            <p:cNvSpPr/>
            <p:nvPr/>
          </p:nvSpPr>
          <p:spPr bwMode="auto">
            <a:xfrm>
              <a:off x="3905087" y="1314444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5" name="Oval 924">
              <a:extLst>
                <a:ext uri="{FF2B5EF4-FFF2-40B4-BE49-F238E27FC236}">
                  <a16:creationId xmlns="" xmlns:a16="http://schemas.microsoft.com/office/drawing/2014/main" id="{C9AFD875-0F8B-40AA-B34D-B0DA9134F56C}"/>
                </a:ext>
              </a:extLst>
            </p:cNvPr>
            <p:cNvSpPr/>
            <p:nvPr/>
          </p:nvSpPr>
          <p:spPr bwMode="auto">
            <a:xfrm>
              <a:off x="3943349" y="306705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27" name="Oval 926">
              <a:extLst>
                <a:ext uri="{FF2B5EF4-FFF2-40B4-BE49-F238E27FC236}">
                  <a16:creationId xmlns="" xmlns:a16="http://schemas.microsoft.com/office/drawing/2014/main" id="{C43A9469-F531-4252-AED8-17965C1D4981}"/>
                </a:ext>
              </a:extLst>
            </p:cNvPr>
            <p:cNvSpPr/>
            <p:nvPr/>
          </p:nvSpPr>
          <p:spPr bwMode="auto">
            <a:xfrm>
              <a:off x="3934217" y="180423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28" name="Oval 927">
              <a:extLst>
                <a:ext uri="{FF2B5EF4-FFF2-40B4-BE49-F238E27FC236}">
                  <a16:creationId xmlns="" xmlns:a16="http://schemas.microsoft.com/office/drawing/2014/main" id="{3F4B780F-18B1-48E7-A750-A89C9EBBD7AC}"/>
                </a:ext>
              </a:extLst>
            </p:cNvPr>
            <p:cNvSpPr/>
            <p:nvPr/>
          </p:nvSpPr>
          <p:spPr bwMode="auto">
            <a:xfrm>
              <a:off x="3934217" y="260110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29" name="Oval 928">
              <a:extLst>
                <a:ext uri="{FF2B5EF4-FFF2-40B4-BE49-F238E27FC236}">
                  <a16:creationId xmlns="" xmlns:a16="http://schemas.microsoft.com/office/drawing/2014/main" id="{510553A0-343C-4797-905B-AABED9840804}"/>
                </a:ext>
              </a:extLst>
            </p:cNvPr>
            <p:cNvSpPr/>
            <p:nvPr/>
          </p:nvSpPr>
          <p:spPr bwMode="auto">
            <a:xfrm>
              <a:off x="3930147" y="217652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30" name="Oval 929">
              <a:extLst>
                <a:ext uri="{FF2B5EF4-FFF2-40B4-BE49-F238E27FC236}">
                  <a16:creationId xmlns="" xmlns:a16="http://schemas.microsoft.com/office/drawing/2014/main" id="{85677C41-00B3-4F35-B364-A1D941DA30B1}"/>
                </a:ext>
              </a:extLst>
            </p:cNvPr>
            <p:cNvSpPr/>
            <p:nvPr/>
          </p:nvSpPr>
          <p:spPr bwMode="auto">
            <a:xfrm>
              <a:off x="3595467" y="375503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31" name="Oval 930">
              <a:extLst>
                <a:ext uri="{FF2B5EF4-FFF2-40B4-BE49-F238E27FC236}">
                  <a16:creationId xmlns="" xmlns:a16="http://schemas.microsoft.com/office/drawing/2014/main" id="{D94663EB-0775-414E-9768-AA5C2DF59A00}"/>
                </a:ext>
              </a:extLst>
            </p:cNvPr>
            <p:cNvSpPr/>
            <p:nvPr/>
          </p:nvSpPr>
          <p:spPr bwMode="auto">
            <a:xfrm>
              <a:off x="3930147" y="568557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32" name="Oval 931">
              <a:extLst>
                <a:ext uri="{FF2B5EF4-FFF2-40B4-BE49-F238E27FC236}">
                  <a16:creationId xmlns="" xmlns:a16="http://schemas.microsoft.com/office/drawing/2014/main" id="{81CCB247-5A13-4F2C-A8D2-11BA91DAAC0F}"/>
                </a:ext>
              </a:extLst>
            </p:cNvPr>
            <p:cNvSpPr/>
            <p:nvPr/>
          </p:nvSpPr>
          <p:spPr bwMode="auto">
            <a:xfrm>
              <a:off x="3934784" y="591074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33" name="Oval 932">
              <a:extLst>
                <a:ext uri="{FF2B5EF4-FFF2-40B4-BE49-F238E27FC236}">
                  <a16:creationId xmlns="" xmlns:a16="http://schemas.microsoft.com/office/drawing/2014/main" id="{052DD793-9AFB-463E-80C4-CF4866D97EBA}"/>
                </a:ext>
              </a:extLst>
            </p:cNvPr>
            <p:cNvSpPr/>
            <p:nvPr/>
          </p:nvSpPr>
          <p:spPr bwMode="auto">
            <a:xfrm>
              <a:off x="3768215" y="591074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34" name="Oval 933">
              <a:extLst>
                <a:ext uri="{FF2B5EF4-FFF2-40B4-BE49-F238E27FC236}">
                  <a16:creationId xmlns="" xmlns:a16="http://schemas.microsoft.com/office/drawing/2014/main" id="{3CF64727-22AF-45D2-A32A-C2380030D6AE}"/>
                </a:ext>
              </a:extLst>
            </p:cNvPr>
            <p:cNvSpPr/>
            <p:nvPr/>
          </p:nvSpPr>
          <p:spPr bwMode="auto">
            <a:xfrm>
              <a:off x="3934217" y="279380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85" name="Rectangle: Rounded Corners 112">
              <a:extLst>
                <a:ext uri="{FF2B5EF4-FFF2-40B4-BE49-F238E27FC236}">
                  <a16:creationId xmlns="" xmlns:a16="http://schemas.microsoft.com/office/drawing/2014/main" id="{E4F3C95E-8660-43F8-BB46-E44B8C66A88A}"/>
                </a:ext>
              </a:extLst>
            </p:cNvPr>
            <p:cNvSpPr/>
            <p:nvPr/>
          </p:nvSpPr>
          <p:spPr bwMode="auto">
            <a:xfrm>
              <a:off x="2137151" y="1307060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6" name="Rectangle 985">
              <a:extLst>
                <a:ext uri="{FF2B5EF4-FFF2-40B4-BE49-F238E27FC236}">
                  <a16:creationId xmlns="" xmlns:a16="http://schemas.microsoft.com/office/drawing/2014/main" id="{1A6B45B6-C01C-4A45-8977-8928E5FF1468}"/>
                </a:ext>
              </a:extLst>
            </p:cNvPr>
            <p:cNvSpPr/>
            <p:nvPr/>
          </p:nvSpPr>
          <p:spPr bwMode="auto">
            <a:xfrm>
              <a:off x="2139806" y="1458460"/>
              <a:ext cx="144016" cy="520976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88" name="Oval 987">
              <a:extLst>
                <a:ext uri="{FF2B5EF4-FFF2-40B4-BE49-F238E27FC236}">
                  <a16:creationId xmlns="" xmlns:a16="http://schemas.microsoft.com/office/drawing/2014/main" id="{6A234DB9-CADD-4EBD-9E44-D23B45F647C5}"/>
                </a:ext>
              </a:extLst>
            </p:cNvPr>
            <p:cNvSpPr/>
            <p:nvPr/>
          </p:nvSpPr>
          <p:spPr bwMode="auto">
            <a:xfrm>
              <a:off x="2161982" y="161064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89" name="Oval 988">
              <a:extLst>
                <a:ext uri="{FF2B5EF4-FFF2-40B4-BE49-F238E27FC236}">
                  <a16:creationId xmlns="" xmlns:a16="http://schemas.microsoft.com/office/drawing/2014/main" id="{C69B2183-EF06-4C67-8418-EB1E0A929A5F}"/>
                </a:ext>
              </a:extLst>
            </p:cNvPr>
            <p:cNvSpPr/>
            <p:nvPr/>
          </p:nvSpPr>
          <p:spPr bwMode="auto">
            <a:xfrm>
              <a:off x="2161982" y="305966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90" name="Oval 989">
              <a:extLst>
                <a:ext uri="{FF2B5EF4-FFF2-40B4-BE49-F238E27FC236}">
                  <a16:creationId xmlns="" xmlns:a16="http://schemas.microsoft.com/office/drawing/2014/main" id="{016E088A-D88D-4A19-A8C9-5BAC2FC176CF}"/>
                </a:ext>
              </a:extLst>
            </p:cNvPr>
            <p:cNvSpPr/>
            <p:nvPr/>
          </p:nvSpPr>
          <p:spPr bwMode="auto">
            <a:xfrm>
              <a:off x="2161982" y="653564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91" name="Rectangle 990">
              <a:extLst>
                <a:ext uri="{FF2B5EF4-FFF2-40B4-BE49-F238E27FC236}">
                  <a16:creationId xmlns="" xmlns:a16="http://schemas.microsoft.com/office/drawing/2014/main" id="{46AF07F0-F815-4A5B-A0BB-54197A68D4C4}"/>
                </a:ext>
              </a:extLst>
            </p:cNvPr>
            <p:cNvSpPr/>
            <p:nvPr/>
          </p:nvSpPr>
          <p:spPr bwMode="auto">
            <a:xfrm>
              <a:off x="2484448" y="1458460"/>
              <a:ext cx="144016" cy="5209765"/>
            </a:xfrm>
            <a:prstGeom prst="rect">
              <a:avLst/>
            </a:prstGeom>
            <a:solidFill>
              <a:srgbClr val="26B1B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err="1"/>
            </a:p>
          </p:txBody>
        </p:sp>
        <p:sp>
          <p:nvSpPr>
            <p:cNvPr id="992" name="Rectangle 991">
              <a:extLst>
                <a:ext uri="{FF2B5EF4-FFF2-40B4-BE49-F238E27FC236}">
                  <a16:creationId xmlns="" xmlns:a16="http://schemas.microsoft.com/office/drawing/2014/main" id="{385979EC-C38E-4C3C-B34A-71EABD0171EA}"/>
                </a:ext>
              </a:extLst>
            </p:cNvPr>
            <p:cNvSpPr/>
            <p:nvPr/>
          </p:nvSpPr>
          <p:spPr bwMode="auto">
            <a:xfrm>
              <a:off x="2312486" y="1458460"/>
              <a:ext cx="144016" cy="5209765"/>
            </a:xfrm>
            <a:prstGeom prst="rect">
              <a:avLst/>
            </a:prstGeom>
            <a:solidFill>
              <a:srgbClr val="26B1B8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en-US" err="1"/>
            </a:p>
          </p:txBody>
        </p:sp>
        <p:sp>
          <p:nvSpPr>
            <p:cNvPr id="993" name="Oval 992">
              <a:extLst>
                <a:ext uri="{FF2B5EF4-FFF2-40B4-BE49-F238E27FC236}">
                  <a16:creationId xmlns="" xmlns:a16="http://schemas.microsoft.com/office/drawing/2014/main" id="{26B39A5B-F533-437A-A466-E0A76BA81CB6}"/>
                </a:ext>
              </a:extLst>
            </p:cNvPr>
            <p:cNvSpPr/>
            <p:nvPr/>
          </p:nvSpPr>
          <p:spPr bwMode="auto">
            <a:xfrm>
              <a:off x="2506624" y="161064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94" name="Oval 993">
              <a:extLst>
                <a:ext uri="{FF2B5EF4-FFF2-40B4-BE49-F238E27FC236}">
                  <a16:creationId xmlns="" xmlns:a16="http://schemas.microsoft.com/office/drawing/2014/main" id="{75098ADA-E080-40A6-9324-8BAFEA31BBA3}"/>
                </a:ext>
              </a:extLst>
            </p:cNvPr>
            <p:cNvSpPr/>
            <p:nvPr/>
          </p:nvSpPr>
          <p:spPr bwMode="auto">
            <a:xfrm>
              <a:off x="2506624" y="653564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95" name="Oval 994">
              <a:extLst>
                <a:ext uri="{FF2B5EF4-FFF2-40B4-BE49-F238E27FC236}">
                  <a16:creationId xmlns="" xmlns:a16="http://schemas.microsoft.com/office/drawing/2014/main" id="{4486B79B-C2C3-487E-AAE6-C51CDB7CD327}"/>
                </a:ext>
              </a:extLst>
            </p:cNvPr>
            <p:cNvSpPr/>
            <p:nvPr/>
          </p:nvSpPr>
          <p:spPr bwMode="auto">
            <a:xfrm>
              <a:off x="2506624" y="374764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96" name="Oval 995">
              <a:extLst>
                <a:ext uri="{FF2B5EF4-FFF2-40B4-BE49-F238E27FC236}">
                  <a16:creationId xmlns="" xmlns:a16="http://schemas.microsoft.com/office/drawing/2014/main" id="{D60DCB0E-D87E-4821-ADDE-ED683592155E}"/>
                </a:ext>
              </a:extLst>
            </p:cNvPr>
            <p:cNvSpPr/>
            <p:nvPr/>
          </p:nvSpPr>
          <p:spPr bwMode="auto">
            <a:xfrm>
              <a:off x="2506624" y="428199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97" name="Oval 996">
              <a:extLst>
                <a:ext uri="{FF2B5EF4-FFF2-40B4-BE49-F238E27FC236}">
                  <a16:creationId xmlns="" xmlns:a16="http://schemas.microsoft.com/office/drawing/2014/main" id="{0EC0BA44-2A83-4491-9547-98F146F3311F}"/>
                </a:ext>
              </a:extLst>
            </p:cNvPr>
            <p:cNvSpPr/>
            <p:nvPr/>
          </p:nvSpPr>
          <p:spPr bwMode="auto">
            <a:xfrm>
              <a:off x="2506624" y="4775074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98" name="Oval 997">
              <a:extLst>
                <a:ext uri="{FF2B5EF4-FFF2-40B4-BE49-F238E27FC236}">
                  <a16:creationId xmlns="" xmlns:a16="http://schemas.microsoft.com/office/drawing/2014/main" id="{B241A9B2-0DEE-4640-ABFF-B1E36F0756E7}"/>
                </a:ext>
              </a:extLst>
            </p:cNvPr>
            <p:cNvSpPr/>
            <p:nvPr/>
          </p:nvSpPr>
          <p:spPr bwMode="auto">
            <a:xfrm>
              <a:off x="2506624" y="54013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99" name="Oval 998">
              <a:extLst>
                <a:ext uri="{FF2B5EF4-FFF2-40B4-BE49-F238E27FC236}">
                  <a16:creationId xmlns="" xmlns:a16="http://schemas.microsoft.com/office/drawing/2014/main" id="{9080BD08-6B25-4F67-9E67-1123596656C5}"/>
                </a:ext>
              </a:extLst>
            </p:cNvPr>
            <p:cNvSpPr/>
            <p:nvPr/>
          </p:nvSpPr>
          <p:spPr bwMode="auto">
            <a:xfrm>
              <a:off x="2506624" y="33389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00" name="Oval 999">
              <a:extLst>
                <a:ext uri="{FF2B5EF4-FFF2-40B4-BE49-F238E27FC236}">
                  <a16:creationId xmlns="" xmlns:a16="http://schemas.microsoft.com/office/drawing/2014/main" id="{0C7249FA-DBBB-4DAB-868B-0C9CED70E4F0}"/>
                </a:ext>
              </a:extLst>
            </p:cNvPr>
            <p:cNvSpPr/>
            <p:nvPr/>
          </p:nvSpPr>
          <p:spPr bwMode="auto">
            <a:xfrm>
              <a:off x="2506624" y="362070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01" name="Oval 1000">
              <a:extLst>
                <a:ext uri="{FF2B5EF4-FFF2-40B4-BE49-F238E27FC236}">
                  <a16:creationId xmlns="" xmlns:a16="http://schemas.microsoft.com/office/drawing/2014/main" id="{586CCA56-CDAC-40BB-8CDE-6681B6FB171D}"/>
                </a:ext>
              </a:extLst>
            </p:cNvPr>
            <p:cNvSpPr/>
            <p:nvPr/>
          </p:nvSpPr>
          <p:spPr bwMode="auto">
            <a:xfrm>
              <a:off x="2506624" y="392652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02" name="Oval 1001">
              <a:extLst>
                <a:ext uri="{FF2B5EF4-FFF2-40B4-BE49-F238E27FC236}">
                  <a16:creationId xmlns="" xmlns:a16="http://schemas.microsoft.com/office/drawing/2014/main" id="{71F81993-2F48-4BF2-AA18-777C89252C1D}"/>
                </a:ext>
              </a:extLst>
            </p:cNvPr>
            <p:cNvSpPr/>
            <p:nvPr/>
          </p:nvSpPr>
          <p:spPr bwMode="auto">
            <a:xfrm>
              <a:off x="2334096" y="4648449"/>
              <a:ext cx="93663" cy="851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03" name="Oval 1002">
              <a:extLst>
                <a:ext uri="{FF2B5EF4-FFF2-40B4-BE49-F238E27FC236}">
                  <a16:creationId xmlns="" xmlns:a16="http://schemas.microsoft.com/office/drawing/2014/main" id="{A2FA188A-8EEC-40DB-9FBB-83C260E7D621}"/>
                </a:ext>
              </a:extLst>
            </p:cNvPr>
            <p:cNvSpPr/>
            <p:nvPr/>
          </p:nvSpPr>
          <p:spPr bwMode="auto">
            <a:xfrm>
              <a:off x="2334095" y="5198164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04" name="Oval 1003">
              <a:extLst>
                <a:ext uri="{FF2B5EF4-FFF2-40B4-BE49-F238E27FC236}">
                  <a16:creationId xmlns="" xmlns:a16="http://schemas.microsoft.com/office/drawing/2014/main" id="{8D435FDC-BDE7-4723-80FD-8716D898EDD2}"/>
                </a:ext>
              </a:extLst>
            </p:cNvPr>
            <p:cNvSpPr/>
            <p:nvPr/>
          </p:nvSpPr>
          <p:spPr bwMode="auto">
            <a:xfrm>
              <a:off x="2334095" y="588880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05" name="Oval 1004">
              <a:extLst>
                <a:ext uri="{FF2B5EF4-FFF2-40B4-BE49-F238E27FC236}">
                  <a16:creationId xmlns="" xmlns:a16="http://schemas.microsoft.com/office/drawing/2014/main" id="{372E71CD-3DE3-4047-A12E-1E0B60C4997D}"/>
                </a:ext>
              </a:extLst>
            </p:cNvPr>
            <p:cNvSpPr/>
            <p:nvPr/>
          </p:nvSpPr>
          <p:spPr bwMode="auto">
            <a:xfrm>
              <a:off x="2506624" y="627272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06" name="Oval 1005">
              <a:extLst>
                <a:ext uri="{FF2B5EF4-FFF2-40B4-BE49-F238E27FC236}">
                  <a16:creationId xmlns="" xmlns:a16="http://schemas.microsoft.com/office/drawing/2014/main" id="{16077789-086A-4BF3-B95C-01554DFB83C5}"/>
                </a:ext>
              </a:extLst>
            </p:cNvPr>
            <p:cNvSpPr/>
            <p:nvPr/>
          </p:nvSpPr>
          <p:spPr bwMode="auto">
            <a:xfrm>
              <a:off x="2334662" y="161064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07" name="Oval 1006">
              <a:extLst>
                <a:ext uri="{FF2B5EF4-FFF2-40B4-BE49-F238E27FC236}">
                  <a16:creationId xmlns="" xmlns:a16="http://schemas.microsoft.com/office/drawing/2014/main" id="{DC1AACF1-1093-4903-BF7E-FFB89ABC08FC}"/>
                </a:ext>
              </a:extLst>
            </p:cNvPr>
            <p:cNvSpPr/>
            <p:nvPr/>
          </p:nvSpPr>
          <p:spPr bwMode="auto">
            <a:xfrm>
              <a:off x="2334662" y="305966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08" name="Oval 1007">
              <a:extLst>
                <a:ext uri="{FF2B5EF4-FFF2-40B4-BE49-F238E27FC236}">
                  <a16:creationId xmlns="" xmlns:a16="http://schemas.microsoft.com/office/drawing/2014/main" id="{14567796-DC0E-4EBA-B790-FA5059FF1E7A}"/>
                </a:ext>
              </a:extLst>
            </p:cNvPr>
            <p:cNvSpPr/>
            <p:nvPr/>
          </p:nvSpPr>
          <p:spPr bwMode="auto">
            <a:xfrm>
              <a:off x="2334662" y="653564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09" name="Oval 1008">
              <a:extLst>
                <a:ext uri="{FF2B5EF4-FFF2-40B4-BE49-F238E27FC236}">
                  <a16:creationId xmlns="" xmlns:a16="http://schemas.microsoft.com/office/drawing/2014/main" id="{4363696C-028A-4B25-BB62-E16FAF2620F3}"/>
                </a:ext>
              </a:extLst>
            </p:cNvPr>
            <p:cNvSpPr/>
            <p:nvPr/>
          </p:nvSpPr>
          <p:spPr bwMode="auto">
            <a:xfrm>
              <a:off x="2334662" y="428199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10" name="Oval 1009">
              <a:extLst>
                <a:ext uri="{FF2B5EF4-FFF2-40B4-BE49-F238E27FC236}">
                  <a16:creationId xmlns="" xmlns:a16="http://schemas.microsoft.com/office/drawing/2014/main" id="{051174D3-8806-4740-A964-911B7D3D9FA5}"/>
                </a:ext>
              </a:extLst>
            </p:cNvPr>
            <p:cNvSpPr/>
            <p:nvPr/>
          </p:nvSpPr>
          <p:spPr bwMode="auto">
            <a:xfrm>
              <a:off x="2334662" y="4775074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11" name="Oval 1010">
              <a:extLst>
                <a:ext uri="{FF2B5EF4-FFF2-40B4-BE49-F238E27FC236}">
                  <a16:creationId xmlns="" xmlns:a16="http://schemas.microsoft.com/office/drawing/2014/main" id="{8A95FEB6-3A47-40F3-AB1B-ED69172E940B}"/>
                </a:ext>
              </a:extLst>
            </p:cNvPr>
            <p:cNvSpPr/>
            <p:nvPr/>
          </p:nvSpPr>
          <p:spPr bwMode="auto">
            <a:xfrm>
              <a:off x="2334662" y="54013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12" name="Oval 1011">
              <a:extLst>
                <a:ext uri="{FF2B5EF4-FFF2-40B4-BE49-F238E27FC236}">
                  <a16:creationId xmlns="" xmlns:a16="http://schemas.microsoft.com/office/drawing/2014/main" id="{9B8299D6-EB50-4DD7-9BC1-178B73EA26BD}"/>
                </a:ext>
              </a:extLst>
            </p:cNvPr>
            <p:cNvSpPr/>
            <p:nvPr/>
          </p:nvSpPr>
          <p:spPr bwMode="auto">
            <a:xfrm>
              <a:off x="2334662" y="567819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13" name="Oval 1012">
              <a:extLst>
                <a:ext uri="{FF2B5EF4-FFF2-40B4-BE49-F238E27FC236}">
                  <a16:creationId xmlns="" xmlns:a16="http://schemas.microsoft.com/office/drawing/2014/main" id="{76EC535F-E728-43FA-AD6C-356638456D83}"/>
                </a:ext>
              </a:extLst>
            </p:cNvPr>
            <p:cNvSpPr/>
            <p:nvPr/>
          </p:nvSpPr>
          <p:spPr bwMode="auto">
            <a:xfrm>
              <a:off x="2506624" y="348601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14" name="Oval 1013">
              <a:extLst>
                <a:ext uri="{FF2B5EF4-FFF2-40B4-BE49-F238E27FC236}">
                  <a16:creationId xmlns="" xmlns:a16="http://schemas.microsoft.com/office/drawing/2014/main" id="{80A6C41F-31AE-4E27-A64C-EEEE0B995345}"/>
                </a:ext>
              </a:extLst>
            </p:cNvPr>
            <p:cNvSpPr/>
            <p:nvPr/>
          </p:nvSpPr>
          <p:spPr bwMode="auto">
            <a:xfrm>
              <a:off x="2334662" y="494913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15" name="Rectangle: Rounded Corners 143">
              <a:extLst>
                <a:ext uri="{FF2B5EF4-FFF2-40B4-BE49-F238E27FC236}">
                  <a16:creationId xmlns="" xmlns:a16="http://schemas.microsoft.com/office/drawing/2014/main" id="{52EA654B-4528-4382-B2C4-442FC0426C99}"/>
                </a:ext>
              </a:extLst>
            </p:cNvPr>
            <p:cNvSpPr/>
            <p:nvPr/>
          </p:nvSpPr>
          <p:spPr bwMode="auto">
            <a:xfrm>
              <a:off x="2304965" y="1307060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6" name="Rectangle: Rounded Corners 144">
              <a:extLst>
                <a:ext uri="{FF2B5EF4-FFF2-40B4-BE49-F238E27FC236}">
                  <a16:creationId xmlns="" xmlns:a16="http://schemas.microsoft.com/office/drawing/2014/main" id="{9A519357-F89B-4768-913A-810FF1276D82}"/>
                </a:ext>
              </a:extLst>
            </p:cNvPr>
            <p:cNvSpPr/>
            <p:nvPr/>
          </p:nvSpPr>
          <p:spPr bwMode="auto">
            <a:xfrm>
              <a:off x="2476927" y="1307060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7" name="Oval 1016">
              <a:extLst>
                <a:ext uri="{FF2B5EF4-FFF2-40B4-BE49-F238E27FC236}">
                  <a16:creationId xmlns="" xmlns:a16="http://schemas.microsoft.com/office/drawing/2014/main" id="{857D2425-FE0F-4095-950E-B03260EE3514}"/>
                </a:ext>
              </a:extLst>
            </p:cNvPr>
            <p:cNvSpPr/>
            <p:nvPr/>
          </p:nvSpPr>
          <p:spPr bwMode="auto">
            <a:xfrm>
              <a:off x="2515189" y="305966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18" name="Oval 1017">
              <a:extLst>
                <a:ext uri="{FF2B5EF4-FFF2-40B4-BE49-F238E27FC236}">
                  <a16:creationId xmlns="" xmlns:a16="http://schemas.microsoft.com/office/drawing/2014/main" id="{4CE07487-8EA8-4AFA-83D7-04D182BF72AA}"/>
                </a:ext>
              </a:extLst>
            </p:cNvPr>
            <p:cNvSpPr/>
            <p:nvPr/>
          </p:nvSpPr>
          <p:spPr bwMode="auto">
            <a:xfrm>
              <a:off x="2508894" y="405595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21" name="Oval 1020">
              <a:extLst>
                <a:ext uri="{FF2B5EF4-FFF2-40B4-BE49-F238E27FC236}">
                  <a16:creationId xmlns="" xmlns:a16="http://schemas.microsoft.com/office/drawing/2014/main" id="{198A5DE9-70DD-46FD-A7D3-6CE0710FA9B4}"/>
                </a:ext>
              </a:extLst>
            </p:cNvPr>
            <p:cNvSpPr/>
            <p:nvPr/>
          </p:nvSpPr>
          <p:spPr bwMode="auto">
            <a:xfrm>
              <a:off x="2506057" y="179685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22" name="Oval 1021">
              <a:extLst>
                <a:ext uri="{FF2B5EF4-FFF2-40B4-BE49-F238E27FC236}">
                  <a16:creationId xmlns="" xmlns:a16="http://schemas.microsoft.com/office/drawing/2014/main" id="{27514FC0-FB97-4562-A89C-D187F2F9837F}"/>
                </a:ext>
              </a:extLst>
            </p:cNvPr>
            <p:cNvSpPr/>
            <p:nvPr/>
          </p:nvSpPr>
          <p:spPr bwMode="auto">
            <a:xfrm>
              <a:off x="2506057" y="259372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23" name="Oval 1022">
              <a:extLst>
                <a:ext uri="{FF2B5EF4-FFF2-40B4-BE49-F238E27FC236}">
                  <a16:creationId xmlns="" xmlns:a16="http://schemas.microsoft.com/office/drawing/2014/main" id="{D258FBB0-C920-4395-BBD0-3414053A1DDD}"/>
                </a:ext>
              </a:extLst>
            </p:cNvPr>
            <p:cNvSpPr/>
            <p:nvPr/>
          </p:nvSpPr>
          <p:spPr bwMode="auto">
            <a:xfrm>
              <a:off x="2334095" y="216913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24" name="Oval 1023">
              <a:extLst>
                <a:ext uri="{FF2B5EF4-FFF2-40B4-BE49-F238E27FC236}">
                  <a16:creationId xmlns="" xmlns:a16="http://schemas.microsoft.com/office/drawing/2014/main" id="{8897FF96-4674-4FDC-986C-D5B43991CFD0}"/>
                </a:ext>
              </a:extLst>
            </p:cNvPr>
            <p:cNvSpPr/>
            <p:nvPr/>
          </p:nvSpPr>
          <p:spPr bwMode="auto">
            <a:xfrm>
              <a:off x="2334095" y="279019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25" name="Oval 1024">
              <a:extLst>
                <a:ext uri="{FF2B5EF4-FFF2-40B4-BE49-F238E27FC236}">
                  <a16:creationId xmlns="" xmlns:a16="http://schemas.microsoft.com/office/drawing/2014/main" id="{7BFD31F6-17A7-4B37-92D7-9E9E5EB63A40}"/>
                </a:ext>
              </a:extLst>
            </p:cNvPr>
            <p:cNvSpPr/>
            <p:nvPr/>
          </p:nvSpPr>
          <p:spPr bwMode="auto">
            <a:xfrm>
              <a:off x="3430184" y="65420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26" name="Oval 1025">
              <a:extLst>
                <a:ext uri="{FF2B5EF4-FFF2-40B4-BE49-F238E27FC236}">
                  <a16:creationId xmlns="" xmlns:a16="http://schemas.microsoft.com/office/drawing/2014/main" id="{654B201C-3FDD-41BC-B4AA-33D1963186B3}"/>
                </a:ext>
              </a:extLst>
            </p:cNvPr>
            <p:cNvSpPr/>
            <p:nvPr/>
          </p:nvSpPr>
          <p:spPr bwMode="auto">
            <a:xfrm>
              <a:off x="3599522" y="65420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27" name="Oval 1026">
              <a:extLst>
                <a:ext uri="{FF2B5EF4-FFF2-40B4-BE49-F238E27FC236}">
                  <a16:creationId xmlns="" xmlns:a16="http://schemas.microsoft.com/office/drawing/2014/main" id="{71BBC8BE-E524-4660-9851-A9CB354FDF83}"/>
                </a:ext>
              </a:extLst>
            </p:cNvPr>
            <p:cNvSpPr/>
            <p:nvPr/>
          </p:nvSpPr>
          <p:spPr bwMode="auto">
            <a:xfrm>
              <a:off x="3774511" y="65420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028" name="Oval 1027">
              <a:extLst>
                <a:ext uri="{FF2B5EF4-FFF2-40B4-BE49-F238E27FC236}">
                  <a16:creationId xmlns="" xmlns:a16="http://schemas.microsoft.com/office/drawing/2014/main" id="{3E159078-50A4-413F-BD93-6228F91C759C}"/>
                </a:ext>
              </a:extLst>
            </p:cNvPr>
            <p:cNvSpPr/>
            <p:nvPr/>
          </p:nvSpPr>
          <p:spPr bwMode="auto">
            <a:xfrm>
              <a:off x="3943349" y="65420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310" name="TextBox 1309"/>
            <p:cNvSpPr txBox="1"/>
            <p:nvPr/>
          </p:nvSpPr>
          <p:spPr>
            <a:xfrm>
              <a:off x="2137150" y="808565"/>
              <a:ext cx="191172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Zone Express</a:t>
              </a:r>
            </a:p>
          </p:txBody>
        </p:sp>
        <p:sp>
          <p:nvSpPr>
            <p:cNvPr id="468" name="TextBox 467"/>
            <p:cNvSpPr txBox="1"/>
            <p:nvPr/>
          </p:nvSpPr>
          <p:spPr>
            <a:xfrm>
              <a:off x="1750154" y="1093909"/>
              <a:ext cx="122148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A - 12 Trains</a:t>
              </a:r>
            </a:p>
          </p:txBody>
        </p:sp>
        <p:sp>
          <p:nvSpPr>
            <p:cNvPr id="469" name="TextBox 468"/>
            <p:cNvSpPr txBox="1"/>
            <p:nvPr/>
          </p:nvSpPr>
          <p:spPr>
            <a:xfrm>
              <a:off x="3062937" y="1093909"/>
              <a:ext cx="129027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B - 16 Trains</a:t>
              </a:r>
            </a:p>
          </p:txBody>
        </p:sp>
        <p:grpSp>
          <p:nvGrpSpPr>
            <p:cNvPr id="662" name="Group 661"/>
            <p:cNvGrpSpPr/>
            <p:nvPr/>
          </p:nvGrpSpPr>
          <p:grpSpPr>
            <a:xfrm>
              <a:off x="749304" y="1250152"/>
              <a:ext cx="1227457" cy="5403496"/>
              <a:chOff x="1801592" y="1300445"/>
              <a:chExt cx="1227457" cy="5307657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2825847" y="1300445"/>
                <a:ext cx="184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2139062" y="1567145"/>
                <a:ext cx="889987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San Francisco</a:t>
                </a:r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2454014" y="1730497"/>
                <a:ext cx="55656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22nd St</a:t>
                </a:r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2356231" y="2082503"/>
                <a:ext cx="65434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Bayshore</a:t>
                </a:r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1801592" y="2569816"/>
                <a:ext cx="120898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South San Francisco</a:t>
                </a:r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2306538" y="2718363"/>
                <a:ext cx="70403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San Bruno</a:t>
                </a:r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2436381" y="2984238"/>
                <a:ext cx="57419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Millbrae</a:t>
                </a:r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2333789" y="3108810"/>
                <a:ext cx="67678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Broadway</a:t>
                </a:r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2260051" y="3258599"/>
                <a:ext cx="75052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Burlingame</a:t>
                </a:r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2311347" y="3411204"/>
                <a:ext cx="699230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San Mateo</a:t>
                </a:r>
                <a:endParaRPr lang="en-US"/>
              </a:p>
            </p:txBody>
          </p:sp>
          <p:sp>
            <p:nvSpPr>
              <p:cNvPr id="673" name="Rectangle 672"/>
              <p:cNvSpPr/>
              <p:nvPr/>
            </p:nvSpPr>
            <p:spPr>
              <a:xfrm>
                <a:off x="2143032" y="3544753"/>
                <a:ext cx="86754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Hayward Park</a:t>
                </a:r>
                <a:endParaRPr lang="en-US"/>
              </a:p>
            </p:txBody>
          </p:sp>
          <p:sp>
            <p:nvSpPr>
              <p:cNvPr id="674" name="Rectangle 673"/>
              <p:cNvSpPr/>
              <p:nvPr/>
            </p:nvSpPr>
            <p:spPr>
              <a:xfrm>
                <a:off x="2401115" y="3685035"/>
                <a:ext cx="60946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Hillsdale</a:t>
                </a:r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2415542" y="3854496"/>
                <a:ext cx="59503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Belmont</a:t>
                </a:r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2287302" y="3985706"/>
                <a:ext cx="72327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San Carlos</a:t>
                </a:r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2141428" y="4199000"/>
                <a:ext cx="86914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Redwood City</a:t>
                </a:r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2380276" y="4682404"/>
                <a:ext cx="630301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Palo Alto</a:t>
                </a:r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2133414" y="4865657"/>
                <a:ext cx="87716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California Ave</a:t>
                </a:r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2221578" y="5113663"/>
                <a:ext cx="78899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San Antonio</a:t>
                </a:r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2106162" y="5316820"/>
                <a:ext cx="90441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Mountain View</a:t>
                </a:r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2309744" y="5593691"/>
                <a:ext cx="70083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Sunnyvale</a:t>
                </a:r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2349819" y="5771178"/>
                <a:ext cx="660758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Lawrence</a:t>
                </a:r>
                <a:endParaRPr lang="en-US"/>
              </a:p>
            </p:txBody>
          </p:sp>
          <p:sp>
            <p:nvSpPr>
              <p:cNvPr id="684" name="Rectangle 683"/>
              <p:cNvSpPr/>
              <p:nvPr/>
            </p:nvSpPr>
            <p:spPr>
              <a:xfrm>
                <a:off x="2258448" y="6132882"/>
                <a:ext cx="752129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Santa Clara</a:t>
                </a:r>
                <a:endParaRPr lang="en-US"/>
              </a:p>
            </p:txBody>
          </p:sp>
          <p:sp>
            <p:nvSpPr>
              <p:cNvPr id="685" name="Rectangle 684"/>
              <p:cNvSpPr/>
              <p:nvPr/>
            </p:nvSpPr>
            <p:spPr>
              <a:xfrm>
                <a:off x="1984334" y="6392658"/>
                <a:ext cx="102624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San Jose Diridon</a:t>
                </a:r>
              </a:p>
            </p:txBody>
          </p:sp>
          <p:sp>
            <p:nvSpPr>
              <p:cNvPr id="686" name="Rectangle 685"/>
              <p:cNvSpPr/>
              <p:nvPr/>
            </p:nvSpPr>
            <p:spPr>
              <a:xfrm>
                <a:off x="2399512" y="4342878"/>
                <a:ext cx="61106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Atherton</a:t>
                </a:r>
                <a:endParaRPr lang="en-US"/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2276081" y="4548230"/>
                <a:ext cx="734496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Menlo Park</a:t>
                </a:r>
                <a:endParaRPr lang="en-US"/>
              </a:p>
            </p:txBody>
          </p:sp>
          <p:sp>
            <p:nvSpPr>
              <p:cNvPr id="688" name="Rectangle 687"/>
              <p:cNvSpPr/>
              <p:nvPr/>
            </p:nvSpPr>
            <p:spPr>
              <a:xfrm>
                <a:off x="2200740" y="6267706"/>
                <a:ext cx="809837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800" b="1">
                    <a:latin typeface="Arial" panose="020B0604020202020204" pitchFamily="34" charset="0"/>
                    <a:cs typeface="Arial" panose="020B0604020202020204" pitchFamily="34" charset="0"/>
                  </a:rPr>
                  <a:t>College Park</a:t>
                </a:r>
                <a:endParaRPr lang="en-US"/>
              </a:p>
            </p:txBody>
          </p:sp>
        </p:grpSp>
        <p:sp>
          <p:nvSpPr>
            <p:cNvPr id="392" name="Oval 391">
              <a:extLst>
                <a:ext uri="{FF2B5EF4-FFF2-40B4-BE49-F238E27FC236}">
                  <a16:creationId xmlns="" xmlns:a16="http://schemas.microsoft.com/office/drawing/2014/main" id="{8F6DB072-3795-4402-BE29-012251A76D12}"/>
                </a:ext>
              </a:extLst>
            </p:cNvPr>
            <p:cNvSpPr/>
            <p:nvPr/>
          </p:nvSpPr>
          <p:spPr bwMode="auto">
            <a:xfrm>
              <a:off x="3593984" y="4426668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93" name="Oval 392">
              <a:extLst>
                <a:ext uri="{FF2B5EF4-FFF2-40B4-BE49-F238E27FC236}">
                  <a16:creationId xmlns="" xmlns:a16="http://schemas.microsoft.com/office/drawing/2014/main" id="{C3304397-42C2-451F-90B8-A068D5570728}"/>
                </a:ext>
              </a:extLst>
            </p:cNvPr>
            <p:cNvSpPr/>
            <p:nvPr/>
          </p:nvSpPr>
          <p:spPr bwMode="auto">
            <a:xfrm>
              <a:off x="3774511" y="320433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94" name="Oval 393">
              <a:extLst>
                <a:ext uri="{FF2B5EF4-FFF2-40B4-BE49-F238E27FC236}">
                  <a16:creationId xmlns="" xmlns:a16="http://schemas.microsoft.com/office/drawing/2014/main" id="{4363696C-028A-4B25-BB62-E16FAF2620F3}"/>
                </a:ext>
              </a:extLst>
            </p:cNvPr>
            <p:cNvSpPr/>
            <p:nvPr/>
          </p:nvSpPr>
          <p:spPr bwMode="auto">
            <a:xfrm>
              <a:off x="2334662" y="4419284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398" name="Oval 397">
              <a:extLst>
                <a:ext uri="{FF2B5EF4-FFF2-40B4-BE49-F238E27FC236}">
                  <a16:creationId xmlns="" xmlns:a16="http://schemas.microsoft.com/office/drawing/2014/main" id="{857D2425-FE0F-4095-950E-B03260EE3514}"/>
                </a:ext>
              </a:extLst>
            </p:cNvPr>
            <p:cNvSpPr/>
            <p:nvPr/>
          </p:nvSpPr>
          <p:spPr bwMode="auto">
            <a:xfrm>
              <a:off x="2515189" y="319695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grpSp>
          <p:nvGrpSpPr>
            <p:cNvPr id="400" name="Group 399"/>
            <p:cNvGrpSpPr/>
            <p:nvPr/>
          </p:nvGrpSpPr>
          <p:grpSpPr>
            <a:xfrm>
              <a:off x="4723649" y="4928815"/>
              <a:ext cx="2346508" cy="184567"/>
              <a:chOff x="2263140" y="3610552"/>
              <a:chExt cx="2399814" cy="181597"/>
            </a:xfrm>
          </p:grpSpPr>
          <p:sp>
            <p:nvSpPr>
              <p:cNvPr id="407" name="Rectangle 406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13" name="Rectangle 412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414" name="Group 413"/>
            <p:cNvGrpSpPr/>
            <p:nvPr/>
          </p:nvGrpSpPr>
          <p:grpSpPr>
            <a:xfrm>
              <a:off x="4723649" y="4225379"/>
              <a:ext cx="2346508" cy="157423"/>
              <a:chOff x="2263140" y="3610552"/>
              <a:chExt cx="2399814" cy="181597"/>
            </a:xfrm>
          </p:grpSpPr>
          <p:sp>
            <p:nvSpPr>
              <p:cNvPr id="420" name="Rectangle 419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21" name="Rectangle 420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422" name="Group 421"/>
            <p:cNvGrpSpPr/>
            <p:nvPr/>
          </p:nvGrpSpPr>
          <p:grpSpPr>
            <a:xfrm>
              <a:off x="4723649" y="3630038"/>
              <a:ext cx="2346508" cy="254948"/>
              <a:chOff x="2263140" y="3610552"/>
              <a:chExt cx="2399814" cy="181598"/>
            </a:xfrm>
          </p:grpSpPr>
          <p:sp>
            <p:nvSpPr>
              <p:cNvPr id="423" name="Rectangle 422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24" name="Rectangle 423">
                <a:extLst>
                  <a:ext uri="{FF2B5EF4-FFF2-40B4-BE49-F238E27FC236}">
                    <a16:creationId xmlns="" xmlns:a16="http://schemas.microsoft.com/office/drawing/2014/main" id="{339732A4-1E21-4602-B4BC-3B325499AD43}"/>
                  </a:ext>
                </a:extLst>
              </p:cNvPr>
              <p:cNvSpPr/>
              <p:nvPr/>
            </p:nvSpPr>
            <p:spPr bwMode="auto">
              <a:xfrm rot="10800000">
                <a:off x="2263140" y="3700710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sp>
          <p:nvSpPr>
            <p:cNvPr id="425" name="TextBox 424"/>
            <p:cNvSpPr txBox="1"/>
            <p:nvPr/>
          </p:nvSpPr>
          <p:spPr>
            <a:xfrm>
              <a:off x="10283631" y="1093909"/>
              <a:ext cx="9957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G - 16 Trains</a:t>
              </a:r>
            </a:p>
          </p:txBody>
        </p:sp>
        <p:sp>
          <p:nvSpPr>
            <p:cNvPr id="427" name="Rectangle: Rounded Corners 112">
              <a:extLst>
                <a:ext uri="{FF2B5EF4-FFF2-40B4-BE49-F238E27FC236}">
                  <a16:creationId xmlns="" xmlns:a16="http://schemas.microsoft.com/office/drawing/2014/main" id="{E4F3C95E-8660-43F8-BB46-E44B8C66A88A}"/>
                </a:ext>
              </a:extLst>
            </p:cNvPr>
            <p:cNvSpPr/>
            <p:nvPr/>
          </p:nvSpPr>
          <p:spPr bwMode="auto">
            <a:xfrm>
              <a:off x="10336339" y="1321189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8" name="Rectangle: Rounded Corners 143">
              <a:extLst>
                <a:ext uri="{FF2B5EF4-FFF2-40B4-BE49-F238E27FC236}">
                  <a16:creationId xmlns="" xmlns:a16="http://schemas.microsoft.com/office/drawing/2014/main" id="{52EA654B-4528-4382-B2C4-442FC0426C99}"/>
                </a:ext>
              </a:extLst>
            </p:cNvPr>
            <p:cNvSpPr/>
            <p:nvPr/>
          </p:nvSpPr>
          <p:spPr bwMode="auto">
            <a:xfrm>
              <a:off x="10504153" y="1321189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Rectangle: Rounded Corners 144">
              <a:extLst>
                <a:ext uri="{FF2B5EF4-FFF2-40B4-BE49-F238E27FC236}">
                  <a16:creationId xmlns="" xmlns:a16="http://schemas.microsoft.com/office/drawing/2014/main" id="{9A519357-F89B-4768-913A-810FF1276D82}"/>
                </a:ext>
              </a:extLst>
            </p:cNvPr>
            <p:cNvSpPr/>
            <p:nvPr/>
          </p:nvSpPr>
          <p:spPr bwMode="auto">
            <a:xfrm>
              <a:off x="10685640" y="1321189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56" name="Group 455"/>
            <p:cNvGrpSpPr/>
            <p:nvPr/>
          </p:nvGrpSpPr>
          <p:grpSpPr>
            <a:xfrm>
              <a:off x="10350512" y="1475965"/>
              <a:ext cx="653845" cy="5209765"/>
              <a:chOff x="3189457" y="1230976"/>
              <a:chExt cx="653845" cy="5209765"/>
            </a:xfrm>
          </p:grpSpPr>
          <p:sp>
            <p:nvSpPr>
              <p:cNvPr id="457" name="Rectangle 456">
                <a:extLst>
                  <a:ext uri="{FF2B5EF4-FFF2-40B4-BE49-F238E27FC236}">
                    <a16:creationId xmlns="" xmlns:a16="http://schemas.microsoft.com/office/drawing/2014/main" id="{AEDCE74F-15ED-4186-B802-374ED927979A}"/>
                  </a:ext>
                </a:extLst>
              </p:cNvPr>
              <p:cNvSpPr/>
              <p:nvPr/>
            </p:nvSpPr>
            <p:spPr bwMode="auto">
              <a:xfrm>
                <a:off x="3699286" y="1230976"/>
                <a:ext cx="144016" cy="520976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err="1"/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="" xmlns:a16="http://schemas.microsoft.com/office/drawing/2014/main" id="{1485C34E-9D7D-4B38-9BE1-C84072E26051}"/>
                  </a:ext>
                </a:extLst>
              </p:cNvPr>
              <p:cNvSpPr/>
              <p:nvPr/>
            </p:nvSpPr>
            <p:spPr bwMode="auto">
              <a:xfrm>
                <a:off x="3527324" y="1230976"/>
                <a:ext cx="144016" cy="520976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err="1"/>
              </a:p>
            </p:txBody>
          </p:sp>
          <p:sp>
            <p:nvSpPr>
              <p:cNvPr id="459" name="Oval 458">
                <a:extLst>
                  <a:ext uri="{FF2B5EF4-FFF2-40B4-BE49-F238E27FC236}">
                    <a16:creationId xmlns="" xmlns:a16="http://schemas.microsoft.com/office/drawing/2014/main" id="{E6F0D0EF-AC34-4F46-B315-A8A88223F3A6}"/>
                  </a:ext>
                </a:extLst>
              </p:cNvPr>
              <p:cNvSpPr/>
              <p:nvPr/>
            </p:nvSpPr>
            <p:spPr bwMode="auto">
              <a:xfrm>
                <a:off x="3721462" y="138315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60" name="Oval 459">
                <a:extLst>
                  <a:ext uri="{FF2B5EF4-FFF2-40B4-BE49-F238E27FC236}">
                    <a16:creationId xmlns="" xmlns:a16="http://schemas.microsoft.com/office/drawing/2014/main" id="{9577AAD7-CE40-4456-AA4E-3D943EFF4810}"/>
                  </a:ext>
                </a:extLst>
              </p:cNvPr>
              <p:cNvSpPr/>
              <p:nvPr/>
            </p:nvSpPr>
            <p:spPr bwMode="auto">
              <a:xfrm>
                <a:off x="3721462" y="6308159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61" name="Oval 460">
                <a:extLst>
                  <a:ext uri="{FF2B5EF4-FFF2-40B4-BE49-F238E27FC236}">
                    <a16:creationId xmlns="" xmlns:a16="http://schemas.microsoft.com/office/drawing/2014/main" id="{ECC124F9-0AA8-4AF3-B82C-2B08B92094E0}"/>
                  </a:ext>
                </a:extLst>
              </p:cNvPr>
              <p:cNvSpPr/>
              <p:nvPr/>
            </p:nvSpPr>
            <p:spPr bwMode="auto">
              <a:xfrm>
                <a:off x="3721462" y="3520164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62" name="Oval 461">
                <a:extLst>
                  <a:ext uri="{FF2B5EF4-FFF2-40B4-BE49-F238E27FC236}">
                    <a16:creationId xmlns="" xmlns:a16="http://schemas.microsoft.com/office/drawing/2014/main" id="{1474AEB5-146C-40CE-AB8F-17F464C34139}"/>
                  </a:ext>
                </a:extLst>
              </p:cNvPr>
              <p:cNvSpPr/>
              <p:nvPr/>
            </p:nvSpPr>
            <p:spPr bwMode="auto">
              <a:xfrm>
                <a:off x="3721462" y="4054515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63" name="Oval 462">
                <a:extLst>
                  <a:ext uri="{FF2B5EF4-FFF2-40B4-BE49-F238E27FC236}">
                    <a16:creationId xmlns="" xmlns:a16="http://schemas.microsoft.com/office/drawing/2014/main" id="{0D128368-07FA-468A-AB82-BCAE00600846}"/>
                  </a:ext>
                </a:extLst>
              </p:cNvPr>
              <p:cNvSpPr/>
              <p:nvPr/>
            </p:nvSpPr>
            <p:spPr bwMode="auto">
              <a:xfrm>
                <a:off x="3721462" y="4547590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64" name="Oval 463">
                <a:extLst>
                  <a:ext uri="{FF2B5EF4-FFF2-40B4-BE49-F238E27FC236}">
                    <a16:creationId xmlns="" xmlns:a16="http://schemas.microsoft.com/office/drawing/2014/main" id="{C2D387E2-6B9E-40D9-9301-CC9E690409EE}"/>
                  </a:ext>
                </a:extLst>
              </p:cNvPr>
              <p:cNvSpPr/>
              <p:nvPr/>
            </p:nvSpPr>
            <p:spPr bwMode="auto">
              <a:xfrm>
                <a:off x="3721462" y="517383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65" name="Oval 464">
                <a:extLst>
                  <a:ext uri="{FF2B5EF4-FFF2-40B4-BE49-F238E27FC236}">
                    <a16:creationId xmlns="" xmlns:a16="http://schemas.microsoft.com/office/drawing/2014/main" id="{95BF6978-302C-4E3F-86A5-036BB79F8F5C}"/>
                  </a:ext>
                </a:extLst>
              </p:cNvPr>
              <p:cNvSpPr/>
              <p:nvPr/>
            </p:nvSpPr>
            <p:spPr bwMode="auto">
              <a:xfrm>
                <a:off x="3721462" y="311143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70" name="Oval 469">
                <a:extLst>
                  <a:ext uri="{FF2B5EF4-FFF2-40B4-BE49-F238E27FC236}">
                    <a16:creationId xmlns="" xmlns:a16="http://schemas.microsoft.com/office/drawing/2014/main" id="{106E2D98-176D-41E6-A514-179EA80309AC}"/>
                  </a:ext>
                </a:extLst>
              </p:cNvPr>
              <p:cNvSpPr/>
              <p:nvPr/>
            </p:nvSpPr>
            <p:spPr bwMode="auto">
              <a:xfrm>
                <a:off x="3721462" y="339321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71" name="Oval 470">
                <a:extLst>
                  <a:ext uri="{FF2B5EF4-FFF2-40B4-BE49-F238E27FC236}">
                    <a16:creationId xmlns="" xmlns:a16="http://schemas.microsoft.com/office/drawing/2014/main" id="{F4405FF5-D431-45B3-8368-E61BC2DBF5CF}"/>
                  </a:ext>
                </a:extLst>
              </p:cNvPr>
              <p:cNvSpPr/>
              <p:nvPr/>
            </p:nvSpPr>
            <p:spPr bwMode="auto">
              <a:xfrm>
                <a:off x="3718403" y="4970680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72" name="Oval 471">
                <a:extLst>
                  <a:ext uri="{FF2B5EF4-FFF2-40B4-BE49-F238E27FC236}">
                    <a16:creationId xmlns="" xmlns:a16="http://schemas.microsoft.com/office/drawing/2014/main" id="{97C3BE43-D4DD-4B45-BC60-038DBD010B0D}"/>
                  </a:ext>
                </a:extLst>
              </p:cNvPr>
              <p:cNvSpPr/>
              <p:nvPr/>
            </p:nvSpPr>
            <p:spPr bwMode="auto">
              <a:xfrm>
                <a:off x="3549500" y="138315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73" name="Oval 472">
                <a:extLst>
                  <a:ext uri="{FF2B5EF4-FFF2-40B4-BE49-F238E27FC236}">
                    <a16:creationId xmlns="" xmlns:a16="http://schemas.microsoft.com/office/drawing/2014/main" id="{1A711496-633D-4F0D-8794-A821C8401CC1}"/>
                  </a:ext>
                </a:extLst>
              </p:cNvPr>
              <p:cNvSpPr/>
              <p:nvPr/>
            </p:nvSpPr>
            <p:spPr bwMode="auto">
              <a:xfrm>
                <a:off x="3549500" y="2832184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74" name="Oval 473">
                <a:extLst>
                  <a:ext uri="{FF2B5EF4-FFF2-40B4-BE49-F238E27FC236}">
                    <a16:creationId xmlns="" xmlns:a16="http://schemas.microsoft.com/office/drawing/2014/main" id="{C2836582-7952-4BEA-868B-AD158AD82927}"/>
                  </a:ext>
                </a:extLst>
              </p:cNvPr>
              <p:cNvSpPr/>
              <p:nvPr/>
            </p:nvSpPr>
            <p:spPr bwMode="auto">
              <a:xfrm>
                <a:off x="3549500" y="6308159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75" name="Oval 474">
                <a:extLst>
                  <a:ext uri="{FF2B5EF4-FFF2-40B4-BE49-F238E27FC236}">
                    <a16:creationId xmlns="" xmlns:a16="http://schemas.microsoft.com/office/drawing/2014/main" id="{EC14DF31-B9CF-431C-BB55-FAA335B59573}"/>
                  </a:ext>
                </a:extLst>
              </p:cNvPr>
              <p:cNvSpPr/>
              <p:nvPr/>
            </p:nvSpPr>
            <p:spPr bwMode="auto">
              <a:xfrm>
                <a:off x="3549499" y="4054515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76" name="Oval 475">
                <a:extLst>
                  <a:ext uri="{FF2B5EF4-FFF2-40B4-BE49-F238E27FC236}">
                    <a16:creationId xmlns="" xmlns:a16="http://schemas.microsoft.com/office/drawing/2014/main" id="{97F34C41-0C80-4239-B977-F3D0BF3C1E88}"/>
                  </a:ext>
                </a:extLst>
              </p:cNvPr>
              <p:cNvSpPr/>
              <p:nvPr/>
            </p:nvSpPr>
            <p:spPr bwMode="auto">
              <a:xfrm>
                <a:off x="3549500" y="4547590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77" name="Oval 476">
                <a:extLst>
                  <a:ext uri="{FF2B5EF4-FFF2-40B4-BE49-F238E27FC236}">
                    <a16:creationId xmlns="" xmlns:a16="http://schemas.microsoft.com/office/drawing/2014/main" id="{8AC0F29D-A2BB-4C3F-86DF-240744F925D0}"/>
                  </a:ext>
                </a:extLst>
              </p:cNvPr>
              <p:cNvSpPr/>
              <p:nvPr/>
            </p:nvSpPr>
            <p:spPr bwMode="auto">
              <a:xfrm>
                <a:off x="3549500" y="517383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="" xmlns:a16="http://schemas.microsoft.com/office/drawing/2014/main" id="{64DDDF35-2624-4810-A9E9-D62C3484509C}"/>
                  </a:ext>
                </a:extLst>
              </p:cNvPr>
              <p:cNvSpPr/>
              <p:nvPr/>
            </p:nvSpPr>
            <p:spPr bwMode="auto">
              <a:xfrm>
                <a:off x="3549500" y="5450711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79" name="Oval 478">
                <a:extLst>
                  <a:ext uri="{FF2B5EF4-FFF2-40B4-BE49-F238E27FC236}">
                    <a16:creationId xmlns="" xmlns:a16="http://schemas.microsoft.com/office/drawing/2014/main" id="{53A2BF06-2473-49DB-84D4-C16C3EBEC598}"/>
                  </a:ext>
                </a:extLst>
              </p:cNvPr>
              <p:cNvSpPr/>
              <p:nvPr/>
            </p:nvSpPr>
            <p:spPr bwMode="auto">
              <a:xfrm>
                <a:off x="3545510" y="3258527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80" name="Oval 479">
                <a:extLst>
                  <a:ext uri="{FF2B5EF4-FFF2-40B4-BE49-F238E27FC236}">
                    <a16:creationId xmlns="" xmlns:a16="http://schemas.microsoft.com/office/drawing/2014/main" id="{73F9F0E0-853B-4D3B-9C99-7EA1E1034DC4}"/>
                  </a:ext>
                </a:extLst>
              </p:cNvPr>
              <p:cNvSpPr/>
              <p:nvPr/>
            </p:nvSpPr>
            <p:spPr bwMode="auto">
              <a:xfrm>
                <a:off x="3730027" y="2832184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81" name="Oval 480">
                <a:extLst>
                  <a:ext uri="{FF2B5EF4-FFF2-40B4-BE49-F238E27FC236}">
                    <a16:creationId xmlns="" xmlns:a16="http://schemas.microsoft.com/office/drawing/2014/main" id="{B250931E-7AFC-4BEC-A8BE-F910B4A0F333}"/>
                  </a:ext>
                </a:extLst>
              </p:cNvPr>
              <p:cNvSpPr/>
              <p:nvPr/>
            </p:nvSpPr>
            <p:spPr bwMode="auto">
              <a:xfrm>
                <a:off x="3544282" y="3828475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82" name="Oval 481">
                <a:extLst>
                  <a:ext uri="{FF2B5EF4-FFF2-40B4-BE49-F238E27FC236}">
                    <a16:creationId xmlns="" xmlns:a16="http://schemas.microsoft.com/office/drawing/2014/main" id="{E51B93EF-886E-4EF4-B9B5-FB786C8E622B}"/>
                  </a:ext>
                </a:extLst>
              </p:cNvPr>
              <p:cNvSpPr/>
              <p:nvPr/>
            </p:nvSpPr>
            <p:spPr bwMode="auto">
              <a:xfrm>
                <a:off x="3724751" y="1569371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83" name="Oval 482">
                <a:extLst>
                  <a:ext uri="{FF2B5EF4-FFF2-40B4-BE49-F238E27FC236}">
                    <a16:creationId xmlns="" xmlns:a16="http://schemas.microsoft.com/office/drawing/2014/main" id="{11E1D14C-B6DE-4248-8AEC-C145ECBF9714}"/>
                  </a:ext>
                </a:extLst>
              </p:cNvPr>
              <p:cNvSpPr/>
              <p:nvPr/>
            </p:nvSpPr>
            <p:spPr bwMode="auto">
              <a:xfrm>
                <a:off x="3552789" y="1941653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84" name="Oval 483">
                <a:extLst>
                  <a:ext uri="{FF2B5EF4-FFF2-40B4-BE49-F238E27FC236}">
                    <a16:creationId xmlns="" xmlns:a16="http://schemas.microsoft.com/office/drawing/2014/main" id="{5C00FD2C-1A65-46DE-A068-BFFC4FD91583}"/>
                  </a:ext>
                </a:extLst>
              </p:cNvPr>
              <p:cNvSpPr/>
              <p:nvPr/>
            </p:nvSpPr>
            <p:spPr bwMode="auto">
              <a:xfrm>
                <a:off x="3727547" y="2562712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="" xmlns:a16="http://schemas.microsoft.com/office/drawing/2014/main" id="{05EF3278-B711-4E26-BFD2-F74022EAAA7A}"/>
                  </a:ext>
                </a:extLst>
              </p:cNvPr>
              <p:cNvSpPr/>
              <p:nvPr/>
            </p:nvSpPr>
            <p:spPr bwMode="auto">
              <a:xfrm>
                <a:off x="3352879" y="1230976"/>
                <a:ext cx="144016" cy="5209765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err="1"/>
              </a:p>
            </p:txBody>
          </p:sp>
          <p:sp>
            <p:nvSpPr>
              <p:cNvPr id="486" name="Oval 485">
                <a:extLst>
                  <a:ext uri="{FF2B5EF4-FFF2-40B4-BE49-F238E27FC236}">
                    <a16:creationId xmlns="" xmlns:a16="http://schemas.microsoft.com/office/drawing/2014/main" id="{C068691D-62A8-4BD2-8149-013EEF8736C0}"/>
                  </a:ext>
                </a:extLst>
              </p:cNvPr>
              <p:cNvSpPr/>
              <p:nvPr/>
            </p:nvSpPr>
            <p:spPr bwMode="auto">
              <a:xfrm>
                <a:off x="3375055" y="138315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87" name="Oval 486">
                <a:extLst>
                  <a:ext uri="{FF2B5EF4-FFF2-40B4-BE49-F238E27FC236}">
                    <a16:creationId xmlns="" xmlns:a16="http://schemas.microsoft.com/office/drawing/2014/main" id="{D3544962-8510-404B-A843-3173576A396B}"/>
                  </a:ext>
                </a:extLst>
              </p:cNvPr>
              <p:cNvSpPr/>
              <p:nvPr/>
            </p:nvSpPr>
            <p:spPr bwMode="auto">
              <a:xfrm>
                <a:off x="3375055" y="2832184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88" name="Oval 487">
                <a:extLst>
                  <a:ext uri="{FF2B5EF4-FFF2-40B4-BE49-F238E27FC236}">
                    <a16:creationId xmlns="" xmlns:a16="http://schemas.microsoft.com/office/drawing/2014/main" id="{497D54F7-DE74-4B31-B73B-458452187FB7}"/>
                  </a:ext>
                </a:extLst>
              </p:cNvPr>
              <p:cNvSpPr/>
              <p:nvPr/>
            </p:nvSpPr>
            <p:spPr bwMode="auto">
              <a:xfrm>
                <a:off x="3375055" y="6308159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89" name="Oval 488">
                <a:extLst>
                  <a:ext uri="{FF2B5EF4-FFF2-40B4-BE49-F238E27FC236}">
                    <a16:creationId xmlns="" xmlns:a16="http://schemas.microsoft.com/office/drawing/2014/main" id="{7C6080CD-E186-4A3A-96B8-95F973FC9F57}"/>
                  </a:ext>
                </a:extLst>
              </p:cNvPr>
              <p:cNvSpPr/>
              <p:nvPr/>
            </p:nvSpPr>
            <p:spPr bwMode="auto">
              <a:xfrm>
                <a:off x="3365936" y="4057730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90" name="Oval 489">
                <a:extLst>
                  <a:ext uri="{FF2B5EF4-FFF2-40B4-BE49-F238E27FC236}">
                    <a16:creationId xmlns="" xmlns:a16="http://schemas.microsoft.com/office/drawing/2014/main" id="{EF943B97-35B9-4E6D-A920-53EF03B2044C}"/>
                  </a:ext>
                </a:extLst>
              </p:cNvPr>
              <p:cNvSpPr/>
              <p:nvPr/>
            </p:nvSpPr>
            <p:spPr bwMode="auto">
              <a:xfrm>
                <a:off x="3375055" y="4547590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91" name="Oval 490">
                <a:extLst>
                  <a:ext uri="{FF2B5EF4-FFF2-40B4-BE49-F238E27FC236}">
                    <a16:creationId xmlns="" xmlns:a16="http://schemas.microsoft.com/office/drawing/2014/main" id="{03F4D5CA-6678-4E8E-B294-7ACDA9E91855}"/>
                  </a:ext>
                </a:extLst>
              </p:cNvPr>
              <p:cNvSpPr/>
              <p:nvPr/>
            </p:nvSpPr>
            <p:spPr bwMode="auto">
              <a:xfrm>
                <a:off x="3375055" y="517383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92" name="Oval 491">
                <a:extLst>
                  <a:ext uri="{FF2B5EF4-FFF2-40B4-BE49-F238E27FC236}">
                    <a16:creationId xmlns="" xmlns:a16="http://schemas.microsoft.com/office/drawing/2014/main" id="{9ADAAB43-372D-4127-B690-F9EB666E0FB6}"/>
                  </a:ext>
                </a:extLst>
              </p:cNvPr>
              <p:cNvSpPr/>
              <p:nvPr/>
            </p:nvSpPr>
            <p:spPr bwMode="auto">
              <a:xfrm>
                <a:off x="3375055" y="4721655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93" name="Oval 492">
                <a:extLst>
                  <a:ext uri="{FF2B5EF4-FFF2-40B4-BE49-F238E27FC236}">
                    <a16:creationId xmlns="" xmlns:a16="http://schemas.microsoft.com/office/drawing/2014/main" id="{0A28EF51-D801-4BFE-9EE1-EBE86FC0444E}"/>
                  </a:ext>
                </a:extLst>
              </p:cNvPr>
              <p:cNvSpPr/>
              <p:nvPr/>
            </p:nvSpPr>
            <p:spPr bwMode="auto">
              <a:xfrm>
                <a:off x="3372320" y="2366239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94" name="Oval 493">
                <a:extLst>
                  <a:ext uri="{FF2B5EF4-FFF2-40B4-BE49-F238E27FC236}">
                    <a16:creationId xmlns="" xmlns:a16="http://schemas.microsoft.com/office/drawing/2014/main" id="{7124CDFB-B9EF-4D85-BDEF-3870EEB7A598}"/>
                  </a:ext>
                </a:extLst>
              </p:cNvPr>
              <p:cNvSpPr/>
              <p:nvPr/>
            </p:nvSpPr>
            <p:spPr bwMode="auto">
              <a:xfrm>
                <a:off x="3372761" y="3699045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95" name="Oval 494">
                <a:extLst>
                  <a:ext uri="{FF2B5EF4-FFF2-40B4-BE49-F238E27FC236}">
                    <a16:creationId xmlns="" xmlns:a16="http://schemas.microsoft.com/office/drawing/2014/main" id="{16AD0393-544F-459E-9DCC-FE758057E954}"/>
                  </a:ext>
                </a:extLst>
              </p:cNvPr>
              <p:cNvSpPr/>
              <p:nvPr/>
            </p:nvSpPr>
            <p:spPr bwMode="auto">
              <a:xfrm>
                <a:off x="3372319" y="5661325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96" name="Oval 495">
                <a:extLst>
                  <a:ext uri="{FF2B5EF4-FFF2-40B4-BE49-F238E27FC236}">
                    <a16:creationId xmlns="" xmlns:a16="http://schemas.microsoft.com/office/drawing/2014/main" id="{F7E8015D-02D2-4BCB-8DE8-0CCD562B9E24}"/>
                  </a:ext>
                </a:extLst>
              </p:cNvPr>
              <p:cNvSpPr/>
              <p:nvPr/>
            </p:nvSpPr>
            <p:spPr bwMode="auto">
              <a:xfrm>
                <a:off x="3719764" y="6045243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97" name="Oval 496">
                <a:extLst>
                  <a:ext uri="{FF2B5EF4-FFF2-40B4-BE49-F238E27FC236}">
                    <a16:creationId xmlns="" xmlns:a16="http://schemas.microsoft.com/office/drawing/2014/main" id="{1BBAD47D-4915-4555-B6EE-16445CDCA226}"/>
                  </a:ext>
                </a:extLst>
              </p:cNvPr>
              <p:cNvSpPr/>
              <p:nvPr/>
            </p:nvSpPr>
            <p:spPr bwMode="auto">
              <a:xfrm>
                <a:off x="3373435" y="4432910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="" xmlns:a16="http://schemas.microsoft.com/office/drawing/2014/main" id="{AAA2F2D1-85F2-4171-8BDB-9A44F595CD29}"/>
                  </a:ext>
                </a:extLst>
              </p:cNvPr>
              <p:cNvSpPr/>
              <p:nvPr/>
            </p:nvSpPr>
            <p:spPr bwMode="auto">
              <a:xfrm>
                <a:off x="3189457" y="1230976"/>
                <a:ext cx="144016" cy="5209765"/>
              </a:xfrm>
              <a:prstGeom prst="rect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499" name="Oval 498">
                <a:extLst>
                  <a:ext uri="{FF2B5EF4-FFF2-40B4-BE49-F238E27FC236}">
                    <a16:creationId xmlns="" xmlns:a16="http://schemas.microsoft.com/office/drawing/2014/main" id="{78718F67-DC92-4C97-9475-648D6F182F7E}"/>
                  </a:ext>
                </a:extLst>
              </p:cNvPr>
              <p:cNvSpPr/>
              <p:nvPr/>
            </p:nvSpPr>
            <p:spPr bwMode="auto">
              <a:xfrm>
                <a:off x="3211633" y="1383158"/>
                <a:ext cx="93663" cy="93663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500" name="Oval 499">
                <a:extLst>
                  <a:ext uri="{FF2B5EF4-FFF2-40B4-BE49-F238E27FC236}">
                    <a16:creationId xmlns="" xmlns:a16="http://schemas.microsoft.com/office/drawing/2014/main" id="{4E20C999-7573-462A-9E06-C2E8E6F4CAC4}"/>
                  </a:ext>
                </a:extLst>
              </p:cNvPr>
              <p:cNvSpPr/>
              <p:nvPr/>
            </p:nvSpPr>
            <p:spPr bwMode="auto">
              <a:xfrm>
                <a:off x="3211633" y="2832184"/>
                <a:ext cx="93663" cy="936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501" name="Oval 500">
                <a:extLst>
                  <a:ext uri="{FF2B5EF4-FFF2-40B4-BE49-F238E27FC236}">
                    <a16:creationId xmlns="" xmlns:a16="http://schemas.microsoft.com/office/drawing/2014/main" id="{5357E286-7B38-477E-A079-C50A859FD253}"/>
                  </a:ext>
                </a:extLst>
              </p:cNvPr>
              <p:cNvSpPr/>
              <p:nvPr/>
            </p:nvSpPr>
            <p:spPr bwMode="auto">
              <a:xfrm>
                <a:off x="3211633" y="6308159"/>
                <a:ext cx="93663" cy="93663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sp>
          <p:nvSpPr>
            <p:cNvPr id="502" name="Rectangle: Rounded Corners 144">
              <a:extLst>
                <a:ext uri="{FF2B5EF4-FFF2-40B4-BE49-F238E27FC236}">
                  <a16:creationId xmlns="" xmlns:a16="http://schemas.microsoft.com/office/drawing/2014/main" id="{9A519357-F89B-4768-913A-810FF1276D82}"/>
                </a:ext>
              </a:extLst>
            </p:cNvPr>
            <p:cNvSpPr/>
            <p:nvPr/>
          </p:nvSpPr>
          <p:spPr bwMode="auto">
            <a:xfrm>
              <a:off x="10854396" y="1320173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TextBox 502"/>
            <p:cNvSpPr txBox="1"/>
            <p:nvPr/>
          </p:nvSpPr>
          <p:spPr>
            <a:xfrm>
              <a:off x="10088873" y="808565"/>
              <a:ext cx="113815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Skip Stop</a:t>
              </a:r>
            </a:p>
          </p:txBody>
        </p:sp>
        <p:sp>
          <p:nvSpPr>
            <p:cNvPr id="504" name="Oval 503">
              <a:extLst>
                <a:ext uri="{FF2B5EF4-FFF2-40B4-BE49-F238E27FC236}">
                  <a16:creationId xmlns="" xmlns:a16="http://schemas.microsoft.com/office/drawing/2014/main" id="{B7311679-FC53-4007-BF55-42DE2BA3F180}"/>
                </a:ext>
              </a:extLst>
            </p:cNvPr>
            <p:cNvSpPr/>
            <p:nvPr/>
          </p:nvSpPr>
          <p:spPr bwMode="auto">
            <a:xfrm>
              <a:off x="2510170" y="6405648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05" name="Oval 504">
              <a:extLst>
                <a:ext uri="{FF2B5EF4-FFF2-40B4-BE49-F238E27FC236}">
                  <a16:creationId xmlns="" xmlns:a16="http://schemas.microsoft.com/office/drawing/2014/main" id="{A34CDEE7-FFDE-4104-9E9B-13976D3B89BB}"/>
                </a:ext>
              </a:extLst>
            </p:cNvPr>
            <p:cNvSpPr/>
            <p:nvPr/>
          </p:nvSpPr>
          <p:spPr bwMode="auto">
            <a:xfrm>
              <a:off x="3766617" y="6372732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grpSp>
          <p:nvGrpSpPr>
            <p:cNvPr id="772" name="Group 771">
              <a:extLst>
                <a:ext uri="{FF2B5EF4-FFF2-40B4-BE49-F238E27FC236}">
                  <a16:creationId xmlns="" xmlns:a16="http://schemas.microsoft.com/office/drawing/2014/main" id="{F2C5620C-C85A-4D3B-9F55-58E5F7A83A0E}"/>
                </a:ext>
              </a:extLst>
            </p:cNvPr>
            <p:cNvGrpSpPr/>
            <p:nvPr/>
          </p:nvGrpSpPr>
          <p:grpSpPr>
            <a:xfrm>
              <a:off x="7554895" y="4912955"/>
              <a:ext cx="2122041" cy="553873"/>
              <a:chOff x="2263140" y="3610552"/>
              <a:chExt cx="2399814" cy="181597"/>
            </a:xfrm>
          </p:grpSpPr>
          <p:sp>
            <p:nvSpPr>
              <p:cNvPr id="773" name="Rectangle 772">
                <a:extLst>
                  <a:ext uri="{FF2B5EF4-FFF2-40B4-BE49-F238E27FC236}">
                    <a16:creationId xmlns="" xmlns:a16="http://schemas.microsoft.com/office/drawing/2014/main" id="{968DC8DB-75BA-48D0-96E5-4E26EB13A3B0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774" name="Rectangle 773">
                <a:extLst>
                  <a:ext uri="{FF2B5EF4-FFF2-40B4-BE49-F238E27FC236}">
                    <a16:creationId xmlns="" xmlns:a16="http://schemas.microsoft.com/office/drawing/2014/main" id="{4D1FA4D9-62FD-4E53-B006-11749E933027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775" name="Group 774">
              <a:extLst>
                <a:ext uri="{FF2B5EF4-FFF2-40B4-BE49-F238E27FC236}">
                  <a16:creationId xmlns="" xmlns:a16="http://schemas.microsoft.com/office/drawing/2014/main" id="{F4B44413-0F60-496D-BF04-422E5C90F7D1}"/>
                </a:ext>
              </a:extLst>
            </p:cNvPr>
            <p:cNvGrpSpPr/>
            <p:nvPr/>
          </p:nvGrpSpPr>
          <p:grpSpPr>
            <a:xfrm>
              <a:off x="7554895" y="3597572"/>
              <a:ext cx="2122041" cy="814915"/>
              <a:chOff x="2263140" y="3610552"/>
              <a:chExt cx="2399814" cy="181597"/>
            </a:xfrm>
          </p:grpSpPr>
          <p:sp>
            <p:nvSpPr>
              <p:cNvPr id="776" name="Rectangle 775">
                <a:extLst>
                  <a:ext uri="{FF2B5EF4-FFF2-40B4-BE49-F238E27FC236}">
                    <a16:creationId xmlns="" xmlns:a16="http://schemas.microsoft.com/office/drawing/2014/main" id="{498A6C0C-6066-498D-9CE5-53A27D596982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777" name="Rectangle 776">
                <a:extLst>
                  <a:ext uri="{FF2B5EF4-FFF2-40B4-BE49-F238E27FC236}">
                    <a16:creationId xmlns="" xmlns:a16="http://schemas.microsoft.com/office/drawing/2014/main" id="{C5189DE1-C50F-4A48-877D-8F169325E269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grpSp>
          <p:nvGrpSpPr>
            <p:cNvPr id="778" name="Group 777">
              <a:extLst>
                <a:ext uri="{FF2B5EF4-FFF2-40B4-BE49-F238E27FC236}">
                  <a16:creationId xmlns="" xmlns:a16="http://schemas.microsoft.com/office/drawing/2014/main" id="{D1829ED3-8248-4CFE-8037-31855F297F1A}"/>
                </a:ext>
              </a:extLst>
            </p:cNvPr>
            <p:cNvGrpSpPr/>
            <p:nvPr/>
          </p:nvGrpSpPr>
          <p:grpSpPr>
            <a:xfrm>
              <a:off x="8606166" y="2477267"/>
              <a:ext cx="1070770" cy="814915"/>
              <a:chOff x="2263140" y="3610552"/>
              <a:chExt cx="2399814" cy="181597"/>
            </a:xfrm>
          </p:grpSpPr>
          <p:sp>
            <p:nvSpPr>
              <p:cNvPr id="779" name="Rectangle 778">
                <a:extLst>
                  <a:ext uri="{FF2B5EF4-FFF2-40B4-BE49-F238E27FC236}">
                    <a16:creationId xmlns="" xmlns:a16="http://schemas.microsoft.com/office/drawing/2014/main" id="{2EA42341-2252-48A3-B49B-5AB3CC557387}"/>
                  </a:ext>
                </a:extLst>
              </p:cNvPr>
              <p:cNvSpPr/>
              <p:nvPr/>
            </p:nvSpPr>
            <p:spPr bwMode="auto">
              <a:xfrm>
                <a:off x="2263140" y="3610552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780" name="Rectangle 779">
                <a:extLst>
                  <a:ext uri="{FF2B5EF4-FFF2-40B4-BE49-F238E27FC236}">
                    <a16:creationId xmlns="" xmlns:a16="http://schemas.microsoft.com/office/drawing/2014/main" id="{393A5757-B449-478B-B049-65EDA5B060D4}"/>
                  </a:ext>
                </a:extLst>
              </p:cNvPr>
              <p:cNvSpPr/>
              <p:nvPr/>
            </p:nvSpPr>
            <p:spPr bwMode="auto">
              <a:xfrm rot="10800000">
                <a:off x="2263140" y="3700709"/>
                <a:ext cx="2399814" cy="91440"/>
              </a:xfrm>
              <a:prstGeom prst="rect">
                <a:avLst/>
              </a:prstGeom>
              <a:gradFill>
                <a:gsLst>
                  <a:gs pos="48000">
                    <a:srgbClr val="FAD8C1"/>
                  </a:gs>
                  <a:gs pos="0">
                    <a:schemeClr val="bg1"/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</p:grpSp>
        <p:sp>
          <p:nvSpPr>
            <p:cNvPr id="781" name="Oval 780">
              <a:extLst>
                <a:ext uri="{FF2B5EF4-FFF2-40B4-BE49-F238E27FC236}">
                  <a16:creationId xmlns="" xmlns:a16="http://schemas.microsoft.com/office/drawing/2014/main" id="{B92C6581-7B2A-4491-AF12-623289F3C643}"/>
                </a:ext>
              </a:extLst>
            </p:cNvPr>
            <p:cNvSpPr/>
            <p:nvPr/>
          </p:nvSpPr>
          <p:spPr bwMode="auto">
            <a:xfrm>
              <a:off x="9391787" y="334721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82" name="Rectangle 781">
              <a:extLst>
                <a:ext uri="{FF2B5EF4-FFF2-40B4-BE49-F238E27FC236}">
                  <a16:creationId xmlns="" xmlns:a16="http://schemas.microsoft.com/office/drawing/2014/main" id="{D4A0CA99-B074-4DCB-9531-3F37DD5A1DD8}"/>
                </a:ext>
              </a:extLst>
            </p:cNvPr>
            <p:cNvSpPr/>
            <p:nvPr/>
          </p:nvSpPr>
          <p:spPr bwMode="auto">
            <a:xfrm>
              <a:off x="9363204" y="1466753"/>
              <a:ext cx="144016" cy="5209765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83" name="Oval 782">
              <a:extLst>
                <a:ext uri="{FF2B5EF4-FFF2-40B4-BE49-F238E27FC236}">
                  <a16:creationId xmlns="" xmlns:a16="http://schemas.microsoft.com/office/drawing/2014/main" id="{BF9C49A3-E6FA-49B9-BC36-D6375AD7988D}"/>
                </a:ext>
              </a:extLst>
            </p:cNvPr>
            <p:cNvSpPr/>
            <p:nvPr/>
          </p:nvSpPr>
          <p:spPr bwMode="auto">
            <a:xfrm>
              <a:off x="9385380" y="161893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84" name="Oval 783">
              <a:extLst>
                <a:ext uri="{FF2B5EF4-FFF2-40B4-BE49-F238E27FC236}">
                  <a16:creationId xmlns="" xmlns:a16="http://schemas.microsoft.com/office/drawing/2014/main" id="{08A0729B-7DB6-4964-916F-E42A344599D3}"/>
                </a:ext>
              </a:extLst>
            </p:cNvPr>
            <p:cNvSpPr/>
            <p:nvPr/>
          </p:nvSpPr>
          <p:spPr bwMode="auto">
            <a:xfrm>
              <a:off x="9385380" y="306796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85" name="Oval 784">
              <a:extLst>
                <a:ext uri="{FF2B5EF4-FFF2-40B4-BE49-F238E27FC236}">
                  <a16:creationId xmlns="" xmlns:a16="http://schemas.microsoft.com/office/drawing/2014/main" id="{322AEFCE-5ABB-477C-B400-3223F3B2C14A}"/>
                </a:ext>
              </a:extLst>
            </p:cNvPr>
            <p:cNvSpPr/>
            <p:nvPr/>
          </p:nvSpPr>
          <p:spPr bwMode="auto">
            <a:xfrm>
              <a:off x="9385380" y="654393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86" name="Oval 785">
              <a:extLst>
                <a:ext uri="{FF2B5EF4-FFF2-40B4-BE49-F238E27FC236}">
                  <a16:creationId xmlns="" xmlns:a16="http://schemas.microsoft.com/office/drawing/2014/main" id="{28911318-6372-4037-92D0-FA35DA593F8A}"/>
                </a:ext>
              </a:extLst>
            </p:cNvPr>
            <p:cNvSpPr/>
            <p:nvPr/>
          </p:nvSpPr>
          <p:spPr bwMode="auto">
            <a:xfrm>
              <a:off x="9385380" y="180514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87" name="Oval 786">
              <a:extLst>
                <a:ext uri="{FF2B5EF4-FFF2-40B4-BE49-F238E27FC236}">
                  <a16:creationId xmlns="" xmlns:a16="http://schemas.microsoft.com/office/drawing/2014/main" id="{B4546443-B352-429A-A2A2-B3B0B3EBA7E6}"/>
                </a:ext>
              </a:extLst>
            </p:cNvPr>
            <p:cNvSpPr/>
            <p:nvPr/>
          </p:nvSpPr>
          <p:spPr bwMode="auto">
            <a:xfrm>
              <a:off x="9385380" y="375594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88" name="Oval 787">
              <a:extLst>
                <a:ext uri="{FF2B5EF4-FFF2-40B4-BE49-F238E27FC236}">
                  <a16:creationId xmlns="" xmlns:a16="http://schemas.microsoft.com/office/drawing/2014/main" id="{8983FADB-2E84-4229-8FE9-FDF5DC1AE3E6}"/>
                </a:ext>
              </a:extLst>
            </p:cNvPr>
            <p:cNvSpPr/>
            <p:nvPr/>
          </p:nvSpPr>
          <p:spPr bwMode="auto">
            <a:xfrm>
              <a:off x="9385380" y="429029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89" name="Oval 788">
              <a:extLst>
                <a:ext uri="{FF2B5EF4-FFF2-40B4-BE49-F238E27FC236}">
                  <a16:creationId xmlns="" xmlns:a16="http://schemas.microsoft.com/office/drawing/2014/main" id="{CD9EA8E8-C8E2-4606-BCEB-DF97B5B70D73}"/>
                </a:ext>
              </a:extLst>
            </p:cNvPr>
            <p:cNvSpPr/>
            <p:nvPr/>
          </p:nvSpPr>
          <p:spPr bwMode="auto">
            <a:xfrm>
              <a:off x="9385380" y="478336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90" name="Oval 789">
              <a:extLst>
                <a:ext uri="{FF2B5EF4-FFF2-40B4-BE49-F238E27FC236}">
                  <a16:creationId xmlns="" xmlns:a16="http://schemas.microsoft.com/office/drawing/2014/main" id="{E33DC7C5-C008-4432-9BB0-65230A7328F2}"/>
                </a:ext>
              </a:extLst>
            </p:cNvPr>
            <p:cNvSpPr/>
            <p:nvPr/>
          </p:nvSpPr>
          <p:spPr bwMode="auto">
            <a:xfrm>
              <a:off x="9385380" y="540961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91" name="Oval 790">
              <a:extLst>
                <a:ext uri="{FF2B5EF4-FFF2-40B4-BE49-F238E27FC236}">
                  <a16:creationId xmlns="" xmlns:a16="http://schemas.microsoft.com/office/drawing/2014/main" id="{12D25B22-3359-43CE-8A37-49E022492303}"/>
                </a:ext>
              </a:extLst>
            </p:cNvPr>
            <p:cNvSpPr/>
            <p:nvPr/>
          </p:nvSpPr>
          <p:spPr bwMode="auto">
            <a:xfrm>
              <a:off x="9385380" y="568648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92" name="Oval 791">
              <a:extLst>
                <a:ext uri="{FF2B5EF4-FFF2-40B4-BE49-F238E27FC236}">
                  <a16:creationId xmlns="" xmlns:a16="http://schemas.microsoft.com/office/drawing/2014/main" id="{E8EDF15D-79F5-40AB-9FE6-F63840C07D59}"/>
                </a:ext>
              </a:extLst>
            </p:cNvPr>
            <p:cNvSpPr/>
            <p:nvPr/>
          </p:nvSpPr>
          <p:spPr bwMode="auto">
            <a:xfrm>
              <a:off x="9385380" y="217743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93" name="Oval 792">
              <a:extLst>
                <a:ext uri="{FF2B5EF4-FFF2-40B4-BE49-F238E27FC236}">
                  <a16:creationId xmlns="" xmlns:a16="http://schemas.microsoft.com/office/drawing/2014/main" id="{C2EF5F78-01A2-49A7-951D-A35735F6CD18}"/>
                </a:ext>
              </a:extLst>
            </p:cNvPr>
            <p:cNvSpPr/>
            <p:nvPr/>
          </p:nvSpPr>
          <p:spPr bwMode="auto">
            <a:xfrm>
              <a:off x="9385380" y="260201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94" name="Oval 793">
              <a:extLst>
                <a:ext uri="{FF2B5EF4-FFF2-40B4-BE49-F238E27FC236}">
                  <a16:creationId xmlns="" xmlns:a16="http://schemas.microsoft.com/office/drawing/2014/main" id="{ED93A086-37CF-4C1E-B4C2-7A8CBF2DE1BA}"/>
                </a:ext>
              </a:extLst>
            </p:cNvPr>
            <p:cNvSpPr/>
            <p:nvPr/>
          </p:nvSpPr>
          <p:spPr bwMode="auto">
            <a:xfrm>
              <a:off x="9385380" y="279848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95" name="Oval 794">
              <a:extLst>
                <a:ext uri="{FF2B5EF4-FFF2-40B4-BE49-F238E27FC236}">
                  <a16:creationId xmlns="" xmlns:a16="http://schemas.microsoft.com/office/drawing/2014/main" id="{8B7C5519-E09F-46E5-A895-DAA9C071E7FC}"/>
                </a:ext>
              </a:extLst>
            </p:cNvPr>
            <p:cNvSpPr/>
            <p:nvPr/>
          </p:nvSpPr>
          <p:spPr bwMode="auto">
            <a:xfrm>
              <a:off x="9385380" y="3494304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96" name="Oval 795">
              <a:extLst>
                <a:ext uri="{FF2B5EF4-FFF2-40B4-BE49-F238E27FC236}">
                  <a16:creationId xmlns="" xmlns:a16="http://schemas.microsoft.com/office/drawing/2014/main" id="{CCCFCC2D-9348-471A-9848-E25B66FF0762}"/>
                </a:ext>
              </a:extLst>
            </p:cNvPr>
            <p:cNvSpPr/>
            <p:nvPr/>
          </p:nvSpPr>
          <p:spPr bwMode="auto">
            <a:xfrm>
              <a:off x="9385380" y="362899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97" name="Oval 796">
              <a:extLst>
                <a:ext uri="{FF2B5EF4-FFF2-40B4-BE49-F238E27FC236}">
                  <a16:creationId xmlns="" xmlns:a16="http://schemas.microsoft.com/office/drawing/2014/main" id="{ECDB38FD-6DC6-47D1-A50F-F37A62D5791B}"/>
                </a:ext>
              </a:extLst>
            </p:cNvPr>
            <p:cNvSpPr/>
            <p:nvPr/>
          </p:nvSpPr>
          <p:spPr bwMode="auto">
            <a:xfrm>
              <a:off x="9385380" y="406425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98" name="Oval 797">
              <a:extLst>
                <a:ext uri="{FF2B5EF4-FFF2-40B4-BE49-F238E27FC236}">
                  <a16:creationId xmlns="" xmlns:a16="http://schemas.microsoft.com/office/drawing/2014/main" id="{CDF7A47D-4A99-417A-A1D7-0C613034DE06}"/>
                </a:ext>
              </a:extLst>
            </p:cNvPr>
            <p:cNvSpPr/>
            <p:nvPr/>
          </p:nvSpPr>
          <p:spPr bwMode="auto">
            <a:xfrm>
              <a:off x="9385380" y="4656742"/>
              <a:ext cx="93663" cy="851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99" name="Oval 798">
              <a:extLst>
                <a:ext uri="{FF2B5EF4-FFF2-40B4-BE49-F238E27FC236}">
                  <a16:creationId xmlns="" xmlns:a16="http://schemas.microsoft.com/office/drawing/2014/main" id="{C27CD4E3-A672-4D83-A3A5-D766A1084396}"/>
                </a:ext>
              </a:extLst>
            </p:cNvPr>
            <p:cNvSpPr/>
            <p:nvPr/>
          </p:nvSpPr>
          <p:spPr bwMode="auto">
            <a:xfrm>
              <a:off x="9385380" y="495743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00" name="Oval 799">
              <a:extLst>
                <a:ext uri="{FF2B5EF4-FFF2-40B4-BE49-F238E27FC236}">
                  <a16:creationId xmlns="" xmlns:a16="http://schemas.microsoft.com/office/drawing/2014/main" id="{8CE05408-3504-49B8-B498-01B39879D717}"/>
                </a:ext>
              </a:extLst>
            </p:cNvPr>
            <p:cNvSpPr/>
            <p:nvPr/>
          </p:nvSpPr>
          <p:spPr bwMode="auto">
            <a:xfrm>
              <a:off x="9385380" y="520645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01" name="Oval 800">
              <a:extLst>
                <a:ext uri="{FF2B5EF4-FFF2-40B4-BE49-F238E27FC236}">
                  <a16:creationId xmlns="" xmlns:a16="http://schemas.microsoft.com/office/drawing/2014/main" id="{2AF7212D-8840-4B57-A2E1-4F00606464EC}"/>
                </a:ext>
              </a:extLst>
            </p:cNvPr>
            <p:cNvSpPr/>
            <p:nvPr/>
          </p:nvSpPr>
          <p:spPr bwMode="auto">
            <a:xfrm>
              <a:off x="9385380" y="589710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02" name="Oval 801">
              <a:extLst>
                <a:ext uri="{FF2B5EF4-FFF2-40B4-BE49-F238E27FC236}">
                  <a16:creationId xmlns="" xmlns:a16="http://schemas.microsoft.com/office/drawing/2014/main" id="{6167D742-793D-4ECF-921A-0AEE86641A5B}"/>
                </a:ext>
              </a:extLst>
            </p:cNvPr>
            <p:cNvSpPr/>
            <p:nvPr/>
          </p:nvSpPr>
          <p:spPr bwMode="auto">
            <a:xfrm>
              <a:off x="9385380" y="628102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03" name="Rectangle: Rounded Corners 146">
              <a:extLst>
                <a:ext uri="{FF2B5EF4-FFF2-40B4-BE49-F238E27FC236}">
                  <a16:creationId xmlns="" xmlns:a16="http://schemas.microsoft.com/office/drawing/2014/main" id="{5266E215-D5BE-47A5-B079-FB2096349840}"/>
                </a:ext>
              </a:extLst>
            </p:cNvPr>
            <p:cNvSpPr/>
            <p:nvPr/>
          </p:nvSpPr>
          <p:spPr bwMode="auto">
            <a:xfrm>
              <a:off x="9360318" y="1315353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4" name="Rectangle 803">
              <a:extLst>
                <a:ext uri="{FF2B5EF4-FFF2-40B4-BE49-F238E27FC236}">
                  <a16:creationId xmlns="" xmlns:a16="http://schemas.microsoft.com/office/drawing/2014/main" id="{24E81CEF-FE9E-47C9-9A8C-3D36CD3B3095}"/>
                </a:ext>
              </a:extLst>
            </p:cNvPr>
            <p:cNvSpPr/>
            <p:nvPr/>
          </p:nvSpPr>
          <p:spPr bwMode="auto">
            <a:xfrm>
              <a:off x="8818094" y="1466753"/>
              <a:ext cx="144016" cy="520976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05" name="Oval 804">
              <a:extLst>
                <a:ext uri="{FF2B5EF4-FFF2-40B4-BE49-F238E27FC236}">
                  <a16:creationId xmlns="" xmlns:a16="http://schemas.microsoft.com/office/drawing/2014/main" id="{37F3EF8E-273D-4D4F-B4A9-A38BBD41E7FC}"/>
                </a:ext>
              </a:extLst>
            </p:cNvPr>
            <p:cNvSpPr/>
            <p:nvPr/>
          </p:nvSpPr>
          <p:spPr bwMode="auto">
            <a:xfrm>
              <a:off x="8840270" y="161893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06" name="Oval 805">
              <a:extLst>
                <a:ext uri="{FF2B5EF4-FFF2-40B4-BE49-F238E27FC236}">
                  <a16:creationId xmlns="" xmlns:a16="http://schemas.microsoft.com/office/drawing/2014/main" id="{C802DA06-3719-48EB-83A6-1974BDEA0024}"/>
                </a:ext>
              </a:extLst>
            </p:cNvPr>
            <p:cNvSpPr/>
            <p:nvPr/>
          </p:nvSpPr>
          <p:spPr bwMode="auto">
            <a:xfrm>
              <a:off x="8840270" y="306796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07" name="Oval 806">
              <a:extLst>
                <a:ext uri="{FF2B5EF4-FFF2-40B4-BE49-F238E27FC236}">
                  <a16:creationId xmlns="" xmlns:a16="http://schemas.microsoft.com/office/drawing/2014/main" id="{091881A2-9423-4AD7-A315-0619BEEE691E}"/>
                </a:ext>
              </a:extLst>
            </p:cNvPr>
            <p:cNvSpPr/>
            <p:nvPr/>
          </p:nvSpPr>
          <p:spPr bwMode="auto">
            <a:xfrm>
              <a:off x="8840270" y="654393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08" name="Rectangle: Rounded Corners 153">
              <a:extLst>
                <a:ext uri="{FF2B5EF4-FFF2-40B4-BE49-F238E27FC236}">
                  <a16:creationId xmlns="" xmlns:a16="http://schemas.microsoft.com/office/drawing/2014/main" id="{A42D6A25-5049-4EB3-B9BA-54DF5EB4D8B7}"/>
                </a:ext>
              </a:extLst>
            </p:cNvPr>
            <p:cNvSpPr/>
            <p:nvPr/>
          </p:nvSpPr>
          <p:spPr bwMode="auto">
            <a:xfrm>
              <a:off x="8818325" y="1315353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09" name="Rectangle 808">
              <a:extLst>
                <a:ext uri="{FF2B5EF4-FFF2-40B4-BE49-F238E27FC236}">
                  <a16:creationId xmlns="" xmlns:a16="http://schemas.microsoft.com/office/drawing/2014/main" id="{B85DCA49-DF0B-4162-B734-0779C0644000}"/>
                </a:ext>
              </a:extLst>
            </p:cNvPr>
            <p:cNvSpPr/>
            <p:nvPr/>
          </p:nvSpPr>
          <p:spPr bwMode="auto">
            <a:xfrm>
              <a:off x="8990287" y="1466753"/>
              <a:ext cx="144016" cy="5209765"/>
            </a:xfrm>
            <a:prstGeom prst="rect">
              <a:avLst/>
            </a:prstGeom>
            <a:solidFill>
              <a:srgbClr val="004B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10" name="Oval 809">
              <a:extLst>
                <a:ext uri="{FF2B5EF4-FFF2-40B4-BE49-F238E27FC236}">
                  <a16:creationId xmlns="" xmlns:a16="http://schemas.microsoft.com/office/drawing/2014/main" id="{36BC5F21-22C7-410E-9D9B-1A776D55E654}"/>
                </a:ext>
              </a:extLst>
            </p:cNvPr>
            <p:cNvSpPr/>
            <p:nvPr/>
          </p:nvSpPr>
          <p:spPr bwMode="auto">
            <a:xfrm>
              <a:off x="9012463" y="161893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11" name="Oval 810">
              <a:extLst>
                <a:ext uri="{FF2B5EF4-FFF2-40B4-BE49-F238E27FC236}">
                  <a16:creationId xmlns="" xmlns:a16="http://schemas.microsoft.com/office/drawing/2014/main" id="{BC9AAAB9-999C-495D-B702-C8516F3A8D01}"/>
                </a:ext>
              </a:extLst>
            </p:cNvPr>
            <p:cNvSpPr/>
            <p:nvPr/>
          </p:nvSpPr>
          <p:spPr bwMode="auto">
            <a:xfrm>
              <a:off x="9012463" y="306796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12" name="Oval 811">
              <a:extLst>
                <a:ext uri="{FF2B5EF4-FFF2-40B4-BE49-F238E27FC236}">
                  <a16:creationId xmlns="" xmlns:a16="http://schemas.microsoft.com/office/drawing/2014/main" id="{FB8BA827-FB46-4E2B-9DF3-FD60DA36673F}"/>
                </a:ext>
              </a:extLst>
            </p:cNvPr>
            <p:cNvSpPr/>
            <p:nvPr/>
          </p:nvSpPr>
          <p:spPr bwMode="auto">
            <a:xfrm>
              <a:off x="9012463" y="654393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13" name="Oval 812">
              <a:extLst>
                <a:ext uri="{FF2B5EF4-FFF2-40B4-BE49-F238E27FC236}">
                  <a16:creationId xmlns="" xmlns:a16="http://schemas.microsoft.com/office/drawing/2014/main" id="{65534113-99E2-46A9-B8F9-B7B2F87BE1DC}"/>
                </a:ext>
              </a:extLst>
            </p:cNvPr>
            <p:cNvSpPr/>
            <p:nvPr/>
          </p:nvSpPr>
          <p:spPr bwMode="auto">
            <a:xfrm>
              <a:off x="9012463" y="375594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14" name="Oval 813">
              <a:extLst>
                <a:ext uri="{FF2B5EF4-FFF2-40B4-BE49-F238E27FC236}">
                  <a16:creationId xmlns="" xmlns:a16="http://schemas.microsoft.com/office/drawing/2014/main" id="{902F6AF9-7A5C-4B58-8073-0133492DEE32}"/>
                </a:ext>
              </a:extLst>
            </p:cNvPr>
            <p:cNvSpPr/>
            <p:nvPr/>
          </p:nvSpPr>
          <p:spPr bwMode="auto">
            <a:xfrm>
              <a:off x="9012463" y="429029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15" name="Oval 814">
              <a:extLst>
                <a:ext uri="{FF2B5EF4-FFF2-40B4-BE49-F238E27FC236}">
                  <a16:creationId xmlns="" xmlns:a16="http://schemas.microsoft.com/office/drawing/2014/main" id="{A507E860-0EF9-4BFE-81A2-66D057F3394C}"/>
                </a:ext>
              </a:extLst>
            </p:cNvPr>
            <p:cNvSpPr/>
            <p:nvPr/>
          </p:nvSpPr>
          <p:spPr bwMode="auto">
            <a:xfrm>
              <a:off x="9012463" y="478336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16" name="Oval 815">
              <a:extLst>
                <a:ext uri="{FF2B5EF4-FFF2-40B4-BE49-F238E27FC236}">
                  <a16:creationId xmlns="" xmlns:a16="http://schemas.microsoft.com/office/drawing/2014/main" id="{0FBD670B-45F2-4776-8ECC-EA610B62ED6C}"/>
                </a:ext>
              </a:extLst>
            </p:cNvPr>
            <p:cNvSpPr/>
            <p:nvPr/>
          </p:nvSpPr>
          <p:spPr bwMode="auto">
            <a:xfrm>
              <a:off x="9012463" y="540961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17" name="Oval 816">
              <a:extLst>
                <a:ext uri="{FF2B5EF4-FFF2-40B4-BE49-F238E27FC236}">
                  <a16:creationId xmlns="" xmlns:a16="http://schemas.microsoft.com/office/drawing/2014/main" id="{E230F8D9-4CB1-4DD5-AABD-D9D6220EA8BE}"/>
                </a:ext>
              </a:extLst>
            </p:cNvPr>
            <p:cNvSpPr/>
            <p:nvPr/>
          </p:nvSpPr>
          <p:spPr bwMode="auto">
            <a:xfrm>
              <a:off x="9012463" y="568648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18" name="Rectangle: Rounded Corners 164">
              <a:extLst>
                <a:ext uri="{FF2B5EF4-FFF2-40B4-BE49-F238E27FC236}">
                  <a16:creationId xmlns="" xmlns:a16="http://schemas.microsoft.com/office/drawing/2014/main" id="{3301B50E-01B0-4AA2-A2C4-BF6D82170D18}"/>
                </a:ext>
              </a:extLst>
            </p:cNvPr>
            <p:cNvSpPr/>
            <p:nvPr/>
          </p:nvSpPr>
          <p:spPr bwMode="auto">
            <a:xfrm>
              <a:off x="8990518" y="1315353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19" name="Oval 818">
              <a:extLst>
                <a:ext uri="{FF2B5EF4-FFF2-40B4-BE49-F238E27FC236}">
                  <a16:creationId xmlns="" xmlns:a16="http://schemas.microsoft.com/office/drawing/2014/main" id="{D2EEEF75-0071-4B71-9918-4A11532861C6}"/>
                </a:ext>
              </a:extLst>
            </p:cNvPr>
            <p:cNvSpPr/>
            <p:nvPr/>
          </p:nvSpPr>
          <p:spPr bwMode="auto">
            <a:xfrm>
              <a:off x="9015463" y="180514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20" name="Oval 819">
              <a:extLst>
                <a:ext uri="{FF2B5EF4-FFF2-40B4-BE49-F238E27FC236}">
                  <a16:creationId xmlns="" xmlns:a16="http://schemas.microsoft.com/office/drawing/2014/main" id="{269BA7F3-121D-4C9E-B89B-2A736AAC06B4}"/>
                </a:ext>
              </a:extLst>
            </p:cNvPr>
            <p:cNvSpPr/>
            <p:nvPr/>
          </p:nvSpPr>
          <p:spPr bwMode="auto">
            <a:xfrm>
              <a:off x="9385380" y="39348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21" name="Oval 820">
              <a:extLst>
                <a:ext uri="{FF2B5EF4-FFF2-40B4-BE49-F238E27FC236}">
                  <a16:creationId xmlns="" xmlns:a16="http://schemas.microsoft.com/office/drawing/2014/main" id="{54A7D554-0ADD-47CF-8F38-02C29B5DE000}"/>
                </a:ext>
              </a:extLst>
            </p:cNvPr>
            <p:cNvSpPr/>
            <p:nvPr/>
          </p:nvSpPr>
          <p:spPr bwMode="auto">
            <a:xfrm>
              <a:off x="9015463" y="260201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22" name="Oval 821">
              <a:extLst>
                <a:ext uri="{FF2B5EF4-FFF2-40B4-BE49-F238E27FC236}">
                  <a16:creationId xmlns="" xmlns:a16="http://schemas.microsoft.com/office/drawing/2014/main" id="{BC854321-812C-430C-BD57-422C9B3791C9}"/>
                </a:ext>
              </a:extLst>
            </p:cNvPr>
            <p:cNvSpPr/>
            <p:nvPr/>
          </p:nvSpPr>
          <p:spPr bwMode="auto">
            <a:xfrm>
              <a:off x="9385378" y="335567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23" name="Oval 822">
              <a:extLst>
                <a:ext uri="{FF2B5EF4-FFF2-40B4-BE49-F238E27FC236}">
                  <a16:creationId xmlns="" xmlns:a16="http://schemas.microsoft.com/office/drawing/2014/main" id="{65928C07-B5EF-4345-99BA-68760231653B}"/>
                </a:ext>
              </a:extLst>
            </p:cNvPr>
            <p:cNvSpPr/>
            <p:nvPr/>
          </p:nvSpPr>
          <p:spPr bwMode="auto">
            <a:xfrm>
              <a:off x="8102624" y="334721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24" name="Rectangle 823">
              <a:extLst>
                <a:ext uri="{FF2B5EF4-FFF2-40B4-BE49-F238E27FC236}">
                  <a16:creationId xmlns="" xmlns:a16="http://schemas.microsoft.com/office/drawing/2014/main" id="{7882F0BC-5393-4B6C-A07D-471CF6CCE39C}"/>
                </a:ext>
              </a:extLst>
            </p:cNvPr>
            <p:cNvSpPr/>
            <p:nvPr/>
          </p:nvSpPr>
          <p:spPr bwMode="auto">
            <a:xfrm>
              <a:off x="8074041" y="1466753"/>
              <a:ext cx="144016" cy="5209765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25" name="Oval 824">
              <a:extLst>
                <a:ext uri="{FF2B5EF4-FFF2-40B4-BE49-F238E27FC236}">
                  <a16:creationId xmlns="" xmlns:a16="http://schemas.microsoft.com/office/drawing/2014/main" id="{724DAF19-9998-4F30-A7B5-4CC70D9959A3}"/>
                </a:ext>
              </a:extLst>
            </p:cNvPr>
            <p:cNvSpPr/>
            <p:nvPr/>
          </p:nvSpPr>
          <p:spPr bwMode="auto">
            <a:xfrm>
              <a:off x="8096217" y="161893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26" name="Oval 825">
              <a:extLst>
                <a:ext uri="{FF2B5EF4-FFF2-40B4-BE49-F238E27FC236}">
                  <a16:creationId xmlns="" xmlns:a16="http://schemas.microsoft.com/office/drawing/2014/main" id="{683C89D0-E0A4-47B1-9663-F66F6683895E}"/>
                </a:ext>
              </a:extLst>
            </p:cNvPr>
            <p:cNvSpPr/>
            <p:nvPr/>
          </p:nvSpPr>
          <p:spPr bwMode="auto">
            <a:xfrm>
              <a:off x="8096217" y="306796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27" name="Oval 826">
              <a:extLst>
                <a:ext uri="{FF2B5EF4-FFF2-40B4-BE49-F238E27FC236}">
                  <a16:creationId xmlns="" xmlns:a16="http://schemas.microsoft.com/office/drawing/2014/main" id="{23B29A20-917D-4304-8826-07D66217A98D}"/>
                </a:ext>
              </a:extLst>
            </p:cNvPr>
            <p:cNvSpPr/>
            <p:nvPr/>
          </p:nvSpPr>
          <p:spPr bwMode="auto">
            <a:xfrm>
              <a:off x="8096217" y="654393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28" name="Oval 827">
              <a:extLst>
                <a:ext uri="{FF2B5EF4-FFF2-40B4-BE49-F238E27FC236}">
                  <a16:creationId xmlns="" xmlns:a16="http://schemas.microsoft.com/office/drawing/2014/main" id="{A8DB663B-3D3A-414C-BFE5-F181A5BFF09D}"/>
                </a:ext>
              </a:extLst>
            </p:cNvPr>
            <p:cNvSpPr/>
            <p:nvPr/>
          </p:nvSpPr>
          <p:spPr bwMode="auto">
            <a:xfrm>
              <a:off x="8096217" y="180514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29" name="Oval 828">
              <a:extLst>
                <a:ext uri="{FF2B5EF4-FFF2-40B4-BE49-F238E27FC236}">
                  <a16:creationId xmlns="" xmlns:a16="http://schemas.microsoft.com/office/drawing/2014/main" id="{541DE27E-C8AC-4EE5-A0BB-6135298224B0}"/>
                </a:ext>
              </a:extLst>
            </p:cNvPr>
            <p:cNvSpPr/>
            <p:nvPr/>
          </p:nvSpPr>
          <p:spPr bwMode="auto">
            <a:xfrm>
              <a:off x="8096217" y="375594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30" name="Oval 829">
              <a:extLst>
                <a:ext uri="{FF2B5EF4-FFF2-40B4-BE49-F238E27FC236}">
                  <a16:creationId xmlns="" xmlns:a16="http://schemas.microsoft.com/office/drawing/2014/main" id="{A0F786F3-3883-4715-8911-83CFF9A71F60}"/>
                </a:ext>
              </a:extLst>
            </p:cNvPr>
            <p:cNvSpPr/>
            <p:nvPr/>
          </p:nvSpPr>
          <p:spPr bwMode="auto">
            <a:xfrm>
              <a:off x="8096217" y="429029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31" name="Oval 830">
              <a:extLst>
                <a:ext uri="{FF2B5EF4-FFF2-40B4-BE49-F238E27FC236}">
                  <a16:creationId xmlns="" xmlns:a16="http://schemas.microsoft.com/office/drawing/2014/main" id="{F69DB6DC-DDCD-40CF-9836-C8CF7FECDD20}"/>
                </a:ext>
              </a:extLst>
            </p:cNvPr>
            <p:cNvSpPr/>
            <p:nvPr/>
          </p:nvSpPr>
          <p:spPr bwMode="auto">
            <a:xfrm>
              <a:off x="8096217" y="478336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32" name="Oval 831">
              <a:extLst>
                <a:ext uri="{FF2B5EF4-FFF2-40B4-BE49-F238E27FC236}">
                  <a16:creationId xmlns="" xmlns:a16="http://schemas.microsoft.com/office/drawing/2014/main" id="{E0A6210F-E430-4B5B-A6A0-4B5EBBF311A4}"/>
                </a:ext>
              </a:extLst>
            </p:cNvPr>
            <p:cNvSpPr/>
            <p:nvPr/>
          </p:nvSpPr>
          <p:spPr bwMode="auto">
            <a:xfrm>
              <a:off x="8096217" y="540961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33" name="Oval 832">
              <a:extLst>
                <a:ext uri="{FF2B5EF4-FFF2-40B4-BE49-F238E27FC236}">
                  <a16:creationId xmlns="" xmlns:a16="http://schemas.microsoft.com/office/drawing/2014/main" id="{577178F1-1949-4810-9AB8-5FF26F4F472A}"/>
                </a:ext>
              </a:extLst>
            </p:cNvPr>
            <p:cNvSpPr/>
            <p:nvPr/>
          </p:nvSpPr>
          <p:spPr bwMode="auto">
            <a:xfrm>
              <a:off x="8096217" y="568648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34" name="Oval 833">
              <a:extLst>
                <a:ext uri="{FF2B5EF4-FFF2-40B4-BE49-F238E27FC236}">
                  <a16:creationId xmlns="" xmlns:a16="http://schemas.microsoft.com/office/drawing/2014/main" id="{676E9AB9-7B05-473D-A6D7-3478D78F36D9}"/>
                </a:ext>
              </a:extLst>
            </p:cNvPr>
            <p:cNvSpPr/>
            <p:nvPr/>
          </p:nvSpPr>
          <p:spPr bwMode="auto">
            <a:xfrm>
              <a:off x="8096217" y="217743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35" name="Oval 834">
              <a:extLst>
                <a:ext uri="{FF2B5EF4-FFF2-40B4-BE49-F238E27FC236}">
                  <a16:creationId xmlns="" xmlns:a16="http://schemas.microsoft.com/office/drawing/2014/main" id="{8A2D0D73-6B68-435F-8C87-5327F6D60B4A}"/>
                </a:ext>
              </a:extLst>
            </p:cNvPr>
            <p:cNvSpPr/>
            <p:nvPr/>
          </p:nvSpPr>
          <p:spPr bwMode="auto">
            <a:xfrm>
              <a:off x="8096217" y="260201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36" name="Oval 835">
              <a:extLst>
                <a:ext uri="{FF2B5EF4-FFF2-40B4-BE49-F238E27FC236}">
                  <a16:creationId xmlns="" xmlns:a16="http://schemas.microsoft.com/office/drawing/2014/main" id="{174987A8-8A5F-45A5-A2F0-6056F0475520}"/>
                </a:ext>
              </a:extLst>
            </p:cNvPr>
            <p:cNvSpPr/>
            <p:nvPr/>
          </p:nvSpPr>
          <p:spPr bwMode="auto">
            <a:xfrm>
              <a:off x="8096217" y="279848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37" name="Oval 836">
              <a:extLst>
                <a:ext uri="{FF2B5EF4-FFF2-40B4-BE49-F238E27FC236}">
                  <a16:creationId xmlns="" xmlns:a16="http://schemas.microsoft.com/office/drawing/2014/main" id="{528B88B6-3AEB-4B12-AEC5-813C04FFCC3F}"/>
                </a:ext>
              </a:extLst>
            </p:cNvPr>
            <p:cNvSpPr/>
            <p:nvPr/>
          </p:nvSpPr>
          <p:spPr bwMode="auto">
            <a:xfrm>
              <a:off x="8096217" y="3494304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38" name="Oval 837">
              <a:extLst>
                <a:ext uri="{FF2B5EF4-FFF2-40B4-BE49-F238E27FC236}">
                  <a16:creationId xmlns="" xmlns:a16="http://schemas.microsoft.com/office/drawing/2014/main" id="{812DE116-BD7B-4EFA-A932-3813BADC6B6C}"/>
                </a:ext>
              </a:extLst>
            </p:cNvPr>
            <p:cNvSpPr/>
            <p:nvPr/>
          </p:nvSpPr>
          <p:spPr bwMode="auto">
            <a:xfrm>
              <a:off x="8096217" y="362899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39" name="Oval 838">
              <a:extLst>
                <a:ext uri="{FF2B5EF4-FFF2-40B4-BE49-F238E27FC236}">
                  <a16:creationId xmlns="" xmlns:a16="http://schemas.microsoft.com/office/drawing/2014/main" id="{9AEFD996-F00F-431D-B7A4-5202B0AB22B2}"/>
                </a:ext>
              </a:extLst>
            </p:cNvPr>
            <p:cNvSpPr/>
            <p:nvPr/>
          </p:nvSpPr>
          <p:spPr bwMode="auto">
            <a:xfrm>
              <a:off x="8096217" y="406425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40" name="Oval 839">
              <a:extLst>
                <a:ext uri="{FF2B5EF4-FFF2-40B4-BE49-F238E27FC236}">
                  <a16:creationId xmlns="" xmlns:a16="http://schemas.microsoft.com/office/drawing/2014/main" id="{8121EFF6-40A3-4226-BA23-9C0658CB4A79}"/>
                </a:ext>
              </a:extLst>
            </p:cNvPr>
            <p:cNvSpPr/>
            <p:nvPr/>
          </p:nvSpPr>
          <p:spPr bwMode="auto">
            <a:xfrm>
              <a:off x="8096217" y="4656742"/>
              <a:ext cx="93663" cy="851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41" name="Oval 840">
              <a:extLst>
                <a:ext uri="{FF2B5EF4-FFF2-40B4-BE49-F238E27FC236}">
                  <a16:creationId xmlns="" xmlns:a16="http://schemas.microsoft.com/office/drawing/2014/main" id="{81E420BD-54AF-460D-8A07-39EBE370894D}"/>
                </a:ext>
              </a:extLst>
            </p:cNvPr>
            <p:cNvSpPr/>
            <p:nvPr/>
          </p:nvSpPr>
          <p:spPr bwMode="auto">
            <a:xfrm>
              <a:off x="8096217" y="495743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42" name="Oval 841">
              <a:extLst>
                <a:ext uri="{FF2B5EF4-FFF2-40B4-BE49-F238E27FC236}">
                  <a16:creationId xmlns="" xmlns:a16="http://schemas.microsoft.com/office/drawing/2014/main" id="{D1BD17BD-B1D7-473E-BB14-54D044652685}"/>
                </a:ext>
              </a:extLst>
            </p:cNvPr>
            <p:cNvSpPr/>
            <p:nvPr/>
          </p:nvSpPr>
          <p:spPr bwMode="auto">
            <a:xfrm>
              <a:off x="8096217" y="520645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43" name="Oval 842">
              <a:extLst>
                <a:ext uri="{FF2B5EF4-FFF2-40B4-BE49-F238E27FC236}">
                  <a16:creationId xmlns="" xmlns:a16="http://schemas.microsoft.com/office/drawing/2014/main" id="{1D65D668-79C9-4E1C-94EF-B1F4067CD90D}"/>
                </a:ext>
              </a:extLst>
            </p:cNvPr>
            <p:cNvSpPr/>
            <p:nvPr/>
          </p:nvSpPr>
          <p:spPr bwMode="auto">
            <a:xfrm>
              <a:off x="8096217" y="589710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44" name="Oval 843">
              <a:extLst>
                <a:ext uri="{FF2B5EF4-FFF2-40B4-BE49-F238E27FC236}">
                  <a16:creationId xmlns="" xmlns:a16="http://schemas.microsoft.com/office/drawing/2014/main" id="{906A24A6-01A3-434D-B612-D063528BA470}"/>
                </a:ext>
              </a:extLst>
            </p:cNvPr>
            <p:cNvSpPr/>
            <p:nvPr/>
          </p:nvSpPr>
          <p:spPr bwMode="auto">
            <a:xfrm>
              <a:off x="8096217" y="628102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45" name="Rectangle: Rounded Corners 146">
              <a:extLst>
                <a:ext uri="{FF2B5EF4-FFF2-40B4-BE49-F238E27FC236}">
                  <a16:creationId xmlns="" xmlns:a16="http://schemas.microsoft.com/office/drawing/2014/main" id="{1AB784F6-5654-4696-9A60-33BCC5F84542}"/>
                </a:ext>
              </a:extLst>
            </p:cNvPr>
            <p:cNvSpPr/>
            <p:nvPr/>
          </p:nvSpPr>
          <p:spPr bwMode="auto">
            <a:xfrm>
              <a:off x="8071155" y="1315353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6" name="Rectangle 845">
              <a:extLst>
                <a:ext uri="{FF2B5EF4-FFF2-40B4-BE49-F238E27FC236}">
                  <a16:creationId xmlns="" xmlns:a16="http://schemas.microsoft.com/office/drawing/2014/main" id="{9A7DF22E-0804-4B8A-852F-01BBA52C7786}"/>
                </a:ext>
              </a:extLst>
            </p:cNvPr>
            <p:cNvSpPr/>
            <p:nvPr/>
          </p:nvSpPr>
          <p:spPr bwMode="auto">
            <a:xfrm>
              <a:off x="7719663" y="1466753"/>
              <a:ext cx="144016" cy="520976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47" name="Oval 846">
              <a:extLst>
                <a:ext uri="{FF2B5EF4-FFF2-40B4-BE49-F238E27FC236}">
                  <a16:creationId xmlns="" xmlns:a16="http://schemas.microsoft.com/office/drawing/2014/main" id="{D099EE4F-017B-4F30-B219-208BB92E6D58}"/>
                </a:ext>
              </a:extLst>
            </p:cNvPr>
            <p:cNvSpPr/>
            <p:nvPr/>
          </p:nvSpPr>
          <p:spPr bwMode="auto">
            <a:xfrm>
              <a:off x="7741839" y="161893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48" name="Oval 847">
              <a:extLst>
                <a:ext uri="{FF2B5EF4-FFF2-40B4-BE49-F238E27FC236}">
                  <a16:creationId xmlns="" xmlns:a16="http://schemas.microsoft.com/office/drawing/2014/main" id="{3039F959-359F-412B-B18D-8CEBE3D3C81D}"/>
                </a:ext>
              </a:extLst>
            </p:cNvPr>
            <p:cNvSpPr/>
            <p:nvPr/>
          </p:nvSpPr>
          <p:spPr bwMode="auto">
            <a:xfrm>
              <a:off x="7741839" y="306796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49" name="Oval 848">
              <a:extLst>
                <a:ext uri="{FF2B5EF4-FFF2-40B4-BE49-F238E27FC236}">
                  <a16:creationId xmlns="" xmlns:a16="http://schemas.microsoft.com/office/drawing/2014/main" id="{D16520C9-38AD-4FBE-9AC4-52B2060F677C}"/>
                </a:ext>
              </a:extLst>
            </p:cNvPr>
            <p:cNvSpPr/>
            <p:nvPr/>
          </p:nvSpPr>
          <p:spPr bwMode="auto">
            <a:xfrm>
              <a:off x="7741839" y="654393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50" name="Rectangle: Rounded Corners 153">
              <a:extLst>
                <a:ext uri="{FF2B5EF4-FFF2-40B4-BE49-F238E27FC236}">
                  <a16:creationId xmlns="" xmlns:a16="http://schemas.microsoft.com/office/drawing/2014/main" id="{070BDDE8-C4DF-43F4-904F-0816D6E8173A}"/>
                </a:ext>
              </a:extLst>
            </p:cNvPr>
            <p:cNvSpPr/>
            <p:nvPr/>
          </p:nvSpPr>
          <p:spPr bwMode="auto">
            <a:xfrm>
              <a:off x="7719894" y="1315353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51" name="Rectangle 850">
              <a:extLst>
                <a:ext uri="{FF2B5EF4-FFF2-40B4-BE49-F238E27FC236}">
                  <a16:creationId xmlns="" xmlns:a16="http://schemas.microsoft.com/office/drawing/2014/main" id="{957CCDC2-D04D-4EC6-B74F-CDD41EC4642C}"/>
                </a:ext>
              </a:extLst>
            </p:cNvPr>
            <p:cNvSpPr/>
            <p:nvPr/>
          </p:nvSpPr>
          <p:spPr bwMode="auto">
            <a:xfrm>
              <a:off x="7891856" y="1466753"/>
              <a:ext cx="144016" cy="5209765"/>
            </a:xfrm>
            <a:prstGeom prst="rect">
              <a:avLst/>
            </a:prstGeom>
            <a:solidFill>
              <a:srgbClr val="004B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52" name="Oval 851">
              <a:extLst>
                <a:ext uri="{FF2B5EF4-FFF2-40B4-BE49-F238E27FC236}">
                  <a16:creationId xmlns="" xmlns:a16="http://schemas.microsoft.com/office/drawing/2014/main" id="{631D5F2D-EDF2-4DCC-8C1B-B0C998471388}"/>
                </a:ext>
              </a:extLst>
            </p:cNvPr>
            <p:cNvSpPr/>
            <p:nvPr/>
          </p:nvSpPr>
          <p:spPr bwMode="auto">
            <a:xfrm>
              <a:off x="7914032" y="161893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53" name="Oval 852">
              <a:extLst>
                <a:ext uri="{FF2B5EF4-FFF2-40B4-BE49-F238E27FC236}">
                  <a16:creationId xmlns="" xmlns:a16="http://schemas.microsoft.com/office/drawing/2014/main" id="{233AD5DE-69E5-4314-9983-D2F2F59AF97B}"/>
                </a:ext>
              </a:extLst>
            </p:cNvPr>
            <p:cNvSpPr/>
            <p:nvPr/>
          </p:nvSpPr>
          <p:spPr bwMode="auto">
            <a:xfrm>
              <a:off x="7914032" y="306796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54" name="Oval 853">
              <a:extLst>
                <a:ext uri="{FF2B5EF4-FFF2-40B4-BE49-F238E27FC236}">
                  <a16:creationId xmlns="" xmlns:a16="http://schemas.microsoft.com/office/drawing/2014/main" id="{D89CE94A-77C5-4085-A560-219BB218F93E}"/>
                </a:ext>
              </a:extLst>
            </p:cNvPr>
            <p:cNvSpPr/>
            <p:nvPr/>
          </p:nvSpPr>
          <p:spPr bwMode="auto">
            <a:xfrm>
              <a:off x="7914032" y="654393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55" name="Oval 854">
              <a:extLst>
                <a:ext uri="{FF2B5EF4-FFF2-40B4-BE49-F238E27FC236}">
                  <a16:creationId xmlns="" xmlns:a16="http://schemas.microsoft.com/office/drawing/2014/main" id="{143ECFF3-1C54-4DCC-9445-5010B4ABF4C3}"/>
                </a:ext>
              </a:extLst>
            </p:cNvPr>
            <p:cNvSpPr/>
            <p:nvPr/>
          </p:nvSpPr>
          <p:spPr bwMode="auto">
            <a:xfrm>
              <a:off x="7914032" y="375594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56" name="Oval 855">
              <a:extLst>
                <a:ext uri="{FF2B5EF4-FFF2-40B4-BE49-F238E27FC236}">
                  <a16:creationId xmlns="" xmlns:a16="http://schemas.microsoft.com/office/drawing/2014/main" id="{73A78949-F902-455C-8360-68F549FE75BD}"/>
                </a:ext>
              </a:extLst>
            </p:cNvPr>
            <p:cNvSpPr/>
            <p:nvPr/>
          </p:nvSpPr>
          <p:spPr bwMode="auto">
            <a:xfrm>
              <a:off x="7914032" y="429029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57" name="Oval 856">
              <a:extLst>
                <a:ext uri="{FF2B5EF4-FFF2-40B4-BE49-F238E27FC236}">
                  <a16:creationId xmlns="" xmlns:a16="http://schemas.microsoft.com/office/drawing/2014/main" id="{CEE7BF79-2F16-41C6-9A73-B94C4EA87D78}"/>
                </a:ext>
              </a:extLst>
            </p:cNvPr>
            <p:cNvSpPr/>
            <p:nvPr/>
          </p:nvSpPr>
          <p:spPr bwMode="auto">
            <a:xfrm>
              <a:off x="7914032" y="478336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58" name="Oval 857">
              <a:extLst>
                <a:ext uri="{FF2B5EF4-FFF2-40B4-BE49-F238E27FC236}">
                  <a16:creationId xmlns="" xmlns:a16="http://schemas.microsoft.com/office/drawing/2014/main" id="{AA7516C5-3910-4C84-B8EE-F718E4B5B90E}"/>
                </a:ext>
              </a:extLst>
            </p:cNvPr>
            <p:cNvSpPr/>
            <p:nvPr/>
          </p:nvSpPr>
          <p:spPr bwMode="auto">
            <a:xfrm>
              <a:off x="7914032" y="540961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59" name="Oval 858">
              <a:extLst>
                <a:ext uri="{FF2B5EF4-FFF2-40B4-BE49-F238E27FC236}">
                  <a16:creationId xmlns="" xmlns:a16="http://schemas.microsoft.com/office/drawing/2014/main" id="{0493AF52-2163-4CFF-89D8-A459A92EF8D8}"/>
                </a:ext>
              </a:extLst>
            </p:cNvPr>
            <p:cNvSpPr/>
            <p:nvPr/>
          </p:nvSpPr>
          <p:spPr bwMode="auto">
            <a:xfrm>
              <a:off x="7914032" y="568648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60" name="Rectangle: Rounded Corners 164">
              <a:extLst>
                <a:ext uri="{FF2B5EF4-FFF2-40B4-BE49-F238E27FC236}">
                  <a16:creationId xmlns="" xmlns:a16="http://schemas.microsoft.com/office/drawing/2014/main" id="{E6319B37-24E6-41A4-AC9E-784CFE695B55}"/>
                </a:ext>
              </a:extLst>
            </p:cNvPr>
            <p:cNvSpPr/>
            <p:nvPr/>
          </p:nvSpPr>
          <p:spPr bwMode="auto">
            <a:xfrm>
              <a:off x="7892087" y="1315353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61" name="Oval 860">
              <a:extLst>
                <a:ext uri="{FF2B5EF4-FFF2-40B4-BE49-F238E27FC236}">
                  <a16:creationId xmlns="" xmlns:a16="http://schemas.microsoft.com/office/drawing/2014/main" id="{37FD497C-322E-47A1-9F2E-FE792E7399BD}"/>
                </a:ext>
              </a:extLst>
            </p:cNvPr>
            <p:cNvSpPr/>
            <p:nvPr/>
          </p:nvSpPr>
          <p:spPr bwMode="auto">
            <a:xfrm>
              <a:off x="7917032" y="180514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62" name="Oval 861">
              <a:extLst>
                <a:ext uri="{FF2B5EF4-FFF2-40B4-BE49-F238E27FC236}">
                  <a16:creationId xmlns="" xmlns:a16="http://schemas.microsoft.com/office/drawing/2014/main" id="{D3A3E3DB-68D1-4F89-9BA1-8E8E012BC676}"/>
                </a:ext>
              </a:extLst>
            </p:cNvPr>
            <p:cNvSpPr/>
            <p:nvPr/>
          </p:nvSpPr>
          <p:spPr bwMode="auto">
            <a:xfrm>
              <a:off x="8096217" y="39348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63" name="Oval 862">
              <a:extLst>
                <a:ext uri="{FF2B5EF4-FFF2-40B4-BE49-F238E27FC236}">
                  <a16:creationId xmlns="" xmlns:a16="http://schemas.microsoft.com/office/drawing/2014/main" id="{12247042-028F-42BE-A8A2-799920F807BC}"/>
                </a:ext>
              </a:extLst>
            </p:cNvPr>
            <p:cNvSpPr/>
            <p:nvPr/>
          </p:nvSpPr>
          <p:spPr bwMode="auto">
            <a:xfrm>
              <a:off x="7917032" y="260201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64" name="Oval 863">
              <a:extLst>
                <a:ext uri="{FF2B5EF4-FFF2-40B4-BE49-F238E27FC236}">
                  <a16:creationId xmlns="" xmlns:a16="http://schemas.microsoft.com/office/drawing/2014/main" id="{B238AA1B-2A7B-4900-9530-0355CB589C6D}"/>
                </a:ext>
              </a:extLst>
            </p:cNvPr>
            <p:cNvSpPr/>
            <p:nvPr/>
          </p:nvSpPr>
          <p:spPr bwMode="auto">
            <a:xfrm>
              <a:off x="8096215" y="335567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66" name="Oval 865">
              <a:extLst>
                <a:ext uri="{FF2B5EF4-FFF2-40B4-BE49-F238E27FC236}">
                  <a16:creationId xmlns="" xmlns:a16="http://schemas.microsoft.com/office/drawing/2014/main" id="{775386DC-B6B3-42A2-A426-0D27D90D4687}"/>
                </a:ext>
              </a:extLst>
            </p:cNvPr>
            <p:cNvSpPr/>
            <p:nvPr/>
          </p:nvSpPr>
          <p:spPr bwMode="auto">
            <a:xfrm>
              <a:off x="9207485" y="334721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67" name="Rectangle 866">
              <a:extLst>
                <a:ext uri="{FF2B5EF4-FFF2-40B4-BE49-F238E27FC236}">
                  <a16:creationId xmlns="" xmlns:a16="http://schemas.microsoft.com/office/drawing/2014/main" id="{3CB141CF-2E32-4C71-8E5B-BA29C24DC085}"/>
                </a:ext>
              </a:extLst>
            </p:cNvPr>
            <p:cNvSpPr/>
            <p:nvPr/>
          </p:nvSpPr>
          <p:spPr bwMode="auto">
            <a:xfrm>
              <a:off x="9178902" y="1466753"/>
              <a:ext cx="144016" cy="5209765"/>
            </a:xfrm>
            <a:prstGeom prst="rect">
              <a:avLst/>
            </a:prstGeom>
            <a:solidFill>
              <a:srgbClr val="004B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68" name="Oval 867">
              <a:extLst>
                <a:ext uri="{FF2B5EF4-FFF2-40B4-BE49-F238E27FC236}">
                  <a16:creationId xmlns="" xmlns:a16="http://schemas.microsoft.com/office/drawing/2014/main" id="{0454F244-A15E-426D-8EAD-15969ADA092F}"/>
                </a:ext>
              </a:extLst>
            </p:cNvPr>
            <p:cNvSpPr/>
            <p:nvPr/>
          </p:nvSpPr>
          <p:spPr bwMode="auto">
            <a:xfrm>
              <a:off x="9201078" y="161893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69" name="Oval 868">
              <a:extLst>
                <a:ext uri="{FF2B5EF4-FFF2-40B4-BE49-F238E27FC236}">
                  <a16:creationId xmlns="" xmlns:a16="http://schemas.microsoft.com/office/drawing/2014/main" id="{32F6F31C-811D-408E-8DF2-DD5B488785BD}"/>
                </a:ext>
              </a:extLst>
            </p:cNvPr>
            <p:cNvSpPr/>
            <p:nvPr/>
          </p:nvSpPr>
          <p:spPr bwMode="auto">
            <a:xfrm>
              <a:off x="9201078" y="654393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70" name="Oval 869">
              <a:extLst>
                <a:ext uri="{FF2B5EF4-FFF2-40B4-BE49-F238E27FC236}">
                  <a16:creationId xmlns="" xmlns:a16="http://schemas.microsoft.com/office/drawing/2014/main" id="{7BE24522-B760-467B-86CB-5DBE1B64CADF}"/>
                </a:ext>
              </a:extLst>
            </p:cNvPr>
            <p:cNvSpPr/>
            <p:nvPr/>
          </p:nvSpPr>
          <p:spPr bwMode="auto">
            <a:xfrm>
              <a:off x="9201078" y="375594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71" name="Oval 870">
              <a:extLst>
                <a:ext uri="{FF2B5EF4-FFF2-40B4-BE49-F238E27FC236}">
                  <a16:creationId xmlns="" xmlns:a16="http://schemas.microsoft.com/office/drawing/2014/main" id="{2F98B0FF-AAE0-4173-A2FA-0BEFD1019429}"/>
                </a:ext>
              </a:extLst>
            </p:cNvPr>
            <p:cNvSpPr/>
            <p:nvPr/>
          </p:nvSpPr>
          <p:spPr bwMode="auto">
            <a:xfrm>
              <a:off x="9201078" y="429029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72" name="Oval 871">
              <a:extLst>
                <a:ext uri="{FF2B5EF4-FFF2-40B4-BE49-F238E27FC236}">
                  <a16:creationId xmlns="" xmlns:a16="http://schemas.microsoft.com/office/drawing/2014/main" id="{ED1CCF4C-F104-45F6-BD76-551168FC6AE4}"/>
                </a:ext>
              </a:extLst>
            </p:cNvPr>
            <p:cNvSpPr/>
            <p:nvPr/>
          </p:nvSpPr>
          <p:spPr bwMode="auto">
            <a:xfrm>
              <a:off x="9201078" y="478336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73" name="Oval 872">
              <a:extLst>
                <a:ext uri="{FF2B5EF4-FFF2-40B4-BE49-F238E27FC236}">
                  <a16:creationId xmlns="" xmlns:a16="http://schemas.microsoft.com/office/drawing/2014/main" id="{1E356E58-3C8A-4098-A310-9C62D2FB65E4}"/>
                </a:ext>
              </a:extLst>
            </p:cNvPr>
            <p:cNvSpPr/>
            <p:nvPr/>
          </p:nvSpPr>
          <p:spPr bwMode="auto">
            <a:xfrm>
              <a:off x="9201078" y="540961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74" name="Oval 873">
              <a:extLst>
                <a:ext uri="{FF2B5EF4-FFF2-40B4-BE49-F238E27FC236}">
                  <a16:creationId xmlns="" xmlns:a16="http://schemas.microsoft.com/office/drawing/2014/main" id="{18DE00CC-0C0C-4FDE-8411-BF4E5DC1E214}"/>
                </a:ext>
              </a:extLst>
            </p:cNvPr>
            <p:cNvSpPr/>
            <p:nvPr/>
          </p:nvSpPr>
          <p:spPr bwMode="auto">
            <a:xfrm>
              <a:off x="9201078" y="568648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75" name="Oval 874">
              <a:extLst>
                <a:ext uri="{FF2B5EF4-FFF2-40B4-BE49-F238E27FC236}">
                  <a16:creationId xmlns="" xmlns:a16="http://schemas.microsoft.com/office/drawing/2014/main" id="{995637B6-A0CB-4069-9402-5F72235DB983}"/>
                </a:ext>
              </a:extLst>
            </p:cNvPr>
            <p:cNvSpPr/>
            <p:nvPr/>
          </p:nvSpPr>
          <p:spPr bwMode="auto">
            <a:xfrm>
              <a:off x="9201078" y="3494304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76" name="Oval 875">
              <a:extLst>
                <a:ext uri="{FF2B5EF4-FFF2-40B4-BE49-F238E27FC236}">
                  <a16:creationId xmlns="" xmlns:a16="http://schemas.microsoft.com/office/drawing/2014/main" id="{167967C2-9F21-4336-B3A2-85B71511C0BE}"/>
                </a:ext>
              </a:extLst>
            </p:cNvPr>
            <p:cNvSpPr/>
            <p:nvPr/>
          </p:nvSpPr>
          <p:spPr bwMode="auto">
            <a:xfrm>
              <a:off x="9201078" y="406425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77" name="Oval 876">
              <a:extLst>
                <a:ext uri="{FF2B5EF4-FFF2-40B4-BE49-F238E27FC236}">
                  <a16:creationId xmlns="" xmlns:a16="http://schemas.microsoft.com/office/drawing/2014/main" id="{02C36459-0BEE-4902-AE94-A5F06FC68B8B}"/>
                </a:ext>
              </a:extLst>
            </p:cNvPr>
            <p:cNvSpPr/>
            <p:nvPr/>
          </p:nvSpPr>
          <p:spPr bwMode="auto">
            <a:xfrm>
              <a:off x="9201078" y="589710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78" name="Rectangle: Rounded Corners 91">
              <a:extLst>
                <a:ext uri="{FF2B5EF4-FFF2-40B4-BE49-F238E27FC236}">
                  <a16:creationId xmlns="" xmlns:a16="http://schemas.microsoft.com/office/drawing/2014/main" id="{FA14BF30-0A07-4561-BC76-72DBECEE4988}"/>
                </a:ext>
              </a:extLst>
            </p:cNvPr>
            <p:cNvSpPr/>
            <p:nvPr/>
          </p:nvSpPr>
          <p:spPr bwMode="auto">
            <a:xfrm>
              <a:off x="9176016" y="1315353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9" name="Oval 878">
              <a:extLst>
                <a:ext uri="{FF2B5EF4-FFF2-40B4-BE49-F238E27FC236}">
                  <a16:creationId xmlns="" xmlns:a16="http://schemas.microsoft.com/office/drawing/2014/main" id="{73EF0943-0E82-4AD8-82DE-58DE044EC2B5}"/>
                </a:ext>
              </a:extLst>
            </p:cNvPr>
            <p:cNvSpPr/>
            <p:nvPr/>
          </p:nvSpPr>
          <p:spPr bwMode="auto">
            <a:xfrm>
              <a:off x="9201076" y="180514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80" name="Oval 879">
              <a:extLst>
                <a:ext uri="{FF2B5EF4-FFF2-40B4-BE49-F238E27FC236}">
                  <a16:creationId xmlns="" xmlns:a16="http://schemas.microsoft.com/office/drawing/2014/main" id="{66AF57A7-66DD-4D0C-8C09-D99EA4439397}"/>
                </a:ext>
              </a:extLst>
            </p:cNvPr>
            <p:cNvSpPr/>
            <p:nvPr/>
          </p:nvSpPr>
          <p:spPr bwMode="auto">
            <a:xfrm>
              <a:off x="9201076" y="362870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81" name="TextBox 880">
              <a:extLst>
                <a:ext uri="{FF2B5EF4-FFF2-40B4-BE49-F238E27FC236}">
                  <a16:creationId xmlns="" xmlns:a16="http://schemas.microsoft.com/office/drawing/2014/main" id="{6BA9EFDC-50EC-4391-80B7-37FDA9DABCE5}"/>
                </a:ext>
              </a:extLst>
            </p:cNvPr>
            <p:cNvSpPr txBox="1"/>
            <p:nvPr/>
          </p:nvSpPr>
          <p:spPr>
            <a:xfrm>
              <a:off x="7350121" y="1093909"/>
              <a:ext cx="122148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E - 12 Trains</a:t>
              </a:r>
            </a:p>
          </p:txBody>
        </p:sp>
        <p:sp>
          <p:nvSpPr>
            <p:cNvPr id="882" name="TextBox 881">
              <a:extLst>
                <a:ext uri="{FF2B5EF4-FFF2-40B4-BE49-F238E27FC236}">
                  <a16:creationId xmlns="" xmlns:a16="http://schemas.microsoft.com/office/drawing/2014/main" id="{D11E54E3-DCC2-4BDF-B555-2C631C8E9D13}"/>
                </a:ext>
              </a:extLst>
            </p:cNvPr>
            <p:cNvSpPr txBox="1"/>
            <p:nvPr/>
          </p:nvSpPr>
          <p:spPr>
            <a:xfrm>
              <a:off x="8496416" y="1093909"/>
              <a:ext cx="129027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F - 16 Trains</a:t>
              </a:r>
            </a:p>
          </p:txBody>
        </p:sp>
        <p:sp>
          <p:nvSpPr>
            <p:cNvPr id="883" name="Oval 882">
              <a:extLst>
                <a:ext uri="{FF2B5EF4-FFF2-40B4-BE49-F238E27FC236}">
                  <a16:creationId xmlns="" xmlns:a16="http://schemas.microsoft.com/office/drawing/2014/main" id="{1CCD6ADE-2716-40C9-94CF-9F653E9C37F5}"/>
                </a:ext>
              </a:extLst>
            </p:cNvPr>
            <p:cNvSpPr/>
            <p:nvPr/>
          </p:nvSpPr>
          <p:spPr bwMode="auto">
            <a:xfrm>
              <a:off x="9385380" y="320524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35" name="Oval 934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>
              <a:off x="9385380" y="4427577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37" name="Oval 936">
              <a:extLst>
                <a:ext uri="{FF2B5EF4-FFF2-40B4-BE49-F238E27FC236}">
                  <a16:creationId xmlns="" xmlns:a16="http://schemas.microsoft.com/office/drawing/2014/main" id="{C49EA3F0-2D83-43AD-BCED-EEABA7DA89AF}"/>
                </a:ext>
              </a:extLst>
            </p:cNvPr>
            <p:cNvSpPr/>
            <p:nvPr/>
          </p:nvSpPr>
          <p:spPr bwMode="auto">
            <a:xfrm>
              <a:off x="8096217" y="320524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38" name="Oval 937">
              <a:extLst>
                <a:ext uri="{FF2B5EF4-FFF2-40B4-BE49-F238E27FC236}">
                  <a16:creationId xmlns="" xmlns:a16="http://schemas.microsoft.com/office/drawing/2014/main" id="{E08845D2-6167-4864-8585-E540104683EF}"/>
                </a:ext>
              </a:extLst>
            </p:cNvPr>
            <p:cNvSpPr/>
            <p:nvPr/>
          </p:nvSpPr>
          <p:spPr bwMode="auto">
            <a:xfrm>
              <a:off x="8096217" y="4427577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39" name="Oval 938">
              <a:extLst>
                <a:ext uri="{FF2B5EF4-FFF2-40B4-BE49-F238E27FC236}">
                  <a16:creationId xmlns="" xmlns:a16="http://schemas.microsoft.com/office/drawing/2014/main" id="{89496442-257E-4089-AF01-ED5A33404C9F}"/>
                </a:ext>
              </a:extLst>
            </p:cNvPr>
            <p:cNvSpPr/>
            <p:nvPr/>
          </p:nvSpPr>
          <p:spPr bwMode="auto">
            <a:xfrm>
              <a:off x="8089892" y="6401875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940" name="Oval 939">
              <a:extLst>
                <a:ext uri="{FF2B5EF4-FFF2-40B4-BE49-F238E27FC236}">
                  <a16:creationId xmlns="" xmlns:a16="http://schemas.microsoft.com/office/drawing/2014/main" id="{7BF0F470-1A86-4AEE-A89F-907B591DD20B}"/>
                </a:ext>
              </a:extLst>
            </p:cNvPr>
            <p:cNvSpPr/>
            <p:nvPr/>
          </p:nvSpPr>
          <p:spPr bwMode="auto">
            <a:xfrm>
              <a:off x="9384038" y="6411354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48" name="Oval 447">
              <a:extLst>
                <a:ext uri="{FF2B5EF4-FFF2-40B4-BE49-F238E27FC236}">
                  <a16:creationId xmlns="" xmlns:a16="http://schemas.microsoft.com/office/drawing/2014/main" id="{C7D6EF85-4837-4B91-A13C-F7E6690FC174}"/>
                </a:ext>
              </a:extLst>
            </p:cNvPr>
            <p:cNvSpPr/>
            <p:nvPr/>
          </p:nvSpPr>
          <p:spPr bwMode="auto">
            <a:xfrm>
              <a:off x="10533374" y="6400387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49" name="Oval 448">
              <a:extLst>
                <a:ext uri="{FF2B5EF4-FFF2-40B4-BE49-F238E27FC236}">
                  <a16:creationId xmlns="" xmlns:a16="http://schemas.microsoft.com/office/drawing/2014/main" id="{D021BE7D-B9E9-459F-91A4-7B3B5C9F6DD2}"/>
                </a:ext>
              </a:extLst>
            </p:cNvPr>
            <p:cNvSpPr/>
            <p:nvPr/>
          </p:nvSpPr>
          <p:spPr bwMode="auto">
            <a:xfrm>
              <a:off x="10713844" y="4473413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50" name="TextBox 449"/>
            <p:cNvSpPr txBox="1"/>
            <p:nvPr/>
          </p:nvSpPr>
          <p:spPr>
            <a:xfrm>
              <a:off x="4623973" y="770443"/>
              <a:ext cx="2520588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Local/Express</a:t>
              </a:r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(Minimal Passing Tracks)</a:t>
              </a:r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="" xmlns:a16="http://schemas.microsoft.com/office/drawing/2014/main" id="{92F705FC-E26C-4BD2-BBC1-62C8123D554E}"/>
                </a:ext>
              </a:extLst>
            </p:cNvPr>
            <p:cNvSpPr/>
            <p:nvPr/>
          </p:nvSpPr>
          <p:spPr bwMode="auto">
            <a:xfrm>
              <a:off x="5394178" y="1465004"/>
              <a:ext cx="144016" cy="5209765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52" name="Oval 451">
              <a:extLst>
                <a:ext uri="{FF2B5EF4-FFF2-40B4-BE49-F238E27FC236}">
                  <a16:creationId xmlns="" xmlns:a16="http://schemas.microsoft.com/office/drawing/2014/main" id="{CF3C7093-EC35-4BA0-B774-425FD7C19C5D}"/>
                </a:ext>
              </a:extLst>
            </p:cNvPr>
            <p:cNvSpPr/>
            <p:nvPr/>
          </p:nvSpPr>
          <p:spPr bwMode="auto">
            <a:xfrm>
              <a:off x="5416354" y="161718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53" name="Oval 452">
              <a:extLst>
                <a:ext uri="{FF2B5EF4-FFF2-40B4-BE49-F238E27FC236}">
                  <a16:creationId xmlns="" xmlns:a16="http://schemas.microsoft.com/office/drawing/2014/main" id="{4682948D-274A-44D7-AF92-CCA73980BA21}"/>
                </a:ext>
              </a:extLst>
            </p:cNvPr>
            <p:cNvSpPr/>
            <p:nvPr/>
          </p:nvSpPr>
          <p:spPr bwMode="auto">
            <a:xfrm>
              <a:off x="5416354" y="306621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54" name="Oval 453">
              <a:extLst>
                <a:ext uri="{FF2B5EF4-FFF2-40B4-BE49-F238E27FC236}">
                  <a16:creationId xmlns="" xmlns:a16="http://schemas.microsoft.com/office/drawing/2014/main" id="{A5FD0A0A-1B13-4E01-BA19-CD4978EBF4E6}"/>
                </a:ext>
              </a:extLst>
            </p:cNvPr>
            <p:cNvSpPr/>
            <p:nvPr/>
          </p:nvSpPr>
          <p:spPr bwMode="auto">
            <a:xfrm>
              <a:off x="5416354" y="654218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55" name="Oval 454">
              <a:extLst>
                <a:ext uri="{FF2B5EF4-FFF2-40B4-BE49-F238E27FC236}">
                  <a16:creationId xmlns="" xmlns:a16="http://schemas.microsoft.com/office/drawing/2014/main" id="{63F28D71-1DC6-4243-BA6A-3663AE9A8AB2}"/>
                </a:ext>
              </a:extLst>
            </p:cNvPr>
            <p:cNvSpPr/>
            <p:nvPr/>
          </p:nvSpPr>
          <p:spPr bwMode="auto">
            <a:xfrm>
              <a:off x="5416354" y="180339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66" name="Oval 465">
              <a:extLst>
                <a:ext uri="{FF2B5EF4-FFF2-40B4-BE49-F238E27FC236}">
                  <a16:creationId xmlns="" xmlns:a16="http://schemas.microsoft.com/office/drawing/2014/main" id="{A8C8711D-C0C6-435A-BF57-276154456794}"/>
                </a:ext>
              </a:extLst>
            </p:cNvPr>
            <p:cNvSpPr/>
            <p:nvPr/>
          </p:nvSpPr>
          <p:spPr bwMode="auto">
            <a:xfrm>
              <a:off x="5416354" y="375419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467" name="Oval 466">
              <a:extLst>
                <a:ext uri="{FF2B5EF4-FFF2-40B4-BE49-F238E27FC236}">
                  <a16:creationId xmlns="" xmlns:a16="http://schemas.microsoft.com/office/drawing/2014/main" id="{781EBFF1-99B3-4D08-B8B6-FC198BC0358C}"/>
                </a:ext>
              </a:extLst>
            </p:cNvPr>
            <p:cNvSpPr/>
            <p:nvPr/>
          </p:nvSpPr>
          <p:spPr bwMode="auto">
            <a:xfrm>
              <a:off x="5416354" y="428854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08" name="Oval 507">
              <a:extLst>
                <a:ext uri="{FF2B5EF4-FFF2-40B4-BE49-F238E27FC236}">
                  <a16:creationId xmlns="" xmlns:a16="http://schemas.microsoft.com/office/drawing/2014/main" id="{8BC52596-BDE7-471B-AF1D-E4BD7AEB6F3B}"/>
                </a:ext>
              </a:extLst>
            </p:cNvPr>
            <p:cNvSpPr/>
            <p:nvPr/>
          </p:nvSpPr>
          <p:spPr bwMode="auto">
            <a:xfrm>
              <a:off x="5416354" y="478161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09" name="Oval 508">
              <a:extLst>
                <a:ext uri="{FF2B5EF4-FFF2-40B4-BE49-F238E27FC236}">
                  <a16:creationId xmlns="" xmlns:a16="http://schemas.microsoft.com/office/drawing/2014/main" id="{CC8C1F7E-8CAB-4A22-9DBB-2D29C985AA22}"/>
                </a:ext>
              </a:extLst>
            </p:cNvPr>
            <p:cNvSpPr/>
            <p:nvPr/>
          </p:nvSpPr>
          <p:spPr bwMode="auto">
            <a:xfrm>
              <a:off x="5416354" y="540786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10" name="Oval 509">
              <a:extLst>
                <a:ext uri="{FF2B5EF4-FFF2-40B4-BE49-F238E27FC236}">
                  <a16:creationId xmlns="" xmlns:a16="http://schemas.microsoft.com/office/drawing/2014/main" id="{49D3FFAE-BBAD-438F-93A7-BE5833674CFF}"/>
                </a:ext>
              </a:extLst>
            </p:cNvPr>
            <p:cNvSpPr/>
            <p:nvPr/>
          </p:nvSpPr>
          <p:spPr bwMode="auto">
            <a:xfrm>
              <a:off x="5416354" y="568473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11" name="Oval 510">
              <a:extLst>
                <a:ext uri="{FF2B5EF4-FFF2-40B4-BE49-F238E27FC236}">
                  <a16:creationId xmlns="" xmlns:a16="http://schemas.microsoft.com/office/drawing/2014/main" id="{9CC1D781-46BB-43AE-A8A2-1CF833E29A24}"/>
                </a:ext>
              </a:extLst>
            </p:cNvPr>
            <p:cNvSpPr/>
            <p:nvPr/>
          </p:nvSpPr>
          <p:spPr bwMode="auto">
            <a:xfrm>
              <a:off x="5416354" y="217568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12" name="Oval 511">
              <a:extLst>
                <a:ext uri="{FF2B5EF4-FFF2-40B4-BE49-F238E27FC236}">
                  <a16:creationId xmlns="" xmlns:a16="http://schemas.microsoft.com/office/drawing/2014/main" id="{258E9C6F-E8B6-42AC-B08F-C9C881F3D726}"/>
                </a:ext>
              </a:extLst>
            </p:cNvPr>
            <p:cNvSpPr/>
            <p:nvPr/>
          </p:nvSpPr>
          <p:spPr bwMode="auto">
            <a:xfrm>
              <a:off x="5416354" y="260026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13" name="Oval 512">
              <a:extLst>
                <a:ext uri="{FF2B5EF4-FFF2-40B4-BE49-F238E27FC236}">
                  <a16:creationId xmlns="" xmlns:a16="http://schemas.microsoft.com/office/drawing/2014/main" id="{00787005-2CD8-4B09-9409-55478642CFE1}"/>
                </a:ext>
              </a:extLst>
            </p:cNvPr>
            <p:cNvSpPr/>
            <p:nvPr/>
          </p:nvSpPr>
          <p:spPr bwMode="auto">
            <a:xfrm>
              <a:off x="5416354" y="279674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14" name="Oval 513">
              <a:extLst>
                <a:ext uri="{FF2B5EF4-FFF2-40B4-BE49-F238E27FC236}">
                  <a16:creationId xmlns="" xmlns:a16="http://schemas.microsoft.com/office/drawing/2014/main" id="{E72B314D-4398-46C1-864D-D068A1770FFF}"/>
                </a:ext>
              </a:extLst>
            </p:cNvPr>
            <p:cNvSpPr/>
            <p:nvPr/>
          </p:nvSpPr>
          <p:spPr bwMode="auto">
            <a:xfrm>
              <a:off x="5416354" y="334546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15" name="Oval 514">
              <a:extLst>
                <a:ext uri="{FF2B5EF4-FFF2-40B4-BE49-F238E27FC236}">
                  <a16:creationId xmlns="" xmlns:a16="http://schemas.microsoft.com/office/drawing/2014/main" id="{437BAF97-BD56-4431-908B-E6916C3D1273}"/>
                </a:ext>
              </a:extLst>
            </p:cNvPr>
            <p:cNvSpPr/>
            <p:nvPr/>
          </p:nvSpPr>
          <p:spPr bwMode="auto">
            <a:xfrm>
              <a:off x="5416354" y="362724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16" name="Oval 515">
              <a:extLst>
                <a:ext uri="{FF2B5EF4-FFF2-40B4-BE49-F238E27FC236}">
                  <a16:creationId xmlns="" xmlns:a16="http://schemas.microsoft.com/office/drawing/2014/main" id="{CF54310A-DBE1-422D-B373-EAEF9DAAFD3D}"/>
                </a:ext>
              </a:extLst>
            </p:cNvPr>
            <p:cNvSpPr/>
            <p:nvPr/>
          </p:nvSpPr>
          <p:spPr bwMode="auto">
            <a:xfrm>
              <a:off x="5416354" y="393307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17" name="Oval 516">
              <a:extLst>
                <a:ext uri="{FF2B5EF4-FFF2-40B4-BE49-F238E27FC236}">
                  <a16:creationId xmlns="" xmlns:a16="http://schemas.microsoft.com/office/drawing/2014/main" id="{E153F5A2-C300-4F9A-A1A8-9962003F18AB}"/>
                </a:ext>
              </a:extLst>
            </p:cNvPr>
            <p:cNvSpPr/>
            <p:nvPr/>
          </p:nvSpPr>
          <p:spPr bwMode="auto">
            <a:xfrm>
              <a:off x="5416354" y="4654993"/>
              <a:ext cx="93663" cy="851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="" xmlns:a16="http://schemas.microsoft.com/office/drawing/2014/main" id="{AEF6B78A-6444-49C3-8CE5-1B96FF852769}"/>
                </a:ext>
              </a:extLst>
            </p:cNvPr>
            <p:cNvSpPr/>
            <p:nvPr/>
          </p:nvSpPr>
          <p:spPr bwMode="auto">
            <a:xfrm>
              <a:off x="5416354" y="495568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="" xmlns:a16="http://schemas.microsoft.com/office/drawing/2014/main" id="{BCA612C4-C3CB-4F8D-8E92-8DC51510FB8A}"/>
                </a:ext>
              </a:extLst>
            </p:cNvPr>
            <p:cNvSpPr/>
            <p:nvPr/>
          </p:nvSpPr>
          <p:spPr bwMode="auto">
            <a:xfrm>
              <a:off x="5416354" y="520470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="" xmlns:a16="http://schemas.microsoft.com/office/drawing/2014/main" id="{73545166-57D8-46D3-93D0-47974DAB1C21}"/>
                </a:ext>
              </a:extLst>
            </p:cNvPr>
            <p:cNvSpPr/>
            <p:nvPr/>
          </p:nvSpPr>
          <p:spPr bwMode="auto">
            <a:xfrm>
              <a:off x="5416354" y="589535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="" xmlns:a16="http://schemas.microsoft.com/office/drawing/2014/main" id="{8F8B5658-FC26-4EC8-AF56-135D94ADC412}"/>
                </a:ext>
              </a:extLst>
            </p:cNvPr>
            <p:cNvSpPr/>
            <p:nvPr/>
          </p:nvSpPr>
          <p:spPr bwMode="auto">
            <a:xfrm>
              <a:off x="5416354" y="627927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="" xmlns:a16="http://schemas.microsoft.com/office/drawing/2014/main" id="{F86820C7-EE71-44E3-A690-9E973313095D}"/>
                </a:ext>
              </a:extLst>
            </p:cNvPr>
            <p:cNvSpPr/>
            <p:nvPr/>
          </p:nvSpPr>
          <p:spPr bwMode="auto">
            <a:xfrm>
              <a:off x="5222216" y="1465004"/>
              <a:ext cx="144016" cy="5209765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="" xmlns:a16="http://schemas.microsoft.com/office/drawing/2014/main" id="{DC4E7A57-5DC7-4D2D-A83D-B107C350D1C9}"/>
                </a:ext>
              </a:extLst>
            </p:cNvPr>
            <p:cNvSpPr/>
            <p:nvPr/>
          </p:nvSpPr>
          <p:spPr bwMode="auto">
            <a:xfrm>
              <a:off x="5244392" y="161718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24" name="Oval 523">
              <a:extLst>
                <a:ext uri="{FF2B5EF4-FFF2-40B4-BE49-F238E27FC236}">
                  <a16:creationId xmlns="" xmlns:a16="http://schemas.microsoft.com/office/drawing/2014/main" id="{0BFBD1EA-53D3-49C0-8305-9829042B3395}"/>
                </a:ext>
              </a:extLst>
            </p:cNvPr>
            <p:cNvSpPr/>
            <p:nvPr/>
          </p:nvSpPr>
          <p:spPr bwMode="auto">
            <a:xfrm>
              <a:off x="5244392" y="306621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25" name="Oval 524">
              <a:extLst>
                <a:ext uri="{FF2B5EF4-FFF2-40B4-BE49-F238E27FC236}">
                  <a16:creationId xmlns="" xmlns:a16="http://schemas.microsoft.com/office/drawing/2014/main" id="{D3F721C2-1B16-4B67-888E-2B43563F9993}"/>
                </a:ext>
              </a:extLst>
            </p:cNvPr>
            <p:cNvSpPr/>
            <p:nvPr/>
          </p:nvSpPr>
          <p:spPr bwMode="auto">
            <a:xfrm>
              <a:off x="5244392" y="654218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26" name="Oval 525">
              <a:extLst>
                <a:ext uri="{FF2B5EF4-FFF2-40B4-BE49-F238E27FC236}">
                  <a16:creationId xmlns="" xmlns:a16="http://schemas.microsoft.com/office/drawing/2014/main" id="{E649FBB3-5639-480E-9058-1B6FCA76171A}"/>
                </a:ext>
              </a:extLst>
            </p:cNvPr>
            <p:cNvSpPr/>
            <p:nvPr/>
          </p:nvSpPr>
          <p:spPr bwMode="auto">
            <a:xfrm>
              <a:off x="5244392" y="180339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27" name="Oval 526">
              <a:extLst>
                <a:ext uri="{FF2B5EF4-FFF2-40B4-BE49-F238E27FC236}">
                  <a16:creationId xmlns="" xmlns:a16="http://schemas.microsoft.com/office/drawing/2014/main" id="{345E9224-DF52-4AB7-AAC2-DDE94D413C87}"/>
                </a:ext>
              </a:extLst>
            </p:cNvPr>
            <p:cNvSpPr/>
            <p:nvPr/>
          </p:nvSpPr>
          <p:spPr bwMode="auto">
            <a:xfrm>
              <a:off x="5244392" y="375419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28" name="Oval 527">
              <a:extLst>
                <a:ext uri="{FF2B5EF4-FFF2-40B4-BE49-F238E27FC236}">
                  <a16:creationId xmlns="" xmlns:a16="http://schemas.microsoft.com/office/drawing/2014/main" id="{61B70BF1-99B0-4F92-96C6-3347C54770D1}"/>
                </a:ext>
              </a:extLst>
            </p:cNvPr>
            <p:cNvSpPr/>
            <p:nvPr/>
          </p:nvSpPr>
          <p:spPr bwMode="auto">
            <a:xfrm>
              <a:off x="5244392" y="428854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29" name="Oval 528">
              <a:extLst>
                <a:ext uri="{FF2B5EF4-FFF2-40B4-BE49-F238E27FC236}">
                  <a16:creationId xmlns="" xmlns:a16="http://schemas.microsoft.com/office/drawing/2014/main" id="{CC5C3AC5-1D92-4C58-8CBD-F6C355B144B1}"/>
                </a:ext>
              </a:extLst>
            </p:cNvPr>
            <p:cNvSpPr/>
            <p:nvPr/>
          </p:nvSpPr>
          <p:spPr bwMode="auto">
            <a:xfrm>
              <a:off x="5244392" y="478161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30" name="Oval 529">
              <a:extLst>
                <a:ext uri="{FF2B5EF4-FFF2-40B4-BE49-F238E27FC236}">
                  <a16:creationId xmlns="" xmlns:a16="http://schemas.microsoft.com/office/drawing/2014/main" id="{AAA99CE3-1015-4633-9926-81A6C1793EC2}"/>
                </a:ext>
              </a:extLst>
            </p:cNvPr>
            <p:cNvSpPr/>
            <p:nvPr/>
          </p:nvSpPr>
          <p:spPr bwMode="auto">
            <a:xfrm>
              <a:off x="5244392" y="540786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31" name="Oval 530">
              <a:extLst>
                <a:ext uri="{FF2B5EF4-FFF2-40B4-BE49-F238E27FC236}">
                  <a16:creationId xmlns="" xmlns:a16="http://schemas.microsoft.com/office/drawing/2014/main" id="{75220860-5636-4D6F-B8A2-9D45134ADDE8}"/>
                </a:ext>
              </a:extLst>
            </p:cNvPr>
            <p:cNvSpPr/>
            <p:nvPr/>
          </p:nvSpPr>
          <p:spPr bwMode="auto">
            <a:xfrm>
              <a:off x="5244392" y="568473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32" name="Oval 531">
              <a:extLst>
                <a:ext uri="{FF2B5EF4-FFF2-40B4-BE49-F238E27FC236}">
                  <a16:creationId xmlns="" xmlns:a16="http://schemas.microsoft.com/office/drawing/2014/main" id="{149058F3-5813-41EC-886B-0550618C4A12}"/>
                </a:ext>
              </a:extLst>
            </p:cNvPr>
            <p:cNvSpPr/>
            <p:nvPr/>
          </p:nvSpPr>
          <p:spPr bwMode="auto">
            <a:xfrm>
              <a:off x="5244392" y="217568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33" name="Oval 532">
              <a:extLst>
                <a:ext uri="{FF2B5EF4-FFF2-40B4-BE49-F238E27FC236}">
                  <a16:creationId xmlns="" xmlns:a16="http://schemas.microsoft.com/office/drawing/2014/main" id="{F7DE04F7-5CF1-47CE-A469-38D1C822F7D9}"/>
                </a:ext>
              </a:extLst>
            </p:cNvPr>
            <p:cNvSpPr/>
            <p:nvPr/>
          </p:nvSpPr>
          <p:spPr bwMode="auto">
            <a:xfrm>
              <a:off x="5244392" y="260026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34" name="Oval 533">
              <a:extLst>
                <a:ext uri="{FF2B5EF4-FFF2-40B4-BE49-F238E27FC236}">
                  <a16:creationId xmlns="" xmlns:a16="http://schemas.microsoft.com/office/drawing/2014/main" id="{61B31C71-D64D-4C21-974F-9E984AD35E6A}"/>
                </a:ext>
              </a:extLst>
            </p:cNvPr>
            <p:cNvSpPr/>
            <p:nvPr/>
          </p:nvSpPr>
          <p:spPr bwMode="auto">
            <a:xfrm>
              <a:off x="5244392" y="279674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35" name="Oval 534">
              <a:extLst>
                <a:ext uri="{FF2B5EF4-FFF2-40B4-BE49-F238E27FC236}">
                  <a16:creationId xmlns="" xmlns:a16="http://schemas.microsoft.com/office/drawing/2014/main" id="{425A42E3-10EA-40AF-B827-B8F49171F459}"/>
                </a:ext>
              </a:extLst>
            </p:cNvPr>
            <p:cNvSpPr/>
            <p:nvPr/>
          </p:nvSpPr>
          <p:spPr bwMode="auto">
            <a:xfrm>
              <a:off x="5244392" y="349255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36" name="Oval 535">
              <a:extLst>
                <a:ext uri="{FF2B5EF4-FFF2-40B4-BE49-F238E27FC236}">
                  <a16:creationId xmlns="" xmlns:a16="http://schemas.microsoft.com/office/drawing/2014/main" id="{C47B9FD7-C9AA-4B77-89EE-FDB4880C5B92}"/>
                </a:ext>
              </a:extLst>
            </p:cNvPr>
            <p:cNvSpPr/>
            <p:nvPr/>
          </p:nvSpPr>
          <p:spPr bwMode="auto">
            <a:xfrm>
              <a:off x="5244392" y="362724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37" name="Oval 536">
              <a:extLst>
                <a:ext uri="{FF2B5EF4-FFF2-40B4-BE49-F238E27FC236}">
                  <a16:creationId xmlns="" xmlns:a16="http://schemas.microsoft.com/office/drawing/2014/main" id="{2AD1521F-C65D-4DBE-B3D1-58E11F2D2213}"/>
                </a:ext>
              </a:extLst>
            </p:cNvPr>
            <p:cNvSpPr/>
            <p:nvPr/>
          </p:nvSpPr>
          <p:spPr bwMode="auto">
            <a:xfrm>
              <a:off x="5244392" y="406250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38" name="Oval 537">
              <a:extLst>
                <a:ext uri="{FF2B5EF4-FFF2-40B4-BE49-F238E27FC236}">
                  <a16:creationId xmlns="" xmlns:a16="http://schemas.microsoft.com/office/drawing/2014/main" id="{51082E32-CD0A-4C62-B718-918222BCB204}"/>
                </a:ext>
              </a:extLst>
            </p:cNvPr>
            <p:cNvSpPr/>
            <p:nvPr/>
          </p:nvSpPr>
          <p:spPr bwMode="auto">
            <a:xfrm>
              <a:off x="5244392" y="4654993"/>
              <a:ext cx="93663" cy="851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39" name="Oval 538">
              <a:extLst>
                <a:ext uri="{FF2B5EF4-FFF2-40B4-BE49-F238E27FC236}">
                  <a16:creationId xmlns="" xmlns:a16="http://schemas.microsoft.com/office/drawing/2014/main" id="{8B16E483-2FF2-4B09-A46D-686242478C89}"/>
                </a:ext>
              </a:extLst>
            </p:cNvPr>
            <p:cNvSpPr/>
            <p:nvPr/>
          </p:nvSpPr>
          <p:spPr bwMode="auto">
            <a:xfrm>
              <a:off x="5244392" y="495568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0" name="Oval 539">
              <a:extLst>
                <a:ext uri="{FF2B5EF4-FFF2-40B4-BE49-F238E27FC236}">
                  <a16:creationId xmlns="" xmlns:a16="http://schemas.microsoft.com/office/drawing/2014/main" id="{5FFBD768-C3D1-451E-8A79-76AC12D1BCA9}"/>
                </a:ext>
              </a:extLst>
            </p:cNvPr>
            <p:cNvSpPr/>
            <p:nvPr/>
          </p:nvSpPr>
          <p:spPr bwMode="auto">
            <a:xfrm>
              <a:off x="5244392" y="520470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1" name="Oval 540">
              <a:extLst>
                <a:ext uri="{FF2B5EF4-FFF2-40B4-BE49-F238E27FC236}">
                  <a16:creationId xmlns="" xmlns:a16="http://schemas.microsoft.com/office/drawing/2014/main" id="{70F6D233-B22A-40D2-B3E6-42F4CBBC6FB8}"/>
                </a:ext>
              </a:extLst>
            </p:cNvPr>
            <p:cNvSpPr/>
            <p:nvPr/>
          </p:nvSpPr>
          <p:spPr bwMode="auto">
            <a:xfrm>
              <a:off x="5244392" y="589535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2" name="Oval 541">
              <a:extLst>
                <a:ext uri="{FF2B5EF4-FFF2-40B4-BE49-F238E27FC236}">
                  <a16:creationId xmlns="" xmlns:a16="http://schemas.microsoft.com/office/drawing/2014/main" id="{8903EB2A-6FEA-479E-9081-1063B6E773D5}"/>
                </a:ext>
              </a:extLst>
            </p:cNvPr>
            <p:cNvSpPr/>
            <p:nvPr/>
          </p:nvSpPr>
          <p:spPr bwMode="auto">
            <a:xfrm>
              <a:off x="5244392" y="627927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3" name="Rectangle: Rounded Corners 146">
              <a:extLst>
                <a:ext uri="{FF2B5EF4-FFF2-40B4-BE49-F238E27FC236}">
                  <a16:creationId xmlns="" xmlns:a16="http://schemas.microsoft.com/office/drawing/2014/main" id="{F0BE3B62-4A76-4108-AF1C-20D527374079}"/>
                </a:ext>
              </a:extLst>
            </p:cNvPr>
            <p:cNvSpPr/>
            <p:nvPr/>
          </p:nvSpPr>
          <p:spPr bwMode="auto">
            <a:xfrm>
              <a:off x="5219330" y="1313604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44" name="Rectangle: Rounded Corners 147">
              <a:extLst>
                <a:ext uri="{FF2B5EF4-FFF2-40B4-BE49-F238E27FC236}">
                  <a16:creationId xmlns="" xmlns:a16="http://schemas.microsoft.com/office/drawing/2014/main" id="{3A58835D-6662-44D8-888E-4E42CFF38E68}"/>
                </a:ext>
              </a:extLst>
            </p:cNvPr>
            <p:cNvSpPr/>
            <p:nvPr/>
          </p:nvSpPr>
          <p:spPr bwMode="auto">
            <a:xfrm>
              <a:off x="5391292" y="1313604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45" name="Rectangle 544">
              <a:extLst>
                <a:ext uri="{FF2B5EF4-FFF2-40B4-BE49-F238E27FC236}">
                  <a16:creationId xmlns="" xmlns:a16="http://schemas.microsoft.com/office/drawing/2014/main" id="{18AA944A-7086-40EB-9430-F62760D334C8}"/>
                </a:ext>
              </a:extLst>
            </p:cNvPr>
            <p:cNvSpPr/>
            <p:nvPr/>
          </p:nvSpPr>
          <p:spPr bwMode="auto">
            <a:xfrm>
              <a:off x="4867838" y="1465004"/>
              <a:ext cx="144016" cy="520976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6" name="Oval 545">
              <a:extLst>
                <a:ext uri="{FF2B5EF4-FFF2-40B4-BE49-F238E27FC236}">
                  <a16:creationId xmlns="" xmlns:a16="http://schemas.microsoft.com/office/drawing/2014/main" id="{94F14E2B-BE91-4171-B154-707C2BB411C3}"/>
                </a:ext>
              </a:extLst>
            </p:cNvPr>
            <p:cNvSpPr/>
            <p:nvPr/>
          </p:nvSpPr>
          <p:spPr bwMode="auto">
            <a:xfrm>
              <a:off x="4890014" y="161718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7" name="Oval 546">
              <a:extLst>
                <a:ext uri="{FF2B5EF4-FFF2-40B4-BE49-F238E27FC236}">
                  <a16:creationId xmlns="" xmlns:a16="http://schemas.microsoft.com/office/drawing/2014/main" id="{FF80A46B-36A6-45BF-8E23-5369B2214CEC}"/>
                </a:ext>
              </a:extLst>
            </p:cNvPr>
            <p:cNvSpPr/>
            <p:nvPr/>
          </p:nvSpPr>
          <p:spPr bwMode="auto">
            <a:xfrm>
              <a:off x="4890014" y="306621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8" name="Oval 547">
              <a:extLst>
                <a:ext uri="{FF2B5EF4-FFF2-40B4-BE49-F238E27FC236}">
                  <a16:creationId xmlns="" xmlns:a16="http://schemas.microsoft.com/office/drawing/2014/main" id="{6D94B604-0F6E-4CDC-8F5D-BE318E875448}"/>
                </a:ext>
              </a:extLst>
            </p:cNvPr>
            <p:cNvSpPr/>
            <p:nvPr/>
          </p:nvSpPr>
          <p:spPr bwMode="auto">
            <a:xfrm>
              <a:off x="4890014" y="654218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9" name="Rectangle: Rounded Corners 153">
              <a:extLst>
                <a:ext uri="{FF2B5EF4-FFF2-40B4-BE49-F238E27FC236}">
                  <a16:creationId xmlns="" xmlns:a16="http://schemas.microsoft.com/office/drawing/2014/main" id="{260190F4-3F46-42DF-A8B0-C656CC210D50}"/>
                </a:ext>
              </a:extLst>
            </p:cNvPr>
            <p:cNvSpPr/>
            <p:nvPr/>
          </p:nvSpPr>
          <p:spPr bwMode="auto">
            <a:xfrm>
              <a:off x="4868069" y="1313604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50" name="Rectangle 549">
              <a:extLst>
                <a:ext uri="{FF2B5EF4-FFF2-40B4-BE49-F238E27FC236}">
                  <a16:creationId xmlns="" xmlns:a16="http://schemas.microsoft.com/office/drawing/2014/main" id="{0756EE5A-2188-4D8F-AEF2-1CC3911362B1}"/>
                </a:ext>
              </a:extLst>
            </p:cNvPr>
            <p:cNvSpPr/>
            <p:nvPr/>
          </p:nvSpPr>
          <p:spPr bwMode="auto">
            <a:xfrm>
              <a:off x="5040031" y="1465004"/>
              <a:ext cx="144016" cy="5209765"/>
            </a:xfrm>
            <a:prstGeom prst="rect">
              <a:avLst/>
            </a:prstGeom>
            <a:solidFill>
              <a:srgbClr val="004B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51" name="Oval 550">
              <a:extLst>
                <a:ext uri="{FF2B5EF4-FFF2-40B4-BE49-F238E27FC236}">
                  <a16:creationId xmlns="" xmlns:a16="http://schemas.microsoft.com/office/drawing/2014/main" id="{25816928-CE53-4023-9254-90DA73031E00}"/>
                </a:ext>
              </a:extLst>
            </p:cNvPr>
            <p:cNvSpPr/>
            <p:nvPr/>
          </p:nvSpPr>
          <p:spPr bwMode="auto">
            <a:xfrm>
              <a:off x="5062207" y="161718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52" name="Oval 551">
              <a:extLst>
                <a:ext uri="{FF2B5EF4-FFF2-40B4-BE49-F238E27FC236}">
                  <a16:creationId xmlns="" xmlns:a16="http://schemas.microsoft.com/office/drawing/2014/main" id="{33A959A2-061F-48C6-B2C4-4141D40ABEBF}"/>
                </a:ext>
              </a:extLst>
            </p:cNvPr>
            <p:cNvSpPr/>
            <p:nvPr/>
          </p:nvSpPr>
          <p:spPr bwMode="auto">
            <a:xfrm>
              <a:off x="5062207" y="306621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53" name="Oval 552">
              <a:extLst>
                <a:ext uri="{FF2B5EF4-FFF2-40B4-BE49-F238E27FC236}">
                  <a16:creationId xmlns="" xmlns:a16="http://schemas.microsoft.com/office/drawing/2014/main" id="{DFE2BB4D-AE81-4F45-A2A7-8247595DA999}"/>
                </a:ext>
              </a:extLst>
            </p:cNvPr>
            <p:cNvSpPr/>
            <p:nvPr/>
          </p:nvSpPr>
          <p:spPr bwMode="auto">
            <a:xfrm>
              <a:off x="5062207" y="654218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54" name="Oval 553">
              <a:extLst>
                <a:ext uri="{FF2B5EF4-FFF2-40B4-BE49-F238E27FC236}">
                  <a16:creationId xmlns="" xmlns:a16="http://schemas.microsoft.com/office/drawing/2014/main" id="{6B413D18-20B4-4B3C-8758-0F7746419BEB}"/>
                </a:ext>
              </a:extLst>
            </p:cNvPr>
            <p:cNvSpPr/>
            <p:nvPr/>
          </p:nvSpPr>
          <p:spPr bwMode="auto">
            <a:xfrm>
              <a:off x="5062207" y="375419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55" name="Oval 554">
              <a:extLst>
                <a:ext uri="{FF2B5EF4-FFF2-40B4-BE49-F238E27FC236}">
                  <a16:creationId xmlns="" xmlns:a16="http://schemas.microsoft.com/office/drawing/2014/main" id="{031E9D7B-158C-4CBD-A464-0607528863D0}"/>
                </a:ext>
              </a:extLst>
            </p:cNvPr>
            <p:cNvSpPr/>
            <p:nvPr/>
          </p:nvSpPr>
          <p:spPr bwMode="auto">
            <a:xfrm>
              <a:off x="5062207" y="428854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56" name="Oval 555">
              <a:extLst>
                <a:ext uri="{FF2B5EF4-FFF2-40B4-BE49-F238E27FC236}">
                  <a16:creationId xmlns="" xmlns:a16="http://schemas.microsoft.com/office/drawing/2014/main" id="{21489167-0F9E-4754-9079-D1D86E38E9C7}"/>
                </a:ext>
              </a:extLst>
            </p:cNvPr>
            <p:cNvSpPr/>
            <p:nvPr/>
          </p:nvSpPr>
          <p:spPr bwMode="auto">
            <a:xfrm>
              <a:off x="5062207" y="478161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57" name="Oval 556">
              <a:extLst>
                <a:ext uri="{FF2B5EF4-FFF2-40B4-BE49-F238E27FC236}">
                  <a16:creationId xmlns="" xmlns:a16="http://schemas.microsoft.com/office/drawing/2014/main" id="{CD8426CC-9E2B-4C42-A8FA-BCA7F88C9CB6}"/>
                </a:ext>
              </a:extLst>
            </p:cNvPr>
            <p:cNvSpPr/>
            <p:nvPr/>
          </p:nvSpPr>
          <p:spPr bwMode="auto">
            <a:xfrm>
              <a:off x="5062207" y="5407866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58" name="Oval 557">
              <a:extLst>
                <a:ext uri="{FF2B5EF4-FFF2-40B4-BE49-F238E27FC236}">
                  <a16:creationId xmlns="" xmlns:a16="http://schemas.microsoft.com/office/drawing/2014/main" id="{A53AB87B-BF0A-4585-AA62-4E96517F1F96}"/>
                </a:ext>
              </a:extLst>
            </p:cNvPr>
            <p:cNvSpPr/>
            <p:nvPr/>
          </p:nvSpPr>
          <p:spPr bwMode="auto">
            <a:xfrm>
              <a:off x="5062207" y="568473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59" name="Rectangle: Rounded Corners 164">
              <a:extLst>
                <a:ext uri="{FF2B5EF4-FFF2-40B4-BE49-F238E27FC236}">
                  <a16:creationId xmlns="" xmlns:a16="http://schemas.microsoft.com/office/drawing/2014/main" id="{2794D509-2B7D-41AF-9808-BEE7E8660890}"/>
                </a:ext>
              </a:extLst>
            </p:cNvPr>
            <p:cNvSpPr/>
            <p:nvPr/>
          </p:nvSpPr>
          <p:spPr bwMode="auto">
            <a:xfrm>
              <a:off x="5040262" y="1313604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60" name="Oval 559">
              <a:extLst>
                <a:ext uri="{FF2B5EF4-FFF2-40B4-BE49-F238E27FC236}">
                  <a16:creationId xmlns="" xmlns:a16="http://schemas.microsoft.com/office/drawing/2014/main" id="{5F6D7596-43B6-4F2C-A29B-50BDA1F14486}"/>
                </a:ext>
              </a:extLst>
            </p:cNvPr>
            <p:cNvSpPr/>
            <p:nvPr/>
          </p:nvSpPr>
          <p:spPr bwMode="auto">
            <a:xfrm>
              <a:off x="5065207" y="180339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61" name="Rectangle: Rounded Corners 5">
              <a:extLst>
                <a:ext uri="{FF2B5EF4-FFF2-40B4-BE49-F238E27FC236}">
                  <a16:creationId xmlns="" xmlns:a16="http://schemas.microsoft.com/office/drawing/2014/main" id="{1EBF32E1-B130-46BC-BD86-5DBEBE282432}"/>
                </a:ext>
              </a:extLst>
            </p:cNvPr>
            <p:cNvSpPr/>
            <p:nvPr/>
          </p:nvSpPr>
          <p:spPr bwMode="auto">
            <a:xfrm>
              <a:off x="6565539" y="1310955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2" name="Rectangle: Rounded Corners 71">
              <a:extLst>
                <a:ext uri="{FF2B5EF4-FFF2-40B4-BE49-F238E27FC236}">
                  <a16:creationId xmlns="" xmlns:a16="http://schemas.microsoft.com/office/drawing/2014/main" id="{576CBDC4-BCFF-4063-A981-1D4F4AFA4335}"/>
                </a:ext>
              </a:extLst>
            </p:cNvPr>
            <p:cNvSpPr/>
            <p:nvPr/>
          </p:nvSpPr>
          <p:spPr bwMode="auto">
            <a:xfrm>
              <a:off x="6737501" y="1310955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3" name="Rectangle 562">
              <a:extLst>
                <a:ext uri="{FF2B5EF4-FFF2-40B4-BE49-F238E27FC236}">
                  <a16:creationId xmlns="" xmlns:a16="http://schemas.microsoft.com/office/drawing/2014/main" id="{EF83B30B-FE96-4617-AF31-6C8860C14997}"/>
                </a:ext>
              </a:extLst>
            </p:cNvPr>
            <p:cNvSpPr/>
            <p:nvPr/>
          </p:nvSpPr>
          <p:spPr bwMode="auto">
            <a:xfrm>
              <a:off x="6737501" y="1462355"/>
              <a:ext cx="144016" cy="5209765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64" name="Rectangle 563">
              <a:extLst>
                <a:ext uri="{FF2B5EF4-FFF2-40B4-BE49-F238E27FC236}">
                  <a16:creationId xmlns="" xmlns:a16="http://schemas.microsoft.com/office/drawing/2014/main" id="{500FAE52-9F01-4DCB-9845-EF48C488A7AB}"/>
                </a:ext>
              </a:extLst>
            </p:cNvPr>
            <p:cNvSpPr/>
            <p:nvPr/>
          </p:nvSpPr>
          <p:spPr bwMode="auto">
            <a:xfrm>
              <a:off x="6565539" y="1462355"/>
              <a:ext cx="144016" cy="5209765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66" name="Oval 565">
              <a:extLst>
                <a:ext uri="{FF2B5EF4-FFF2-40B4-BE49-F238E27FC236}">
                  <a16:creationId xmlns="" xmlns:a16="http://schemas.microsoft.com/office/drawing/2014/main" id="{42D8BECE-0B74-4054-B093-9987AD6B726E}"/>
                </a:ext>
              </a:extLst>
            </p:cNvPr>
            <p:cNvSpPr/>
            <p:nvPr/>
          </p:nvSpPr>
          <p:spPr bwMode="auto">
            <a:xfrm>
              <a:off x="6761285" y="653953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82" name="Oval 581">
              <a:extLst>
                <a:ext uri="{FF2B5EF4-FFF2-40B4-BE49-F238E27FC236}">
                  <a16:creationId xmlns="" xmlns:a16="http://schemas.microsoft.com/office/drawing/2014/main" id="{655F29E2-324C-40EC-9BDE-E6F7C4A5C577}"/>
                </a:ext>
              </a:extLst>
            </p:cNvPr>
            <p:cNvSpPr/>
            <p:nvPr/>
          </p:nvSpPr>
          <p:spPr bwMode="auto">
            <a:xfrm>
              <a:off x="6589323" y="653953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="" xmlns:a16="http://schemas.microsoft.com/office/drawing/2014/main" id="{E51DFAB4-D5BF-483D-BFEF-8DE323251069}"/>
                </a:ext>
              </a:extLst>
            </p:cNvPr>
            <p:cNvSpPr/>
            <p:nvPr/>
          </p:nvSpPr>
          <p:spPr bwMode="auto">
            <a:xfrm>
              <a:off x="6211161" y="1462355"/>
              <a:ext cx="144016" cy="5209765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93" name="Oval 592">
              <a:extLst>
                <a:ext uri="{FF2B5EF4-FFF2-40B4-BE49-F238E27FC236}">
                  <a16:creationId xmlns="" xmlns:a16="http://schemas.microsoft.com/office/drawing/2014/main" id="{7E034635-8B4D-4650-A54A-747F475ECB79}"/>
                </a:ext>
              </a:extLst>
            </p:cNvPr>
            <p:cNvSpPr/>
            <p:nvPr/>
          </p:nvSpPr>
          <p:spPr bwMode="auto">
            <a:xfrm>
              <a:off x="6233337" y="161453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94" name="Oval 593">
              <a:extLst>
                <a:ext uri="{FF2B5EF4-FFF2-40B4-BE49-F238E27FC236}">
                  <a16:creationId xmlns="" xmlns:a16="http://schemas.microsoft.com/office/drawing/2014/main" id="{67261293-6D94-4B04-842D-7D94B496AEC1}"/>
                </a:ext>
              </a:extLst>
            </p:cNvPr>
            <p:cNvSpPr/>
            <p:nvPr/>
          </p:nvSpPr>
          <p:spPr bwMode="auto">
            <a:xfrm>
              <a:off x="6233337" y="306356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95" name="Oval 594">
              <a:extLst>
                <a:ext uri="{FF2B5EF4-FFF2-40B4-BE49-F238E27FC236}">
                  <a16:creationId xmlns="" xmlns:a16="http://schemas.microsoft.com/office/drawing/2014/main" id="{2C9583A4-0EFB-4212-ADFB-4061E2FCB082}"/>
                </a:ext>
              </a:extLst>
            </p:cNvPr>
            <p:cNvSpPr/>
            <p:nvPr/>
          </p:nvSpPr>
          <p:spPr bwMode="auto">
            <a:xfrm>
              <a:off x="6233337" y="653953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96" name="Rectangle: Rounded Corners 111">
              <a:extLst>
                <a:ext uri="{FF2B5EF4-FFF2-40B4-BE49-F238E27FC236}">
                  <a16:creationId xmlns="" xmlns:a16="http://schemas.microsoft.com/office/drawing/2014/main" id="{FD5517E9-840A-4D0F-8EAD-778B9FDAA161}"/>
                </a:ext>
              </a:extLst>
            </p:cNvPr>
            <p:cNvSpPr/>
            <p:nvPr/>
          </p:nvSpPr>
          <p:spPr bwMode="auto">
            <a:xfrm>
              <a:off x="6211392" y="1310955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97" name="Rectangle 596">
              <a:extLst>
                <a:ext uri="{FF2B5EF4-FFF2-40B4-BE49-F238E27FC236}">
                  <a16:creationId xmlns="" xmlns:a16="http://schemas.microsoft.com/office/drawing/2014/main" id="{6FFE0552-2225-4CFA-8521-627E42963CD4}"/>
                </a:ext>
              </a:extLst>
            </p:cNvPr>
            <p:cNvSpPr/>
            <p:nvPr/>
          </p:nvSpPr>
          <p:spPr bwMode="auto">
            <a:xfrm>
              <a:off x="6383354" y="1462355"/>
              <a:ext cx="144016" cy="5209765"/>
            </a:xfrm>
            <a:prstGeom prst="rect">
              <a:avLst/>
            </a:prstGeom>
            <a:solidFill>
              <a:srgbClr val="004B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98" name="Oval 597">
              <a:extLst>
                <a:ext uri="{FF2B5EF4-FFF2-40B4-BE49-F238E27FC236}">
                  <a16:creationId xmlns="" xmlns:a16="http://schemas.microsoft.com/office/drawing/2014/main" id="{8B00AA75-5676-4696-8822-3542134927A3}"/>
                </a:ext>
              </a:extLst>
            </p:cNvPr>
            <p:cNvSpPr/>
            <p:nvPr/>
          </p:nvSpPr>
          <p:spPr bwMode="auto">
            <a:xfrm>
              <a:off x="6405530" y="161453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99" name="Oval 598">
              <a:extLst>
                <a:ext uri="{FF2B5EF4-FFF2-40B4-BE49-F238E27FC236}">
                  <a16:creationId xmlns="" xmlns:a16="http://schemas.microsoft.com/office/drawing/2014/main" id="{2BB1814F-749C-4942-8364-B127F8A1BAB6}"/>
                </a:ext>
              </a:extLst>
            </p:cNvPr>
            <p:cNvSpPr/>
            <p:nvPr/>
          </p:nvSpPr>
          <p:spPr bwMode="auto">
            <a:xfrm>
              <a:off x="6405530" y="306356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00" name="Oval 599">
              <a:extLst>
                <a:ext uri="{FF2B5EF4-FFF2-40B4-BE49-F238E27FC236}">
                  <a16:creationId xmlns="" xmlns:a16="http://schemas.microsoft.com/office/drawing/2014/main" id="{341C9641-5331-4663-BD44-7E7705CAEBD1}"/>
                </a:ext>
              </a:extLst>
            </p:cNvPr>
            <p:cNvSpPr/>
            <p:nvPr/>
          </p:nvSpPr>
          <p:spPr bwMode="auto">
            <a:xfrm>
              <a:off x="6405530" y="653953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01" name="Oval 600">
              <a:extLst>
                <a:ext uri="{FF2B5EF4-FFF2-40B4-BE49-F238E27FC236}">
                  <a16:creationId xmlns="" xmlns:a16="http://schemas.microsoft.com/office/drawing/2014/main" id="{BCD2BE75-0054-4D0B-8A2F-A4D9BD53CE56}"/>
                </a:ext>
              </a:extLst>
            </p:cNvPr>
            <p:cNvSpPr/>
            <p:nvPr/>
          </p:nvSpPr>
          <p:spPr bwMode="auto">
            <a:xfrm>
              <a:off x="6405530" y="375154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02" name="Oval 601">
              <a:extLst>
                <a:ext uri="{FF2B5EF4-FFF2-40B4-BE49-F238E27FC236}">
                  <a16:creationId xmlns="" xmlns:a16="http://schemas.microsoft.com/office/drawing/2014/main" id="{6D89BBDD-2AD2-4C3C-8CAE-3A7A935FA6C5}"/>
                </a:ext>
              </a:extLst>
            </p:cNvPr>
            <p:cNvSpPr/>
            <p:nvPr/>
          </p:nvSpPr>
          <p:spPr bwMode="auto">
            <a:xfrm>
              <a:off x="6405530" y="4285894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03" name="Oval 602">
              <a:extLst>
                <a:ext uri="{FF2B5EF4-FFF2-40B4-BE49-F238E27FC236}">
                  <a16:creationId xmlns="" xmlns:a16="http://schemas.microsoft.com/office/drawing/2014/main" id="{625E6A26-CC89-4DE9-9534-22D9026595CD}"/>
                </a:ext>
              </a:extLst>
            </p:cNvPr>
            <p:cNvSpPr/>
            <p:nvPr/>
          </p:nvSpPr>
          <p:spPr bwMode="auto">
            <a:xfrm>
              <a:off x="6405530" y="477896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04" name="Oval 603">
              <a:extLst>
                <a:ext uri="{FF2B5EF4-FFF2-40B4-BE49-F238E27FC236}">
                  <a16:creationId xmlns="" xmlns:a16="http://schemas.microsoft.com/office/drawing/2014/main" id="{921FBD3F-F7AD-4F52-9EDA-162501C44BA2}"/>
                </a:ext>
              </a:extLst>
            </p:cNvPr>
            <p:cNvSpPr/>
            <p:nvPr/>
          </p:nvSpPr>
          <p:spPr bwMode="auto">
            <a:xfrm>
              <a:off x="6405530" y="540521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05" name="Oval 604">
              <a:extLst>
                <a:ext uri="{FF2B5EF4-FFF2-40B4-BE49-F238E27FC236}">
                  <a16:creationId xmlns="" xmlns:a16="http://schemas.microsoft.com/office/drawing/2014/main" id="{0E893D54-2445-4B07-9043-66BC3B748CD5}"/>
                </a:ext>
              </a:extLst>
            </p:cNvPr>
            <p:cNvSpPr/>
            <p:nvPr/>
          </p:nvSpPr>
          <p:spPr bwMode="auto">
            <a:xfrm>
              <a:off x="6405530" y="568209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06" name="Rectangle: Rounded Corners 131">
              <a:extLst>
                <a:ext uri="{FF2B5EF4-FFF2-40B4-BE49-F238E27FC236}">
                  <a16:creationId xmlns="" xmlns:a16="http://schemas.microsoft.com/office/drawing/2014/main" id="{A2FD5E00-3A53-4429-BDC3-BF5A085EF975}"/>
                </a:ext>
              </a:extLst>
            </p:cNvPr>
            <p:cNvSpPr/>
            <p:nvPr/>
          </p:nvSpPr>
          <p:spPr bwMode="auto">
            <a:xfrm>
              <a:off x="6383585" y="1310955"/>
              <a:ext cx="143785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607" name="Oval 606">
              <a:extLst>
                <a:ext uri="{FF2B5EF4-FFF2-40B4-BE49-F238E27FC236}">
                  <a16:creationId xmlns="" xmlns:a16="http://schemas.microsoft.com/office/drawing/2014/main" id="{876A6599-D499-4237-9D9E-1C1AEF58AC03}"/>
                </a:ext>
              </a:extLst>
            </p:cNvPr>
            <p:cNvSpPr/>
            <p:nvPr/>
          </p:nvSpPr>
          <p:spPr bwMode="auto">
            <a:xfrm>
              <a:off x="6408530" y="180075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08" name="TextBox 607"/>
            <p:cNvSpPr txBox="1"/>
            <p:nvPr/>
          </p:nvSpPr>
          <p:spPr>
            <a:xfrm>
              <a:off x="4591316" y="1093909"/>
              <a:ext cx="1221483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C - 12 Trains</a:t>
              </a:r>
            </a:p>
          </p:txBody>
        </p:sp>
        <p:sp>
          <p:nvSpPr>
            <p:cNvPr id="609" name="TextBox 608"/>
            <p:cNvSpPr txBox="1"/>
            <p:nvPr/>
          </p:nvSpPr>
          <p:spPr>
            <a:xfrm>
              <a:off x="5890286" y="1093909"/>
              <a:ext cx="129027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200" b="1">
                  <a:latin typeface="Arial" panose="020B0604020202020204" pitchFamily="34" charset="0"/>
                  <a:cs typeface="Arial" panose="020B0604020202020204" pitchFamily="34" charset="0"/>
                </a:rPr>
                <a:t>D - 16 Trains</a:t>
              </a:r>
            </a:p>
          </p:txBody>
        </p:sp>
        <p:sp>
          <p:nvSpPr>
            <p:cNvPr id="610" name="Oval 609">
              <a:extLst>
                <a:ext uri="{FF2B5EF4-FFF2-40B4-BE49-F238E27FC236}">
                  <a16:creationId xmlns="" xmlns:a16="http://schemas.microsoft.com/office/drawing/2014/main" id="{4682948D-274A-44D7-AF92-CCA73980BA21}"/>
                </a:ext>
              </a:extLst>
            </p:cNvPr>
            <p:cNvSpPr/>
            <p:nvPr/>
          </p:nvSpPr>
          <p:spPr bwMode="auto">
            <a:xfrm>
              <a:off x="5244822" y="320349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11" name="Oval 610">
              <a:extLst>
                <a:ext uri="{FF2B5EF4-FFF2-40B4-BE49-F238E27FC236}">
                  <a16:creationId xmlns="" xmlns:a16="http://schemas.microsoft.com/office/drawing/2014/main" id="{61B70BF1-99B0-4F92-96C6-3347C54770D1}"/>
                </a:ext>
              </a:extLst>
            </p:cNvPr>
            <p:cNvSpPr/>
            <p:nvPr/>
          </p:nvSpPr>
          <p:spPr bwMode="auto">
            <a:xfrm>
              <a:off x="5408191" y="4425828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12" name="Oval 611">
              <a:extLst>
                <a:ext uri="{FF2B5EF4-FFF2-40B4-BE49-F238E27FC236}">
                  <a16:creationId xmlns="" xmlns:a16="http://schemas.microsoft.com/office/drawing/2014/main" id="{3B9B690A-FA34-40F6-BBDD-355A0DE18C26}"/>
                </a:ext>
              </a:extLst>
            </p:cNvPr>
            <p:cNvSpPr/>
            <p:nvPr/>
          </p:nvSpPr>
          <p:spPr bwMode="auto">
            <a:xfrm>
              <a:off x="6761285" y="4423179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14" name="Oval 613">
              <a:extLst>
                <a:ext uri="{FF2B5EF4-FFF2-40B4-BE49-F238E27FC236}">
                  <a16:creationId xmlns="" xmlns:a16="http://schemas.microsoft.com/office/drawing/2014/main" id="{82A82E8F-AA4B-4AEB-A04E-BCE3AD86CF93}"/>
                </a:ext>
              </a:extLst>
            </p:cNvPr>
            <p:cNvSpPr/>
            <p:nvPr/>
          </p:nvSpPr>
          <p:spPr bwMode="auto">
            <a:xfrm>
              <a:off x="5413940" y="6397885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15" name="Oval 614">
              <a:extLst>
                <a:ext uri="{FF2B5EF4-FFF2-40B4-BE49-F238E27FC236}">
                  <a16:creationId xmlns="" xmlns:a16="http://schemas.microsoft.com/office/drawing/2014/main" id="{70FD1566-B1A0-42C5-AD9C-9F3C068401A4}"/>
                </a:ext>
              </a:extLst>
            </p:cNvPr>
            <p:cNvSpPr/>
            <p:nvPr/>
          </p:nvSpPr>
          <p:spPr bwMode="auto">
            <a:xfrm>
              <a:off x="6584653" y="6397884"/>
              <a:ext cx="93663" cy="93663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56" name="Oval 655">
              <a:extLst>
                <a:ext uri="{FF2B5EF4-FFF2-40B4-BE49-F238E27FC236}">
                  <a16:creationId xmlns="" xmlns:a16="http://schemas.microsoft.com/office/drawing/2014/main" id="{75B49096-22EC-4C8A-B1D7-1633A9F9F796}"/>
                </a:ext>
              </a:extLst>
            </p:cNvPr>
            <p:cNvSpPr/>
            <p:nvPr/>
          </p:nvSpPr>
          <p:spPr bwMode="auto">
            <a:xfrm>
              <a:off x="6593148" y="161213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57" name="Oval 656">
              <a:extLst>
                <a:ext uri="{FF2B5EF4-FFF2-40B4-BE49-F238E27FC236}">
                  <a16:creationId xmlns="" xmlns:a16="http://schemas.microsoft.com/office/drawing/2014/main" id="{27EC0C6F-BAB2-4F2B-BC4D-9C062D118CAD}"/>
                </a:ext>
              </a:extLst>
            </p:cNvPr>
            <p:cNvSpPr/>
            <p:nvPr/>
          </p:nvSpPr>
          <p:spPr bwMode="auto">
            <a:xfrm>
              <a:off x="6593148" y="1803737"/>
              <a:ext cx="93663" cy="8514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58" name="Oval 657">
              <a:extLst>
                <a:ext uri="{FF2B5EF4-FFF2-40B4-BE49-F238E27FC236}">
                  <a16:creationId xmlns="" xmlns:a16="http://schemas.microsoft.com/office/drawing/2014/main" id="{3E8F9A03-68C8-4414-B497-6209A494B1DC}"/>
                </a:ext>
              </a:extLst>
            </p:cNvPr>
            <p:cNvSpPr/>
            <p:nvPr/>
          </p:nvSpPr>
          <p:spPr bwMode="auto">
            <a:xfrm>
              <a:off x="6604159" y="260752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59" name="Oval 658">
              <a:extLst>
                <a:ext uri="{FF2B5EF4-FFF2-40B4-BE49-F238E27FC236}">
                  <a16:creationId xmlns="" xmlns:a16="http://schemas.microsoft.com/office/drawing/2014/main" id="{D5DD7A9A-678E-4C9F-9761-07A78E7D26B8}"/>
                </a:ext>
              </a:extLst>
            </p:cNvPr>
            <p:cNvSpPr/>
            <p:nvPr/>
          </p:nvSpPr>
          <p:spPr bwMode="auto">
            <a:xfrm>
              <a:off x="6593148" y="362730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60" name="Oval 659">
              <a:extLst>
                <a:ext uri="{FF2B5EF4-FFF2-40B4-BE49-F238E27FC236}">
                  <a16:creationId xmlns="" xmlns:a16="http://schemas.microsoft.com/office/drawing/2014/main" id="{59424B44-5DD0-42E8-A97F-484242585AC2}"/>
                </a:ext>
              </a:extLst>
            </p:cNvPr>
            <p:cNvSpPr/>
            <p:nvPr/>
          </p:nvSpPr>
          <p:spPr bwMode="auto">
            <a:xfrm>
              <a:off x="6593148" y="374289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61" name="Oval 660">
              <a:extLst>
                <a:ext uri="{FF2B5EF4-FFF2-40B4-BE49-F238E27FC236}">
                  <a16:creationId xmlns="" xmlns:a16="http://schemas.microsoft.com/office/drawing/2014/main" id="{ED98B891-9C2F-4CBB-9C6E-1D763B986270}"/>
                </a:ext>
              </a:extLst>
            </p:cNvPr>
            <p:cNvSpPr/>
            <p:nvPr/>
          </p:nvSpPr>
          <p:spPr bwMode="auto">
            <a:xfrm>
              <a:off x="6593148" y="405455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89" name="Oval 688">
              <a:extLst>
                <a:ext uri="{FF2B5EF4-FFF2-40B4-BE49-F238E27FC236}">
                  <a16:creationId xmlns="" xmlns:a16="http://schemas.microsoft.com/office/drawing/2014/main" id="{0BD43EF6-1626-4ACF-90AC-C054FABC8D2D}"/>
                </a:ext>
              </a:extLst>
            </p:cNvPr>
            <p:cNvSpPr/>
            <p:nvPr/>
          </p:nvSpPr>
          <p:spPr bwMode="auto">
            <a:xfrm>
              <a:off x="6593148" y="428106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="" xmlns:a16="http://schemas.microsoft.com/office/drawing/2014/main" id="{3C6BF972-8523-4D9B-83BF-AAEBAF072E7D}"/>
                </a:ext>
              </a:extLst>
            </p:cNvPr>
            <p:cNvSpPr/>
            <p:nvPr/>
          </p:nvSpPr>
          <p:spPr bwMode="auto">
            <a:xfrm>
              <a:off x="6593148" y="477982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91" name="Oval 690">
              <a:extLst>
                <a:ext uri="{FF2B5EF4-FFF2-40B4-BE49-F238E27FC236}">
                  <a16:creationId xmlns="" xmlns:a16="http://schemas.microsoft.com/office/drawing/2014/main" id="{0F8D2B1B-3D3D-4974-A4E9-0D221B131563}"/>
                </a:ext>
              </a:extLst>
            </p:cNvPr>
            <p:cNvSpPr/>
            <p:nvPr/>
          </p:nvSpPr>
          <p:spPr bwMode="auto">
            <a:xfrm>
              <a:off x="6593148" y="495099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92" name="Oval 691">
              <a:extLst>
                <a:ext uri="{FF2B5EF4-FFF2-40B4-BE49-F238E27FC236}">
                  <a16:creationId xmlns="" xmlns:a16="http://schemas.microsoft.com/office/drawing/2014/main" id="{190ABE57-1470-4EF8-859A-A5BDE42D8CB6}"/>
                </a:ext>
              </a:extLst>
            </p:cNvPr>
            <p:cNvSpPr/>
            <p:nvPr/>
          </p:nvSpPr>
          <p:spPr bwMode="auto">
            <a:xfrm>
              <a:off x="6593148" y="540379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93" name="Oval 692">
              <a:extLst>
                <a:ext uri="{FF2B5EF4-FFF2-40B4-BE49-F238E27FC236}">
                  <a16:creationId xmlns="" xmlns:a16="http://schemas.microsoft.com/office/drawing/2014/main" id="{4E7134B4-6E9C-40EA-8FAA-2646F7BADEEC}"/>
                </a:ext>
              </a:extLst>
            </p:cNvPr>
            <p:cNvSpPr/>
            <p:nvPr/>
          </p:nvSpPr>
          <p:spPr bwMode="auto">
            <a:xfrm>
              <a:off x="6593148" y="567969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94" name="Oval 693">
              <a:extLst>
                <a:ext uri="{FF2B5EF4-FFF2-40B4-BE49-F238E27FC236}">
                  <a16:creationId xmlns="" xmlns:a16="http://schemas.microsoft.com/office/drawing/2014/main" id="{DD0B4551-8201-493B-A2AB-0E16A0DE6C76}"/>
                </a:ext>
              </a:extLst>
            </p:cNvPr>
            <p:cNvSpPr/>
            <p:nvPr/>
          </p:nvSpPr>
          <p:spPr bwMode="auto">
            <a:xfrm>
              <a:off x="6593148" y="63030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95" name="Oval 694">
              <a:extLst>
                <a:ext uri="{FF2B5EF4-FFF2-40B4-BE49-F238E27FC236}">
                  <a16:creationId xmlns="" xmlns:a16="http://schemas.microsoft.com/office/drawing/2014/main" id="{E4C031DD-FECB-450C-AED3-F3E030275261}"/>
                </a:ext>
              </a:extLst>
            </p:cNvPr>
            <p:cNvSpPr/>
            <p:nvPr/>
          </p:nvSpPr>
          <p:spPr bwMode="auto">
            <a:xfrm>
              <a:off x="6593148" y="305719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696" name="Oval 695">
              <a:extLst>
                <a:ext uri="{FF2B5EF4-FFF2-40B4-BE49-F238E27FC236}">
                  <a16:creationId xmlns="" xmlns:a16="http://schemas.microsoft.com/office/drawing/2014/main" id="{A9A82FE6-C7D9-4529-BDF3-C62168E8B9F0}"/>
                </a:ext>
              </a:extLst>
            </p:cNvPr>
            <p:cNvSpPr/>
            <p:nvPr/>
          </p:nvSpPr>
          <p:spPr bwMode="auto">
            <a:xfrm>
              <a:off x="6593148" y="3344568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23" name="Oval 722">
              <a:extLst>
                <a:ext uri="{FF2B5EF4-FFF2-40B4-BE49-F238E27FC236}">
                  <a16:creationId xmlns="" xmlns:a16="http://schemas.microsoft.com/office/drawing/2014/main" id="{D8DB8CA5-1E33-419D-A57A-E03002D80985}"/>
                </a:ext>
              </a:extLst>
            </p:cNvPr>
            <p:cNvSpPr/>
            <p:nvPr/>
          </p:nvSpPr>
          <p:spPr bwMode="auto">
            <a:xfrm>
              <a:off x="6763116" y="1603745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24" name="Oval 723">
              <a:extLst>
                <a:ext uri="{FF2B5EF4-FFF2-40B4-BE49-F238E27FC236}">
                  <a16:creationId xmlns="" xmlns:a16="http://schemas.microsoft.com/office/drawing/2014/main" id="{5C52449D-2893-4C69-B39B-EA8142C3A7FD}"/>
                </a:ext>
              </a:extLst>
            </p:cNvPr>
            <p:cNvSpPr/>
            <p:nvPr/>
          </p:nvSpPr>
          <p:spPr bwMode="auto">
            <a:xfrm>
              <a:off x="6764457" y="280392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25" name="Oval 724">
              <a:extLst>
                <a:ext uri="{FF2B5EF4-FFF2-40B4-BE49-F238E27FC236}">
                  <a16:creationId xmlns="" xmlns:a16="http://schemas.microsoft.com/office/drawing/2014/main" id="{F57BFD57-510E-4DCD-8DA0-49F679567D48}"/>
                </a:ext>
              </a:extLst>
            </p:cNvPr>
            <p:cNvSpPr/>
            <p:nvPr/>
          </p:nvSpPr>
          <p:spPr bwMode="auto">
            <a:xfrm>
              <a:off x="6764457" y="2168061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26" name="Oval 725">
              <a:extLst>
                <a:ext uri="{FF2B5EF4-FFF2-40B4-BE49-F238E27FC236}">
                  <a16:creationId xmlns="" xmlns:a16="http://schemas.microsoft.com/office/drawing/2014/main" id="{8305A246-DBA0-4226-97BE-927644683DA2}"/>
                </a:ext>
              </a:extLst>
            </p:cNvPr>
            <p:cNvSpPr/>
            <p:nvPr/>
          </p:nvSpPr>
          <p:spPr bwMode="auto">
            <a:xfrm>
              <a:off x="6763114" y="392032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27" name="Oval 726">
              <a:extLst>
                <a:ext uri="{FF2B5EF4-FFF2-40B4-BE49-F238E27FC236}">
                  <a16:creationId xmlns="" xmlns:a16="http://schemas.microsoft.com/office/drawing/2014/main" id="{9ED4FC9F-F353-4DA0-A8C5-D1C17D610E06}"/>
                </a:ext>
              </a:extLst>
            </p:cNvPr>
            <p:cNvSpPr/>
            <p:nvPr/>
          </p:nvSpPr>
          <p:spPr bwMode="auto">
            <a:xfrm>
              <a:off x="6763114" y="427664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28" name="Oval 727">
              <a:extLst>
                <a:ext uri="{FF2B5EF4-FFF2-40B4-BE49-F238E27FC236}">
                  <a16:creationId xmlns="" xmlns:a16="http://schemas.microsoft.com/office/drawing/2014/main" id="{9437DEDA-98D5-4A5A-9AE2-01D088D43B62}"/>
                </a:ext>
              </a:extLst>
            </p:cNvPr>
            <p:cNvSpPr/>
            <p:nvPr/>
          </p:nvSpPr>
          <p:spPr bwMode="auto">
            <a:xfrm>
              <a:off x="6763114" y="464392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29" name="Oval 728">
              <a:extLst>
                <a:ext uri="{FF2B5EF4-FFF2-40B4-BE49-F238E27FC236}">
                  <a16:creationId xmlns="" xmlns:a16="http://schemas.microsoft.com/office/drawing/2014/main" id="{E1DDD537-3E7E-444A-A12D-EFB6ADA64060}"/>
                </a:ext>
              </a:extLst>
            </p:cNvPr>
            <p:cNvSpPr/>
            <p:nvPr/>
          </p:nvSpPr>
          <p:spPr bwMode="auto">
            <a:xfrm>
              <a:off x="6763114" y="4775413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30" name="Oval 729">
              <a:extLst>
                <a:ext uri="{FF2B5EF4-FFF2-40B4-BE49-F238E27FC236}">
                  <a16:creationId xmlns="" xmlns:a16="http://schemas.microsoft.com/office/drawing/2014/main" id="{9D4838FC-7701-4E30-98AE-821C38B41710}"/>
                </a:ext>
              </a:extLst>
            </p:cNvPr>
            <p:cNvSpPr/>
            <p:nvPr/>
          </p:nvSpPr>
          <p:spPr bwMode="auto">
            <a:xfrm>
              <a:off x="6763114" y="518083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31" name="Oval 730">
              <a:extLst>
                <a:ext uri="{FF2B5EF4-FFF2-40B4-BE49-F238E27FC236}">
                  <a16:creationId xmlns="" xmlns:a16="http://schemas.microsoft.com/office/drawing/2014/main" id="{F8175748-D372-4229-A662-2DF7508E7C8E}"/>
                </a:ext>
              </a:extLst>
            </p:cNvPr>
            <p:cNvSpPr/>
            <p:nvPr/>
          </p:nvSpPr>
          <p:spPr bwMode="auto">
            <a:xfrm>
              <a:off x="6763114" y="5399374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32" name="Oval 731">
              <a:extLst>
                <a:ext uri="{FF2B5EF4-FFF2-40B4-BE49-F238E27FC236}">
                  <a16:creationId xmlns="" xmlns:a16="http://schemas.microsoft.com/office/drawing/2014/main" id="{7508EE19-F024-48B7-939A-8B1247E7356A}"/>
                </a:ext>
              </a:extLst>
            </p:cNvPr>
            <p:cNvSpPr/>
            <p:nvPr/>
          </p:nvSpPr>
          <p:spPr bwMode="auto">
            <a:xfrm>
              <a:off x="6763114" y="587431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33" name="Oval 732">
              <a:extLst>
                <a:ext uri="{FF2B5EF4-FFF2-40B4-BE49-F238E27FC236}">
                  <a16:creationId xmlns="" xmlns:a16="http://schemas.microsoft.com/office/drawing/2014/main" id="{F17D2B98-5E53-4D23-A2D2-8CDC3C1F963B}"/>
                </a:ext>
              </a:extLst>
            </p:cNvPr>
            <p:cNvSpPr/>
            <p:nvPr/>
          </p:nvSpPr>
          <p:spPr bwMode="auto">
            <a:xfrm>
              <a:off x="6763114" y="6538127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34" name="Oval 733">
              <a:extLst>
                <a:ext uri="{FF2B5EF4-FFF2-40B4-BE49-F238E27FC236}">
                  <a16:creationId xmlns="" xmlns:a16="http://schemas.microsoft.com/office/drawing/2014/main" id="{5B1081FF-D8F5-4A0A-B6F8-2972A1C1173E}"/>
                </a:ext>
              </a:extLst>
            </p:cNvPr>
            <p:cNvSpPr/>
            <p:nvPr/>
          </p:nvSpPr>
          <p:spPr bwMode="auto">
            <a:xfrm>
              <a:off x="6763114" y="348230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735" name="Oval 734">
              <a:extLst>
                <a:ext uri="{FF2B5EF4-FFF2-40B4-BE49-F238E27FC236}">
                  <a16:creationId xmlns="" xmlns:a16="http://schemas.microsoft.com/office/drawing/2014/main" id="{A9DF8F3B-0CA5-408C-9D4B-E467D347FD2A}"/>
                </a:ext>
              </a:extLst>
            </p:cNvPr>
            <p:cNvSpPr/>
            <p:nvPr/>
          </p:nvSpPr>
          <p:spPr bwMode="auto">
            <a:xfrm>
              <a:off x="6763114" y="320350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65" name="Oval 564">
              <a:extLst>
                <a:ext uri="{FF2B5EF4-FFF2-40B4-BE49-F238E27FC236}">
                  <a16:creationId xmlns="" xmlns:a16="http://schemas.microsoft.com/office/drawing/2014/main" id="{F7DE04F7-5CF1-47CE-A469-38D1C822F7D9}"/>
                </a:ext>
              </a:extLst>
            </p:cNvPr>
            <p:cNvSpPr/>
            <p:nvPr/>
          </p:nvSpPr>
          <p:spPr bwMode="auto">
            <a:xfrm>
              <a:off x="5077837" y="2593609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67" name="Oval 566">
              <a:extLst>
                <a:ext uri="{FF2B5EF4-FFF2-40B4-BE49-F238E27FC236}">
                  <a16:creationId xmlns="" xmlns:a16="http://schemas.microsoft.com/office/drawing/2014/main" id="{3E8F9A03-68C8-4414-B497-6209A494B1DC}"/>
                </a:ext>
              </a:extLst>
            </p:cNvPr>
            <p:cNvSpPr/>
            <p:nvPr/>
          </p:nvSpPr>
          <p:spPr bwMode="auto">
            <a:xfrm>
              <a:off x="6404219" y="2602692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865" name="TextBox 864">
              <a:extLst>
                <a:ext uri="{FF2B5EF4-FFF2-40B4-BE49-F238E27FC236}">
                  <a16:creationId xmlns="" xmlns:a16="http://schemas.microsoft.com/office/drawing/2014/main" id="{EE8BE94B-3915-415B-BB12-C01BBC7080A4}"/>
                </a:ext>
              </a:extLst>
            </p:cNvPr>
            <p:cNvSpPr txBox="1"/>
            <p:nvPr/>
          </p:nvSpPr>
          <p:spPr>
            <a:xfrm>
              <a:off x="7719663" y="770029"/>
              <a:ext cx="1784440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Local/Express</a:t>
              </a:r>
            </a:p>
            <a:p>
              <a:pPr algn="ctr"/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(Expanded Passing Tracks)</a:t>
              </a:r>
            </a:p>
          </p:txBody>
        </p:sp>
      </p:grpSp>
      <p:grpSp>
        <p:nvGrpSpPr>
          <p:cNvPr id="576" name="Group 575"/>
          <p:cNvGrpSpPr/>
          <p:nvPr/>
        </p:nvGrpSpPr>
        <p:grpSpPr>
          <a:xfrm>
            <a:off x="5951427" y="1093909"/>
            <a:ext cx="2577217" cy="5591821"/>
            <a:chOff x="10082483" y="1055310"/>
            <a:chExt cx="1207503" cy="5661721"/>
          </a:xfrm>
        </p:grpSpPr>
        <p:sp>
          <p:nvSpPr>
            <p:cNvPr id="577" name="Rectangle 576"/>
            <p:cNvSpPr/>
            <p:nvPr/>
          </p:nvSpPr>
          <p:spPr>
            <a:xfrm>
              <a:off x="10082483" y="1055310"/>
              <a:ext cx="1178855" cy="566172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TextBox 577"/>
            <p:cNvSpPr txBox="1"/>
            <p:nvPr/>
          </p:nvSpPr>
          <p:spPr>
            <a:xfrm>
              <a:off x="10161589" y="1770201"/>
              <a:ext cx="1128397" cy="137971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algn="ctr"/>
              <a:r>
                <a:rPr lang="en-US" b="1" dirty="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Removed through </a:t>
              </a:r>
              <a:r>
                <a:rPr lang="en-US" b="1" dirty="0" smtClean="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Screening &amp; Evaluation </a:t>
              </a:r>
              <a:r>
                <a:rPr lang="en-US" b="1" dirty="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</a:p>
          </p:txBody>
        </p:sp>
      </p:grpSp>
      <p:sp>
        <p:nvSpPr>
          <p:cNvPr id="506" name="Rounded Rectangle 505"/>
          <p:cNvSpPr/>
          <p:nvPr/>
        </p:nvSpPr>
        <p:spPr>
          <a:xfrm>
            <a:off x="137611" y="5902790"/>
            <a:ext cx="485775" cy="1825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TextBox 506">
            <a:extLst>
              <a:ext uri="{FF2B5EF4-FFF2-40B4-BE49-F238E27FC236}">
                <a16:creationId xmlns="" xmlns:a16="http://schemas.microsoft.com/office/drawing/2014/main" id="{B5644DB4-D404-4E75-AB38-84493D1751AA}"/>
              </a:ext>
            </a:extLst>
          </p:cNvPr>
          <p:cNvSpPr txBox="1"/>
          <p:nvPr/>
        </p:nvSpPr>
        <p:spPr>
          <a:xfrm>
            <a:off x="148150" y="6150464"/>
            <a:ext cx="548745" cy="49244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4-track </a:t>
            </a:r>
            <a:r>
              <a:rPr lang="en-US" sz="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segment or Station</a:t>
            </a:r>
            <a:endParaRPr lang="en-US" sz="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8" name="Rectangle 567"/>
          <p:cNvSpPr/>
          <p:nvPr/>
        </p:nvSpPr>
        <p:spPr>
          <a:xfrm>
            <a:off x="137611" y="5032502"/>
            <a:ext cx="485775" cy="141501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  <a:latin typeface="DB Office" pitchFamily="34" charset="0"/>
            </a:endParaRPr>
          </a:p>
        </p:txBody>
      </p:sp>
      <p:sp>
        <p:nvSpPr>
          <p:cNvPr id="569" name="TextBox 568">
            <a:extLst>
              <a:ext uri="{FF2B5EF4-FFF2-40B4-BE49-F238E27FC236}">
                <a16:creationId xmlns="" xmlns:a16="http://schemas.microsoft.com/office/drawing/2014/main" id="{B5644DB4-D404-4E75-AB38-84493D1751AA}"/>
              </a:ext>
            </a:extLst>
          </p:cNvPr>
          <p:cNvSpPr txBox="1"/>
          <p:nvPr/>
        </p:nvSpPr>
        <p:spPr>
          <a:xfrm>
            <a:off x="148151" y="5214744"/>
            <a:ext cx="475236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Speed Rail</a:t>
            </a:r>
          </a:p>
        </p:txBody>
      </p:sp>
      <p:grpSp>
        <p:nvGrpSpPr>
          <p:cNvPr id="570" name="Group 569"/>
          <p:cNvGrpSpPr/>
          <p:nvPr/>
        </p:nvGrpSpPr>
        <p:grpSpPr>
          <a:xfrm>
            <a:off x="1933661" y="1041103"/>
            <a:ext cx="2793351" cy="5633666"/>
            <a:chOff x="3162082" y="1041103"/>
            <a:chExt cx="1284397" cy="5633666"/>
          </a:xfrm>
        </p:grpSpPr>
        <p:sp>
          <p:nvSpPr>
            <p:cNvPr id="571" name="Rectangle 570"/>
            <p:cNvSpPr/>
            <p:nvPr/>
          </p:nvSpPr>
          <p:spPr>
            <a:xfrm>
              <a:off x="3162082" y="1041103"/>
              <a:ext cx="1178855" cy="563366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2" name="TextBox 571"/>
            <p:cNvSpPr txBox="1"/>
            <p:nvPr/>
          </p:nvSpPr>
          <p:spPr>
            <a:xfrm>
              <a:off x="3313292" y="1770201"/>
              <a:ext cx="1133187" cy="137971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/>
            </a:bodyPr>
            <a:lstStyle/>
            <a:p>
              <a:pPr algn="ctr"/>
              <a:r>
                <a:rPr lang="en-US" b="1" dirty="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Removed through Screening </a:t>
              </a:r>
              <a:r>
                <a:rPr lang="en-US" b="1" dirty="0" smtClean="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&amp; Evaluation Process</a:t>
              </a:r>
              <a:endParaRPr lang="en-US" b="1" dirty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3" name="Group 572"/>
          <p:cNvGrpSpPr/>
          <p:nvPr/>
        </p:nvGrpSpPr>
        <p:grpSpPr>
          <a:xfrm>
            <a:off x="9666251" y="791472"/>
            <a:ext cx="1700628" cy="5894258"/>
            <a:chOff x="9976939" y="791472"/>
            <a:chExt cx="1389940" cy="5894258"/>
          </a:xfrm>
        </p:grpSpPr>
        <p:sp>
          <p:nvSpPr>
            <p:cNvPr id="574" name="Rectangle 573"/>
            <p:cNvSpPr/>
            <p:nvPr/>
          </p:nvSpPr>
          <p:spPr>
            <a:xfrm>
              <a:off x="10082483" y="791472"/>
              <a:ext cx="1178855" cy="5894258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TextBox 574"/>
            <p:cNvSpPr txBox="1"/>
            <p:nvPr/>
          </p:nvSpPr>
          <p:spPr>
            <a:xfrm>
              <a:off x="9976939" y="1770201"/>
              <a:ext cx="1389940" cy="137971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rmAutofit lnSpcReduction="10000"/>
            </a:bodyPr>
            <a:lstStyle/>
            <a:p>
              <a:pPr algn="ctr"/>
              <a:r>
                <a:rPr lang="en-US" b="1" dirty="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Removed through </a:t>
              </a:r>
              <a:r>
                <a:rPr lang="en-US" b="1" dirty="0" smtClean="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Screening &amp;</a:t>
              </a:r>
            </a:p>
            <a:p>
              <a:pPr algn="ctr"/>
              <a:r>
                <a:rPr lang="en-US" b="1" dirty="0" smtClean="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Evaluation </a:t>
              </a:r>
              <a:r>
                <a:rPr lang="en-US" b="1" dirty="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</a:p>
          </p:txBody>
        </p:sp>
      </p:grpSp>
      <p:sp>
        <p:nvSpPr>
          <p:cNvPr id="580" name="TextBox 579"/>
          <p:cNvSpPr txBox="1"/>
          <p:nvPr/>
        </p:nvSpPr>
        <p:spPr>
          <a:xfrm>
            <a:off x="107177" y="6671786"/>
            <a:ext cx="7123571" cy="91044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Assumes standardized HSR service; the 2018 HSR Business Plan expects 2 trains per hour, per direction at Millbrae </a:t>
            </a:r>
          </a:p>
        </p:txBody>
      </p:sp>
      <p:sp>
        <p:nvSpPr>
          <p:cNvPr id="579" name="Oval 578">
            <a:extLst>
              <a:ext uri="{FF2B5EF4-FFF2-40B4-BE49-F238E27FC236}">
                <a16:creationId xmlns="" xmlns:a16="http://schemas.microsoft.com/office/drawing/2014/main" id="{D60DCB0E-D87E-4821-ADDE-ED683592155E}"/>
              </a:ext>
            </a:extLst>
          </p:cNvPr>
          <p:cNvSpPr/>
          <p:nvPr/>
        </p:nvSpPr>
        <p:spPr bwMode="auto">
          <a:xfrm>
            <a:off x="172416" y="4325358"/>
            <a:ext cx="93663" cy="93663"/>
          </a:xfrm>
          <a:prstGeom prst="ellipse">
            <a:avLst/>
          </a:prstGeom>
          <a:solidFill>
            <a:schemeClr val="bg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581" name="TextBox 580">
            <a:extLst>
              <a:ext uri="{FF2B5EF4-FFF2-40B4-BE49-F238E27FC236}">
                <a16:creationId xmlns="" xmlns:a16="http://schemas.microsoft.com/office/drawing/2014/main" id="{B5644DB4-D404-4E75-AB38-84493D1751AA}"/>
              </a:ext>
            </a:extLst>
          </p:cNvPr>
          <p:cNvSpPr txBox="1"/>
          <p:nvPr/>
        </p:nvSpPr>
        <p:spPr>
          <a:xfrm>
            <a:off x="126767" y="4486189"/>
            <a:ext cx="98044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service level TBD through further analysis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403271" y="2936648"/>
            <a:ext cx="5594042" cy="1133007"/>
            <a:chOff x="4403271" y="2936648"/>
            <a:chExt cx="5594042" cy="1133007"/>
          </a:xfrm>
        </p:grpSpPr>
        <p:sp>
          <p:nvSpPr>
            <p:cNvPr id="5" name="Rectangle 4"/>
            <p:cNvSpPr/>
            <p:nvPr/>
          </p:nvSpPr>
          <p:spPr>
            <a:xfrm>
              <a:off x="4403271" y="2964349"/>
              <a:ext cx="320377" cy="11053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Rectangle 584"/>
            <p:cNvSpPr/>
            <p:nvPr/>
          </p:nvSpPr>
          <p:spPr>
            <a:xfrm>
              <a:off x="9676936" y="2936648"/>
              <a:ext cx="320377" cy="26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Rectangle 585"/>
            <p:cNvSpPr/>
            <p:nvPr/>
          </p:nvSpPr>
          <p:spPr>
            <a:xfrm>
              <a:off x="8278288" y="2985585"/>
              <a:ext cx="320377" cy="26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4178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5181599" cy="6705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5181599" cy="67055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0"/>
            <a:ext cx="5181599" cy="670559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 flipH="1">
            <a:off x="5822496" y="-1"/>
            <a:ext cx="1187903" cy="6710219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1143" y="223580"/>
            <a:ext cx="4448700" cy="57421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sz="4000" dirty="0" smtClean="0"/>
              <a:t>Expanding </a:t>
            </a:r>
            <a:r>
              <a:rPr lang="en-US" sz="4000" dirty="0"/>
              <a:t>Concepts South of San Jose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54952" y="2449974"/>
            <a:ext cx="4539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of San Jose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Corridor between San Francisco and Tamien owned by Caltrain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Electrification under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Caltrain will share corridor with HSR</a:t>
            </a:r>
          </a:p>
        </p:txBody>
      </p:sp>
      <p:sp>
        <p:nvSpPr>
          <p:cNvPr id="2" name="Rectangle 1"/>
          <p:cNvSpPr/>
          <p:nvPr/>
        </p:nvSpPr>
        <p:spPr>
          <a:xfrm>
            <a:off x="154951" y="4256292"/>
            <a:ext cx="54022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of San Jose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Pacific owns existing corridor between </a:t>
            </a:r>
            <a:r>
              <a:rPr lang="en-US" sz="16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Tamien</a:t>
            </a: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Gilroy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HSR and State of California negotiating with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HSR Business Plan contemplates building two electrified tracks alongside non-electrified freight track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an opportunity to extend electrified Caltrain service south to Gilroy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274677" y="6645670"/>
            <a:ext cx="354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2BE2A040-C3FA-4850-82F7-CD9E0759E240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73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/>
          <p:cNvSpPr/>
          <p:nvPr/>
        </p:nvSpPr>
        <p:spPr>
          <a:xfrm>
            <a:off x="10580914" y="5818414"/>
            <a:ext cx="1349829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254" y="726390"/>
            <a:ext cx="12192000" cy="160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Group 155">
            <a:extLst>
              <a:ext uri="{FF2B5EF4-FFF2-40B4-BE49-F238E27FC236}">
                <a16:creationId xmlns="" xmlns:a16="http://schemas.microsoft.com/office/drawing/2014/main" id="{F2C5620C-C85A-4D3B-9F55-58E5F7A83A0E}"/>
              </a:ext>
            </a:extLst>
          </p:cNvPr>
          <p:cNvGrpSpPr/>
          <p:nvPr/>
        </p:nvGrpSpPr>
        <p:grpSpPr>
          <a:xfrm rot="16200000">
            <a:off x="7792348" y="2238125"/>
            <a:ext cx="2176795" cy="178531"/>
            <a:chOff x="2263140" y="3610552"/>
            <a:chExt cx="2399814" cy="181597"/>
          </a:xfrm>
        </p:grpSpPr>
        <p:sp>
          <p:nvSpPr>
            <p:cNvPr id="157" name="Rectangle 156">
              <a:extLst>
                <a:ext uri="{FF2B5EF4-FFF2-40B4-BE49-F238E27FC236}">
                  <a16:creationId xmlns="" xmlns:a16="http://schemas.microsoft.com/office/drawing/2014/main" id="{4D1FA4D9-62FD-4E53-B006-11749E933027}"/>
                </a:ext>
              </a:extLst>
            </p:cNvPr>
            <p:cNvSpPr/>
            <p:nvPr/>
          </p:nvSpPr>
          <p:spPr bwMode="auto">
            <a:xfrm rot="10800000">
              <a:off x="2263140" y="3700709"/>
              <a:ext cx="2399814" cy="91440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="" xmlns:a16="http://schemas.microsoft.com/office/drawing/2014/main" id="{968DC8DB-75BA-48D0-96E5-4E26EB13A3B0}"/>
                </a:ext>
              </a:extLst>
            </p:cNvPr>
            <p:cNvSpPr/>
            <p:nvPr/>
          </p:nvSpPr>
          <p:spPr bwMode="auto">
            <a:xfrm>
              <a:off x="2263140" y="3610552"/>
              <a:ext cx="2399814" cy="91440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</p:grpSp>
      <p:sp>
        <p:nvSpPr>
          <p:cNvPr id="1734" name="Rectangle 1733">
            <a:extLst>
              <a:ext uri="{FF2B5EF4-FFF2-40B4-BE49-F238E27FC236}">
                <a16:creationId xmlns="" xmlns:a16="http://schemas.microsoft.com/office/drawing/2014/main" id="{4D1FA4D9-62FD-4E53-B006-11749E933027}"/>
              </a:ext>
            </a:extLst>
          </p:cNvPr>
          <p:cNvSpPr/>
          <p:nvPr/>
        </p:nvSpPr>
        <p:spPr bwMode="auto">
          <a:xfrm rot="5400000">
            <a:off x="3446030" y="2379560"/>
            <a:ext cx="2024577" cy="89896"/>
          </a:xfrm>
          <a:prstGeom prst="rect">
            <a:avLst/>
          </a:prstGeom>
          <a:gradFill>
            <a:gsLst>
              <a:gs pos="48000">
                <a:srgbClr val="FAD8C1"/>
              </a:gs>
              <a:gs pos="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735" name="Rectangle 1734">
            <a:extLst>
              <a:ext uri="{FF2B5EF4-FFF2-40B4-BE49-F238E27FC236}">
                <a16:creationId xmlns="" xmlns:a16="http://schemas.microsoft.com/office/drawing/2014/main" id="{968DC8DB-75BA-48D0-96E5-4E26EB13A3B0}"/>
              </a:ext>
            </a:extLst>
          </p:cNvPr>
          <p:cNvSpPr/>
          <p:nvPr/>
        </p:nvSpPr>
        <p:spPr bwMode="auto">
          <a:xfrm rot="16200000">
            <a:off x="3357397" y="2379558"/>
            <a:ext cx="2024575" cy="89896"/>
          </a:xfrm>
          <a:prstGeom prst="rect">
            <a:avLst/>
          </a:prstGeom>
          <a:gradFill>
            <a:gsLst>
              <a:gs pos="48000">
                <a:srgbClr val="FAD8C1"/>
              </a:gs>
              <a:gs pos="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10" y="151919"/>
            <a:ext cx="11635462" cy="574213"/>
          </a:xfrm>
        </p:spPr>
        <p:txBody>
          <a:bodyPr/>
          <a:lstStyle/>
          <a:p>
            <a:r>
              <a:rPr lang="en-US" sz="4000" dirty="0"/>
              <a:t>Moderate Growth Scenario (</a:t>
            </a:r>
            <a:r>
              <a:rPr lang="en-US" sz="4000" dirty="0" smtClean="0"/>
              <a:t>8C + 4HSR </a:t>
            </a:r>
            <a:r>
              <a:rPr lang="en-US" sz="4000" dirty="0"/>
              <a:t>Trains)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="" xmlns:a16="http://schemas.microsoft.com/office/drawing/2014/main" id="{4D1FA4D9-62FD-4E53-B006-11749E933027}"/>
              </a:ext>
            </a:extLst>
          </p:cNvPr>
          <p:cNvSpPr/>
          <p:nvPr/>
        </p:nvSpPr>
        <p:spPr bwMode="auto">
          <a:xfrm rot="5400000">
            <a:off x="5360985" y="2379559"/>
            <a:ext cx="2024577" cy="89896"/>
          </a:xfrm>
          <a:prstGeom prst="rect">
            <a:avLst/>
          </a:prstGeom>
          <a:gradFill>
            <a:gsLst>
              <a:gs pos="48000">
                <a:srgbClr val="FAD8C1"/>
              </a:gs>
              <a:gs pos="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561" name="Rectangle 560">
            <a:extLst>
              <a:ext uri="{FF2B5EF4-FFF2-40B4-BE49-F238E27FC236}">
                <a16:creationId xmlns="" xmlns:a16="http://schemas.microsoft.com/office/drawing/2014/main" id="{968DC8DB-75BA-48D0-96E5-4E26EB13A3B0}"/>
              </a:ext>
            </a:extLst>
          </p:cNvPr>
          <p:cNvSpPr/>
          <p:nvPr/>
        </p:nvSpPr>
        <p:spPr bwMode="auto">
          <a:xfrm rot="16200000">
            <a:off x="5272352" y="2379557"/>
            <a:ext cx="2024575" cy="89896"/>
          </a:xfrm>
          <a:prstGeom prst="rect">
            <a:avLst/>
          </a:prstGeom>
          <a:gradFill>
            <a:gsLst>
              <a:gs pos="48000">
                <a:srgbClr val="FAD8C1"/>
              </a:gs>
              <a:gs pos="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558" name="Rectangle 557">
            <a:extLst>
              <a:ext uri="{FF2B5EF4-FFF2-40B4-BE49-F238E27FC236}">
                <a16:creationId xmlns="" xmlns:a16="http://schemas.microsoft.com/office/drawing/2014/main" id="{4D1FA4D9-62FD-4E53-B006-11749E933027}"/>
              </a:ext>
            </a:extLst>
          </p:cNvPr>
          <p:cNvSpPr/>
          <p:nvPr/>
        </p:nvSpPr>
        <p:spPr bwMode="auto">
          <a:xfrm rot="5400000">
            <a:off x="4689057" y="2379559"/>
            <a:ext cx="2024577" cy="89896"/>
          </a:xfrm>
          <a:prstGeom prst="rect">
            <a:avLst/>
          </a:prstGeom>
          <a:gradFill>
            <a:gsLst>
              <a:gs pos="48000">
                <a:srgbClr val="FAD8C1"/>
              </a:gs>
              <a:gs pos="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559" name="Rectangle 558">
            <a:extLst>
              <a:ext uri="{FF2B5EF4-FFF2-40B4-BE49-F238E27FC236}">
                <a16:creationId xmlns="" xmlns:a16="http://schemas.microsoft.com/office/drawing/2014/main" id="{968DC8DB-75BA-48D0-96E5-4E26EB13A3B0}"/>
              </a:ext>
            </a:extLst>
          </p:cNvPr>
          <p:cNvSpPr/>
          <p:nvPr/>
        </p:nvSpPr>
        <p:spPr bwMode="auto">
          <a:xfrm rot="16200000">
            <a:off x="4600424" y="2379557"/>
            <a:ext cx="2024575" cy="89896"/>
          </a:xfrm>
          <a:prstGeom prst="rect">
            <a:avLst/>
          </a:prstGeom>
          <a:gradFill>
            <a:gsLst>
              <a:gs pos="48000">
                <a:srgbClr val="FAD8C1"/>
              </a:gs>
              <a:gs pos="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grpSp>
        <p:nvGrpSpPr>
          <p:cNvPr id="396" name="Group 395">
            <a:extLst>
              <a:ext uri="{FF2B5EF4-FFF2-40B4-BE49-F238E27FC236}">
                <a16:creationId xmlns="" xmlns:a16="http://schemas.microsoft.com/office/drawing/2014/main" id="{F4B44413-0F60-496D-BF04-422E5C90F7D1}"/>
              </a:ext>
            </a:extLst>
          </p:cNvPr>
          <p:cNvGrpSpPr/>
          <p:nvPr/>
        </p:nvGrpSpPr>
        <p:grpSpPr>
          <a:xfrm rot="16200000">
            <a:off x="4067712" y="2283403"/>
            <a:ext cx="1999014" cy="311609"/>
            <a:chOff x="2263140" y="3610552"/>
            <a:chExt cx="2399816" cy="61298"/>
          </a:xfrm>
        </p:grpSpPr>
        <p:sp>
          <p:nvSpPr>
            <p:cNvPr id="552" name="Rectangle 551">
              <a:extLst>
                <a:ext uri="{FF2B5EF4-FFF2-40B4-BE49-F238E27FC236}">
                  <a16:creationId xmlns="" xmlns:a16="http://schemas.microsoft.com/office/drawing/2014/main" id="{498A6C0C-6066-498D-9CE5-53A27D596982}"/>
                </a:ext>
              </a:extLst>
            </p:cNvPr>
            <p:cNvSpPr/>
            <p:nvPr/>
          </p:nvSpPr>
          <p:spPr bwMode="auto">
            <a:xfrm>
              <a:off x="2263140" y="3610552"/>
              <a:ext cx="2399814" cy="31151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53" name="Rectangle 552">
              <a:extLst>
                <a:ext uri="{FF2B5EF4-FFF2-40B4-BE49-F238E27FC236}">
                  <a16:creationId xmlns="" xmlns:a16="http://schemas.microsoft.com/office/drawing/2014/main" id="{C5189DE1-C50F-4A48-877D-8F169325E269}"/>
                </a:ext>
              </a:extLst>
            </p:cNvPr>
            <p:cNvSpPr/>
            <p:nvPr/>
          </p:nvSpPr>
          <p:spPr bwMode="auto">
            <a:xfrm rot="10800000">
              <a:off x="2263142" y="3641863"/>
              <a:ext cx="2399814" cy="29987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</p:grpSp>
      <p:sp>
        <p:nvSpPr>
          <p:cNvPr id="398" name="Oval 397">
            <a:extLst>
              <a:ext uri="{FF2B5EF4-FFF2-40B4-BE49-F238E27FC236}">
                <a16:creationId xmlns="" xmlns:a16="http://schemas.microsoft.com/office/drawing/2014/main" id="{B92C6581-7B2A-4491-AF12-623289F3C643}"/>
              </a:ext>
            </a:extLst>
          </p:cNvPr>
          <p:cNvSpPr/>
          <p:nvPr/>
        </p:nvSpPr>
        <p:spPr bwMode="auto">
          <a:xfrm rot="16200000">
            <a:off x="4661070" y="26575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99" name="Rectangle 398">
            <a:extLst>
              <a:ext uri="{FF2B5EF4-FFF2-40B4-BE49-F238E27FC236}">
                <a16:creationId xmlns="" xmlns:a16="http://schemas.microsoft.com/office/drawing/2014/main" id="{D4A0CA99-B074-4DCB-9531-3F37DD5A1DD8}"/>
              </a:ext>
            </a:extLst>
          </p:cNvPr>
          <p:cNvSpPr/>
          <p:nvPr/>
        </p:nvSpPr>
        <p:spPr bwMode="auto">
          <a:xfrm rot="16200000">
            <a:off x="5431706" y="-15305"/>
            <a:ext cx="144016" cy="544620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00" name="Oval 399">
            <a:extLst>
              <a:ext uri="{FF2B5EF4-FFF2-40B4-BE49-F238E27FC236}">
                <a16:creationId xmlns="" xmlns:a16="http://schemas.microsoft.com/office/drawing/2014/main" id="{BF9C49A3-E6FA-49B9-BC36-D6375AD7988D}"/>
              </a:ext>
            </a:extLst>
          </p:cNvPr>
          <p:cNvSpPr/>
          <p:nvPr/>
        </p:nvSpPr>
        <p:spPr bwMode="auto">
          <a:xfrm rot="16200000">
            <a:off x="2932790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02" name="Oval 401">
            <a:extLst>
              <a:ext uri="{FF2B5EF4-FFF2-40B4-BE49-F238E27FC236}">
                <a16:creationId xmlns="" xmlns:a16="http://schemas.microsoft.com/office/drawing/2014/main" id="{322AEFCE-5ABB-477C-B400-3223F3B2C14A}"/>
              </a:ext>
            </a:extLst>
          </p:cNvPr>
          <p:cNvSpPr/>
          <p:nvPr/>
        </p:nvSpPr>
        <p:spPr bwMode="auto">
          <a:xfrm rot="16200000">
            <a:off x="7857791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03" name="Oval 402">
            <a:extLst>
              <a:ext uri="{FF2B5EF4-FFF2-40B4-BE49-F238E27FC236}">
                <a16:creationId xmlns="" xmlns:a16="http://schemas.microsoft.com/office/drawing/2014/main" id="{28911318-6372-4037-92D0-FA35DA593F8A}"/>
              </a:ext>
            </a:extLst>
          </p:cNvPr>
          <p:cNvSpPr/>
          <p:nvPr/>
        </p:nvSpPr>
        <p:spPr bwMode="auto">
          <a:xfrm rot="16200000">
            <a:off x="3119003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04" name="Oval 403">
            <a:extLst>
              <a:ext uri="{FF2B5EF4-FFF2-40B4-BE49-F238E27FC236}">
                <a16:creationId xmlns="" xmlns:a16="http://schemas.microsoft.com/office/drawing/2014/main" id="{B4546443-B352-429A-A2A2-B3B0B3EBA7E6}"/>
              </a:ext>
            </a:extLst>
          </p:cNvPr>
          <p:cNvSpPr/>
          <p:nvPr/>
        </p:nvSpPr>
        <p:spPr bwMode="auto">
          <a:xfrm rot="16200000">
            <a:off x="5069796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05" name="Oval 404">
            <a:extLst>
              <a:ext uri="{FF2B5EF4-FFF2-40B4-BE49-F238E27FC236}">
                <a16:creationId xmlns="" xmlns:a16="http://schemas.microsoft.com/office/drawing/2014/main" id="{8983FADB-2E84-4229-8FE9-FDF5DC1AE3E6}"/>
              </a:ext>
            </a:extLst>
          </p:cNvPr>
          <p:cNvSpPr/>
          <p:nvPr/>
        </p:nvSpPr>
        <p:spPr bwMode="auto">
          <a:xfrm rot="16200000">
            <a:off x="5604147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06" name="Oval 405">
            <a:extLst>
              <a:ext uri="{FF2B5EF4-FFF2-40B4-BE49-F238E27FC236}">
                <a16:creationId xmlns="" xmlns:a16="http://schemas.microsoft.com/office/drawing/2014/main" id="{CD9EA8E8-C8E2-4606-BCEB-DF97B5B70D73}"/>
              </a:ext>
            </a:extLst>
          </p:cNvPr>
          <p:cNvSpPr/>
          <p:nvPr/>
        </p:nvSpPr>
        <p:spPr bwMode="auto">
          <a:xfrm rot="16200000">
            <a:off x="6097222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07" name="Oval 406">
            <a:extLst>
              <a:ext uri="{FF2B5EF4-FFF2-40B4-BE49-F238E27FC236}">
                <a16:creationId xmlns="" xmlns:a16="http://schemas.microsoft.com/office/drawing/2014/main" id="{E33DC7C5-C008-4432-9BB0-65230A7328F2}"/>
              </a:ext>
            </a:extLst>
          </p:cNvPr>
          <p:cNvSpPr/>
          <p:nvPr/>
        </p:nvSpPr>
        <p:spPr bwMode="auto">
          <a:xfrm rot="16200000">
            <a:off x="6723470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08" name="Oval 407">
            <a:extLst>
              <a:ext uri="{FF2B5EF4-FFF2-40B4-BE49-F238E27FC236}">
                <a16:creationId xmlns="" xmlns:a16="http://schemas.microsoft.com/office/drawing/2014/main" id="{12D25B22-3359-43CE-8A37-49E022492303}"/>
              </a:ext>
            </a:extLst>
          </p:cNvPr>
          <p:cNvSpPr/>
          <p:nvPr/>
        </p:nvSpPr>
        <p:spPr bwMode="auto">
          <a:xfrm rot="16200000">
            <a:off x="7000343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09" name="Oval 408">
            <a:extLst>
              <a:ext uri="{FF2B5EF4-FFF2-40B4-BE49-F238E27FC236}">
                <a16:creationId xmlns="" xmlns:a16="http://schemas.microsoft.com/office/drawing/2014/main" id="{E8EDF15D-79F5-40AB-9FE6-F63840C07D59}"/>
              </a:ext>
            </a:extLst>
          </p:cNvPr>
          <p:cNvSpPr/>
          <p:nvPr/>
        </p:nvSpPr>
        <p:spPr bwMode="auto">
          <a:xfrm rot="16200000">
            <a:off x="3491285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10" name="Oval 409">
            <a:extLst>
              <a:ext uri="{FF2B5EF4-FFF2-40B4-BE49-F238E27FC236}">
                <a16:creationId xmlns="" xmlns:a16="http://schemas.microsoft.com/office/drawing/2014/main" id="{C2EF5F78-01A2-49A7-951D-A35735F6CD18}"/>
              </a:ext>
            </a:extLst>
          </p:cNvPr>
          <p:cNvSpPr/>
          <p:nvPr/>
        </p:nvSpPr>
        <p:spPr bwMode="auto">
          <a:xfrm rot="16200000">
            <a:off x="3915871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11" name="Oval 410">
            <a:extLst>
              <a:ext uri="{FF2B5EF4-FFF2-40B4-BE49-F238E27FC236}">
                <a16:creationId xmlns="" xmlns:a16="http://schemas.microsoft.com/office/drawing/2014/main" id="{ED93A086-37CF-4C1E-B4C2-7A8CBF2DE1BA}"/>
              </a:ext>
            </a:extLst>
          </p:cNvPr>
          <p:cNvSpPr/>
          <p:nvPr/>
        </p:nvSpPr>
        <p:spPr bwMode="auto">
          <a:xfrm rot="16200000">
            <a:off x="4112344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13" name="Oval 412">
            <a:extLst>
              <a:ext uri="{FF2B5EF4-FFF2-40B4-BE49-F238E27FC236}">
                <a16:creationId xmlns="" xmlns:a16="http://schemas.microsoft.com/office/drawing/2014/main" id="{CCCFCC2D-9348-471A-9848-E25B66FF0762}"/>
              </a:ext>
            </a:extLst>
          </p:cNvPr>
          <p:cNvSpPr/>
          <p:nvPr/>
        </p:nvSpPr>
        <p:spPr bwMode="auto">
          <a:xfrm rot="16200000">
            <a:off x="4942850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15" name="Oval 414">
            <a:extLst>
              <a:ext uri="{FF2B5EF4-FFF2-40B4-BE49-F238E27FC236}">
                <a16:creationId xmlns="" xmlns:a16="http://schemas.microsoft.com/office/drawing/2014/main" id="{C27CD4E3-A672-4D83-A3A5-D766A1084396}"/>
              </a:ext>
            </a:extLst>
          </p:cNvPr>
          <p:cNvSpPr/>
          <p:nvPr/>
        </p:nvSpPr>
        <p:spPr bwMode="auto">
          <a:xfrm rot="16200000">
            <a:off x="6271287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16" name="Oval 415">
            <a:extLst>
              <a:ext uri="{FF2B5EF4-FFF2-40B4-BE49-F238E27FC236}">
                <a16:creationId xmlns="" xmlns:a16="http://schemas.microsoft.com/office/drawing/2014/main" id="{8CE05408-3504-49B8-B498-01B39879D717}"/>
              </a:ext>
            </a:extLst>
          </p:cNvPr>
          <p:cNvSpPr/>
          <p:nvPr/>
        </p:nvSpPr>
        <p:spPr bwMode="auto">
          <a:xfrm rot="16200000">
            <a:off x="6520312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17" name="Oval 416">
            <a:extLst>
              <a:ext uri="{FF2B5EF4-FFF2-40B4-BE49-F238E27FC236}">
                <a16:creationId xmlns="" xmlns:a16="http://schemas.microsoft.com/office/drawing/2014/main" id="{2AF7212D-8840-4B57-A2E1-4F00606464EC}"/>
              </a:ext>
            </a:extLst>
          </p:cNvPr>
          <p:cNvSpPr/>
          <p:nvPr/>
        </p:nvSpPr>
        <p:spPr bwMode="auto">
          <a:xfrm rot="16200000">
            <a:off x="7210957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18" name="Oval 417">
            <a:extLst>
              <a:ext uri="{FF2B5EF4-FFF2-40B4-BE49-F238E27FC236}">
                <a16:creationId xmlns="" xmlns:a16="http://schemas.microsoft.com/office/drawing/2014/main" id="{6167D742-793D-4ECF-921A-0AEE86641A5B}"/>
              </a:ext>
            </a:extLst>
          </p:cNvPr>
          <p:cNvSpPr/>
          <p:nvPr/>
        </p:nvSpPr>
        <p:spPr bwMode="auto">
          <a:xfrm rot="16200000">
            <a:off x="7594875" y="266396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19" name="Rectangle: Rounded Corners 146">
            <a:extLst>
              <a:ext uri="{FF2B5EF4-FFF2-40B4-BE49-F238E27FC236}">
                <a16:creationId xmlns="" xmlns:a16="http://schemas.microsoft.com/office/drawing/2014/main" id="{5266E215-D5BE-47A5-B079-FB2096349840}"/>
              </a:ext>
            </a:extLst>
          </p:cNvPr>
          <p:cNvSpPr/>
          <p:nvPr/>
        </p:nvSpPr>
        <p:spPr bwMode="auto">
          <a:xfrm>
            <a:off x="1900238" y="2638908"/>
            <a:ext cx="872755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4 Trains / Hour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8" name="Oval 457">
            <a:extLst>
              <a:ext uri="{FF2B5EF4-FFF2-40B4-BE49-F238E27FC236}">
                <a16:creationId xmlns="" xmlns:a16="http://schemas.microsoft.com/office/drawing/2014/main" id="{7BF0F470-1A86-4AEE-A89F-907B591DD20B}"/>
              </a:ext>
            </a:extLst>
          </p:cNvPr>
          <p:cNvSpPr/>
          <p:nvPr/>
        </p:nvSpPr>
        <p:spPr bwMode="auto">
          <a:xfrm rot="16200000">
            <a:off x="7725209" y="2665310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grpSp>
        <p:nvGrpSpPr>
          <p:cNvPr id="459" name="Group 458"/>
          <p:cNvGrpSpPr/>
          <p:nvPr/>
        </p:nvGrpSpPr>
        <p:grpSpPr>
          <a:xfrm>
            <a:off x="5740913" y="2665888"/>
            <a:ext cx="93663" cy="93663"/>
            <a:chOff x="7119256" y="4773367"/>
            <a:chExt cx="93663" cy="93663"/>
          </a:xfrm>
        </p:grpSpPr>
        <p:sp>
          <p:nvSpPr>
            <p:cNvPr id="548" name="Oval 547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7119256" y="4773367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9" name="Pie 548"/>
            <p:cNvSpPr/>
            <p:nvPr/>
          </p:nvSpPr>
          <p:spPr>
            <a:xfrm>
              <a:off x="7119256" y="4773367"/>
              <a:ext cx="93663" cy="93663"/>
            </a:xfrm>
            <a:prstGeom prst="pie">
              <a:avLst>
                <a:gd name="adj1" fmla="val 1074892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0" name="Group 459"/>
          <p:cNvGrpSpPr/>
          <p:nvPr/>
        </p:nvGrpSpPr>
        <p:grpSpPr>
          <a:xfrm>
            <a:off x="5970597" y="2661612"/>
            <a:ext cx="93663" cy="93663"/>
            <a:chOff x="6621304" y="4773367"/>
            <a:chExt cx="93663" cy="93663"/>
          </a:xfrm>
        </p:grpSpPr>
        <p:sp>
          <p:nvSpPr>
            <p:cNvPr id="546" name="Oval 545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6621304" y="4773367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7" name="Pie 546"/>
            <p:cNvSpPr/>
            <p:nvPr/>
          </p:nvSpPr>
          <p:spPr>
            <a:xfrm>
              <a:off x="6621304" y="4773367"/>
              <a:ext cx="93663" cy="93663"/>
            </a:xfrm>
            <a:prstGeom prst="pi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1" name="Group 460"/>
          <p:cNvGrpSpPr/>
          <p:nvPr/>
        </p:nvGrpSpPr>
        <p:grpSpPr>
          <a:xfrm>
            <a:off x="4673365" y="2666429"/>
            <a:ext cx="93663" cy="93663"/>
            <a:chOff x="6773704" y="4925767"/>
            <a:chExt cx="93663" cy="93663"/>
          </a:xfrm>
        </p:grpSpPr>
        <p:sp>
          <p:nvSpPr>
            <p:cNvPr id="544" name="Oval 543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6773704" y="4925767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5" name="Pie 544"/>
            <p:cNvSpPr/>
            <p:nvPr/>
          </p:nvSpPr>
          <p:spPr>
            <a:xfrm>
              <a:off x="6773704" y="4925767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2" name="Group 461"/>
          <p:cNvGrpSpPr/>
          <p:nvPr/>
        </p:nvGrpSpPr>
        <p:grpSpPr>
          <a:xfrm>
            <a:off x="4516609" y="2665888"/>
            <a:ext cx="93663" cy="93663"/>
            <a:chOff x="6773704" y="4925767"/>
            <a:chExt cx="93663" cy="93663"/>
          </a:xfrm>
        </p:grpSpPr>
        <p:sp>
          <p:nvSpPr>
            <p:cNvPr id="542" name="Oval 541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6773704" y="4925767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543" name="Pie 542"/>
            <p:cNvSpPr/>
            <p:nvPr/>
          </p:nvSpPr>
          <p:spPr>
            <a:xfrm>
              <a:off x="6773704" y="4925767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71" name="Oval 470">
            <a:extLst>
              <a:ext uri="{FF2B5EF4-FFF2-40B4-BE49-F238E27FC236}">
                <a16:creationId xmlns="" xmlns:a16="http://schemas.microsoft.com/office/drawing/2014/main" id="{26EAD5EC-30BA-4BA7-B8B7-7A0D9803CEEB}"/>
              </a:ext>
            </a:extLst>
          </p:cNvPr>
          <p:cNvSpPr/>
          <p:nvPr/>
        </p:nvSpPr>
        <p:spPr bwMode="auto">
          <a:xfrm rot="16200000">
            <a:off x="8078021" y="2656367"/>
            <a:ext cx="93614" cy="936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589" name="Oval 588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4809970" y="2663967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590" name="Pie 589"/>
          <p:cNvSpPr/>
          <p:nvPr/>
        </p:nvSpPr>
        <p:spPr>
          <a:xfrm>
            <a:off x="4809970" y="2663967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1" name="Oval 590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5250145" y="2663117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592" name="Pie 591"/>
          <p:cNvSpPr/>
          <p:nvPr/>
        </p:nvSpPr>
        <p:spPr>
          <a:xfrm>
            <a:off x="5250145" y="2663117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3" name="Oval 592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5378107" y="2663116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594" name="Pie 593"/>
          <p:cNvSpPr/>
          <p:nvPr/>
        </p:nvSpPr>
        <p:spPr>
          <a:xfrm>
            <a:off x="5378107" y="2663116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5" name="Oval 594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4378173" y="2663967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596" name="Pie 595"/>
          <p:cNvSpPr/>
          <p:nvPr/>
        </p:nvSpPr>
        <p:spPr>
          <a:xfrm>
            <a:off x="4378173" y="2663967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0" name="Rectangle 339">
            <a:extLst>
              <a:ext uri="{FF2B5EF4-FFF2-40B4-BE49-F238E27FC236}">
                <a16:creationId xmlns="" xmlns:a16="http://schemas.microsoft.com/office/drawing/2014/main" id="{24E81CEF-FE9E-47C9-9A8C-3D36CD3B3095}"/>
              </a:ext>
            </a:extLst>
          </p:cNvPr>
          <p:cNvSpPr/>
          <p:nvPr/>
        </p:nvSpPr>
        <p:spPr bwMode="auto">
          <a:xfrm rot="16200000">
            <a:off x="7075668" y="-1299889"/>
            <a:ext cx="144016" cy="873413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41" name="Oval 340">
            <a:extLst>
              <a:ext uri="{FF2B5EF4-FFF2-40B4-BE49-F238E27FC236}">
                <a16:creationId xmlns="" xmlns:a16="http://schemas.microsoft.com/office/drawing/2014/main" id="{37F3EF8E-273D-4D4F-B4A9-A38BBD41E7FC}"/>
              </a:ext>
            </a:extLst>
          </p:cNvPr>
          <p:cNvSpPr/>
          <p:nvPr/>
        </p:nvSpPr>
        <p:spPr bwMode="auto">
          <a:xfrm rot="16200000">
            <a:off x="2932790" y="302334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42" name="Oval 341">
            <a:extLst>
              <a:ext uri="{FF2B5EF4-FFF2-40B4-BE49-F238E27FC236}">
                <a16:creationId xmlns="" xmlns:a16="http://schemas.microsoft.com/office/drawing/2014/main" id="{091881A2-9423-4AD7-A315-0619BEEE691E}"/>
              </a:ext>
            </a:extLst>
          </p:cNvPr>
          <p:cNvSpPr/>
          <p:nvPr/>
        </p:nvSpPr>
        <p:spPr bwMode="auto">
          <a:xfrm rot="16200000">
            <a:off x="7857791" y="302334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43" name="Rectangle: Rounded Corners 153">
            <a:extLst>
              <a:ext uri="{FF2B5EF4-FFF2-40B4-BE49-F238E27FC236}">
                <a16:creationId xmlns="" xmlns:a16="http://schemas.microsoft.com/office/drawing/2014/main" id="{A42D6A25-5049-4EB3-B9BA-54DF5EB4D8B7}"/>
              </a:ext>
            </a:extLst>
          </p:cNvPr>
          <p:cNvSpPr/>
          <p:nvPr/>
        </p:nvSpPr>
        <p:spPr bwMode="auto">
          <a:xfrm>
            <a:off x="1900238" y="2995171"/>
            <a:ext cx="872755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4 Trains / Hour</a:t>
            </a:r>
          </a:p>
        </p:txBody>
      </p:sp>
      <p:sp>
        <p:nvSpPr>
          <p:cNvPr id="344" name="Rectangle 343">
            <a:extLst>
              <a:ext uri="{FF2B5EF4-FFF2-40B4-BE49-F238E27FC236}">
                <a16:creationId xmlns="" xmlns:a16="http://schemas.microsoft.com/office/drawing/2014/main" id="{B85DCA49-DF0B-4162-B734-0779C0644000}"/>
              </a:ext>
            </a:extLst>
          </p:cNvPr>
          <p:cNvSpPr/>
          <p:nvPr/>
        </p:nvSpPr>
        <p:spPr bwMode="auto">
          <a:xfrm rot="16200000">
            <a:off x="7075670" y="-1472082"/>
            <a:ext cx="144016" cy="8734136"/>
          </a:xfrm>
          <a:prstGeom prst="rect">
            <a:avLst/>
          </a:prstGeom>
          <a:solidFill>
            <a:srgbClr val="004B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45" name="Oval 344">
            <a:extLst>
              <a:ext uri="{FF2B5EF4-FFF2-40B4-BE49-F238E27FC236}">
                <a16:creationId xmlns="" xmlns:a16="http://schemas.microsoft.com/office/drawing/2014/main" id="{36BC5F21-22C7-410E-9D9B-1A776D55E654}"/>
              </a:ext>
            </a:extLst>
          </p:cNvPr>
          <p:cNvSpPr/>
          <p:nvPr/>
        </p:nvSpPr>
        <p:spPr bwMode="auto">
          <a:xfrm rot="16200000">
            <a:off x="2932790" y="2851155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46" name="Oval 345">
            <a:extLst>
              <a:ext uri="{FF2B5EF4-FFF2-40B4-BE49-F238E27FC236}">
                <a16:creationId xmlns="" xmlns:a16="http://schemas.microsoft.com/office/drawing/2014/main" id="{BC9AAAB9-999C-495D-B702-C8516F3A8D01}"/>
              </a:ext>
            </a:extLst>
          </p:cNvPr>
          <p:cNvSpPr/>
          <p:nvPr/>
        </p:nvSpPr>
        <p:spPr bwMode="auto">
          <a:xfrm rot="16200000">
            <a:off x="4381816" y="2851155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47" name="Oval 346">
            <a:extLst>
              <a:ext uri="{FF2B5EF4-FFF2-40B4-BE49-F238E27FC236}">
                <a16:creationId xmlns="" xmlns:a16="http://schemas.microsoft.com/office/drawing/2014/main" id="{FB8BA827-FB46-4E2B-9DF3-FD60DA36673F}"/>
              </a:ext>
            </a:extLst>
          </p:cNvPr>
          <p:cNvSpPr/>
          <p:nvPr/>
        </p:nvSpPr>
        <p:spPr bwMode="auto">
          <a:xfrm rot="16200000">
            <a:off x="7857791" y="2851155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48" name="Oval 347">
            <a:extLst>
              <a:ext uri="{FF2B5EF4-FFF2-40B4-BE49-F238E27FC236}">
                <a16:creationId xmlns="" xmlns:a16="http://schemas.microsoft.com/office/drawing/2014/main" id="{65534113-99E2-46A9-B8F9-B7B2F87BE1DC}"/>
              </a:ext>
            </a:extLst>
          </p:cNvPr>
          <p:cNvSpPr/>
          <p:nvPr/>
        </p:nvSpPr>
        <p:spPr bwMode="auto">
          <a:xfrm rot="16200000">
            <a:off x="5069796" y="2851155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49" name="Oval 348">
            <a:extLst>
              <a:ext uri="{FF2B5EF4-FFF2-40B4-BE49-F238E27FC236}">
                <a16:creationId xmlns="" xmlns:a16="http://schemas.microsoft.com/office/drawing/2014/main" id="{902F6AF9-7A5C-4B58-8073-0133492DEE32}"/>
              </a:ext>
            </a:extLst>
          </p:cNvPr>
          <p:cNvSpPr/>
          <p:nvPr/>
        </p:nvSpPr>
        <p:spPr bwMode="auto">
          <a:xfrm rot="16200000">
            <a:off x="5604147" y="2851155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50" name="Oval 349">
            <a:extLst>
              <a:ext uri="{FF2B5EF4-FFF2-40B4-BE49-F238E27FC236}">
                <a16:creationId xmlns="" xmlns:a16="http://schemas.microsoft.com/office/drawing/2014/main" id="{A507E860-0EF9-4BFE-81A2-66D057F3394C}"/>
              </a:ext>
            </a:extLst>
          </p:cNvPr>
          <p:cNvSpPr/>
          <p:nvPr/>
        </p:nvSpPr>
        <p:spPr bwMode="auto">
          <a:xfrm rot="16200000">
            <a:off x="6097222" y="2851155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51" name="Oval 350">
            <a:extLst>
              <a:ext uri="{FF2B5EF4-FFF2-40B4-BE49-F238E27FC236}">
                <a16:creationId xmlns="" xmlns:a16="http://schemas.microsoft.com/office/drawing/2014/main" id="{0FBD670B-45F2-4776-8ECC-EA610B62ED6C}"/>
              </a:ext>
            </a:extLst>
          </p:cNvPr>
          <p:cNvSpPr/>
          <p:nvPr/>
        </p:nvSpPr>
        <p:spPr bwMode="auto">
          <a:xfrm rot="16200000">
            <a:off x="6723470" y="2851155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52" name="Oval 351">
            <a:extLst>
              <a:ext uri="{FF2B5EF4-FFF2-40B4-BE49-F238E27FC236}">
                <a16:creationId xmlns="" xmlns:a16="http://schemas.microsoft.com/office/drawing/2014/main" id="{E230F8D9-4CB1-4DD5-AABD-D9D6220EA8BE}"/>
              </a:ext>
            </a:extLst>
          </p:cNvPr>
          <p:cNvSpPr/>
          <p:nvPr/>
        </p:nvSpPr>
        <p:spPr bwMode="auto">
          <a:xfrm rot="16200000">
            <a:off x="7000343" y="2851155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53" name="Rectangle: Rounded Corners 164">
            <a:extLst>
              <a:ext uri="{FF2B5EF4-FFF2-40B4-BE49-F238E27FC236}">
                <a16:creationId xmlns="" xmlns:a16="http://schemas.microsoft.com/office/drawing/2014/main" id="{3301B50E-01B0-4AA2-A2C4-BF6D82170D18}"/>
              </a:ext>
            </a:extLst>
          </p:cNvPr>
          <p:cNvSpPr/>
          <p:nvPr/>
        </p:nvSpPr>
        <p:spPr bwMode="auto">
          <a:xfrm>
            <a:off x="1900238" y="2822978"/>
            <a:ext cx="872755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4 Trains / Hour</a:t>
            </a:r>
          </a:p>
        </p:txBody>
      </p:sp>
      <p:sp>
        <p:nvSpPr>
          <p:cNvPr id="354" name="Oval 353">
            <a:extLst>
              <a:ext uri="{FF2B5EF4-FFF2-40B4-BE49-F238E27FC236}">
                <a16:creationId xmlns="" xmlns:a16="http://schemas.microsoft.com/office/drawing/2014/main" id="{D2EEEF75-0071-4B71-9918-4A11532861C6}"/>
              </a:ext>
            </a:extLst>
          </p:cNvPr>
          <p:cNvSpPr/>
          <p:nvPr/>
        </p:nvSpPr>
        <p:spPr bwMode="auto">
          <a:xfrm rot="16200000">
            <a:off x="3119003" y="2848155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55" name="Oval 354">
            <a:extLst>
              <a:ext uri="{FF2B5EF4-FFF2-40B4-BE49-F238E27FC236}">
                <a16:creationId xmlns="" xmlns:a16="http://schemas.microsoft.com/office/drawing/2014/main" id="{54A7D554-0ADD-47CF-8F38-02C29B5DE000}"/>
              </a:ext>
            </a:extLst>
          </p:cNvPr>
          <p:cNvSpPr/>
          <p:nvPr/>
        </p:nvSpPr>
        <p:spPr bwMode="auto">
          <a:xfrm rot="16200000">
            <a:off x="3915871" y="2848155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357" name="Oval 356">
            <a:extLst>
              <a:ext uri="{FF2B5EF4-FFF2-40B4-BE49-F238E27FC236}">
                <a16:creationId xmlns="" xmlns:a16="http://schemas.microsoft.com/office/drawing/2014/main" id="{43D2ABFB-DEA5-4663-AEE8-EB712EE10326}"/>
              </a:ext>
            </a:extLst>
          </p:cNvPr>
          <p:cNvSpPr/>
          <p:nvPr/>
        </p:nvSpPr>
        <p:spPr bwMode="auto">
          <a:xfrm rot="16200000">
            <a:off x="10689316" y="2843365"/>
            <a:ext cx="93614" cy="93614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359" name="Oval 358">
            <a:extLst>
              <a:ext uri="{FF2B5EF4-FFF2-40B4-BE49-F238E27FC236}">
                <a16:creationId xmlns="" xmlns:a16="http://schemas.microsoft.com/office/drawing/2014/main" id="{26EAD5EC-30BA-4BA7-B8B7-7A0D9803CEEB}"/>
              </a:ext>
            </a:extLst>
          </p:cNvPr>
          <p:cNvSpPr/>
          <p:nvPr/>
        </p:nvSpPr>
        <p:spPr bwMode="auto">
          <a:xfrm rot="16200000">
            <a:off x="8078021" y="2843675"/>
            <a:ext cx="93614" cy="936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360" name="Flowchart: Extract 359"/>
          <p:cNvSpPr/>
          <p:nvPr/>
        </p:nvSpPr>
        <p:spPr>
          <a:xfrm rot="5400000">
            <a:off x="11514474" y="2995362"/>
            <a:ext cx="143941" cy="143401"/>
          </a:xfrm>
          <a:prstGeom prst="flowChartExtra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>
              <a:solidFill>
                <a:schemeClr val="tx1"/>
              </a:solidFill>
              <a:latin typeface="DB Office" pitchFamily="34" charset="0"/>
            </a:endParaRPr>
          </a:p>
        </p:txBody>
      </p:sp>
      <p:sp>
        <p:nvSpPr>
          <p:cNvPr id="362" name="Rectangle 361">
            <a:extLst>
              <a:ext uri="{FF2B5EF4-FFF2-40B4-BE49-F238E27FC236}">
                <a16:creationId xmlns="" xmlns:a16="http://schemas.microsoft.com/office/drawing/2014/main" id="{979877EA-6206-4F3A-983F-9170964AEE16}"/>
              </a:ext>
            </a:extLst>
          </p:cNvPr>
          <p:cNvSpPr/>
          <p:nvPr/>
        </p:nvSpPr>
        <p:spPr bwMode="auto">
          <a:xfrm rot="5400000">
            <a:off x="9594664" y="1391227"/>
            <a:ext cx="143941" cy="36962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381" name="Flowchart: Extract 380"/>
          <p:cNvSpPr/>
          <p:nvPr/>
        </p:nvSpPr>
        <p:spPr>
          <a:xfrm rot="5400000">
            <a:off x="11514474" y="3167401"/>
            <a:ext cx="143941" cy="143401"/>
          </a:xfrm>
          <a:prstGeom prst="flowChartExtra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>
              <a:solidFill>
                <a:schemeClr val="tx1"/>
              </a:solidFill>
              <a:latin typeface="DB Office" pitchFamily="34" charset="0"/>
            </a:endParaRPr>
          </a:p>
        </p:txBody>
      </p:sp>
      <p:sp>
        <p:nvSpPr>
          <p:cNvPr id="382" name="Oval 381">
            <a:extLst>
              <a:ext uri="{FF2B5EF4-FFF2-40B4-BE49-F238E27FC236}">
                <a16:creationId xmlns="" xmlns:a16="http://schemas.microsoft.com/office/drawing/2014/main" id="{091881A2-9423-4AD7-A315-0619BEEE691E}"/>
              </a:ext>
            </a:extLst>
          </p:cNvPr>
          <p:cNvSpPr/>
          <p:nvPr/>
        </p:nvSpPr>
        <p:spPr bwMode="auto">
          <a:xfrm rot="16200000">
            <a:off x="7852663" y="319510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51" name="Oval 450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1383298" y="2841629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52" name="Pie 451"/>
          <p:cNvSpPr/>
          <p:nvPr/>
        </p:nvSpPr>
        <p:spPr>
          <a:xfrm>
            <a:off x="11383298" y="2841629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3" name="Oval 452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0243933" y="2838256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454" name="Pie 453"/>
          <p:cNvSpPr/>
          <p:nvPr/>
        </p:nvSpPr>
        <p:spPr>
          <a:xfrm>
            <a:off x="10243933" y="2838256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4" name="Rectangle 513"/>
          <p:cNvSpPr/>
          <p:nvPr/>
        </p:nvSpPr>
        <p:spPr>
          <a:xfrm rot="16200000">
            <a:off x="2725662" y="2377561"/>
            <a:ext cx="184730" cy="3760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endParaRPr lang="en-US"/>
          </a:p>
        </p:txBody>
      </p:sp>
      <p:grpSp>
        <p:nvGrpSpPr>
          <p:cNvPr id="1348" name="Group 1347"/>
          <p:cNvGrpSpPr/>
          <p:nvPr/>
        </p:nvGrpSpPr>
        <p:grpSpPr>
          <a:xfrm>
            <a:off x="2622860" y="1433358"/>
            <a:ext cx="8895307" cy="1218606"/>
            <a:chOff x="3290034" y="1010567"/>
            <a:chExt cx="8895307" cy="1218606"/>
          </a:xfrm>
        </p:grpSpPr>
        <p:grpSp>
          <p:nvGrpSpPr>
            <p:cNvPr id="1349" name="Group 1348"/>
            <p:cNvGrpSpPr/>
            <p:nvPr/>
          </p:nvGrpSpPr>
          <p:grpSpPr>
            <a:xfrm>
              <a:off x="3290034" y="1010567"/>
              <a:ext cx="7766382" cy="1218606"/>
              <a:chOff x="3290034" y="1010567"/>
              <a:chExt cx="7766382" cy="1218606"/>
            </a:xfrm>
          </p:grpSpPr>
          <p:grpSp>
            <p:nvGrpSpPr>
              <p:cNvPr id="1352" name="Group 1351"/>
              <p:cNvGrpSpPr/>
              <p:nvPr/>
            </p:nvGrpSpPr>
            <p:grpSpPr>
              <a:xfrm rot="16200000">
                <a:off x="5376128" y="-1075527"/>
                <a:ext cx="1218605" cy="5390794"/>
                <a:chOff x="1791973" y="1300445"/>
                <a:chExt cx="1218605" cy="5295183"/>
              </a:xfrm>
            </p:grpSpPr>
            <p:sp>
              <p:nvSpPr>
                <p:cNvPr id="1358" name="Rectangle 1357"/>
                <p:cNvSpPr/>
                <p:nvPr/>
              </p:nvSpPr>
              <p:spPr>
                <a:xfrm>
                  <a:off x="2825847" y="1300445"/>
                  <a:ext cx="184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endParaRPr lang="en-US"/>
                </a:p>
              </p:txBody>
            </p:sp>
            <p:sp>
              <p:nvSpPr>
                <p:cNvPr id="1359" name="Rectangle 1358"/>
                <p:cNvSpPr/>
                <p:nvPr/>
              </p:nvSpPr>
              <p:spPr>
                <a:xfrm>
                  <a:off x="1801593" y="1535959"/>
                  <a:ext cx="889987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Francisco</a:t>
                  </a:r>
                  <a:endParaRPr lang="en-US"/>
                </a:p>
              </p:txBody>
            </p:sp>
            <p:sp>
              <p:nvSpPr>
                <p:cNvPr id="1360" name="Rectangle 1359"/>
                <p:cNvSpPr/>
                <p:nvPr/>
              </p:nvSpPr>
              <p:spPr>
                <a:xfrm>
                  <a:off x="1801593" y="1718022"/>
                  <a:ext cx="55656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22nd St</a:t>
                  </a:r>
                  <a:endParaRPr lang="en-US"/>
                </a:p>
              </p:txBody>
            </p:sp>
            <p:sp>
              <p:nvSpPr>
                <p:cNvPr id="1361" name="Rectangle 1360"/>
                <p:cNvSpPr/>
                <p:nvPr/>
              </p:nvSpPr>
              <p:spPr>
                <a:xfrm>
                  <a:off x="1801600" y="2051317"/>
                  <a:ext cx="65434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Bayshore</a:t>
                  </a:r>
                  <a:endParaRPr lang="en-US"/>
                </a:p>
              </p:txBody>
            </p:sp>
            <p:sp>
              <p:nvSpPr>
                <p:cNvPr id="1362" name="Rectangle 1361"/>
                <p:cNvSpPr/>
                <p:nvPr/>
              </p:nvSpPr>
              <p:spPr>
                <a:xfrm>
                  <a:off x="1801593" y="2504737"/>
                  <a:ext cx="120898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South San Francisco</a:t>
                  </a:r>
                  <a:endParaRPr lang="en-US"/>
                </a:p>
              </p:txBody>
            </p:sp>
            <p:sp>
              <p:nvSpPr>
                <p:cNvPr id="1363" name="Rectangle 1362"/>
                <p:cNvSpPr/>
                <p:nvPr/>
              </p:nvSpPr>
              <p:spPr>
                <a:xfrm>
                  <a:off x="1801593" y="2704121"/>
                  <a:ext cx="704039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Bruno</a:t>
                  </a:r>
                  <a:endParaRPr lang="en-US"/>
                </a:p>
              </p:txBody>
            </p:sp>
            <p:sp>
              <p:nvSpPr>
                <p:cNvPr id="1364" name="Rectangle 1363"/>
                <p:cNvSpPr/>
                <p:nvPr/>
              </p:nvSpPr>
              <p:spPr>
                <a:xfrm>
                  <a:off x="1801600" y="2953052"/>
                  <a:ext cx="57419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Millbrae</a:t>
                  </a:r>
                  <a:endParaRPr lang="en-US"/>
                </a:p>
              </p:txBody>
            </p:sp>
            <p:sp>
              <p:nvSpPr>
                <p:cNvPr id="1365" name="Rectangle 1364"/>
                <p:cNvSpPr/>
                <p:nvPr/>
              </p:nvSpPr>
              <p:spPr>
                <a:xfrm>
                  <a:off x="1801600" y="3077625"/>
                  <a:ext cx="67678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Broadway</a:t>
                  </a:r>
                  <a:endParaRPr lang="en-US"/>
                </a:p>
              </p:txBody>
            </p:sp>
            <p:sp>
              <p:nvSpPr>
                <p:cNvPr id="1366" name="Rectangle 1365"/>
                <p:cNvSpPr/>
                <p:nvPr/>
              </p:nvSpPr>
              <p:spPr>
                <a:xfrm>
                  <a:off x="1801600" y="3227412"/>
                  <a:ext cx="7505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Burlingame</a:t>
                  </a:r>
                  <a:endParaRPr lang="en-US"/>
                </a:p>
              </p:txBody>
            </p:sp>
            <p:sp>
              <p:nvSpPr>
                <p:cNvPr id="1367" name="Rectangle 1366"/>
                <p:cNvSpPr/>
                <p:nvPr/>
              </p:nvSpPr>
              <p:spPr>
                <a:xfrm>
                  <a:off x="1801599" y="3380018"/>
                  <a:ext cx="699230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Mateo</a:t>
                  </a:r>
                  <a:endParaRPr lang="en-US"/>
                </a:p>
              </p:txBody>
            </p:sp>
            <p:sp>
              <p:nvSpPr>
                <p:cNvPr id="1368" name="Rectangle 1367"/>
                <p:cNvSpPr/>
                <p:nvPr/>
              </p:nvSpPr>
              <p:spPr>
                <a:xfrm>
                  <a:off x="1801593" y="3513569"/>
                  <a:ext cx="86754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Hayward Park</a:t>
                  </a:r>
                  <a:endParaRPr lang="en-US"/>
                </a:p>
              </p:txBody>
            </p:sp>
            <p:sp>
              <p:nvSpPr>
                <p:cNvPr id="1369" name="Rectangle 1368"/>
                <p:cNvSpPr/>
                <p:nvPr/>
              </p:nvSpPr>
              <p:spPr>
                <a:xfrm>
                  <a:off x="1801599" y="3653849"/>
                  <a:ext cx="609462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Hillsdale</a:t>
                  </a:r>
                  <a:endParaRPr lang="en-US"/>
                </a:p>
              </p:txBody>
            </p:sp>
            <p:sp>
              <p:nvSpPr>
                <p:cNvPr id="1370" name="Rectangle 1369"/>
                <p:cNvSpPr/>
                <p:nvPr/>
              </p:nvSpPr>
              <p:spPr>
                <a:xfrm>
                  <a:off x="1801593" y="3823313"/>
                  <a:ext cx="59503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Belmont</a:t>
                  </a:r>
                  <a:endParaRPr lang="en-US"/>
                </a:p>
              </p:txBody>
            </p:sp>
            <p:sp>
              <p:nvSpPr>
                <p:cNvPr id="1371" name="Rectangle 1370"/>
                <p:cNvSpPr/>
                <p:nvPr/>
              </p:nvSpPr>
              <p:spPr>
                <a:xfrm>
                  <a:off x="1801593" y="3954521"/>
                  <a:ext cx="72327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Carlos</a:t>
                  </a:r>
                  <a:endParaRPr lang="en-US"/>
                </a:p>
              </p:txBody>
            </p:sp>
            <p:sp>
              <p:nvSpPr>
                <p:cNvPr id="1372" name="Rectangle 1371"/>
                <p:cNvSpPr/>
                <p:nvPr/>
              </p:nvSpPr>
              <p:spPr>
                <a:xfrm>
                  <a:off x="1801592" y="4160331"/>
                  <a:ext cx="869149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Redwood City</a:t>
                  </a:r>
                  <a:endParaRPr lang="en-US"/>
                </a:p>
              </p:txBody>
            </p:sp>
            <p:sp>
              <p:nvSpPr>
                <p:cNvPr id="1373" name="Rectangle 1372"/>
                <p:cNvSpPr/>
                <p:nvPr/>
              </p:nvSpPr>
              <p:spPr>
                <a:xfrm>
                  <a:off x="1801592" y="4651219"/>
                  <a:ext cx="630301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Palo Alto</a:t>
                  </a:r>
                  <a:endParaRPr lang="en-US"/>
                </a:p>
              </p:txBody>
            </p:sp>
            <p:sp>
              <p:nvSpPr>
                <p:cNvPr id="1374" name="Rectangle 1373"/>
                <p:cNvSpPr/>
                <p:nvPr/>
              </p:nvSpPr>
              <p:spPr>
                <a:xfrm>
                  <a:off x="1801592" y="4826988"/>
                  <a:ext cx="87716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California Ave</a:t>
                  </a:r>
                  <a:endParaRPr lang="en-US"/>
                </a:p>
              </p:txBody>
            </p:sp>
            <p:sp>
              <p:nvSpPr>
                <p:cNvPr id="1375" name="Rectangle 1374"/>
                <p:cNvSpPr/>
                <p:nvPr/>
              </p:nvSpPr>
              <p:spPr>
                <a:xfrm>
                  <a:off x="1801592" y="5082479"/>
                  <a:ext cx="788999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Antonio</a:t>
                  </a:r>
                  <a:endParaRPr lang="en-US"/>
                </a:p>
              </p:txBody>
            </p:sp>
            <p:sp>
              <p:nvSpPr>
                <p:cNvPr id="1376" name="Rectangle 1375"/>
                <p:cNvSpPr/>
                <p:nvPr/>
              </p:nvSpPr>
              <p:spPr>
                <a:xfrm>
                  <a:off x="1801592" y="5285632"/>
                  <a:ext cx="90441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Mountain View</a:t>
                  </a:r>
                  <a:endParaRPr lang="en-US"/>
                </a:p>
              </p:txBody>
            </p:sp>
            <p:sp>
              <p:nvSpPr>
                <p:cNvPr id="1377" name="Rectangle 1376"/>
                <p:cNvSpPr/>
                <p:nvPr/>
              </p:nvSpPr>
              <p:spPr>
                <a:xfrm>
                  <a:off x="1801592" y="5562501"/>
                  <a:ext cx="70083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Sunnyvale</a:t>
                  </a:r>
                  <a:endParaRPr lang="en-US"/>
                </a:p>
              </p:txBody>
            </p:sp>
            <p:sp>
              <p:nvSpPr>
                <p:cNvPr id="1378" name="Rectangle 1377"/>
                <p:cNvSpPr/>
                <p:nvPr/>
              </p:nvSpPr>
              <p:spPr>
                <a:xfrm>
                  <a:off x="1801596" y="5739990"/>
                  <a:ext cx="66075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Lawrence</a:t>
                  </a:r>
                  <a:endParaRPr lang="en-US"/>
                </a:p>
              </p:txBody>
            </p:sp>
            <p:sp>
              <p:nvSpPr>
                <p:cNvPr id="1379" name="Rectangle 1378"/>
                <p:cNvSpPr/>
                <p:nvPr/>
              </p:nvSpPr>
              <p:spPr>
                <a:xfrm>
                  <a:off x="1791973" y="6114173"/>
                  <a:ext cx="752129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Santa Clara</a:t>
                  </a:r>
                  <a:endParaRPr lang="en-US"/>
                </a:p>
              </p:txBody>
            </p:sp>
            <p:sp>
              <p:nvSpPr>
                <p:cNvPr id="1380" name="Rectangle 1379"/>
                <p:cNvSpPr/>
                <p:nvPr/>
              </p:nvSpPr>
              <p:spPr>
                <a:xfrm>
                  <a:off x="1791973" y="6380184"/>
                  <a:ext cx="102624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Jose </a:t>
                  </a:r>
                  <a:r>
                    <a:rPr lang="en-US" sz="800" b="1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Diridon</a:t>
                  </a:r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1" name="Rectangle 1380"/>
                <p:cNvSpPr/>
                <p:nvPr/>
              </p:nvSpPr>
              <p:spPr>
                <a:xfrm>
                  <a:off x="1801592" y="4311695"/>
                  <a:ext cx="61106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Atherton</a:t>
                  </a:r>
                  <a:endParaRPr lang="en-US"/>
                </a:p>
              </p:txBody>
            </p:sp>
            <p:sp>
              <p:nvSpPr>
                <p:cNvPr id="1382" name="Rectangle 1381"/>
                <p:cNvSpPr/>
                <p:nvPr/>
              </p:nvSpPr>
              <p:spPr>
                <a:xfrm>
                  <a:off x="1801599" y="4517047"/>
                  <a:ext cx="73449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Menlo Park</a:t>
                  </a:r>
                  <a:endParaRPr lang="en-US"/>
                </a:p>
              </p:txBody>
            </p:sp>
            <p:sp>
              <p:nvSpPr>
                <p:cNvPr id="1383" name="Rectangle 1382"/>
                <p:cNvSpPr/>
                <p:nvPr/>
              </p:nvSpPr>
              <p:spPr>
                <a:xfrm>
                  <a:off x="1801592" y="6236515"/>
                  <a:ext cx="809837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College Park</a:t>
                  </a:r>
                  <a:endParaRPr lang="en-US"/>
                </a:p>
              </p:txBody>
            </p:sp>
          </p:grpSp>
          <p:grpSp>
            <p:nvGrpSpPr>
              <p:cNvPr id="1353" name="Group 1352"/>
              <p:cNvGrpSpPr/>
              <p:nvPr/>
            </p:nvGrpSpPr>
            <p:grpSpPr>
              <a:xfrm>
                <a:off x="8665597" y="1420937"/>
                <a:ext cx="2390819" cy="808236"/>
                <a:chOff x="8665597" y="1420937"/>
                <a:chExt cx="2390819" cy="808236"/>
              </a:xfrm>
            </p:grpSpPr>
            <p:sp>
              <p:nvSpPr>
                <p:cNvPr id="1354" name="Rectangle 1353"/>
                <p:cNvSpPr/>
                <p:nvPr/>
              </p:nvSpPr>
              <p:spPr>
                <a:xfrm rot="16200000">
                  <a:off x="8500648" y="1848780"/>
                  <a:ext cx="545342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Tamien</a:t>
                  </a:r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5" name="Rectangle 1354"/>
                <p:cNvSpPr/>
                <p:nvPr/>
              </p:nvSpPr>
              <p:spPr>
                <a:xfrm rot="16200000">
                  <a:off x="8903097" y="1855192"/>
                  <a:ext cx="53251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Capitol</a:t>
                  </a:r>
                </a:p>
              </p:txBody>
            </p:sp>
            <p:sp>
              <p:nvSpPr>
                <p:cNvPr id="1356" name="Rectangle 1355"/>
                <p:cNvSpPr/>
                <p:nvPr/>
              </p:nvSpPr>
              <p:spPr>
                <a:xfrm rot="16200000">
                  <a:off x="9143172" y="1717333"/>
                  <a:ext cx="80823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Blossom Hill</a:t>
                  </a:r>
                </a:p>
              </p:txBody>
            </p:sp>
            <p:sp>
              <p:nvSpPr>
                <p:cNvPr id="1357" name="Rectangle 1356"/>
                <p:cNvSpPr/>
                <p:nvPr/>
              </p:nvSpPr>
              <p:spPr>
                <a:xfrm rot="16200000">
                  <a:off x="10576637" y="1749394"/>
                  <a:ext cx="744114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Morgan Hill</a:t>
                  </a:r>
                </a:p>
              </p:txBody>
            </p:sp>
          </p:grpSp>
        </p:grpSp>
        <p:sp>
          <p:nvSpPr>
            <p:cNvPr id="1350" name="Rectangle 1349"/>
            <p:cNvSpPr/>
            <p:nvPr/>
          </p:nvSpPr>
          <p:spPr>
            <a:xfrm rot="16200000">
              <a:off x="11037061" y="1766225"/>
              <a:ext cx="71045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San Martin</a:t>
              </a:r>
            </a:p>
          </p:txBody>
        </p:sp>
        <p:sp>
          <p:nvSpPr>
            <p:cNvPr id="1351" name="Rectangle 1350"/>
            <p:cNvSpPr/>
            <p:nvPr/>
          </p:nvSpPr>
          <p:spPr>
            <a:xfrm rot="16200000">
              <a:off x="11836207" y="1880039"/>
              <a:ext cx="4828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Gilroy</a:t>
              </a:r>
            </a:p>
          </p:txBody>
        </p:sp>
      </p:grpSp>
      <p:sp>
        <p:nvSpPr>
          <p:cNvPr id="1707" name="Rectangle: Rounded Corners 146">
            <a:extLst>
              <a:ext uri="{FF2B5EF4-FFF2-40B4-BE49-F238E27FC236}">
                <a16:creationId xmlns="" xmlns:a16="http://schemas.microsoft.com/office/drawing/2014/main" id="{5266E215-D5BE-47A5-B079-FB2096349840}"/>
              </a:ext>
            </a:extLst>
          </p:cNvPr>
          <p:cNvSpPr/>
          <p:nvPr/>
        </p:nvSpPr>
        <p:spPr bwMode="auto">
          <a:xfrm>
            <a:off x="1632646" y="2300975"/>
            <a:ext cx="1270885" cy="27192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PEAK PERIOD 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EACH DIRECTION</a:t>
            </a: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0410" y="1656235"/>
            <a:ext cx="1505799" cy="728512"/>
            <a:chOff x="220410" y="1656235"/>
            <a:chExt cx="1505799" cy="728512"/>
          </a:xfrm>
        </p:grpSpPr>
        <p:sp>
          <p:nvSpPr>
            <p:cNvPr id="1724" name="Rectangle 1723">
              <a:extLst>
                <a:ext uri="{FF2B5EF4-FFF2-40B4-BE49-F238E27FC236}">
                  <a16:creationId xmlns="" xmlns:a16="http://schemas.microsoft.com/office/drawing/2014/main" id="{D4A0CA99-B074-4DCB-9531-3F37DD5A1DD8}"/>
                </a:ext>
              </a:extLst>
            </p:cNvPr>
            <p:cNvSpPr/>
            <p:nvPr/>
          </p:nvSpPr>
          <p:spPr bwMode="auto">
            <a:xfrm rot="16200000">
              <a:off x="1285002" y="1811313"/>
              <a:ext cx="144016" cy="284092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725" name="Rectangle 1724">
              <a:extLst>
                <a:ext uri="{FF2B5EF4-FFF2-40B4-BE49-F238E27FC236}">
                  <a16:creationId xmlns="" xmlns:a16="http://schemas.microsoft.com/office/drawing/2014/main" id="{24E81CEF-FE9E-47C9-9A8C-3D36CD3B3095}"/>
                </a:ext>
              </a:extLst>
            </p:cNvPr>
            <p:cNvSpPr/>
            <p:nvPr/>
          </p:nvSpPr>
          <p:spPr bwMode="auto">
            <a:xfrm rot="16200000">
              <a:off x="1285002" y="2170692"/>
              <a:ext cx="144016" cy="284093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726" name="Rectangle 1725">
              <a:extLst>
                <a:ext uri="{FF2B5EF4-FFF2-40B4-BE49-F238E27FC236}">
                  <a16:creationId xmlns="" xmlns:a16="http://schemas.microsoft.com/office/drawing/2014/main" id="{B85DCA49-DF0B-4162-B734-0779C0644000}"/>
                </a:ext>
              </a:extLst>
            </p:cNvPr>
            <p:cNvSpPr/>
            <p:nvPr/>
          </p:nvSpPr>
          <p:spPr bwMode="auto">
            <a:xfrm rot="16200000">
              <a:off x="1285003" y="1998499"/>
              <a:ext cx="144016" cy="284093"/>
            </a:xfrm>
            <a:prstGeom prst="rect">
              <a:avLst/>
            </a:prstGeom>
            <a:solidFill>
              <a:srgbClr val="004BB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727" name="Rectangle: Rounded Corners 146">
              <a:extLst>
                <a:ext uri="{FF2B5EF4-FFF2-40B4-BE49-F238E27FC236}">
                  <a16:creationId xmlns="" xmlns:a16="http://schemas.microsoft.com/office/drawing/2014/main" id="{5266E215-D5BE-47A5-B079-FB2096349840}"/>
                </a:ext>
              </a:extLst>
            </p:cNvPr>
            <p:cNvSpPr/>
            <p:nvPr/>
          </p:nvSpPr>
          <p:spPr bwMode="auto">
            <a:xfrm>
              <a:off x="220410" y="2033899"/>
              <a:ext cx="970151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Local</a:t>
              </a:r>
            </a:p>
            <a:p>
              <a:pPr marL="0" marR="0" indent="0" algn="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Express</a:t>
              </a:r>
            </a:p>
            <a:p>
              <a:pPr marL="0" marR="0" indent="0" algn="r" defTabSz="914400" rtl="0" eaLnBrk="0" fontAlgn="base" latinLnBrk="0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High Speed Rail</a:t>
              </a:r>
              <a:endPara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8" name="Rectangle: Rounded Corners 146">
              <a:extLst>
                <a:ext uri="{FF2B5EF4-FFF2-40B4-BE49-F238E27FC236}">
                  <a16:creationId xmlns="" xmlns:a16="http://schemas.microsoft.com/office/drawing/2014/main" id="{5266E215-D5BE-47A5-B079-FB2096349840}"/>
                </a:ext>
              </a:extLst>
            </p:cNvPr>
            <p:cNvSpPr/>
            <p:nvPr/>
          </p:nvSpPr>
          <p:spPr bwMode="auto">
            <a:xfrm>
              <a:off x="654913" y="1656235"/>
              <a:ext cx="1071296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Service Type</a:t>
              </a:r>
              <a:endParaRPr kumimoji="0" lang="en-US" sz="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36" name="Rectangle: Rounded Corners 153">
            <a:extLst>
              <a:ext uri="{FF2B5EF4-FFF2-40B4-BE49-F238E27FC236}">
                <a16:creationId xmlns="" xmlns:a16="http://schemas.microsoft.com/office/drawing/2014/main" id="{A42D6A25-5049-4EB3-B9BA-54DF5EB4D8B7}"/>
              </a:ext>
            </a:extLst>
          </p:cNvPr>
          <p:cNvSpPr/>
          <p:nvPr/>
        </p:nvSpPr>
        <p:spPr bwMode="auto">
          <a:xfrm>
            <a:off x="6937327" y="3164147"/>
            <a:ext cx="872755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4 Trains / Hour</a:t>
            </a:r>
          </a:p>
        </p:txBody>
      </p:sp>
      <p:sp>
        <p:nvSpPr>
          <p:cNvPr id="161" name="Oval 160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4382228" y="3021958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62" name="Pie 161"/>
          <p:cNvSpPr/>
          <p:nvPr/>
        </p:nvSpPr>
        <p:spPr>
          <a:xfrm>
            <a:off x="4382228" y="3021958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1384936" y="3019887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64" name="Pie 163"/>
          <p:cNvSpPr/>
          <p:nvPr/>
        </p:nvSpPr>
        <p:spPr>
          <a:xfrm>
            <a:off x="11384936" y="3019887"/>
            <a:ext cx="93663" cy="93663"/>
          </a:xfrm>
          <a:prstGeom prst="pie">
            <a:avLst>
              <a:gd name="adj1" fmla="val 1074892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1384936" y="3192152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66" name="Pie 165"/>
          <p:cNvSpPr/>
          <p:nvPr/>
        </p:nvSpPr>
        <p:spPr>
          <a:xfrm>
            <a:off x="11384936" y="3192152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="" xmlns:a16="http://schemas.microsoft.com/office/drawing/2014/main" id="{26EAD5EC-30BA-4BA7-B8B7-7A0D9803CEEB}"/>
              </a:ext>
            </a:extLst>
          </p:cNvPr>
          <p:cNvSpPr/>
          <p:nvPr/>
        </p:nvSpPr>
        <p:spPr bwMode="auto">
          <a:xfrm rot="16200000">
            <a:off x="8460650" y="2839509"/>
            <a:ext cx="93614" cy="936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26EAD5EC-30BA-4BA7-B8B7-7A0D9803CEEB}"/>
              </a:ext>
            </a:extLst>
          </p:cNvPr>
          <p:cNvSpPr/>
          <p:nvPr/>
        </p:nvSpPr>
        <p:spPr bwMode="auto">
          <a:xfrm rot="16200000">
            <a:off x="8845362" y="2840545"/>
            <a:ext cx="93614" cy="936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grpSp>
        <p:nvGrpSpPr>
          <p:cNvPr id="173" name="Group 172"/>
          <p:cNvGrpSpPr/>
          <p:nvPr/>
        </p:nvGrpSpPr>
        <p:grpSpPr>
          <a:xfrm>
            <a:off x="274893" y="3249503"/>
            <a:ext cx="1306034" cy="648225"/>
            <a:chOff x="274893" y="3249503"/>
            <a:chExt cx="1306034" cy="648225"/>
          </a:xfrm>
        </p:grpSpPr>
        <p:sp>
          <p:nvSpPr>
            <p:cNvPr id="174" name="Rounded Rectangle 173"/>
            <p:cNvSpPr/>
            <p:nvPr/>
          </p:nvSpPr>
          <p:spPr>
            <a:xfrm>
              <a:off x="1336666" y="3520273"/>
              <a:ext cx="162392" cy="3312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274893" y="3436063"/>
              <a:ext cx="1079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Conceptual 4 Track</a:t>
              </a:r>
            </a:p>
            <a:p>
              <a:pPr algn="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Segment or Station</a:t>
              </a:r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72943" y="3249503"/>
              <a:ext cx="907984" cy="254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Infrastructure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509631" y="2633930"/>
            <a:ext cx="1140912" cy="569346"/>
            <a:chOff x="509631" y="2633930"/>
            <a:chExt cx="1140912" cy="569346"/>
          </a:xfrm>
        </p:grpSpPr>
        <p:sp>
          <p:nvSpPr>
            <p:cNvPr id="178" name="Oval 177">
              <a:extLst>
                <a:ext uri="{FF2B5EF4-FFF2-40B4-BE49-F238E27FC236}">
                  <a16:creationId xmlns="" xmlns:a16="http://schemas.microsoft.com/office/drawing/2014/main" id="{DC4E7A57-5DC7-4D2D-A83D-B107C350D1C9}"/>
                </a:ext>
              </a:extLst>
            </p:cNvPr>
            <p:cNvSpPr/>
            <p:nvPr/>
          </p:nvSpPr>
          <p:spPr bwMode="auto">
            <a:xfrm rot="16200000">
              <a:off x="708831" y="289941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861454" y="2899410"/>
              <a:ext cx="93663" cy="93663"/>
              <a:chOff x="6621304" y="4773367"/>
              <a:chExt cx="93663" cy="93663"/>
            </a:xfrm>
          </p:grpSpPr>
          <p:sp>
            <p:nvSpPr>
              <p:cNvPr id="188" name="Oval 187">
                <a:extLst>
                  <a:ext uri="{FF2B5EF4-FFF2-40B4-BE49-F238E27FC236}">
                    <a16:creationId xmlns="" xmlns:a16="http://schemas.microsoft.com/office/drawing/2014/main" id="{A00FB030-B621-446B-BA83-B1757F8AECD3}"/>
                  </a:ext>
                </a:extLst>
              </p:cNvPr>
              <p:cNvSpPr/>
              <p:nvPr/>
            </p:nvSpPr>
            <p:spPr bwMode="auto">
              <a:xfrm rot="16200000">
                <a:off x="6621304" y="4773367"/>
                <a:ext cx="93663" cy="93663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189" name="Pie 188"/>
              <p:cNvSpPr/>
              <p:nvPr/>
            </p:nvSpPr>
            <p:spPr>
              <a:xfrm>
                <a:off x="6621304" y="4773367"/>
                <a:ext cx="93663" cy="93663"/>
              </a:xfrm>
              <a:prstGeom prst="pi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0" name="Oval 179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1031309" y="2899410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81" name="Pie 180"/>
            <p:cNvSpPr/>
            <p:nvPr/>
          </p:nvSpPr>
          <p:spPr>
            <a:xfrm>
              <a:off x="1031309" y="2899410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2" name="Group 181"/>
            <p:cNvGrpSpPr/>
            <p:nvPr/>
          </p:nvGrpSpPr>
          <p:grpSpPr>
            <a:xfrm>
              <a:off x="1194282" y="2899410"/>
              <a:ext cx="93663" cy="93663"/>
              <a:chOff x="7119256" y="4773367"/>
              <a:chExt cx="93663" cy="93663"/>
            </a:xfrm>
          </p:grpSpPr>
          <p:sp>
            <p:nvSpPr>
              <p:cNvPr id="186" name="Oval 185">
                <a:extLst>
                  <a:ext uri="{FF2B5EF4-FFF2-40B4-BE49-F238E27FC236}">
                    <a16:creationId xmlns="" xmlns:a16="http://schemas.microsoft.com/office/drawing/2014/main" id="{A00FB030-B621-446B-BA83-B1757F8AECD3}"/>
                  </a:ext>
                </a:extLst>
              </p:cNvPr>
              <p:cNvSpPr/>
              <p:nvPr/>
            </p:nvSpPr>
            <p:spPr bwMode="auto">
              <a:xfrm rot="16200000">
                <a:off x="7119256" y="4773367"/>
                <a:ext cx="93663" cy="93663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187" name="Pie 186"/>
              <p:cNvSpPr/>
              <p:nvPr/>
            </p:nvSpPr>
            <p:spPr>
              <a:xfrm>
                <a:off x="7119256" y="4773367"/>
                <a:ext cx="93663" cy="93663"/>
              </a:xfrm>
              <a:prstGeom prst="pie">
                <a:avLst>
                  <a:gd name="adj1" fmla="val 10748928"/>
                  <a:gd name="adj2" fmla="val 1620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3" name="Oval 182">
              <a:extLst>
                <a:ext uri="{FF2B5EF4-FFF2-40B4-BE49-F238E27FC236}">
                  <a16:creationId xmlns="" xmlns:a16="http://schemas.microsoft.com/office/drawing/2014/main" id="{7BF0F470-1A86-4AEE-A89F-907B591DD20B}"/>
                </a:ext>
              </a:extLst>
            </p:cNvPr>
            <p:cNvSpPr/>
            <p:nvPr/>
          </p:nvSpPr>
          <p:spPr bwMode="auto">
            <a:xfrm rot="16200000">
              <a:off x="1353347" y="2899410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619332" y="2993123"/>
              <a:ext cx="1031211" cy="21015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4    3    2    1  &lt;1</a:t>
              </a:r>
            </a:p>
          </p:txBody>
        </p:sp>
        <p:sp>
          <p:nvSpPr>
            <p:cNvPr id="185" name="Rectangle: Rounded Corners 146">
              <a:extLst>
                <a:ext uri="{FF2B5EF4-FFF2-40B4-BE49-F238E27FC236}">
                  <a16:creationId xmlns="" xmlns:a16="http://schemas.microsoft.com/office/drawing/2014/main" id="{5266E215-D5BE-47A5-B079-FB2096349840}"/>
                </a:ext>
              </a:extLst>
            </p:cNvPr>
            <p:cNvSpPr/>
            <p:nvPr/>
          </p:nvSpPr>
          <p:spPr bwMode="auto">
            <a:xfrm>
              <a:off x="509631" y="2633930"/>
              <a:ext cx="1071296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Service Level (Trains per Hour)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1845129" y="3753614"/>
            <a:ext cx="56152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solidFill>
                  <a:srgbClr val="00587C"/>
                </a:solidFill>
                <a:latin typeface="Arial" panose="020B0604020202020204" pitchFamily="34" charset="0"/>
              </a:rPr>
              <a:t>Features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A majority of stations served by 4 TPH local stop line, but Mid-Peninsula stations are serviced with 2 TPH skip stop pattern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Express line serving major markets – some stations receive 8 TPH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Timed local/express transfer at Redwood City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1400" b="1" dirty="0">
                <a:solidFill>
                  <a:srgbClr val="00587C"/>
                </a:solidFill>
                <a:latin typeface="Arial" panose="020B0604020202020204" pitchFamily="34" charset="0"/>
              </a:rPr>
              <a:t>Passing Track Needs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Up to 4 miles of new 4-track segments and stations: Hayward Park to Hillsdale, at Redwood City, and a 4-track station in northern Santa Clara county (Palo Alto, California Ave, San Antonio or Mountain View. California Ave Shown)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7594875" y="3753614"/>
            <a:ext cx="42632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solidFill>
                  <a:srgbClr val="00587C"/>
                </a:solidFill>
                <a:latin typeface="Arial" panose="020B0604020202020204" pitchFamily="34" charset="0"/>
              </a:rPr>
              <a:t>Options &amp; Considerations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To minimize passing track requirements, each local pattern can only stop twice between San Bruno and Hillsdale ​- in particular, San Mateo is underserved and lacks direct connection to Millbrae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Each local pattern can only stop once between Hillsdale and Redwood City​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Atherton, College Park, and San Martin served on an hourly or exception basis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01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Rectangle 173"/>
          <p:cNvSpPr/>
          <p:nvPr/>
        </p:nvSpPr>
        <p:spPr>
          <a:xfrm>
            <a:off x="10580914" y="5818414"/>
            <a:ext cx="1349829" cy="8055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726132"/>
            <a:ext cx="12192000" cy="1607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10" y="151919"/>
            <a:ext cx="11635462" cy="574213"/>
          </a:xfrm>
        </p:spPr>
        <p:txBody>
          <a:bodyPr/>
          <a:lstStyle/>
          <a:p>
            <a:r>
              <a:rPr lang="en-US" sz="4000" dirty="0"/>
              <a:t>High Growth Scenarios (</a:t>
            </a:r>
            <a:r>
              <a:rPr lang="en-US" sz="4000" dirty="0" smtClean="0"/>
              <a:t>12C +4HSR </a:t>
            </a:r>
            <a:r>
              <a:rPr lang="en-US" sz="4000" dirty="0"/>
              <a:t>Trains)</a:t>
            </a:r>
          </a:p>
        </p:txBody>
      </p:sp>
      <p:grpSp>
        <p:nvGrpSpPr>
          <p:cNvPr id="1471" name="Group 1470">
            <a:extLst>
              <a:ext uri="{FF2B5EF4-FFF2-40B4-BE49-F238E27FC236}">
                <a16:creationId xmlns="" xmlns:a16="http://schemas.microsoft.com/office/drawing/2014/main" id="{F2C5620C-C85A-4D3B-9F55-58E5F7A83A0E}"/>
              </a:ext>
            </a:extLst>
          </p:cNvPr>
          <p:cNvGrpSpPr/>
          <p:nvPr/>
        </p:nvGrpSpPr>
        <p:grpSpPr>
          <a:xfrm rot="16200000">
            <a:off x="7792348" y="2238125"/>
            <a:ext cx="2176795" cy="178531"/>
            <a:chOff x="2263140" y="3610552"/>
            <a:chExt cx="2399814" cy="181597"/>
          </a:xfrm>
        </p:grpSpPr>
        <p:sp>
          <p:nvSpPr>
            <p:cNvPr id="1599" name="Rectangle 1598">
              <a:extLst>
                <a:ext uri="{FF2B5EF4-FFF2-40B4-BE49-F238E27FC236}">
                  <a16:creationId xmlns="" xmlns:a16="http://schemas.microsoft.com/office/drawing/2014/main" id="{4D1FA4D9-62FD-4E53-B006-11749E933027}"/>
                </a:ext>
              </a:extLst>
            </p:cNvPr>
            <p:cNvSpPr/>
            <p:nvPr/>
          </p:nvSpPr>
          <p:spPr bwMode="auto">
            <a:xfrm rot="10800000">
              <a:off x="2263140" y="3700709"/>
              <a:ext cx="2399814" cy="91440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600" name="Rectangle 1599">
              <a:extLst>
                <a:ext uri="{FF2B5EF4-FFF2-40B4-BE49-F238E27FC236}">
                  <a16:creationId xmlns="" xmlns:a16="http://schemas.microsoft.com/office/drawing/2014/main" id="{968DC8DB-75BA-48D0-96E5-4E26EB13A3B0}"/>
                </a:ext>
              </a:extLst>
            </p:cNvPr>
            <p:cNvSpPr/>
            <p:nvPr/>
          </p:nvSpPr>
          <p:spPr bwMode="auto">
            <a:xfrm>
              <a:off x="2263140" y="3610552"/>
              <a:ext cx="2399814" cy="91440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</p:grpSp>
      <p:grpSp>
        <p:nvGrpSpPr>
          <p:cNvPr id="1472" name="Group 1471">
            <a:extLst>
              <a:ext uri="{FF2B5EF4-FFF2-40B4-BE49-F238E27FC236}">
                <a16:creationId xmlns="" xmlns:a16="http://schemas.microsoft.com/office/drawing/2014/main" id="{F2C5620C-C85A-4D3B-9F55-58E5F7A83A0E}"/>
              </a:ext>
            </a:extLst>
          </p:cNvPr>
          <p:cNvGrpSpPr/>
          <p:nvPr/>
        </p:nvGrpSpPr>
        <p:grpSpPr>
          <a:xfrm rot="16200000">
            <a:off x="5487777" y="1998346"/>
            <a:ext cx="2149309" cy="685574"/>
            <a:chOff x="2263139" y="3610551"/>
            <a:chExt cx="2399815" cy="181598"/>
          </a:xfrm>
        </p:grpSpPr>
        <p:sp>
          <p:nvSpPr>
            <p:cNvPr id="1597" name="Rectangle 1596">
              <a:extLst>
                <a:ext uri="{FF2B5EF4-FFF2-40B4-BE49-F238E27FC236}">
                  <a16:creationId xmlns="" xmlns:a16="http://schemas.microsoft.com/office/drawing/2014/main" id="{968DC8DB-75BA-48D0-96E5-4E26EB13A3B0}"/>
                </a:ext>
              </a:extLst>
            </p:cNvPr>
            <p:cNvSpPr/>
            <p:nvPr/>
          </p:nvSpPr>
          <p:spPr bwMode="auto">
            <a:xfrm>
              <a:off x="2263139" y="3610551"/>
              <a:ext cx="2399814" cy="91440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598" name="Rectangle 1597">
              <a:extLst>
                <a:ext uri="{FF2B5EF4-FFF2-40B4-BE49-F238E27FC236}">
                  <a16:creationId xmlns="" xmlns:a16="http://schemas.microsoft.com/office/drawing/2014/main" id="{4D1FA4D9-62FD-4E53-B006-11749E933027}"/>
                </a:ext>
              </a:extLst>
            </p:cNvPr>
            <p:cNvSpPr/>
            <p:nvPr/>
          </p:nvSpPr>
          <p:spPr bwMode="auto">
            <a:xfrm rot="10800000">
              <a:off x="2263140" y="3700709"/>
              <a:ext cx="2399814" cy="91440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</p:grpSp>
      <p:grpSp>
        <p:nvGrpSpPr>
          <p:cNvPr id="1473" name="Group 1472">
            <a:extLst>
              <a:ext uri="{FF2B5EF4-FFF2-40B4-BE49-F238E27FC236}">
                <a16:creationId xmlns="" xmlns:a16="http://schemas.microsoft.com/office/drawing/2014/main" id="{F4B44413-0F60-496D-BF04-422E5C90F7D1}"/>
              </a:ext>
            </a:extLst>
          </p:cNvPr>
          <p:cNvGrpSpPr/>
          <p:nvPr/>
        </p:nvGrpSpPr>
        <p:grpSpPr>
          <a:xfrm rot="16200000">
            <a:off x="4277015" y="1865408"/>
            <a:ext cx="2149310" cy="951450"/>
            <a:chOff x="2263140" y="3604985"/>
            <a:chExt cx="2399814" cy="187164"/>
          </a:xfrm>
        </p:grpSpPr>
        <p:sp>
          <p:nvSpPr>
            <p:cNvPr id="1595" name="Rectangle 1594">
              <a:extLst>
                <a:ext uri="{FF2B5EF4-FFF2-40B4-BE49-F238E27FC236}">
                  <a16:creationId xmlns="" xmlns:a16="http://schemas.microsoft.com/office/drawing/2014/main" id="{498A6C0C-6066-498D-9CE5-53A27D596982}"/>
                </a:ext>
              </a:extLst>
            </p:cNvPr>
            <p:cNvSpPr/>
            <p:nvPr/>
          </p:nvSpPr>
          <p:spPr bwMode="auto">
            <a:xfrm>
              <a:off x="2263140" y="3604985"/>
              <a:ext cx="2399814" cy="97009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596" name="Rectangle 1595">
              <a:extLst>
                <a:ext uri="{FF2B5EF4-FFF2-40B4-BE49-F238E27FC236}">
                  <a16:creationId xmlns="" xmlns:a16="http://schemas.microsoft.com/office/drawing/2014/main" id="{C5189DE1-C50F-4A48-877D-8F169325E269}"/>
                </a:ext>
              </a:extLst>
            </p:cNvPr>
            <p:cNvSpPr/>
            <p:nvPr/>
          </p:nvSpPr>
          <p:spPr bwMode="auto">
            <a:xfrm rot="10800000">
              <a:off x="2263140" y="3700709"/>
              <a:ext cx="2399814" cy="91440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</p:grpSp>
      <p:grpSp>
        <p:nvGrpSpPr>
          <p:cNvPr id="1474" name="Group 1473">
            <a:extLst>
              <a:ext uri="{FF2B5EF4-FFF2-40B4-BE49-F238E27FC236}">
                <a16:creationId xmlns="" xmlns:a16="http://schemas.microsoft.com/office/drawing/2014/main" id="{D1829ED3-8248-4CFE-8037-31855F297F1A}"/>
              </a:ext>
            </a:extLst>
          </p:cNvPr>
          <p:cNvGrpSpPr/>
          <p:nvPr/>
        </p:nvGrpSpPr>
        <p:grpSpPr>
          <a:xfrm rot="16200000">
            <a:off x="3083217" y="1967209"/>
            <a:ext cx="2149311" cy="747849"/>
            <a:chOff x="2263140" y="3610552"/>
            <a:chExt cx="2399815" cy="166652"/>
          </a:xfrm>
        </p:grpSpPr>
        <p:sp>
          <p:nvSpPr>
            <p:cNvPr id="1593" name="Rectangle 1592">
              <a:extLst>
                <a:ext uri="{FF2B5EF4-FFF2-40B4-BE49-F238E27FC236}">
                  <a16:creationId xmlns="" xmlns:a16="http://schemas.microsoft.com/office/drawing/2014/main" id="{2EA42341-2252-48A3-B49B-5AB3CC557387}"/>
                </a:ext>
              </a:extLst>
            </p:cNvPr>
            <p:cNvSpPr/>
            <p:nvPr/>
          </p:nvSpPr>
          <p:spPr bwMode="auto">
            <a:xfrm>
              <a:off x="2263140" y="3610552"/>
              <a:ext cx="2399814" cy="91440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594" name="Rectangle 1593">
              <a:extLst>
                <a:ext uri="{FF2B5EF4-FFF2-40B4-BE49-F238E27FC236}">
                  <a16:creationId xmlns="" xmlns:a16="http://schemas.microsoft.com/office/drawing/2014/main" id="{393A5757-B449-478B-B049-65EDA5B060D4}"/>
                </a:ext>
              </a:extLst>
            </p:cNvPr>
            <p:cNvSpPr/>
            <p:nvPr/>
          </p:nvSpPr>
          <p:spPr bwMode="auto">
            <a:xfrm rot="10800000">
              <a:off x="2263141" y="3700709"/>
              <a:ext cx="2399814" cy="76495"/>
            </a:xfrm>
            <a:prstGeom prst="rect">
              <a:avLst/>
            </a:prstGeom>
            <a:gradFill>
              <a:gsLst>
                <a:gs pos="48000">
                  <a:srgbClr val="FAD8C1"/>
                </a:gs>
                <a:gs pos="0">
                  <a:schemeClr val="bg1"/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</p:grpSp>
      <p:sp>
        <p:nvSpPr>
          <p:cNvPr id="1475" name="Oval 1474">
            <a:extLst>
              <a:ext uri="{FF2B5EF4-FFF2-40B4-BE49-F238E27FC236}">
                <a16:creationId xmlns="" xmlns:a16="http://schemas.microsoft.com/office/drawing/2014/main" id="{B92C6581-7B2A-4491-AF12-623289F3C643}"/>
              </a:ext>
            </a:extLst>
          </p:cNvPr>
          <p:cNvSpPr/>
          <p:nvPr/>
        </p:nvSpPr>
        <p:spPr bwMode="auto">
          <a:xfrm rot="16200000">
            <a:off x="4653903" y="2484337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76" name="Rectangle 1475">
            <a:extLst>
              <a:ext uri="{FF2B5EF4-FFF2-40B4-BE49-F238E27FC236}">
                <a16:creationId xmlns="" xmlns:a16="http://schemas.microsoft.com/office/drawing/2014/main" id="{D4A0CA99-B074-4DCB-9531-3F37DD5A1DD8}"/>
              </a:ext>
            </a:extLst>
          </p:cNvPr>
          <p:cNvSpPr/>
          <p:nvPr/>
        </p:nvSpPr>
        <p:spPr bwMode="auto">
          <a:xfrm rot="16200000">
            <a:off x="5424539" y="-188529"/>
            <a:ext cx="144016" cy="544620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77" name="Oval 1476">
            <a:extLst>
              <a:ext uri="{FF2B5EF4-FFF2-40B4-BE49-F238E27FC236}">
                <a16:creationId xmlns="" xmlns:a16="http://schemas.microsoft.com/office/drawing/2014/main" id="{BF9C49A3-E6FA-49B9-BC36-D6375AD7988D}"/>
              </a:ext>
            </a:extLst>
          </p:cNvPr>
          <p:cNvSpPr/>
          <p:nvPr/>
        </p:nvSpPr>
        <p:spPr bwMode="auto">
          <a:xfrm rot="16200000">
            <a:off x="2925623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78" name="Oval 1477">
            <a:extLst>
              <a:ext uri="{FF2B5EF4-FFF2-40B4-BE49-F238E27FC236}">
                <a16:creationId xmlns="" xmlns:a16="http://schemas.microsoft.com/office/drawing/2014/main" id="{08A0729B-7DB6-4964-916F-E42A344599D3}"/>
              </a:ext>
            </a:extLst>
          </p:cNvPr>
          <p:cNvSpPr/>
          <p:nvPr/>
        </p:nvSpPr>
        <p:spPr bwMode="auto">
          <a:xfrm rot="16200000">
            <a:off x="4374649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79" name="Oval 1478">
            <a:extLst>
              <a:ext uri="{FF2B5EF4-FFF2-40B4-BE49-F238E27FC236}">
                <a16:creationId xmlns="" xmlns:a16="http://schemas.microsoft.com/office/drawing/2014/main" id="{322AEFCE-5ABB-477C-B400-3223F3B2C14A}"/>
              </a:ext>
            </a:extLst>
          </p:cNvPr>
          <p:cNvSpPr/>
          <p:nvPr/>
        </p:nvSpPr>
        <p:spPr bwMode="auto">
          <a:xfrm rot="16200000">
            <a:off x="7850624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80" name="Oval 1479">
            <a:extLst>
              <a:ext uri="{FF2B5EF4-FFF2-40B4-BE49-F238E27FC236}">
                <a16:creationId xmlns="" xmlns:a16="http://schemas.microsoft.com/office/drawing/2014/main" id="{28911318-6372-4037-92D0-FA35DA593F8A}"/>
              </a:ext>
            </a:extLst>
          </p:cNvPr>
          <p:cNvSpPr/>
          <p:nvPr/>
        </p:nvSpPr>
        <p:spPr bwMode="auto">
          <a:xfrm rot="16200000">
            <a:off x="3111836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81" name="Oval 1480">
            <a:extLst>
              <a:ext uri="{FF2B5EF4-FFF2-40B4-BE49-F238E27FC236}">
                <a16:creationId xmlns="" xmlns:a16="http://schemas.microsoft.com/office/drawing/2014/main" id="{B4546443-B352-429A-A2A2-B3B0B3EBA7E6}"/>
              </a:ext>
            </a:extLst>
          </p:cNvPr>
          <p:cNvSpPr/>
          <p:nvPr/>
        </p:nvSpPr>
        <p:spPr bwMode="auto">
          <a:xfrm rot="16200000">
            <a:off x="5062629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82" name="Oval 1481">
            <a:extLst>
              <a:ext uri="{FF2B5EF4-FFF2-40B4-BE49-F238E27FC236}">
                <a16:creationId xmlns="" xmlns:a16="http://schemas.microsoft.com/office/drawing/2014/main" id="{8983FADB-2E84-4229-8FE9-FDF5DC1AE3E6}"/>
              </a:ext>
            </a:extLst>
          </p:cNvPr>
          <p:cNvSpPr/>
          <p:nvPr/>
        </p:nvSpPr>
        <p:spPr bwMode="auto">
          <a:xfrm rot="16200000">
            <a:off x="5596980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83" name="Oval 1482">
            <a:extLst>
              <a:ext uri="{FF2B5EF4-FFF2-40B4-BE49-F238E27FC236}">
                <a16:creationId xmlns="" xmlns:a16="http://schemas.microsoft.com/office/drawing/2014/main" id="{CD9EA8E8-C8E2-4606-BCEB-DF97B5B70D73}"/>
              </a:ext>
            </a:extLst>
          </p:cNvPr>
          <p:cNvSpPr/>
          <p:nvPr/>
        </p:nvSpPr>
        <p:spPr bwMode="auto">
          <a:xfrm rot="16200000">
            <a:off x="6090055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84" name="Oval 1483">
            <a:extLst>
              <a:ext uri="{FF2B5EF4-FFF2-40B4-BE49-F238E27FC236}">
                <a16:creationId xmlns="" xmlns:a16="http://schemas.microsoft.com/office/drawing/2014/main" id="{E33DC7C5-C008-4432-9BB0-65230A7328F2}"/>
              </a:ext>
            </a:extLst>
          </p:cNvPr>
          <p:cNvSpPr/>
          <p:nvPr/>
        </p:nvSpPr>
        <p:spPr bwMode="auto">
          <a:xfrm rot="16200000">
            <a:off x="6716303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85" name="Oval 1484">
            <a:extLst>
              <a:ext uri="{FF2B5EF4-FFF2-40B4-BE49-F238E27FC236}">
                <a16:creationId xmlns="" xmlns:a16="http://schemas.microsoft.com/office/drawing/2014/main" id="{12D25B22-3359-43CE-8A37-49E022492303}"/>
              </a:ext>
            </a:extLst>
          </p:cNvPr>
          <p:cNvSpPr/>
          <p:nvPr/>
        </p:nvSpPr>
        <p:spPr bwMode="auto">
          <a:xfrm rot="16200000">
            <a:off x="6993176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86" name="Oval 1485">
            <a:extLst>
              <a:ext uri="{FF2B5EF4-FFF2-40B4-BE49-F238E27FC236}">
                <a16:creationId xmlns="" xmlns:a16="http://schemas.microsoft.com/office/drawing/2014/main" id="{E8EDF15D-79F5-40AB-9FE6-F63840C07D59}"/>
              </a:ext>
            </a:extLst>
          </p:cNvPr>
          <p:cNvSpPr/>
          <p:nvPr/>
        </p:nvSpPr>
        <p:spPr bwMode="auto">
          <a:xfrm rot="16200000">
            <a:off x="3484118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87" name="Oval 1486">
            <a:extLst>
              <a:ext uri="{FF2B5EF4-FFF2-40B4-BE49-F238E27FC236}">
                <a16:creationId xmlns="" xmlns:a16="http://schemas.microsoft.com/office/drawing/2014/main" id="{C2EF5F78-01A2-49A7-951D-A35735F6CD18}"/>
              </a:ext>
            </a:extLst>
          </p:cNvPr>
          <p:cNvSpPr/>
          <p:nvPr/>
        </p:nvSpPr>
        <p:spPr bwMode="auto">
          <a:xfrm rot="16200000">
            <a:off x="3908704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88" name="Oval 1487">
            <a:extLst>
              <a:ext uri="{FF2B5EF4-FFF2-40B4-BE49-F238E27FC236}">
                <a16:creationId xmlns="" xmlns:a16="http://schemas.microsoft.com/office/drawing/2014/main" id="{ED93A086-37CF-4C1E-B4C2-7A8CBF2DE1BA}"/>
              </a:ext>
            </a:extLst>
          </p:cNvPr>
          <p:cNvSpPr/>
          <p:nvPr/>
        </p:nvSpPr>
        <p:spPr bwMode="auto">
          <a:xfrm rot="16200000">
            <a:off x="4105177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89" name="Oval 1488">
            <a:extLst>
              <a:ext uri="{FF2B5EF4-FFF2-40B4-BE49-F238E27FC236}">
                <a16:creationId xmlns="" xmlns:a16="http://schemas.microsoft.com/office/drawing/2014/main" id="{8B7C5519-E09F-46E5-A895-DAA9C071E7FC}"/>
              </a:ext>
            </a:extLst>
          </p:cNvPr>
          <p:cNvSpPr/>
          <p:nvPr/>
        </p:nvSpPr>
        <p:spPr bwMode="auto">
          <a:xfrm rot="16200000">
            <a:off x="4800992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90" name="Oval 1489">
            <a:extLst>
              <a:ext uri="{FF2B5EF4-FFF2-40B4-BE49-F238E27FC236}">
                <a16:creationId xmlns="" xmlns:a16="http://schemas.microsoft.com/office/drawing/2014/main" id="{CCCFCC2D-9348-471A-9848-E25B66FF0762}"/>
              </a:ext>
            </a:extLst>
          </p:cNvPr>
          <p:cNvSpPr/>
          <p:nvPr/>
        </p:nvSpPr>
        <p:spPr bwMode="auto">
          <a:xfrm rot="16200000">
            <a:off x="4935683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91" name="Oval 1490">
            <a:extLst>
              <a:ext uri="{FF2B5EF4-FFF2-40B4-BE49-F238E27FC236}">
                <a16:creationId xmlns="" xmlns:a16="http://schemas.microsoft.com/office/drawing/2014/main" id="{ECDB38FD-6DC6-47D1-A50F-F37A62D5791B}"/>
              </a:ext>
            </a:extLst>
          </p:cNvPr>
          <p:cNvSpPr/>
          <p:nvPr/>
        </p:nvSpPr>
        <p:spPr bwMode="auto">
          <a:xfrm rot="16200000">
            <a:off x="5370940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92" name="Oval 1491">
            <a:extLst>
              <a:ext uri="{FF2B5EF4-FFF2-40B4-BE49-F238E27FC236}">
                <a16:creationId xmlns="" xmlns:a16="http://schemas.microsoft.com/office/drawing/2014/main" id="{C27CD4E3-A672-4D83-A3A5-D766A1084396}"/>
              </a:ext>
            </a:extLst>
          </p:cNvPr>
          <p:cNvSpPr/>
          <p:nvPr/>
        </p:nvSpPr>
        <p:spPr bwMode="auto">
          <a:xfrm rot="16200000">
            <a:off x="6264120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93" name="Oval 1492">
            <a:extLst>
              <a:ext uri="{FF2B5EF4-FFF2-40B4-BE49-F238E27FC236}">
                <a16:creationId xmlns="" xmlns:a16="http://schemas.microsoft.com/office/drawing/2014/main" id="{8CE05408-3504-49B8-B498-01B39879D717}"/>
              </a:ext>
            </a:extLst>
          </p:cNvPr>
          <p:cNvSpPr/>
          <p:nvPr/>
        </p:nvSpPr>
        <p:spPr bwMode="auto">
          <a:xfrm rot="16200000">
            <a:off x="6513145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94" name="Oval 1493">
            <a:extLst>
              <a:ext uri="{FF2B5EF4-FFF2-40B4-BE49-F238E27FC236}">
                <a16:creationId xmlns="" xmlns:a16="http://schemas.microsoft.com/office/drawing/2014/main" id="{2AF7212D-8840-4B57-A2E1-4F00606464EC}"/>
              </a:ext>
            </a:extLst>
          </p:cNvPr>
          <p:cNvSpPr/>
          <p:nvPr/>
        </p:nvSpPr>
        <p:spPr bwMode="auto">
          <a:xfrm rot="16200000">
            <a:off x="7203790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95" name="Oval 1494">
            <a:extLst>
              <a:ext uri="{FF2B5EF4-FFF2-40B4-BE49-F238E27FC236}">
                <a16:creationId xmlns="" xmlns:a16="http://schemas.microsoft.com/office/drawing/2014/main" id="{6167D742-793D-4ECF-921A-0AEE86641A5B}"/>
              </a:ext>
            </a:extLst>
          </p:cNvPr>
          <p:cNvSpPr/>
          <p:nvPr/>
        </p:nvSpPr>
        <p:spPr bwMode="auto">
          <a:xfrm rot="16200000">
            <a:off x="7587708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96" name="Rectangle 1495">
            <a:extLst>
              <a:ext uri="{FF2B5EF4-FFF2-40B4-BE49-F238E27FC236}">
                <a16:creationId xmlns="" xmlns:a16="http://schemas.microsoft.com/office/drawing/2014/main" id="{24E81CEF-FE9E-47C9-9A8C-3D36CD3B3095}"/>
              </a:ext>
            </a:extLst>
          </p:cNvPr>
          <p:cNvSpPr/>
          <p:nvPr/>
        </p:nvSpPr>
        <p:spPr bwMode="auto">
          <a:xfrm rot="16200000">
            <a:off x="7068501" y="-1287383"/>
            <a:ext cx="144016" cy="8734135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97" name="Oval 1496">
            <a:extLst>
              <a:ext uri="{FF2B5EF4-FFF2-40B4-BE49-F238E27FC236}">
                <a16:creationId xmlns="" xmlns:a16="http://schemas.microsoft.com/office/drawing/2014/main" id="{37F3EF8E-273D-4D4F-B4A9-A38BBD41E7FC}"/>
              </a:ext>
            </a:extLst>
          </p:cNvPr>
          <p:cNvSpPr/>
          <p:nvPr/>
        </p:nvSpPr>
        <p:spPr bwMode="auto">
          <a:xfrm rot="16200000">
            <a:off x="2925623" y="303585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98" name="Oval 1497">
            <a:extLst>
              <a:ext uri="{FF2B5EF4-FFF2-40B4-BE49-F238E27FC236}">
                <a16:creationId xmlns="" xmlns:a16="http://schemas.microsoft.com/office/drawing/2014/main" id="{091881A2-9423-4AD7-A315-0619BEEE691E}"/>
              </a:ext>
            </a:extLst>
          </p:cNvPr>
          <p:cNvSpPr/>
          <p:nvPr/>
        </p:nvSpPr>
        <p:spPr bwMode="auto">
          <a:xfrm rot="16200000">
            <a:off x="7850624" y="303585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99" name="Rectangle 1498">
            <a:extLst>
              <a:ext uri="{FF2B5EF4-FFF2-40B4-BE49-F238E27FC236}">
                <a16:creationId xmlns="" xmlns:a16="http://schemas.microsoft.com/office/drawing/2014/main" id="{B85DCA49-DF0B-4162-B734-0779C0644000}"/>
              </a:ext>
            </a:extLst>
          </p:cNvPr>
          <p:cNvSpPr/>
          <p:nvPr/>
        </p:nvSpPr>
        <p:spPr bwMode="auto">
          <a:xfrm rot="16200000">
            <a:off x="7068503" y="-1459576"/>
            <a:ext cx="144016" cy="8734136"/>
          </a:xfrm>
          <a:prstGeom prst="rect">
            <a:avLst/>
          </a:prstGeom>
          <a:solidFill>
            <a:srgbClr val="004B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00" name="Oval 1499">
            <a:extLst>
              <a:ext uri="{FF2B5EF4-FFF2-40B4-BE49-F238E27FC236}">
                <a16:creationId xmlns="" xmlns:a16="http://schemas.microsoft.com/office/drawing/2014/main" id="{36BC5F21-22C7-410E-9D9B-1A776D55E654}"/>
              </a:ext>
            </a:extLst>
          </p:cNvPr>
          <p:cNvSpPr/>
          <p:nvPr/>
        </p:nvSpPr>
        <p:spPr bwMode="auto">
          <a:xfrm rot="16200000">
            <a:off x="2925623" y="28636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01" name="Oval 1500">
            <a:extLst>
              <a:ext uri="{FF2B5EF4-FFF2-40B4-BE49-F238E27FC236}">
                <a16:creationId xmlns="" xmlns:a16="http://schemas.microsoft.com/office/drawing/2014/main" id="{BC9AAAB9-999C-495D-B702-C8516F3A8D01}"/>
              </a:ext>
            </a:extLst>
          </p:cNvPr>
          <p:cNvSpPr/>
          <p:nvPr/>
        </p:nvSpPr>
        <p:spPr bwMode="auto">
          <a:xfrm rot="16200000">
            <a:off x="4374649" y="28636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02" name="Oval 1501">
            <a:extLst>
              <a:ext uri="{FF2B5EF4-FFF2-40B4-BE49-F238E27FC236}">
                <a16:creationId xmlns="" xmlns:a16="http://schemas.microsoft.com/office/drawing/2014/main" id="{FB8BA827-FB46-4E2B-9DF3-FD60DA36673F}"/>
              </a:ext>
            </a:extLst>
          </p:cNvPr>
          <p:cNvSpPr/>
          <p:nvPr/>
        </p:nvSpPr>
        <p:spPr bwMode="auto">
          <a:xfrm rot="16200000">
            <a:off x="7850624" y="28636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03" name="Oval 1502">
            <a:extLst>
              <a:ext uri="{FF2B5EF4-FFF2-40B4-BE49-F238E27FC236}">
                <a16:creationId xmlns="" xmlns:a16="http://schemas.microsoft.com/office/drawing/2014/main" id="{65534113-99E2-46A9-B8F9-B7B2F87BE1DC}"/>
              </a:ext>
            </a:extLst>
          </p:cNvPr>
          <p:cNvSpPr/>
          <p:nvPr/>
        </p:nvSpPr>
        <p:spPr bwMode="auto">
          <a:xfrm rot="16200000">
            <a:off x="5062629" y="28636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04" name="Oval 1503">
            <a:extLst>
              <a:ext uri="{FF2B5EF4-FFF2-40B4-BE49-F238E27FC236}">
                <a16:creationId xmlns="" xmlns:a16="http://schemas.microsoft.com/office/drawing/2014/main" id="{902F6AF9-7A5C-4B58-8073-0133492DEE32}"/>
              </a:ext>
            </a:extLst>
          </p:cNvPr>
          <p:cNvSpPr/>
          <p:nvPr/>
        </p:nvSpPr>
        <p:spPr bwMode="auto">
          <a:xfrm rot="16200000">
            <a:off x="5596980" y="28636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05" name="Oval 1504">
            <a:extLst>
              <a:ext uri="{FF2B5EF4-FFF2-40B4-BE49-F238E27FC236}">
                <a16:creationId xmlns="" xmlns:a16="http://schemas.microsoft.com/office/drawing/2014/main" id="{A507E860-0EF9-4BFE-81A2-66D057F3394C}"/>
              </a:ext>
            </a:extLst>
          </p:cNvPr>
          <p:cNvSpPr/>
          <p:nvPr/>
        </p:nvSpPr>
        <p:spPr bwMode="auto">
          <a:xfrm rot="16200000">
            <a:off x="6090055" y="28636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06" name="Oval 1505">
            <a:extLst>
              <a:ext uri="{FF2B5EF4-FFF2-40B4-BE49-F238E27FC236}">
                <a16:creationId xmlns="" xmlns:a16="http://schemas.microsoft.com/office/drawing/2014/main" id="{0FBD670B-45F2-4776-8ECC-EA610B62ED6C}"/>
              </a:ext>
            </a:extLst>
          </p:cNvPr>
          <p:cNvSpPr/>
          <p:nvPr/>
        </p:nvSpPr>
        <p:spPr bwMode="auto">
          <a:xfrm rot="16200000">
            <a:off x="6716303" y="28636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07" name="Oval 1506">
            <a:extLst>
              <a:ext uri="{FF2B5EF4-FFF2-40B4-BE49-F238E27FC236}">
                <a16:creationId xmlns="" xmlns:a16="http://schemas.microsoft.com/office/drawing/2014/main" id="{E230F8D9-4CB1-4DD5-AABD-D9D6220EA8BE}"/>
              </a:ext>
            </a:extLst>
          </p:cNvPr>
          <p:cNvSpPr/>
          <p:nvPr/>
        </p:nvSpPr>
        <p:spPr bwMode="auto">
          <a:xfrm rot="16200000">
            <a:off x="6993176" y="28636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08" name="Oval 1507">
            <a:extLst>
              <a:ext uri="{FF2B5EF4-FFF2-40B4-BE49-F238E27FC236}">
                <a16:creationId xmlns="" xmlns:a16="http://schemas.microsoft.com/office/drawing/2014/main" id="{D2EEEF75-0071-4B71-9918-4A11532861C6}"/>
              </a:ext>
            </a:extLst>
          </p:cNvPr>
          <p:cNvSpPr/>
          <p:nvPr/>
        </p:nvSpPr>
        <p:spPr bwMode="auto">
          <a:xfrm rot="16200000">
            <a:off x="3111836" y="28606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09" name="Oval 1508">
            <a:extLst>
              <a:ext uri="{FF2B5EF4-FFF2-40B4-BE49-F238E27FC236}">
                <a16:creationId xmlns="" xmlns:a16="http://schemas.microsoft.com/office/drawing/2014/main" id="{269BA7F3-121D-4C9E-B89B-2A736AAC06B4}"/>
              </a:ext>
            </a:extLst>
          </p:cNvPr>
          <p:cNvSpPr/>
          <p:nvPr/>
        </p:nvSpPr>
        <p:spPr bwMode="auto">
          <a:xfrm rot="16200000">
            <a:off x="5241510" y="2490744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10" name="Oval 1509">
            <a:extLst>
              <a:ext uri="{FF2B5EF4-FFF2-40B4-BE49-F238E27FC236}">
                <a16:creationId xmlns="" xmlns:a16="http://schemas.microsoft.com/office/drawing/2014/main" id="{54A7D554-0ADD-47CF-8F38-02C29B5DE000}"/>
              </a:ext>
            </a:extLst>
          </p:cNvPr>
          <p:cNvSpPr/>
          <p:nvPr/>
        </p:nvSpPr>
        <p:spPr bwMode="auto">
          <a:xfrm rot="16200000">
            <a:off x="3908704" y="2860661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11" name="Oval 1510">
            <a:extLst>
              <a:ext uri="{FF2B5EF4-FFF2-40B4-BE49-F238E27FC236}">
                <a16:creationId xmlns="" xmlns:a16="http://schemas.microsoft.com/office/drawing/2014/main" id="{775386DC-B6B3-42A2-A426-0D27D90D4687}"/>
              </a:ext>
            </a:extLst>
          </p:cNvPr>
          <p:cNvSpPr/>
          <p:nvPr/>
        </p:nvSpPr>
        <p:spPr bwMode="auto">
          <a:xfrm rot="16200000">
            <a:off x="4653903" y="2668639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12" name="Rectangle 1511">
            <a:extLst>
              <a:ext uri="{FF2B5EF4-FFF2-40B4-BE49-F238E27FC236}">
                <a16:creationId xmlns="" xmlns:a16="http://schemas.microsoft.com/office/drawing/2014/main" id="{3CB141CF-2E32-4C71-8E5B-BA29C24DC085}"/>
              </a:ext>
            </a:extLst>
          </p:cNvPr>
          <p:cNvSpPr/>
          <p:nvPr/>
        </p:nvSpPr>
        <p:spPr bwMode="auto">
          <a:xfrm rot="16200000">
            <a:off x="5424540" y="-4229"/>
            <a:ext cx="144016" cy="5446211"/>
          </a:xfrm>
          <a:prstGeom prst="rect">
            <a:avLst/>
          </a:prstGeom>
          <a:solidFill>
            <a:srgbClr val="004B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13" name="Oval 1512">
            <a:extLst>
              <a:ext uri="{FF2B5EF4-FFF2-40B4-BE49-F238E27FC236}">
                <a16:creationId xmlns="" xmlns:a16="http://schemas.microsoft.com/office/drawing/2014/main" id="{0454F244-A15E-426D-8EAD-15969ADA092F}"/>
              </a:ext>
            </a:extLst>
          </p:cNvPr>
          <p:cNvSpPr/>
          <p:nvPr/>
        </p:nvSpPr>
        <p:spPr bwMode="auto">
          <a:xfrm rot="16200000">
            <a:off x="2925623" y="2675046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14" name="Oval 1513">
            <a:extLst>
              <a:ext uri="{FF2B5EF4-FFF2-40B4-BE49-F238E27FC236}">
                <a16:creationId xmlns="" xmlns:a16="http://schemas.microsoft.com/office/drawing/2014/main" id="{32F6F31C-811D-408E-8DF2-DD5B488785BD}"/>
              </a:ext>
            </a:extLst>
          </p:cNvPr>
          <p:cNvSpPr/>
          <p:nvPr/>
        </p:nvSpPr>
        <p:spPr bwMode="auto">
          <a:xfrm rot="16200000">
            <a:off x="7850624" y="2675046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15" name="Oval 1514">
            <a:extLst>
              <a:ext uri="{FF2B5EF4-FFF2-40B4-BE49-F238E27FC236}">
                <a16:creationId xmlns="" xmlns:a16="http://schemas.microsoft.com/office/drawing/2014/main" id="{7BE24522-B760-467B-86CB-5DBE1B64CADF}"/>
              </a:ext>
            </a:extLst>
          </p:cNvPr>
          <p:cNvSpPr/>
          <p:nvPr/>
        </p:nvSpPr>
        <p:spPr bwMode="auto">
          <a:xfrm rot="16200000">
            <a:off x="5062629" y="2675046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16" name="Oval 1515">
            <a:extLst>
              <a:ext uri="{FF2B5EF4-FFF2-40B4-BE49-F238E27FC236}">
                <a16:creationId xmlns="" xmlns:a16="http://schemas.microsoft.com/office/drawing/2014/main" id="{2F98B0FF-AAE0-4173-A2FA-0BEFD1019429}"/>
              </a:ext>
            </a:extLst>
          </p:cNvPr>
          <p:cNvSpPr/>
          <p:nvPr/>
        </p:nvSpPr>
        <p:spPr bwMode="auto">
          <a:xfrm rot="16200000">
            <a:off x="5596980" y="2675046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17" name="Oval 1516">
            <a:extLst>
              <a:ext uri="{FF2B5EF4-FFF2-40B4-BE49-F238E27FC236}">
                <a16:creationId xmlns="" xmlns:a16="http://schemas.microsoft.com/office/drawing/2014/main" id="{ED1CCF4C-F104-45F6-BD76-551168FC6AE4}"/>
              </a:ext>
            </a:extLst>
          </p:cNvPr>
          <p:cNvSpPr/>
          <p:nvPr/>
        </p:nvSpPr>
        <p:spPr bwMode="auto">
          <a:xfrm rot="16200000">
            <a:off x="6090055" y="2675046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18" name="Oval 1517">
            <a:extLst>
              <a:ext uri="{FF2B5EF4-FFF2-40B4-BE49-F238E27FC236}">
                <a16:creationId xmlns="" xmlns:a16="http://schemas.microsoft.com/office/drawing/2014/main" id="{1E356E58-3C8A-4098-A310-9C62D2FB65E4}"/>
              </a:ext>
            </a:extLst>
          </p:cNvPr>
          <p:cNvSpPr/>
          <p:nvPr/>
        </p:nvSpPr>
        <p:spPr bwMode="auto">
          <a:xfrm rot="16200000">
            <a:off x="6716303" y="2675046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19" name="Oval 1518">
            <a:extLst>
              <a:ext uri="{FF2B5EF4-FFF2-40B4-BE49-F238E27FC236}">
                <a16:creationId xmlns="" xmlns:a16="http://schemas.microsoft.com/office/drawing/2014/main" id="{18DE00CC-0C0C-4FDE-8411-BF4E5DC1E214}"/>
              </a:ext>
            </a:extLst>
          </p:cNvPr>
          <p:cNvSpPr/>
          <p:nvPr/>
        </p:nvSpPr>
        <p:spPr bwMode="auto">
          <a:xfrm rot="16200000">
            <a:off x="6993176" y="2675046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20" name="Oval 1519">
            <a:extLst>
              <a:ext uri="{FF2B5EF4-FFF2-40B4-BE49-F238E27FC236}">
                <a16:creationId xmlns="" xmlns:a16="http://schemas.microsoft.com/office/drawing/2014/main" id="{995637B6-A0CB-4069-9402-5F72235DB983}"/>
              </a:ext>
            </a:extLst>
          </p:cNvPr>
          <p:cNvSpPr/>
          <p:nvPr/>
        </p:nvSpPr>
        <p:spPr bwMode="auto">
          <a:xfrm rot="16200000">
            <a:off x="4800992" y="2675046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21" name="Oval 1520">
            <a:extLst>
              <a:ext uri="{FF2B5EF4-FFF2-40B4-BE49-F238E27FC236}">
                <a16:creationId xmlns="" xmlns:a16="http://schemas.microsoft.com/office/drawing/2014/main" id="{167967C2-9F21-4336-B3A2-85B71511C0BE}"/>
              </a:ext>
            </a:extLst>
          </p:cNvPr>
          <p:cNvSpPr/>
          <p:nvPr/>
        </p:nvSpPr>
        <p:spPr bwMode="auto">
          <a:xfrm rot="16200000">
            <a:off x="5370940" y="2675046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22" name="Oval 1521">
            <a:extLst>
              <a:ext uri="{FF2B5EF4-FFF2-40B4-BE49-F238E27FC236}">
                <a16:creationId xmlns="" xmlns:a16="http://schemas.microsoft.com/office/drawing/2014/main" id="{02C36459-0BEE-4902-AE94-A5F06FC68B8B}"/>
              </a:ext>
            </a:extLst>
          </p:cNvPr>
          <p:cNvSpPr/>
          <p:nvPr/>
        </p:nvSpPr>
        <p:spPr bwMode="auto">
          <a:xfrm rot="16200000">
            <a:off x="7203790" y="2675046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23" name="Oval 1522">
            <a:extLst>
              <a:ext uri="{FF2B5EF4-FFF2-40B4-BE49-F238E27FC236}">
                <a16:creationId xmlns="" xmlns:a16="http://schemas.microsoft.com/office/drawing/2014/main" id="{73EF0943-0E82-4AD8-82DE-58DE044EC2B5}"/>
              </a:ext>
            </a:extLst>
          </p:cNvPr>
          <p:cNvSpPr/>
          <p:nvPr/>
        </p:nvSpPr>
        <p:spPr bwMode="auto">
          <a:xfrm rot="16200000">
            <a:off x="3111836" y="267504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24" name="Oval 1523">
            <a:extLst>
              <a:ext uri="{FF2B5EF4-FFF2-40B4-BE49-F238E27FC236}">
                <a16:creationId xmlns="" xmlns:a16="http://schemas.microsoft.com/office/drawing/2014/main" id="{66AF57A7-66DD-4D0C-8C09-D99EA4439397}"/>
              </a:ext>
            </a:extLst>
          </p:cNvPr>
          <p:cNvSpPr/>
          <p:nvPr/>
        </p:nvSpPr>
        <p:spPr bwMode="auto">
          <a:xfrm rot="16200000">
            <a:off x="4935395" y="2675048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525" name="Oval 1524">
            <a:extLst>
              <a:ext uri="{FF2B5EF4-FFF2-40B4-BE49-F238E27FC236}">
                <a16:creationId xmlns="" xmlns:a16="http://schemas.microsoft.com/office/drawing/2014/main" id="{7BF0F470-1A86-4AEE-A89F-907B591DD20B}"/>
              </a:ext>
            </a:extLst>
          </p:cNvPr>
          <p:cNvSpPr/>
          <p:nvPr/>
        </p:nvSpPr>
        <p:spPr bwMode="auto">
          <a:xfrm rot="16200000">
            <a:off x="7718042" y="2492086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grpSp>
        <p:nvGrpSpPr>
          <p:cNvPr id="1526" name="Group 1525"/>
          <p:cNvGrpSpPr/>
          <p:nvPr/>
        </p:nvGrpSpPr>
        <p:grpSpPr>
          <a:xfrm>
            <a:off x="5733746" y="2492664"/>
            <a:ext cx="93663" cy="93663"/>
            <a:chOff x="7119256" y="4773367"/>
            <a:chExt cx="93663" cy="93663"/>
          </a:xfrm>
        </p:grpSpPr>
        <p:sp>
          <p:nvSpPr>
            <p:cNvPr id="1591" name="Oval 1590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7119256" y="4773367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592" name="Pie 1591"/>
            <p:cNvSpPr/>
            <p:nvPr/>
          </p:nvSpPr>
          <p:spPr>
            <a:xfrm>
              <a:off x="7119256" y="4773367"/>
              <a:ext cx="93663" cy="93663"/>
            </a:xfrm>
            <a:prstGeom prst="pie">
              <a:avLst>
                <a:gd name="adj1" fmla="val 1074892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7" name="Group 1526"/>
          <p:cNvGrpSpPr/>
          <p:nvPr/>
        </p:nvGrpSpPr>
        <p:grpSpPr>
          <a:xfrm>
            <a:off x="5963430" y="2488388"/>
            <a:ext cx="93663" cy="93663"/>
            <a:chOff x="6621304" y="4773367"/>
            <a:chExt cx="93663" cy="93663"/>
          </a:xfrm>
        </p:grpSpPr>
        <p:sp>
          <p:nvSpPr>
            <p:cNvPr id="1589" name="Oval 1588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6621304" y="4773367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590" name="Pie 1589"/>
            <p:cNvSpPr/>
            <p:nvPr/>
          </p:nvSpPr>
          <p:spPr>
            <a:xfrm>
              <a:off x="6621304" y="4773367"/>
              <a:ext cx="93663" cy="93663"/>
            </a:xfrm>
            <a:prstGeom prst="pi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8" name="Group 1527"/>
          <p:cNvGrpSpPr/>
          <p:nvPr/>
        </p:nvGrpSpPr>
        <p:grpSpPr>
          <a:xfrm>
            <a:off x="4666198" y="2493205"/>
            <a:ext cx="93663" cy="93663"/>
            <a:chOff x="6773704" y="4925767"/>
            <a:chExt cx="93663" cy="93663"/>
          </a:xfrm>
        </p:grpSpPr>
        <p:sp>
          <p:nvSpPr>
            <p:cNvPr id="1587" name="Oval 1586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6773704" y="4925767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588" name="Pie 1587"/>
            <p:cNvSpPr/>
            <p:nvPr/>
          </p:nvSpPr>
          <p:spPr>
            <a:xfrm>
              <a:off x="6773704" y="4925767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9" name="Group 1528"/>
          <p:cNvGrpSpPr/>
          <p:nvPr/>
        </p:nvGrpSpPr>
        <p:grpSpPr>
          <a:xfrm>
            <a:off x="4509442" y="2492664"/>
            <a:ext cx="93663" cy="93663"/>
            <a:chOff x="6773704" y="4925767"/>
            <a:chExt cx="93663" cy="93663"/>
          </a:xfrm>
        </p:grpSpPr>
        <p:sp>
          <p:nvSpPr>
            <p:cNvPr id="1585" name="Oval 1584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6773704" y="4925767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586" name="Pie 1585"/>
            <p:cNvSpPr/>
            <p:nvPr/>
          </p:nvSpPr>
          <p:spPr>
            <a:xfrm>
              <a:off x="6773704" y="4925767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30" name="Oval 1529">
            <a:extLst>
              <a:ext uri="{FF2B5EF4-FFF2-40B4-BE49-F238E27FC236}">
                <a16:creationId xmlns="" xmlns:a16="http://schemas.microsoft.com/office/drawing/2014/main" id="{F6A0CF10-AB9E-41B3-8A1D-596C8ECFF9B2}"/>
              </a:ext>
            </a:extLst>
          </p:cNvPr>
          <p:cNvSpPr/>
          <p:nvPr/>
        </p:nvSpPr>
        <p:spPr bwMode="auto">
          <a:xfrm rot="16200000">
            <a:off x="8453111" y="2855871"/>
            <a:ext cx="93614" cy="936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1531" name="Oval 1530">
            <a:extLst>
              <a:ext uri="{FF2B5EF4-FFF2-40B4-BE49-F238E27FC236}">
                <a16:creationId xmlns="" xmlns:a16="http://schemas.microsoft.com/office/drawing/2014/main" id="{43D2ABFB-DEA5-4663-AEE8-EB712EE10326}"/>
              </a:ext>
            </a:extLst>
          </p:cNvPr>
          <p:cNvSpPr/>
          <p:nvPr/>
        </p:nvSpPr>
        <p:spPr bwMode="auto">
          <a:xfrm rot="16200000">
            <a:off x="10682149" y="2855871"/>
            <a:ext cx="93614" cy="93614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1532" name="Oval 1531">
            <a:extLst>
              <a:ext uri="{FF2B5EF4-FFF2-40B4-BE49-F238E27FC236}">
                <a16:creationId xmlns="" xmlns:a16="http://schemas.microsoft.com/office/drawing/2014/main" id="{26EAD5EC-30BA-4BA7-B8B7-7A0D9803CEEB}"/>
              </a:ext>
            </a:extLst>
          </p:cNvPr>
          <p:cNvSpPr/>
          <p:nvPr/>
        </p:nvSpPr>
        <p:spPr bwMode="auto">
          <a:xfrm rot="16200000">
            <a:off x="8070854" y="2675786"/>
            <a:ext cx="93614" cy="936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1533" name="Oval 1532">
            <a:extLst>
              <a:ext uri="{FF2B5EF4-FFF2-40B4-BE49-F238E27FC236}">
                <a16:creationId xmlns="" xmlns:a16="http://schemas.microsoft.com/office/drawing/2014/main" id="{E22BB088-AC4C-416E-B51B-DBD70261E2CE}"/>
              </a:ext>
            </a:extLst>
          </p:cNvPr>
          <p:cNvSpPr/>
          <p:nvPr/>
        </p:nvSpPr>
        <p:spPr bwMode="auto">
          <a:xfrm rot="16200000">
            <a:off x="8835006" y="2855871"/>
            <a:ext cx="93614" cy="936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1534" name="Oval 1533">
            <a:extLst>
              <a:ext uri="{FF2B5EF4-FFF2-40B4-BE49-F238E27FC236}">
                <a16:creationId xmlns="" xmlns:a16="http://schemas.microsoft.com/office/drawing/2014/main" id="{26EAD5EC-30BA-4BA7-B8B7-7A0D9803CEEB}"/>
              </a:ext>
            </a:extLst>
          </p:cNvPr>
          <p:cNvSpPr/>
          <p:nvPr/>
        </p:nvSpPr>
        <p:spPr bwMode="auto">
          <a:xfrm rot="16200000">
            <a:off x="8070854" y="2483143"/>
            <a:ext cx="93614" cy="936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1535" name="Oval 1534">
            <a:extLst>
              <a:ext uri="{FF2B5EF4-FFF2-40B4-BE49-F238E27FC236}">
                <a16:creationId xmlns="" xmlns:a16="http://schemas.microsoft.com/office/drawing/2014/main" id="{26EAD5EC-30BA-4BA7-B8B7-7A0D9803CEEB}"/>
              </a:ext>
            </a:extLst>
          </p:cNvPr>
          <p:cNvSpPr/>
          <p:nvPr/>
        </p:nvSpPr>
        <p:spPr bwMode="auto">
          <a:xfrm rot="16200000">
            <a:off x="8070854" y="2856181"/>
            <a:ext cx="93614" cy="93614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1536" name="Flowchart: Extract 1535"/>
          <p:cNvSpPr/>
          <p:nvPr/>
        </p:nvSpPr>
        <p:spPr>
          <a:xfrm rot="5400000">
            <a:off x="11507307" y="3007868"/>
            <a:ext cx="143941" cy="143401"/>
          </a:xfrm>
          <a:prstGeom prst="flowChartExtra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>
              <a:solidFill>
                <a:schemeClr val="tx1"/>
              </a:solidFill>
              <a:latin typeface="DB Office" pitchFamily="34" charset="0"/>
            </a:endParaRPr>
          </a:p>
        </p:txBody>
      </p:sp>
      <p:sp>
        <p:nvSpPr>
          <p:cNvPr id="1537" name="Rectangle 1536">
            <a:extLst>
              <a:ext uri="{FF2B5EF4-FFF2-40B4-BE49-F238E27FC236}">
                <a16:creationId xmlns="" xmlns:a16="http://schemas.microsoft.com/office/drawing/2014/main" id="{979877EA-6206-4F3A-983F-9170964AEE16}"/>
              </a:ext>
            </a:extLst>
          </p:cNvPr>
          <p:cNvSpPr/>
          <p:nvPr/>
        </p:nvSpPr>
        <p:spPr bwMode="auto">
          <a:xfrm rot="5400000">
            <a:off x="9587497" y="1403733"/>
            <a:ext cx="143941" cy="3696218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 err="1">
              <a:latin typeface="DB Office" pitchFamily="34" charset="0"/>
            </a:endParaRPr>
          </a:p>
        </p:txBody>
      </p:sp>
      <p:sp>
        <p:nvSpPr>
          <p:cNvPr id="1538" name="Flowchart: Extract 1537"/>
          <p:cNvSpPr/>
          <p:nvPr/>
        </p:nvSpPr>
        <p:spPr>
          <a:xfrm rot="5400000">
            <a:off x="11507307" y="3179907"/>
            <a:ext cx="143941" cy="143401"/>
          </a:xfrm>
          <a:prstGeom prst="flowChartExtra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63" tIns="71963" rIns="71963" bIns="7196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394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99">
              <a:solidFill>
                <a:schemeClr val="tx1"/>
              </a:solidFill>
              <a:latin typeface="DB Office" pitchFamily="34" charset="0"/>
            </a:endParaRPr>
          </a:p>
        </p:txBody>
      </p:sp>
      <p:sp>
        <p:nvSpPr>
          <p:cNvPr id="1539" name="Oval 1538">
            <a:extLst>
              <a:ext uri="{FF2B5EF4-FFF2-40B4-BE49-F238E27FC236}">
                <a16:creationId xmlns="" xmlns:a16="http://schemas.microsoft.com/office/drawing/2014/main" id="{091881A2-9423-4AD7-A315-0619BEEE691E}"/>
              </a:ext>
            </a:extLst>
          </p:cNvPr>
          <p:cNvSpPr/>
          <p:nvPr/>
        </p:nvSpPr>
        <p:spPr bwMode="auto">
          <a:xfrm rot="16200000">
            <a:off x="7845496" y="3207607"/>
            <a:ext cx="93663" cy="9366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grpSp>
        <p:nvGrpSpPr>
          <p:cNvPr id="1543" name="Group 1542"/>
          <p:cNvGrpSpPr/>
          <p:nvPr/>
        </p:nvGrpSpPr>
        <p:grpSpPr>
          <a:xfrm>
            <a:off x="2622860" y="1266481"/>
            <a:ext cx="8895307" cy="1218606"/>
            <a:chOff x="3290034" y="1010567"/>
            <a:chExt cx="8895307" cy="1218606"/>
          </a:xfrm>
        </p:grpSpPr>
        <p:grpSp>
          <p:nvGrpSpPr>
            <p:cNvPr id="1544" name="Group 1543"/>
            <p:cNvGrpSpPr/>
            <p:nvPr/>
          </p:nvGrpSpPr>
          <p:grpSpPr>
            <a:xfrm>
              <a:off x="3290034" y="1010567"/>
              <a:ext cx="7766382" cy="1218606"/>
              <a:chOff x="3290034" y="1010567"/>
              <a:chExt cx="7766382" cy="1218606"/>
            </a:xfrm>
          </p:grpSpPr>
          <p:grpSp>
            <p:nvGrpSpPr>
              <p:cNvPr id="1547" name="Group 1546"/>
              <p:cNvGrpSpPr/>
              <p:nvPr/>
            </p:nvGrpSpPr>
            <p:grpSpPr>
              <a:xfrm rot="16200000">
                <a:off x="5376128" y="-1075527"/>
                <a:ext cx="1218605" cy="5390794"/>
                <a:chOff x="1791973" y="1300445"/>
                <a:chExt cx="1218605" cy="5295183"/>
              </a:xfrm>
            </p:grpSpPr>
            <p:sp>
              <p:nvSpPr>
                <p:cNvPr id="1553" name="Rectangle 1552"/>
                <p:cNvSpPr/>
                <p:nvPr/>
              </p:nvSpPr>
              <p:spPr>
                <a:xfrm>
                  <a:off x="2825847" y="1300445"/>
                  <a:ext cx="18473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endParaRPr lang="en-US"/>
                </a:p>
              </p:txBody>
            </p:sp>
            <p:sp>
              <p:nvSpPr>
                <p:cNvPr id="1554" name="Rectangle 1553"/>
                <p:cNvSpPr/>
                <p:nvPr/>
              </p:nvSpPr>
              <p:spPr>
                <a:xfrm>
                  <a:off x="1801593" y="1535959"/>
                  <a:ext cx="889987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Francisco</a:t>
                  </a:r>
                  <a:endParaRPr lang="en-US"/>
                </a:p>
              </p:txBody>
            </p:sp>
            <p:sp>
              <p:nvSpPr>
                <p:cNvPr id="1555" name="Rectangle 1554"/>
                <p:cNvSpPr/>
                <p:nvPr/>
              </p:nvSpPr>
              <p:spPr>
                <a:xfrm>
                  <a:off x="1801593" y="1718022"/>
                  <a:ext cx="55656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22nd St</a:t>
                  </a:r>
                  <a:endParaRPr lang="en-US"/>
                </a:p>
              </p:txBody>
            </p:sp>
            <p:sp>
              <p:nvSpPr>
                <p:cNvPr id="1556" name="Rectangle 1555"/>
                <p:cNvSpPr/>
                <p:nvPr/>
              </p:nvSpPr>
              <p:spPr>
                <a:xfrm>
                  <a:off x="1801600" y="2051317"/>
                  <a:ext cx="65434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Bayshore</a:t>
                  </a:r>
                  <a:endParaRPr lang="en-US"/>
                </a:p>
              </p:txBody>
            </p:sp>
            <p:sp>
              <p:nvSpPr>
                <p:cNvPr id="1557" name="Rectangle 1556"/>
                <p:cNvSpPr/>
                <p:nvPr/>
              </p:nvSpPr>
              <p:spPr>
                <a:xfrm>
                  <a:off x="1801593" y="2504737"/>
                  <a:ext cx="120898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South San Francisco</a:t>
                  </a:r>
                  <a:endParaRPr lang="en-US"/>
                </a:p>
              </p:txBody>
            </p:sp>
            <p:sp>
              <p:nvSpPr>
                <p:cNvPr id="1558" name="Rectangle 1557"/>
                <p:cNvSpPr/>
                <p:nvPr/>
              </p:nvSpPr>
              <p:spPr>
                <a:xfrm>
                  <a:off x="1801593" y="2704121"/>
                  <a:ext cx="704039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Bruno</a:t>
                  </a:r>
                  <a:endParaRPr lang="en-US"/>
                </a:p>
              </p:txBody>
            </p:sp>
            <p:sp>
              <p:nvSpPr>
                <p:cNvPr id="1559" name="Rectangle 1558"/>
                <p:cNvSpPr/>
                <p:nvPr/>
              </p:nvSpPr>
              <p:spPr>
                <a:xfrm>
                  <a:off x="1801600" y="2953052"/>
                  <a:ext cx="57419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Millbrae</a:t>
                  </a:r>
                  <a:endParaRPr lang="en-US"/>
                </a:p>
              </p:txBody>
            </p:sp>
            <p:sp>
              <p:nvSpPr>
                <p:cNvPr id="1560" name="Rectangle 1559"/>
                <p:cNvSpPr/>
                <p:nvPr/>
              </p:nvSpPr>
              <p:spPr>
                <a:xfrm>
                  <a:off x="1801600" y="3077625"/>
                  <a:ext cx="67678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Broadway</a:t>
                  </a:r>
                  <a:endParaRPr lang="en-US"/>
                </a:p>
              </p:txBody>
            </p:sp>
            <p:sp>
              <p:nvSpPr>
                <p:cNvPr id="1561" name="Rectangle 1560"/>
                <p:cNvSpPr/>
                <p:nvPr/>
              </p:nvSpPr>
              <p:spPr>
                <a:xfrm>
                  <a:off x="1801600" y="3227412"/>
                  <a:ext cx="75052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Burlingame</a:t>
                  </a:r>
                  <a:endParaRPr lang="en-US"/>
                </a:p>
              </p:txBody>
            </p:sp>
            <p:sp>
              <p:nvSpPr>
                <p:cNvPr id="1562" name="Rectangle 1561"/>
                <p:cNvSpPr/>
                <p:nvPr/>
              </p:nvSpPr>
              <p:spPr>
                <a:xfrm>
                  <a:off x="1801599" y="3380018"/>
                  <a:ext cx="699230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Mateo</a:t>
                  </a:r>
                  <a:endParaRPr lang="en-US"/>
                </a:p>
              </p:txBody>
            </p:sp>
            <p:sp>
              <p:nvSpPr>
                <p:cNvPr id="1563" name="Rectangle 1562"/>
                <p:cNvSpPr/>
                <p:nvPr/>
              </p:nvSpPr>
              <p:spPr>
                <a:xfrm>
                  <a:off x="1801593" y="3513569"/>
                  <a:ext cx="86754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Hayward Park</a:t>
                  </a:r>
                  <a:endParaRPr lang="en-US"/>
                </a:p>
              </p:txBody>
            </p:sp>
            <p:sp>
              <p:nvSpPr>
                <p:cNvPr id="1564" name="Rectangle 1563"/>
                <p:cNvSpPr/>
                <p:nvPr/>
              </p:nvSpPr>
              <p:spPr>
                <a:xfrm>
                  <a:off x="1801599" y="3653849"/>
                  <a:ext cx="609462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Hillsdale</a:t>
                  </a:r>
                  <a:endParaRPr lang="en-US"/>
                </a:p>
              </p:txBody>
            </p:sp>
            <p:sp>
              <p:nvSpPr>
                <p:cNvPr id="1565" name="Rectangle 1564"/>
                <p:cNvSpPr/>
                <p:nvPr/>
              </p:nvSpPr>
              <p:spPr>
                <a:xfrm>
                  <a:off x="1801593" y="3823313"/>
                  <a:ext cx="59503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Belmont</a:t>
                  </a:r>
                  <a:endParaRPr lang="en-US"/>
                </a:p>
              </p:txBody>
            </p:sp>
            <p:sp>
              <p:nvSpPr>
                <p:cNvPr id="1566" name="Rectangle 1565"/>
                <p:cNvSpPr/>
                <p:nvPr/>
              </p:nvSpPr>
              <p:spPr>
                <a:xfrm>
                  <a:off x="1801593" y="3954521"/>
                  <a:ext cx="72327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Carlos</a:t>
                  </a:r>
                  <a:endParaRPr lang="en-US"/>
                </a:p>
              </p:txBody>
            </p:sp>
            <p:sp>
              <p:nvSpPr>
                <p:cNvPr id="1567" name="Rectangle 1566"/>
                <p:cNvSpPr/>
                <p:nvPr/>
              </p:nvSpPr>
              <p:spPr>
                <a:xfrm>
                  <a:off x="1801592" y="4160331"/>
                  <a:ext cx="869149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Redwood City</a:t>
                  </a:r>
                  <a:endParaRPr lang="en-US"/>
                </a:p>
              </p:txBody>
            </p:sp>
            <p:sp>
              <p:nvSpPr>
                <p:cNvPr id="1568" name="Rectangle 1567"/>
                <p:cNvSpPr/>
                <p:nvPr/>
              </p:nvSpPr>
              <p:spPr>
                <a:xfrm>
                  <a:off x="1801592" y="4651219"/>
                  <a:ext cx="630301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Palo Alto</a:t>
                  </a:r>
                  <a:endParaRPr lang="en-US"/>
                </a:p>
              </p:txBody>
            </p:sp>
            <p:sp>
              <p:nvSpPr>
                <p:cNvPr id="1569" name="Rectangle 1568"/>
                <p:cNvSpPr/>
                <p:nvPr/>
              </p:nvSpPr>
              <p:spPr>
                <a:xfrm>
                  <a:off x="1801592" y="4826988"/>
                  <a:ext cx="87716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California Ave</a:t>
                  </a:r>
                  <a:endParaRPr lang="en-US"/>
                </a:p>
              </p:txBody>
            </p:sp>
            <p:sp>
              <p:nvSpPr>
                <p:cNvPr id="1570" name="Rectangle 1569"/>
                <p:cNvSpPr/>
                <p:nvPr/>
              </p:nvSpPr>
              <p:spPr>
                <a:xfrm>
                  <a:off x="1801592" y="5082479"/>
                  <a:ext cx="788999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Antonio</a:t>
                  </a:r>
                  <a:endParaRPr lang="en-US"/>
                </a:p>
              </p:txBody>
            </p:sp>
            <p:sp>
              <p:nvSpPr>
                <p:cNvPr id="1571" name="Rectangle 1570"/>
                <p:cNvSpPr/>
                <p:nvPr/>
              </p:nvSpPr>
              <p:spPr>
                <a:xfrm>
                  <a:off x="1801592" y="5285632"/>
                  <a:ext cx="90441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Mountain View</a:t>
                  </a:r>
                  <a:endParaRPr lang="en-US"/>
                </a:p>
              </p:txBody>
            </p:sp>
            <p:sp>
              <p:nvSpPr>
                <p:cNvPr id="1572" name="Rectangle 1571"/>
                <p:cNvSpPr/>
                <p:nvPr/>
              </p:nvSpPr>
              <p:spPr>
                <a:xfrm>
                  <a:off x="1801592" y="5562501"/>
                  <a:ext cx="70083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Sunnyvale</a:t>
                  </a:r>
                  <a:endParaRPr lang="en-US"/>
                </a:p>
              </p:txBody>
            </p:sp>
            <p:sp>
              <p:nvSpPr>
                <p:cNvPr id="1573" name="Rectangle 1572"/>
                <p:cNvSpPr/>
                <p:nvPr/>
              </p:nvSpPr>
              <p:spPr>
                <a:xfrm>
                  <a:off x="1801596" y="5739990"/>
                  <a:ext cx="66075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Lawrence</a:t>
                  </a:r>
                  <a:endParaRPr lang="en-US"/>
                </a:p>
              </p:txBody>
            </p:sp>
            <p:sp>
              <p:nvSpPr>
                <p:cNvPr id="1574" name="Rectangle 1573"/>
                <p:cNvSpPr/>
                <p:nvPr/>
              </p:nvSpPr>
              <p:spPr>
                <a:xfrm>
                  <a:off x="1791973" y="6114173"/>
                  <a:ext cx="752129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Santa Clara</a:t>
                  </a:r>
                  <a:endParaRPr lang="en-US"/>
                </a:p>
              </p:txBody>
            </p:sp>
            <p:sp>
              <p:nvSpPr>
                <p:cNvPr id="1575" name="Rectangle 1574"/>
                <p:cNvSpPr/>
                <p:nvPr/>
              </p:nvSpPr>
              <p:spPr>
                <a:xfrm>
                  <a:off x="1791973" y="6380184"/>
                  <a:ext cx="1026243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San Jose </a:t>
                  </a:r>
                  <a:r>
                    <a:rPr lang="en-US" sz="800" b="1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Diridon</a:t>
                  </a:r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6" name="Rectangle 1575"/>
                <p:cNvSpPr/>
                <p:nvPr/>
              </p:nvSpPr>
              <p:spPr>
                <a:xfrm>
                  <a:off x="1801592" y="4311695"/>
                  <a:ext cx="61106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Atherton</a:t>
                  </a:r>
                  <a:endParaRPr lang="en-US"/>
                </a:p>
              </p:txBody>
            </p:sp>
            <p:sp>
              <p:nvSpPr>
                <p:cNvPr id="1577" name="Rectangle 1576"/>
                <p:cNvSpPr/>
                <p:nvPr/>
              </p:nvSpPr>
              <p:spPr>
                <a:xfrm>
                  <a:off x="1801599" y="4517047"/>
                  <a:ext cx="734496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Menlo Park</a:t>
                  </a:r>
                  <a:endParaRPr lang="en-US"/>
                </a:p>
              </p:txBody>
            </p:sp>
            <p:sp>
              <p:nvSpPr>
                <p:cNvPr id="1578" name="Rectangle 1577"/>
                <p:cNvSpPr/>
                <p:nvPr/>
              </p:nvSpPr>
              <p:spPr>
                <a:xfrm>
                  <a:off x="1801592" y="6236515"/>
                  <a:ext cx="809837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College Park</a:t>
                  </a:r>
                  <a:endParaRPr lang="en-US"/>
                </a:p>
              </p:txBody>
            </p:sp>
          </p:grpSp>
          <p:grpSp>
            <p:nvGrpSpPr>
              <p:cNvPr id="1548" name="Group 1547"/>
              <p:cNvGrpSpPr/>
              <p:nvPr/>
            </p:nvGrpSpPr>
            <p:grpSpPr>
              <a:xfrm>
                <a:off x="8665597" y="1420937"/>
                <a:ext cx="2390819" cy="808236"/>
                <a:chOff x="8665597" y="1420937"/>
                <a:chExt cx="2390819" cy="808236"/>
              </a:xfrm>
            </p:grpSpPr>
            <p:sp>
              <p:nvSpPr>
                <p:cNvPr id="1549" name="Rectangle 1548"/>
                <p:cNvSpPr/>
                <p:nvPr/>
              </p:nvSpPr>
              <p:spPr>
                <a:xfrm rot="16200000">
                  <a:off x="8500648" y="1848780"/>
                  <a:ext cx="545342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Tamien</a:t>
                  </a:r>
                  <a:endParaRPr lang="en-US" sz="800" b="1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0" name="Rectangle 1549"/>
                <p:cNvSpPr/>
                <p:nvPr/>
              </p:nvSpPr>
              <p:spPr>
                <a:xfrm rot="16200000">
                  <a:off x="8903097" y="1855192"/>
                  <a:ext cx="532518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Capitol</a:t>
                  </a:r>
                </a:p>
              </p:txBody>
            </p:sp>
            <p:sp>
              <p:nvSpPr>
                <p:cNvPr id="1551" name="Rectangle 1550"/>
                <p:cNvSpPr/>
                <p:nvPr/>
              </p:nvSpPr>
              <p:spPr>
                <a:xfrm rot="16200000">
                  <a:off x="9143172" y="1717333"/>
                  <a:ext cx="808235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Blossom Hill</a:t>
                  </a:r>
                </a:p>
              </p:txBody>
            </p:sp>
            <p:sp>
              <p:nvSpPr>
                <p:cNvPr id="1552" name="Rectangle 1551"/>
                <p:cNvSpPr/>
                <p:nvPr/>
              </p:nvSpPr>
              <p:spPr>
                <a:xfrm rot="16200000">
                  <a:off x="10576637" y="1749394"/>
                  <a:ext cx="744114" cy="21544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r"/>
                  <a:r>
                    <a:rPr lang="en-US" sz="800" b="1">
                      <a:latin typeface="Arial" panose="020B0604020202020204" pitchFamily="34" charset="0"/>
                      <a:cs typeface="Arial" panose="020B0604020202020204" pitchFamily="34" charset="0"/>
                    </a:rPr>
                    <a:t>Morgan Hill</a:t>
                  </a:r>
                </a:p>
              </p:txBody>
            </p:sp>
          </p:grpSp>
        </p:grpSp>
        <p:sp>
          <p:nvSpPr>
            <p:cNvPr id="1545" name="Rectangle 1544"/>
            <p:cNvSpPr/>
            <p:nvPr/>
          </p:nvSpPr>
          <p:spPr>
            <a:xfrm rot="16200000">
              <a:off x="11037061" y="1766225"/>
              <a:ext cx="71045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San Martin</a:t>
              </a:r>
            </a:p>
          </p:txBody>
        </p:sp>
        <p:sp>
          <p:nvSpPr>
            <p:cNvPr id="1546" name="Rectangle 1545"/>
            <p:cNvSpPr/>
            <p:nvPr/>
          </p:nvSpPr>
          <p:spPr>
            <a:xfrm rot="16200000">
              <a:off x="11836207" y="1880039"/>
              <a:ext cx="48282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800" b="1">
                  <a:latin typeface="Arial" panose="020B0604020202020204" pitchFamily="34" charset="0"/>
                  <a:cs typeface="Arial" panose="020B0604020202020204" pitchFamily="34" charset="0"/>
                </a:rPr>
                <a:t>Gilroy</a:t>
              </a:r>
            </a:p>
          </p:txBody>
        </p:sp>
      </p:grpSp>
      <p:sp>
        <p:nvSpPr>
          <p:cNvPr id="1467" name="Oval 1466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1373297" y="2855822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68" name="Pie 1467"/>
          <p:cNvSpPr/>
          <p:nvPr/>
        </p:nvSpPr>
        <p:spPr>
          <a:xfrm>
            <a:off x="11373297" y="2855822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69" name="Oval 1468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0233932" y="2852449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470" name="Pie 1469"/>
          <p:cNvSpPr/>
          <p:nvPr/>
        </p:nvSpPr>
        <p:spPr>
          <a:xfrm>
            <a:off x="10233932" y="2852449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62" name="Rectangle: Rounded Corners 146">
            <a:extLst>
              <a:ext uri="{FF2B5EF4-FFF2-40B4-BE49-F238E27FC236}">
                <a16:creationId xmlns="" xmlns:a16="http://schemas.microsoft.com/office/drawing/2014/main" id="{5266E215-D5BE-47A5-B079-FB2096349840}"/>
              </a:ext>
            </a:extLst>
          </p:cNvPr>
          <p:cNvSpPr/>
          <p:nvPr/>
        </p:nvSpPr>
        <p:spPr bwMode="auto">
          <a:xfrm>
            <a:off x="1892512" y="2464947"/>
            <a:ext cx="872755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4 Trains / Hour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3" name="Rectangle: Rounded Corners 153">
            <a:extLst>
              <a:ext uri="{FF2B5EF4-FFF2-40B4-BE49-F238E27FC236}">
                <a16:creationId xmlns="" xmlns:a16="http://schemas.microsoft.com/office/drawing/2014/main" id="{A42D6A25-5049-4EB3-B9BA-54DF5EB4D8B7}"/>
              </a:ext>
            </a:extLst>
          </p:cNvPr>
          <p:cNvSpPr/>
          <p:nvPr/>
        </p:nvSpPr>
        <p:spPr bwMode="auto">
          <a:xfrm>
            <a:off x="1892512" y="3006940"/>
            <a:ext cx="872755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4 Trains / Hour</a:t>
            </a:r>
          </a:p>
        </p:txBody>
      </p:sp>
      <p:sp>
        <p:nvSpPr>
          <p:cNvPr id="1464" name="Rectangle: Rounded Corners 164">
            <a:extLst>
              <a:ext uri="{FF2B5EF4-FFF2-40B4-BE49-F238E27FC236}">
                <a16:creationId xmlns="" xmlns:a16="http://schemas.microsoft.com/office/drawing/2014/main" id="{3301B50E-01B0-4AA2-A2C4-BF6D82170D18}"/>
              </a:ext>
            </a:extLst>
          </p:cNvPr>
          <p:cNvSpPr/>
          <p:nvPr/>
        </p:nvSpPr>
        <p:spPr bwMode="auto">
          <a:xfrm>
            <a:off x="1892512" y="2834747"/>
            <a:ext cx="872755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4 Trains / Hour</a:t>
            </a:r>
          </a:p>
        </p:txBody>
      </p:sp>
      <p:sp>
        <p:nvSpPr>
          <p:cNvPr id="1465" name="Rectangle: Rounded Corners 91">
            <a:extLst>
              <a:ext uri="{FF2B5EF4-FFF2-40B4-BE49-F238E27FC236}">
                <a16:creationId xmlns="" xmlns:a16="http://schemas.microsoft.com/office/drawing/2014/main" id="{FA14BF30-0A07-4561-BC76-72DBECEE4988}"/>
              </a:ext>
            </a:extLst>
          </p:cNvPr>
          <p:cNvSpPr/>
          <p:nvPr/>
        </p:nvSpPr>
        <p:spPr bwMode="auto">
          <a:xfrm>
            <a:off x="1892512" y="2649249"/>
            <a:ext cx="872755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4 Trains / Hour</a:t>
            </a:r>
          </a:p>
        </p:txBody>
      </p:sp>
      <p:sp>
        <p:nvSpPr>
          <p:cNvPr id="1605" name="Rectangle 1604">
            <a:extLst>
              <a:ext uri="{FF2B5EF4-FFF2-40B4-BE49-F238E27FC236}">
                <a16:creationId xmlns="" xmlns:a16="http://schemas.microsoft.com/office/drawing/2014/main" id="{D4A0CA99-B074-4DCB-9531-3F37DD5A1DD8}"/>
              </a:ext>
            </a:extLst>
          </p:cNvPr>
          <p:cNvSpPr/>
          <p:nvPr/>
        </p:nvSpPr>
        <p:spPr bwMode="auto">
          <a:xfrm rot="16200000">
            <a:off x="1285002" y="1811313"/>
            <a:ext cx="144016" cy="284092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606" name="Rectangle 1605">
            <a:extLst>
              <a:ext uri="{FF2B5EF4-FFF2-40B4-BE49-F238E27FC236}">
                <a16:creationId xmlns="" xmlns:a16="http://schemas.microsoft.com/office/drawing/2014/main" id="{24E81CEF-FE9E-47C9-9A8C-3D36CD3B3095}"/>
              </a:ext>
            </a:extLst>
          </p:cNvPr>
          <p:cNvSpPr/>
          <p:nvPr/>
        </p:nvSpPr>
        <p:spPr bwMode="auto">
          <a:xfrm rot="16200000">
            <a:off x="1285002" y="2170692"/>
            <a:ext cx="144016" cy="284093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607" name="Rectangle 1606">
            <a:extLst>
              <a:ext uri="{FF2B5EF4-FFF2-40B4-BE49-F238E27FC236}">
                <a16:creationId xmlns="" xmlns:a16="http://schemas.microsoft.com/office/drawing/2014/main" id="{B85DCA49-DF0B-4162-B734-0779C0644000}"/>
              </a:ext>
            </a:extLst>
          </p:cNvPr>
          <p:cNvSpPr/>
          <p:nvPr/>
        </p:nvSpPr>
        <p:spPr bwMode="auto">
          <a:xfrm rot="16200000">
            <a:off x="1285003" y="1998499"/>
            <a:ext cx="144016" cy="284093"/>
          </a:xfrm>
          <a:prstGeom prst="rect">
            <a:avLst/>
          </a:prstGeom>
          <a:solidFill>
            <a:srgbClr val="004B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608" name="Rectangle: Rounded Corners 146">
            <a:extLst>
              <a:ext uri="{FF2B5EF4-FFF2-40B4-BE49-F238E27FC236}">
                <a16:creationId xmlns="" xmlns:a16="http://schemas.microsoft.com/office/drawing/2014/main" id="{5266E215-D5BE-47A5-B079-FB2096349840}"/>
              </a:ext>
            </a:extLst>
          </p:cNvPr>
          <p:cNvSpPr/>
          <p:nvPr/>
        </p:nvSpPr>
        <p:spPr bwMode="auto">
          <a:xfrm>
            <a:off x="220410" y="2033899"/>
            <a:ext cx="970151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  <a:p>
            <a:pPr marL="0" marR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</a:p>
          <a:p>
            <a:pPr marL="0" marR="0" indent="0" algn="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High Speed Rail</a:t>
            </a:r>
            <a:endParaRPr kumimoji="0" lang="en-US" sz="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9" name="Rectangle: Rounded Corners 146">
            <a:extLst>
              <a:ext uri="{FF2B5EF4-FFF2-40B4-BE49-F238E27FC236}">
                <a16:creationId xmlns="" xmlns:a16="http://schemas.microsoft.com/office/drawing/2014/main" id="{5266E215-D5BE-47A5-B079-FB2096349840}"/>
              </a:ext>
            </a:extLst>
          </p:cNvPr>
          <p:cNvSpPr/>
          <p:nvPr/>
        </p:nvSpPr>
        <p:spPr bwMode="auto">
          <a:xfrm>
            <a:off x="654913" y="1656235"/>
            <a:ext cx="1071296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Service Type</a:t>
            </a: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5" name="Rectangle: Rounded Corners 153">
            <a:extLst>
              <a:ext uri="{FF2B5EF4-FFF2-40B4-BE49-F238E27FC236}">
                <a16:creationId xmlns="" xmlns:a16="http://schemas.microsoft.com/office/drawing/2014/main" id="{A42D6A25-5049-4EB3-B9BA-54DF5EB4D8B7}"/>
              </a:ext>
            </a:extLst>
          </p:cNvPr>
          <p:cNvSpPr/>
          <p:nvPr/>
        </p:nvSpPr>
        <p:spPr bwMode="auto">
          <a:xfrm>
            <a:off x="6937327" y="3172773"/>
            <a:ext cx="872755" cy="143785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4 Trains / Hour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4382228" y="3031483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69" name="Pie 168"/>
          <p:cNvSpPr/>
          <p:nvPr/>
        </p:nvSpPr>
        <p:spPr>
          <a:xfrm>
            <a:off x="4382228" y="3031483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1373836" y="3029895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71" name="Pie 170"/>
          <p:cNvSpPr/>
          <p:nvPr/>
        </p:nvSpPr>
        <p:spPr>
          <a:xfrm>
            <a:off x="11373836" y="3029895"/>
            <a:ext cx="93663" cy="93663"/>
          </a:xfrm>
          <a:prstGeom prst="pie">
            <a:avLst>
              <a:gd name="adj1" fmla="val 1074892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="" xmlns:a16="http://schemas.microsoft.com/office/drawing/2014/main" id="{A00FB030-B621-446B-BA83-B1757F8AECD3}"/>
              </a:ext>
            </a:extLst>
          </p:cNvPr>
          <p:cNvSpPr/>
          <p:nvPr/>
        </p:nvSpPr>
        <p:spPr bwMode="auto">
          <a:xfrm rot="16200000">
            <a:off x="11373836" y="3202160"/>
            <a:ext cx="93663" cy="93663"/>
          </a:xfrm>
          <a:prstGeom prst="ellipse">
            <a:avLst/>
          </a:prstGeom>
          <a:solidFill>
            <a:srgbClr val="0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err="1">
              <a:ln>
                <a:noFill/>
              </a:ln>
              <a:solidFill>
                <a:schemeClr val="tx1"/>
              </a:solidFill>
              <a:effectLst/>
              <a:latin typeface="DB Office" pitchFamily="34" charset="0"/>
            </a:endParaRPr>
          </a:p>
        </p:txBody>
      </p:sp>
      <p:sp>
        <p:nvSpPr>
          <p:cNvPr id="173" name="Pie 172"/>
          <p:cNvSpPr/>
          <p:nvPr/>
        </p:nvSpPr>
        <p:spPr>
          <a:xfrm>
            <a:off x="11373836" y="3202160"/>
            <a:ext cx="93663" cy="93663"/>
          </a:xfrm>
          <a:prstGeom prst="pie">
            <a:avLst>
              <a:gd name="adj1" fmla="val 5333088"/>
              <a:gd name="adj2" fmla="val 16200000"/>
            </a:avLst>
          </a:prstGeom>
          <a:solidFill>
            <a:srgbClr val="FFFFFF"/>
          </a:solidFill>
          <a:ln w="952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4" name="Rectangle: Rounded Corners 146">
            <a:extLst>
              <a:ext uri="{FF2B5EF4-FFF2-40B4-BE49-F238E27FC236}">
                <a16:creationId xmlns="" xmlns:a16="http://schemas.microsoft.com/office/drawing/2014/main" id="{5266E215-D5BE-47A5-B079-FB2096349840}"/>
              </a:ext>
            </a:extLst>
          </p:cNvPr>
          <p:cNvSpPr/>
          <p:nvPr/>
        </p:nvSpPr>
        <p:spPr bwMode="auto">
          <a:xfrm>
            <a:off x="1538934" y="2117653"/>
            <a:ext cx="1270885" cy="27192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72000" tIns="72000" rIns="72000" bIns="720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PEAK PERIOD 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EACH DIRECTION</a:t>
            </a:r>
            <a:endParaRPr kumimoji="0" 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274893" y="3249503"/>
            <a:ext cx="1306034" cy="648225"/>
            <a:chOff x="274893" y="3249503"/>
            <a:chExt cx="1306034" cy="648225"/>
          </a:xfrm>
        </p:grpSpPr>
        <p:sp>
          <p:nvSpPr>
            <p:cNvPr id="176" name="Rounded Rectangle 175"/>
            <p:cNvSpPr/>
            <p:nvPr/>
          </p:nvSpPr>
          <p:spPr>
            <a:xfrm>
              <a:off x="1336666" y="3520273"/>
              <a:ext cx="162392" cy="33120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274893" y="3436063"/>
              <a:ext cx="10791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Conceptual 4 Track</a:t>
              </a:r>
            </a:p>
            <a:p>
              <a:pPr algn="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Segment or Station</a:t>
              </a:r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672943" y="3249503"/>
              <a:ext cx="907984" cy="2541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Infrastructure</a:t>
              </a: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509631" y="2633930"/>
            <a:ext cx="1140912" cy="569346"/>
            <a:chOff x="509631" y="2633930"/>
            <a:chExt cx="1140912" cy="569346"/>
          </a:xfrm>
        </p:grpSpPr>
        <p:sp>
          <p:nvSpPr>
            <p:cNvPr id="180" name="Oval 179">
              <a:extLst>
                <a:ext uri="{FF2B5EF4-FFF2-40B4-BE49-F238E27FC236}">
                  <a16:creationId xmlns="" xmlns:a16="http://schemas.microsoft.com/office/drawing/2014/main" id="{DC4E7A57-5DC7-4D2D-A83D-B107C350D1C9}"/>
                </a:ext>
              </a:extLst>
            </p:cNvPr>
            <p:cNvSpPr/>
            <p:nvPr/>
          </p:nvSpPr>
          <p:spPr bwMode="auto">
            <a:xfrm rot="16200000">
              <a:off x="708831" y="2899410"/>
              <a:ext cx="93663" cy="93663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861454" y="2899410"/>
              <a:ext cx="93663" cy="93663"/>
              <a:chOff x="6621304" y="4773367"/>
              <a:chExt cx="93663" cy="93663"/>
            </a:xfrm>
          </p:grpSpPr>
          <p:sp>
            <p:nvSpPr>
              <p:cNvPr id="190" name="Oval 189">
                <a:extLst>
                  <a:ext uri="{FF2B5EF4-FFF2-40B4-BE49-F238E27FC236}">
                    <a16:creationId xmlns="" xmlns:a16="http://schemas.microsoft.com/office/drawing/2014/main" id="{A00FB030-B621-446B-BA83-B1757F8AECD3}"/>
                  </a:ext>
                </a:extLst>
              </p:cNvPr>
              <p:cNvSpPr/>
              <p:nvPr/>
            </p:nvSpPr>
            <p:spPr bwMode="auto">
              <a:xfrm rot="16200000">
                <a:off x="6621304" y="4773367"/>
                <a:ext cx="93663" cy="93663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191" name="Pie 190"/>
              <p:cNvSpPr/>
              <p:nvPr/>
            </p:nvSpPr>
            <p:spPr>
              <a:xfrm>
                <a:off x="6621304" y="4773367"/>
                <a:ext cx="93663" cy="93663"/>
              </a:xfrm>
              <a:prstGeom prst="pi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2" name="Oval 181">
              <a:extLst>
                <a:ext uri="{FF2B5EF4-FFF2-40B4-BE49-F238E27FC236}">
                  <a16:creationId xmlns="" xmlns:a16="http://schemas.microsoft.com/office/drawing/2014/main" id="{A00FB030-B621-446B-BA83-B1757F8AECD3}"/>
                </a:ext>
              </a:extLst>
            </p:cNvPr>
            <p:cNvSpPr/>
            <p:nvPr/>
          </p:nvSpPr>
          <p:spPr bwMode="auto">
            <a:xfrm rot="16200000">
              <a:off x="1031309" y="2899410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83" name="Pie 182"/>
            <p:cNvSpPr/>
            <p:nvPr/>
          </p:nvSpPr>
          <p:spPr>
            <a:xfrm>
              <a:off x="1031309" y="2899410"/>
              <a:ext cx="93663" cy="93663"/>
            </a:xfrm>
            <a:prstGeom prst="pie">
              <a:avLst>
                <a:gd name="adj1" fmla="val 5333088"/>
                <a:gd name="adj2" fmla="val 162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84" name="Group 183"/>
            <p:cNvGrpSpPr/>
            <p:nvPr/>
          </p:nvGrpSpPr>
          <p:grpSpPr>
            <a:xfrm>
              <a:off x="1194282" y="2899410"/>
              <a:ext cx="93663" cy="93663"/>
              <a:chOff x="7119256" y="4773367"/>
              <a:chExt cx="93663" cy="93663"/>
            </a:xfrm>
          </p:grpSpPr>
          <p:sp>
            <p:nvSpPr>
              <p:cNvPr id="188" name="Oval 187">
                <a:extLst>
                  <a:ext uri="{FF2B5EF4-FFF2-40B4-BE49-F238E27FC236}">
                    <a16:creationId xmlns="" xmlns:a16="http://schemas.microsoft.com/office/drawing/2014/main" id="{A00FB030-B621-446B-BA83-B1757F8AECD3}"/>
                  </a:ext>
                </a:extLst>
              </p:cNvPr>
              <p:cNvSpPr/>
              <p:nvPr/>
            </p:nvSpPr>
            <p:spPr bwMode="auto">
              <a:xfrm rot="16200000">
                <a:off x="7119256" y="4773367"/>
                <a:ext cx="93663" cy="93663"/>
              </a:xfrm>
              <a:prstGeom prst="ellipse">
                <a:avLst/>
              </a:prstGeom>
              <a:solidFill>
                <a:srgbClr val="0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72000" tIns="72000" rIns="72000" bIns="7200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err="1">
                  <a:ln>
                    <a:noFill/>
                  </a:ln>
                  <a:solidFill>
                    <a:schemeClr val="tx1"/>
                  </a:solidFill>
                  <a:effectLst/>
                  <a:latin typeface="DB Office" pitchFamily="34" charset="0"/>
                </a:endParaRPr>
              </a:p>
            </p:txBody>
          </p:sp>
          <p:sp>
            <p:nvSpPr>
              <p:cNvPr id="189" name="Pie 188"/>
              <p:cNvSpPr/>
              <p:nvPr/>
            </p:nvSpPr>
            <p:spPr>
              <a:xfrm>
                <a:off x="7119256" y="4773367"/>
                <a:ext cx="93663" cy="93663"/>
              </a:xfrm>
              <a:prstGeom prst="pie">
                <a:avLst>
                  <a:gd name="adj1" fmla="val 10748928"/>
                  <a:gd name="adj2" fmla="val 1620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5" name="Oval 184">
              <a:extLst>
                <a:ext uri="{FF2B5EF4-FFF2-40B4-BE49-F238E27FC236}">
                  <a16:creationId xmlns="" xmlns:a16="http://schemas.microsoft.com/office/drawing/2014/main" id="{7BF0F470-1A86-4AEE-A89F-907B591DD20B}"/>
                </a:ext>
              </a:extLst>
            </p:cNvPr>
            <p:cNvSpPr/>
            <p:nvPr/>
          </p:nvSpPr>
          <p:spPr bwMode="auto">
            <a:xfrm rot="16200000">
              <a:off x="1353347" y="2899410"/>
              <a:ext cx="93663" cy="93663"/>
            </a:xfrm>
            <a:prstGeom prst="ellipse">
              <a:avLst/>
            </a:prstGeom>
            <a:solidFill>
              <a:srgbClr val="0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DB Office" pitchFamily="34" charset="0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619332" y="2993123"/>
              <a:ext cx="1031211" cy="21015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r>
                <a:rPr lang="en-US" sz="800">
                  <a:latin typeface="Arial" panose="020B0604020202020204" pitchFamily="34" charset="0"/>
                  <a:cs typeface="Arial" panose="020B0604020202020204" pitchFamily="34" charset="0"/>
                </a:rPr>
                <a:t>4    3    2    1  &lt;1</a:t>
              </a:r>
            </a:p>
          </p:txBody>
        </p:sp>
        <p:sp>
          <p:nvSpPr>
            <p:cNvPr id="187" name="Rectangle: Rounded Corners 146">
              <a:extLst>
                <a:ext uri="{FF2B5EF4-FFF2-40B4-BE49-F238E27FC236}">
                  <a16:creationId xmlns="" xmlns:a16="http://schemas.microsoft.com/office/drawing/2014/main" id="{5266E215-D5BE-47A5-B079-FB2096349840}"/>
                </a:ext>
              </a:extLst>
            </p:cNvPr>
            <p:cNvSpPr/>
            <p:nvPr/>
          </p:nvSpPr>
          <p:spPr bwMode="auto">
            <a:xfrm>
              <a:off x="509631" y="2633930"/>
              <a:ext cx="1071296" cy="143785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Service Level (Trains per Hour)</a:t>
              </a:r>
              <a:endParaRPr kumimoji="0" lang="en-US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2" name="Rectangle 191"/>
          <p:cNvSpPr/>
          <p:nvPr/>
        </p:nvSpPr>
        <p:spPr>
          <a:xfrm>
            <a:off x="1845129" y="3753614"/>
            <a:ext cx="462254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solidFill>
                  <a:srgbClr val="00587C"/>
                </a:solidFill>
                <a:latin typeface="Arial" panose="020B0604020202020204" pitchFamily="34" charset="0"/>
              </a:rPr>
              <a:t>Features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Nearly complete local stop service – almost all stations receiving at least 4 TPH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Two express lines serving major markets – many stations receive 8 or 12 TPH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sz="1400" b="1" dirty="0">
                <a:solidFill>
                  <a:srgbClr val="00587C"/>
                </a:solidFill>
                <a:latin typeface="Arial" panose="020B0604020202020204" pitchFamily="34" charset="0"/>
              </a:rPr>
              <a:t>Passing Track Needs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Requires up to 15 miles of new 4 track segments: South San Francisco to Millbrae, Hayward Park to Redwood City, and northern Santa Clara County between Palo Alto and Mountain View stations (shown: California Avenue to north of Mountain View)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193" name="Rectangle 192"/>
          <p:cNvSpPr/>
          <p:nvPr/>
        </p:nvSpPr>
        <p:spPr>
          <a:xfrm>
            <a:off x="6612697" y="3753614"/>
            <a:ext cx="491263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400" b="1" dirty="0">
                <a:solidFill>
                  <a:srgbClr val="00587C"/>
                </a:solidFill>
                <a:latin typeface="Arial" panose="020B0604020202020204" pitchFamily="34" charset="0"/>
              </a:rPr>
              <a:t>Options &amp; Considerations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SSF-Millbrae passing track enables second express line; this line cannot stop north of Burlingame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Tradeoff between infrastructure and service along Mid-Peninsula - some flexibility in length of passing tracks versus number and location of stops 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Flexible 5 mile passing track segment somewhere between Palo Alto and Mountain View</a:t>
            </a:r>
          </a:p>
          <a:p>
            <a:pPr marL="182880" indent="-182880" fontAlgn="base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767171"/>
                </a:solidFill>
                <a:latin typeface="Arial" panose="020B0604020202020204" pitchFamily="34" charset="0"/>
              </a:rPr>
              <a:t>Atherton, College Park, and San Martin served on an hourly or exception basis</a:t>
            </a:r>
            <a:endParaRPr lang="en-US" sz="1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0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70610" y="2203383"/>
            <a:ext cx="5040664" cy="44935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Off-peak and weekend service provides unique opportunities and challenges for Caltrain</a:t>
            </a:r>
          </a:p>
          <a:p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Caltrain corridor has very high all-day travel demand, 7 days a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for off-peak service may increase overtime along with corridor development and densities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morning, midday, evening, and weekend periods all present different challenges and opportunities related to operating costs and work windows for construction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610" y="449287"/>
            <a:ext cx="475765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Developing 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Day Service Plans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0" t="523" r="11465" b="11879"/>
          <a:stretch/>
        </p:blipFill>
        <p:spPr>
          <a:xfrm rot="5400000">
            <a:off x="5652826" y="169704"/>
            <a:ext cx="6714317" cy="637491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274677" y="6645670"/>
            <a:ext cx="354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96B4A8B5-1166-44D1-91F0-CE1336A75521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46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526" y="924897"/>
            <a:ext cx="463211" cy="5965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81166" y="472582"/>
            <a:ext cx="2687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74" y="4002610"/>
            <a:ext cx="687798" cy="6035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81166" y="3493696"/>
            <a:ext cx="2738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0"/>
          <p:cNvSpPr>
            <a:spLocks noGrp="1"/>
          </p:cNvSpPr>
          <p:nvPr>
            <p:ph sz="half" idx="2"/>
          </p:nvPr>
        </p:nvSpPr>
        <p:spPr>
          <a:xfrm>
            <a:off x="6896783" y="835133"/>
            <a:ext cx="4901982" cy="262441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This update describes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different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illustrative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2040 service </a:t>
            </a:r>
            <a:r>
              <a:rPr lang="en-US" b="0" dirty="0" smtClean="0">
                <a:solidFill>
                  <a:schemeClr val="bg2">
                    <a:lumMod val="50000"/>
                  </a:schemeClr>
                </a:solidFill>
              </a:rPr>
              <a:t>concepts that underlie each Growth Scenario. 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The different concepts shown are not proposals or recommendations.  They represent an indicative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range of options</a:t>
            </a: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 for how Caltrain service could grow given different levels of investment in the corridor</a:t>
            </a:r>
            <a:endParaRPr lang="en-US" u="sng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Content Placeholder 20"/>
          <p:cNvSpPr>
            <a:spLocks noGrp="1"/>
          </p:cNvSpPr>
          <p:nvPr>
            <p:ph sz="half" idx="4294967295"/>
          </p:nvPr>
        </p:nvSpPr>
        <p:spPr>
          <a:xfrm>
            <a:off x="6896783" y="3862841"/>
            <a:ext cx="5186362" cy="26241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chemeClr val="bg2">
                    <a:lumMod val="50000"/>
                  </a:schemeClr>
                </a:solidFill>
              </a:rPr>
              <a:t>During the spring of 2019 the Business Plan team will develop a detailed “Business Case” analysis for each of the different growth scenarios. The Business Case will quantify the financial implications and wider costs and benefits of each growth scenario</a:t>
            </a:r>
          </a:p>
        </p:txBody>
      </p:sp>
      <p:sp>
        <p:nvSpPr>
          <p:cNvPr id="2" name="Right Arrow 1"/>
          <p:cNvSpPr/>
          <p:nvPr/>
        </p:nvSpPr>
        <p:spPr>
          <a:xfrm rot="5400000">
            <a:off x="5655599" y="2431982"/>
            <a:ext cx="1513065" cy="194713"/>
          </a:xfrm>
          <a:prstGeom prst="rightArrow">
            <a:avLst/>
          </a:prstGeom>
          <a:solidFill>
            <a:srgbClr val="DA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0609" y="835133"/>
            <a:ext cx="516024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Choose a Service Vision?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ontent Placeholder 7"/>
          <p:cNvSpPr txBox="1">
            <a:spLocks/>
          </p:cNvSpPr>
          <p:nvPr/>
        </p:nvSpPr>
        <p:spPr>
          <a:xfrm>
            <a:off x="370609" y="3692931"/>
            <a:ext cx="4818248" cy="27574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none" spc="0" baseline="0">
                <a:solidFill>
                  <a:srgbClr val="DA1A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</a:rPr>
              <a:t>Choosing a long range “Service Vision” is not just about picking which service pattern looks the best- it requires evaluating which package of service and investments will deliver the best value to the corridor and the region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74677" y="6645670"/>
            <a:ext cx="354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E428ED01-AC59-4B8E-BD5C-FCBAA7FDD787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64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build="p"/>
      <p:bldP spid="14" grpId="0" build="p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3"/>
          <p:cNvSpPr txBox="1">
            <a:spLocks/>
          </p:cNvSpPr>
          <p:nvPr/>
        </p:nvSpPr>
        <p:spPr>
          <a:xfrm>
            <a:off x="269912" y="562037"/>
            <a:ext cx="11274542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Planning to Deliver</a:t>
            </a:r>
            <a:r>
              <a:rPr lang="en-US" dirty="0"/>
              <a:t> 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9912" y="1218460"/>
            <a:ext cx="8806953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 smtClean="0"/>
              <a:t>How will the </a:t>
            </a:r>
            <a:r>
              <a:rPr lang="en-US" sz="2000" dirty="0" err="1" smtClean="0"/>
              <a:t>Caltrain</a:t>
            </a:r>
            <a:r>
              <a:rPr lang="en-US" sz="2000" dirty="0" smtClean="0"/>
              <a:t> Organization Support the Service Vision?</a:t>
            </a:r>
            <a:endParaRPr lang="en-US" sz="2000" dirty="0"/>
          </a:p>
        </p:txBody>
      </p:sp>
      <p:sp>
        <p:nvSpPr>
          <p:cNvPr id="13" name="Text Placeholder 8"/>
          <p:cNvSpPr txBox="1">
            <a:spLocks/>
          </p:cNvSpPr>
          <p:nvPr/>
        </p:nvSpPr>
        <p:spPr>
          <a:xfrm>
            <a:off x="198922" y="2444438"/>
            <a:ext cx="4058382" cy="3093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none" spc="0" baseline="0">
                <a:solidFill>
                  <a:srgbClr val="DA1A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Key Concept- Service Delivery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2">
                    <a:lumMod val="50000"/>
                  </a:schemeClr>
                </a:solidFill>
              </a:rPr>
              <a:t>How </a:t>
            </a:r>
            <a:r>
              <a:rPr lang="en-US" sz="1600" b="0" dirty="0" err="1" smtClean="0">
                <a:solidFill>
                  <a:schemeClr val="bg2">
                    <a:lumMod val="50000"/>
                  </a:schemeClr>
                </a:solidFill>
              </a:rPr>
              <a:t>Caltrain</a:t>
            </a:r>
            <a:r>
              <a:rPr lang="en-US" sz="1600" b="0" dirty="0" smtClean="0">
                <a:solidFill>
                  <a:schemeClr val="bg2">
                    <a:lumMod val="50000"/>
                  </a:schemeClr>
                </a:solidFill>
              </a:rPr>
              <a:t> operates and manages service (both on and off the corridor)</a:t>
            </a:r>
            <a:r>
              <a:rPr lang="en-US" sz="1600" b="0" dirty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2">
                    <a:lumMod val="50000"/>
                  </a:schemeClr>
                </a:solidFill>
              </a:rPr>
              <a:t>Includes activities like train operations, maintenance, capital project delivery, joint development, planning, and budgeting</a:t>
            </a:r>
            <a:endParaRPr lang="en-US" sz="1600" b="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600" dirty="0" smtClean="0"/>
              <a:t>Key Concept - Governance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2">
                    <a:lumMod val="50000"/>
                  </a:schemeClr>
                </a:solidFill>
              </a:rPr>
              <a:t>The manner in which </a:t>
            </a:r>
            <a:r>
              <a:rPr lang="en-US" sz="1600" b="0" dirty="0" err="1" smtClean="0">
                <a:solidFill>
                  <a:schemeClr val="bg2">
                    <a:lumMod val="50000"/>
                  </a:schemeClr>
                </a:solidFill>
              </a:rPr>
              <a:t>Caltrain</a:t>
            </a:r>
            <a:r>
              <a:rPr lang="en-US" sz="1600" b="0" dirty="0" smtClean="0">
                <a:solidFill>
                  <a:schemeClr val="bg2">
                    <a:lumMod val="50000"/>
                  </a:schemeClr>
                </a:solidFill>
              </a:rPr>
              <a:t> is overseen by the Board</a:t>
            </a:r>
            <a:endParaRPr lang="en-US" sz="1600" b="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2">
                    <a:lumMod val="50000"/>
                  </a:schemeClr>
                </a:solidFill>
              </a:rPr>
              <a:t>Focus on the agency’s decision making process and the Board’s oversight of the </a:t>
            </a:r>
            <a:r>
              <a:rPr lang="en-US" sz="1600" b="0" dirty="0" err="1" smtClean="0">
                <a:solidFill>
                  <a:schemeClr val="bg2">
                    <a:lumMod val="50000"/>
                  </a:schemeClr>
                </a:solidFill>
              </a:rPr>
              <a:t>Caltrain</a:t>
            </a:r>
            <a:r>
              <a:rPr lang="en-US" sz="1600" b="0" dirty="0" smtClean="0">
                <a:solidFill>
                  <a:schemeClr val="bg2">
                    <a:lumMod val="50000"/>
                  </a:schemeClr>
                </a:solidFill>
              </a:rPr>
              <a:t> organization</a:t>
            </a:r>
            <a:endParaRPr lang="en-US" sz="1600" b="0" dirty="0">
              <a:solidFill>
                <a:schemeClr val="bg2">
                  <a:lumMod val="50000"/>
                </a:schemeClr>
              </a:solidFill>
            </a:endParaRPr>
          </a:p>
          <a:p>
            <a:pPr lvl="2" indent="0">
              <a:buNone/>
            </a:pPr>
            <a:endParaRPr lang="en-US" sz="1400" dirty="0"/>
          </a:p>
        </p:txBody>
      </p:sp>
      <p:pic>
        <p:nvPicPr>
          <p:cNvPr id="17" name="Picture 2" descr="https://scontent-lax3-1.cdninstagram.com/vp/e34f46aac20a1a27c661be2b6b90ac92/5C11FF3D/t51.2885-15/e35/31054636_1653371254758146_2995532637176594432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9750" y="2865911"/>
            <a:ext cx="2855439" cy="285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8"/>
          <p:cNvSpPr txBox="1">
            <a:spLocks/>
          </p:cNvSpPr>
          <p:nvPr/>
        </p:nvSpPr>
        <p:spPr>
          <a:xfrm>
            <a:off x="7391400" y="2445327"/>
            <a:ext cx="4622800" cy="3517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cap="none" spc="0" baseline="0">
                <a:solidFill>
                  <a:srgbClr val="DA1A3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Analysis and Outcomes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2">
                    <a:lumMod val="50000"/>
                  </a:schemeClr>
                </a:solidFill>
              </a:rPr>
              <a:t>Interviews with stakeholders, organizational </a:t>
            </a:r>
            <a:r>
              <a:rPr lang="en-US" sz="1600" b="0" dirty="0">
                <a:solidFill>
                  <a:schemeClr val="bg2">
                    <a:lumMod val="50000"/>
                  </a:schemeClr>
                </a:solidFill>
              </a:rPr>
              <a:t>“mapping” and analysis of current Caltrain structure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bg2">
                    <a:lumMod val="50000"/>
                  </a:schemeClr>
                </a:solidFill>
              </a:rPr>
              <a:t>Comparison with national and international peer railroads</a:t>
            </a:r>
          </a:p>
          <a:p>
            <a:pPr marL="342900" lvl="2" indent="-342900">
              <a:spcBef>
                <a:spcPts val="1000"/>
              </a:spcBef>
            </a:pPr>
            <a:r>
              <a:rPr lang="en-US" sz="1600" dirty="0" smtClean="0"/>
              <a:t>Understand the range of potential organizational structures for both service delivery and governance and evaluate at a high level</a:t>
            </a:r>
          </a:p>
          <a:p>
            <a:pPr marL="342900" lvl="2" indent="-342900">
              <a:spcBef>
                <a:spcPts val="1000"/>
              </a:spcBef>
            </a:pPr>
            <a:r>
              <a:rPr lang="en-US" sz="1600" dirty="0" smtClean="0"/>
              <a:t>Work with JPB and JPA members to determine strategy and next steps</a:t>
            </a:r>
          </a:p>
          <a:p>
            <a:pPr marL="342900" lvl="2" indent="-342900">
              <a:spcBef>
                <a:spcPts val="1000"/>
              </a:spcBef>
            </a:pPr>
            <a:r>
              <a:rPr lang="en-US" sz="1600" dirty="0" smtClean="0"/>
              <a:t>Identify near term priorities related to Business Plan implementation</a:t>
            </a:r>
          </a:p>
          <a:p>
            <a:pPr marL="342900" lvl="2" indent="-342900">
              <a:spcBef>
                <a:spcPts val="1000"/>
              </a:spcBef>
            </a:pPr>
            <a:endParaRPr lang="en-US" sz="1600" b="0" u="sng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9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8C7E41A-B583-4755-84BE-29781346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10" y="3768986"/>
            <a:ext cx="10366721" cy="574213"/>
          </a:xfrm>
        </p:spPr>
        <p:txBody>
          <a:bodyPr/>
          <a:lstStyle/>
          <a:p>
            <a:r>
              <a:rPr lang="en-US" dirty="0" smtClean="0">
                <a:solidFill>
                  <a:srgbClr val="00587C"/>
                </a:solidFill>
              </a:rPr>
              <a:t>Looking Beyond the Tracks</a:t>
            </a:r>
            <a:endParaRPr lang="en-US" spc="0" dirty="0">
              <a:solidFill>
                <a:srgbClr val="00587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472C80-C512-455B-8E3D-1EAF6DDC5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r="-80" b="17069"/>
          <a:stretch/>
        </p:blipFill>
        <p:spPr>
          <a:xfrm>
            <a:off x="-1" y="1"/>
            <a:ext cx="12213772" cy="30324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6F8664E-6EE1-429C-8292-8F50DA3717C0}"/>
              </a:ext>
            </a:extLst>
          </p:cNvPr>
          <p:cNvCxnSpPr>
            <a:cxnSpLocks/>
          </p:cNvCxnSpPr>
          <p:nvPr/>
        </p:nvCxnSpPr>
        <p:spPr>
          <a:xfrm flipV="1">
            <a:off x="643077" y="4917864"/>
            <a:ext cx="6954155" cy="6923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FD8F9C4-0249-4445-9AE2-F5C94117FEE1}"/>
              </a:ext>
            </a:extLst>
          </p:cNvPr>
          <p:cNvSpPr/>
          <p:nvPr/>
        </p:nvSpPr>
        <p:spPr>
          <a:xfrm>
            <a:off x="546554" y="4752321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DDE866D-27F2-481C-B6A7-358EE2E043DB}"/>
              </a:ext>
            </a:extLst>
          </p:cNvPr>
          <p:cNvSpPr/>
          <p:nvPr/>
        </p:nvSpPr>
        <p:spPr>
          <a:xfrm>
            <a:off x="2844454" y="4752321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AF3926-31D4-4F00-BB0D-E970D3C71133}"/>
              </a:ext>
            </a:extLst>
          </p:cNvPr>
          <p:cNvSpPr/>
          <p:nvPr/>
        </p:nvSpPr>
        <p:spPr>
          <a:xfrm>
            <a:off x="7440254" y="4760886"/>
            <a:ext cx="313957" cy="313957"/>
          </a:xfrm>
          <a:prstGeom prst="ellipse">
            <a:avLst/>
          </a:prstGeom>
          <a:solidFill>
            <a:srgbClr val="00587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2035FF-6BBE-4102-8957-38BF6221470E}"/>
              </a:ext>
            </a:extLst>
          </p:cNvPr>
          <p:cNvSpPr txBox="1"/>
          <p:nvPr/>
        </p:nvSpPr>
        <p:spPr>
          <a:xfrm>
            <a:off x="412069" y="5074843"/>
            <a:ext cx="190568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900"/>
              </a:lnSpc>
              <a:defRPr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Business Plan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0FCE5E-6294-4158-B331-3F4952CA2E6E}"/>
              </a:ext>
            </a:extLst>
          </p:cNvPr>
          <p:cNvSpPr txBox="1"/>
          <p:nvPr/>
        </p:nvSpPr>
        <p:spPr>
          <a:xfrm>
            <a:off x="2864766" y="5056963"/>
            <a:ext cx="210492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Vision for Growth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75673F-4072-4106-86D1-667B7F119F54}"/>
              </a:ext>
            </a:extLst>
          </p:cNvPr>
          <p:cNvSpPr txBox="1"/>
          <p:nvPr/>
        </p:nvSpPr>
        <p:spPr>
          <a:xfrm>
            <a:off x="5032199" y="5056567"/>
            <a:ext cx="141608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900"/>
              </a:lnSpc>
              <a:defRPr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Crafting Scenarios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C21097-394E-41E8-85A3-1F67DB57CB88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3B21565-2C54-44B9-8AC8-99FCC6F4614A}"/>
              </a:ext>
            </a:extLst>
          </p:cNvPr>
          <p:cNvSpPr/>
          <p:nvPr/>
        </p:nvSpPr>
        <p:spPr>
          <a:xfrm>
            <a:off x="5142354" y="4743006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247198-10E0-47B0-BC4D-4EE7BE54E294}"/>
              </a:ext>
            </a:extLst>
          </p:cNvPr>
          <p:cNvSpPr txBox="1"/>
          <p:nvPr/>
        </p:nvSpPr>
        <p:spPr>
          <a:xfrm>
            <a:off x="7323294" y="5045473"/>
            <a:ext cx="2704284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ts val="1900"/>
              </a:lnSpc>
              <a:defRPr b="1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Outreach and Looking </a:t>
            </a:r>
            <a:r>
              <a:rPr lang="en-US" dirty="0"/>
              <a:t>Beyond the Tracks</a:t>
            </a:r>
          </a:p>
        </p:txBody>
      </p:sp>
    </p:spTree>
    <p:extLst>
      <p:ext uri="{BB962C8B-B14F-4D97-AF65-F5344CB8AC3E}">
        <p14:creationId xmlns:p14="http://schemas.microsoft.com/office/powerpoint/2010/main" val="1302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09" y="904141"/>
            <a:ext cx="11434181" cy="574213"/>
          </a:xfrm>
        </p:spPr>
        <p:txBody>
          <a:bodyPr/>
          <a:lstStyle/>
          <a:p>
            <a:r>
              <a:rPr lang="en-US" dirty="0" smtClean="0"/>
              <a:t>Direct Engagement with Local Jurisdictions is Central to this Effort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996">
            <a:off x="7065310" y="2818379"/>
            <a:ext cx="2157271" cy="33339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" y="2658957"/>
            <a:ext cx="2552854" cy="33036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2720">
            <a:off x="1273294" y="2827046"/>
            <a:ext cx="2429803" cy="31444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902">
            <a:off x="9224403" y="2632282"/>
            <a:ext cx="2230397" cy="34469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6592">
            <a:off x="2714344" y="2788951"/>
            <a:ext cx="2231091" cy="34480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5653">
            <a:off x="4745539" y="2745295"/>
            <a:ext cx="2308475" cy="35676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588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6096000" y="661851"/>
            <a:ext cx="962297" cy="52861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DA1A32"/>
                </a:solidFill>
              </a:rPr>
              <a:t>What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DA1A32"/>
                </a:solidFill>
              </a:rPr>
              <a:t>Why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>
              <a:solidFill>
                <a:srgbClr val="DA1A32"/>
              </a:solidFill>
            </a:endParaRPr>
          </a:p>
        </p:txBody>
      </p:sp>
      <p:sp>
        <p:nvSpPr>
          <p:cNvPr id="26" name="Content Placeholder 20"/>
          <p:cNvSpPr>
            <a:spLocks noGrp="1"/>
          </p:cNvSpPr>
          <p:nvPr>
            <p:ph sz="half" idx="4294967295"/>
          </p:nvPr>
        </p:nvSpPr>
        <p:spPr>
          <a:xfrm>
            <a:off x="7160684" y="661988"/>
            <a:ext cx="4108450" cy="5286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>
                <a:solidFill>
                  <a:schemeClr val="bg2">
                    <a:lumMod val="50000"/>
                  </a:schemeClr>
                </a:solidFill>
              </a:rPr>
              <a:t>Addresses the future potential of the railroad over the next 20-30 years. It will assess the benefits, impacts, and costs of different service visions, building the case for investment and a plan for implementation.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>
                <a:solidFill>
                  <a:schemeClr val="bg2">
                    <a:lumMod val="50000"/>
                  </a:schemeClr>
                </a:solidFill>
              </a:rPr>
              <a:t>Allows the community and stakeholders to engage in developing a more certain, achievable, financially feasible future for the railroad based on local, regional, and statewide needs.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3388" y="1523238"/>
            <a:ext cx="4762566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is</a:t>
            </a:r>
            <a:b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the Caltrain Business Plan?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317157" y="664567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272841A0-F75D-4402-8056-EA797CCCAFD2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87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88" y="3065419"/>
            <a:ext cx="463211" cy="5965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697" y="3774955"/>
            <a:ext cx="26873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Levels &amp; Schedules</a:t>
            </a:r>
          </a:p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demand and mode split goals in relation to existing and anticipated roadway congestion</a:t>
            </a:r>
          </a:p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68834" y="3774954"/>
            <a:ext cx="273834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b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Corridor</a:t>
            </a:r>
          </a:p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crossings, grade separations, and the stretches of fencing, walls, and vegetation in between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54487" y="3774954"/>
            <a:ext cx="2976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Station Connectivity</a:t>
            </a:r>
            <a:b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Access </a:t>
            </a:r>
          </a:p>
          <a:p>
            <a:r>
              <a:rPr 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first/last mile solutions, multi-modal access, and equitable incentive programs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07183" y="3767124"/>
            <a:ext cx="3047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b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</a:p>
          <a:p>
            <a:r>
              <a:rPr lang="en-US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Placemaking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jobs-housing balance, transit-oriented development, and zoning changes   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548" y="3023309"/>
            <a:ext cx="638669" cy="6386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515" y="3085940"/>
            <a:ext cx="583718" cy="576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2"/>
          <a:stretch/>
        </p:blipFill>
        <p:spPr>
          <a:xfrm>
            <a:off x="6048533" y="2961247"/>
            <a:ext cx="798581" cy="739896"/>
          </a:xfrm>
          <a:prstGeom prst="rect">
            <a:avLst/>
          </a:prstGeom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370611" y="904141"/>
            <a:ext cx="11274542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Key </a:t>
            </a:r>
            <a:r>
              <a:rPr lang="en-US" dirty="0" smtClean="0"/>
              <a:t>Themes From Discussions with City Staff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57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652469" y="5731017"/>
            <a:ext cx="12871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16990" y="612883"/>
            <a:ext cx="4673151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Grade Separations are Critical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"/>
          <a:stretch/>
        </p:blipFill>
        <p:spPr>
          <a:xfrm>
            <a:off x="5822066" y="1"/>
            <a:ext cx="5417434" cy="6705600"/>
          </a:xfrm>
          <a:prstGeom prst="rect">
            <a:avLst/>
          </a:prstGeom>
        </p:spPr>
      </p:pic>
      <p:sp>
        <p:nvSpPr>
          <p:cNvPr id="7" name="Content Placeholder 7"/>
          <p:cNvSpPr>
            <a:spLocks noGrp="1"/>
          </p:cNvSpPr>
          <p:nvPr>
            <p:ph sz="half" idx="10"/>
          </p:nvPr>
        </p:nvSpPr>
        <p:spPr>
          <a:xfrm>
            <a:off x="370609" y="3135086"/>
            <a:ext cx="4565915" cy="31146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</a:rPr>
              <a:t>All of the scenarios being considered involve significant increases in the number of trains per hour operating in the corridor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b="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0" dirty="0">
                <a:solidFill>
                  <a:schemeClr val="bg1"/>
                </a:solidFill>
              </a:rPr>
              <a:t>The Business Plan will consider the costs and challenges associated with grade separations and improvements to at-grade crossings as part of the overall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b="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4677" y="6645670"/>
            <a:ext cx="354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83845A96-D04D-4713-B98B-4ADFD068C214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47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70610" y="1001562"/>
            <a:ext cx="475765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00"/>
              </a:lnSpc>
            </a:pPr>
            <a:r>
              <a:rPr lang="en-US" sz="4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Website is Up!</a:t>
            </a:r>
            <a:endParaRPr lang="en-US" sz="4800"/>
          </a:p>
        </p:txBody>
      </p:sp>
      <p:sp>
        <p:nvSpPr>
          <p:cNvPr id="12" name="Content Placeholder 7"/>
          <p:cNvSpPr>
            <a:spLocks noGrp="1"/>
          </p:cNvSpPr>
          <p:nvPr>
            <p:ph sz="half" idx="10"/>
          </p:nvPr>
        </p:nvSpPr>
        <p:spPr>
          <a:xfrm>
            <a:off x="368762" y="2584938"/>
            <a:ext cx="5094018" cy="34817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lnSpc>
                <a:spcPts val="1700"/>
              </a:lnSpc>
              <a:spcBef>
                <a:spcPts val="0"/>
              </a:spcBef>
              <a:buFontTx/>
              <a:buChar char="-"/>
            </a:pPr>
            <a:endParaRPr lang="en-US" sz="1600" b="0">
              <a:solidFill>
                <a:schemeClr val="bg1"/>
              </a:solidFill>
            </a:endParaRPr>
          </a:p>
          <a:p>
            <a:pPr marL="285750" indent="-285750">
              <a:lnSpc>
                <a:spcPts val="1700"/>
              </a:lnSpc>
              <a:spcBef>
                <a:spcPts val="0"/>
              </a:spcBef>
              <a:buFontTx/>
              <a:buChar char="-"/>
            </a:pPr>
            <a:r>
              <a:rPr lang="en-US" sz="1600" b="0">
                <a:solidFill>
                  <a:schemeClr val="bg1"/>
                </a:solidFill>
              </a:rPr>
              <a:t>Project timeline</a:t>
            </a:r>
          </a:p>
          <a:p>
            <a:pPr marL="285750" indent="-285750">
              <a:lnSpc>
                <a:spcPts val="1700"/>
              </a:lnSpc>
              <a:spcBef>
                <a:spcPts val="0"/>
              </a:spcBef>
              <a:buFontTx/>
              <a:buChar char="-"/>
            </a:pPr>
            <a:r>
              <a:rPr lang="en-US" sz="1600" b="0">
                <a:solidFill>
                  <a:schemeClr val="bg1"/>
                </a:solidFill>
              </a:rPr>
              <a:t>Project summary</a:t>
            </a:r>
          </a:p>
          <a:p>
            <a:pPr marL="285750" indent="-285750">
              <a:lnSpc>
                <a:spcPts val="1700"/>
              </a:lnSpc>
              <a:spcBef>
                <a:spcPts val="0"/>
              </a:spcBef>
              <a:buFontTx/>
              <a:buChar char="-"/>
            </a:pPr>
            <a:r>
              <a:rPr lang="en-US" sz="1600" b="0">
                <a:solidFill>
                  <a:schemeClr val="bg1"/>
                </a:solidFill>
              </a:rPr>
              <a:t>Corridor-wide factsheet</a:t>
            </a:r>
          </a:p>
          <a:p>
            <a:pPr marL="285750" indent="-285750">
              <a:lnSpc>
                <a:spcPts val="1700"/>
              </a:lnSpc>
              <a:spcBef>
                <a:spcPts val="0"/>
              </a:spcBef>
              <a:buFontTx/>
              <a:buChar char="-"/>
            </a:pPr>
            <a:r>
              <a:rPr lang="en-US" sz="1600" b="0">
                <a:solidFill>
                  <a:schemeClr val="bg1"/>
                </a:solidFill>
              </a:rPr>
              <a:t>Jurisdiction-specific factsheets</a:t>
            </a:r>
          </a:p>
          <a:p>
            <a:pPr marL="285750" indent="-285750">
              <a:lnSpc>
                <a:spcPts val="1700"/>
              </a:lnSpc>
              <a:spcBef>
                <a:spcPts val="0"/>
              </a:spcBef>
              <a:buFontTx/>
              <a:buChar char="-"/>
            </a:pPr>
            <a:r>
              <a:rPr lang="en-US" sz="1600" b="0">
                <a:solidFill>
                  <a:schemeClr val="bg1"/>
                </a:solidFill>
              </a:rPr>
              <a:t>Monthly presentations</a:t>
            </a:r>
          </a:p>
          <a:p>
            <a:pPr marL="285750" indent="-285750">
              <a:lnSpc>
                <a:spcPts val="1700"/>
              </a:lnSpc>
              <a:spcBef>
                <a:spcPts val="0"/>
              </a:spcBef>
              <a:buFontTx/>
              <a:buChar char="-"/>
            </a:pPr>
            <a:r>
              <a:rPr lang="en-US" sz="1600" b="0">
                <a:solidFill>
                  <a:schemeClr val="bg1"/>
                </a:solidFill>
              </a:rPr>
              <a:t>Glossary of key terms</a:t>
            </a:r>
          </a:p>
          <a:p>
            <a:pPr marL="285750" indent="-285750">
              <a:lnSpc>
                <a:spcPts val="1700"/>
              </a:lnSpc>
              <a:spcBef>
                <a:spcPts val="0"/>
              </a:spcBef>
              <a:buFontTx/>
              <a:buChar char="-"/>
            </a:pPr>
            <a:r>
              <a:rPr lang="en-US" sz="1600" b="0">
                <a:solidFill>
                  <a:schemeClr val="bg1"/>
                </a:solidFill>
              </a:rPr>
              <a:t>FAQs</a:t>
            </a:r>
          </a:p>
          <a:p>
            <a:pPr>
              <a:lnSpc>
                <a:spcPts val="1700"/>
              </a:lnSpc>
              <a:spcBef>
                <a:spcPts val="0"/>
              </a:spcBef>
            </a:pPr>
            <a:endParaRPr lang="en-US" sz="1600" b="0">
              <a:solidFill>
                <a:schemeClr val="bg1"/>
              </a:solidFill>
            </a:endParaRPr>
          </a:p>
          <a:p>
            <a:pPr>
              <a:lnSpc>
                <a:spcPts val="1700"/>
              </a:lnSpc>
              <a:spcBef>
                <a:spcPts val="0"/>
              </a:spcBef>
            </a:pPr>
            <a:endParaRPr lang="en-US" sz="1600" b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136" y="5262539"/>
            <a:ext cx="5107987" cy="545092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www.caltrain2040.org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711" b="2136"/>
          <a:stretch/>
        </p:blipFill>
        <p:spPr>
          <a:xfrm>
            <a:off x="5822767" y="-3199"/>
            <a:ext cx="6412776" cy="67076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274677" y="6645670"/>
            <a:ext cx="354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C80050B-E680-4295-AE93-41C9B055DA4F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0559143" y="5826034"/>
            <a:ext cx="1428206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Outreach Activities to Date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449" y="1478354"/>
            <a:ext cx="3326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/>
                <a:cs typeface="Arial"/>
              </a:rPr>
              <a:t>July – December Timeline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028425" y="2470676"/>
            <a:ext cx="5036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282341" y="2470676"/>
            <a:ext cx="742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496983" y="2470676"/>
            <a:ext cx="10599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989752" y="2470676"/>
            <a:ext cx="8210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</a:t>
            </a:r>
          </a:p>
        </p:txBody>
      </p:sp>
      <p:sp>
        <p:nvSpPr>
          <p:cNvPr id="55" name="Rectangle 54"/>
          <p:cNvSpPr/>
          <p:nvPr/>
        </p:nvSpPr>
        <p:spPr>
          <a:xfrm>
            <a:off x="9268518" y="2470676"/>
            <a:ext cx="10102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0641862" y="2470676"/>
            <a:ext cx="10102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December</a:t>
            </a:r>
          </a:p>
        </p:txBody>
      </p:sp>
      <p:grpSp>
        <p:nvGrpSpPr>
          <p:cNvPr id="121" name="Group 120"/>
          <p:cNvGrpSpPr/>
          <p:nvPr/>
        </p:nvGrpSpPr>
        <p:grpSpPr>
          <a:xfrm>
            <a:off x="396363" y="2877062"/>
            <a:ext cx="11403532" cy="307777"/>
            <a:chOff x="396363" y="2877062"/>
            <a:chExt cx="11403532" cy="307777"/>
          </a:xfrm>
        </p:grpSpPr>
        <p:sp>
          <p:nvSpPr>
            <p:cNvPr id="28" name="Rectangle 27"/>
            <p:cNvSpPr/>
            <p:nvPr/>
          </p:nvSpPr>
          <p:spPr>
            <a:xfrm>
              <a:off x="396363" y="2877062"/>
              <a:ext cx="11403532" cy="307777"/>
            </a:xfrm>
            <a:prstGeom prst="rect">
              <a:avLst/>
            </a:prstGeom>
            <a:solidFill>
              <a:srgbClr val="00587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97449" y="2877062"/>
              <a:ext cx="268538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 Policy Maker Group</a:t>
              </a:r>
            </a:p>
          </p:txBody>
        </p:sp>
        <p:grpSp>
          <p:nvGrpSpPr>
            <p:cNvPr id="75" name="Group 74"/>
            <p:cNvGrpSpPr/>
            <p:nvPr/>
          </p:nvGrpSpPr>
          <p:grpSpPr>
            <a:xfrm>
              <a:off x="4204178" y="2954872"/>
              <a:ext cx="7018864" cy="152156"/>
              <a:chOff x="4204178" y="2974692"/>
              <a:chExt cx="7018864" cy="152156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204178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577518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954720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9697542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11070886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396363" y="3256005"/>
            <a:ext cx="11403532" cy="309543"/>
            <a:chOff x="396363" y="3256005"/>
            <a:chExt cx="11403532" cy="309543"/>
          </a:xfrm>
        </p:grpSpPr>
        <p:sp>
          <p:nvSpPr>
            <p:cNvPr id="62" name="Rectangle 61"/>
            <p:cNvSpPr/>
            <p:nvPr/>
          </p:nvSpPr>
          <p:spPr>
            <a:xfrm>
              <a:off x="396363" y="3257771"/>
              <a:ext cx="11403532" cy="307777"/>
            </a:xfrm>
            <a:prstGeom prst="rect">
              <a:avLst/>
            </a:prstGeom>
            <a:solidFill>
              <a:srgbClr val="00587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7449" y="3256005"/>
              <a:ext cx="360900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City/County Staff Coordinating Group</a:t>
              </a:r>
            </a:p>
          </p:txBody>
        </p:sp>
        <p:grpSp>
          <p:nvGrpSpPr>
            <p:cNvPr id="76" name="Group 75"/>
            <p:cNvGrpSpPr/>
            <p:nvPr/>
          </p:nvGrpSpPr>
          <p:grpSpPr>
            <a:xfrm>
              <a:off x="4204178" y="3337315"/>
              <a:ext cx="7018864" cy="152156"/>
              <a:chOff x="4204178" y="2974692"/>
              <a:chExt cx="7018864" cy="152156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4204178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77518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954720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9697542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1070886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396363" y="3634948"/>
            <a:ext cx="11403532" cy="311308"/>
            <a:chOff x="396363" y="3634948"/>
            <a:chExt cx="11403532" cy="311308"/>
          </a:xfrm>
        </p:grpSpPr>
        <p:sp>
          <p:nvSpPr>
            <p:cNvPr id="63" name="Rectangle 62"/>
            <p:cNvSpPr/>
            <p:nvPr/>
          </p:nvSpPr>
          <p:spPr>
            <a:xfrm>
              <a:off x="396363" y="3638479"/>
              <a:ext cx="11403532" cy="307777"/>
            </a:xfrm>
            <a:prstGeom prst="rect">
              <a:avLst/>
            </a:prstGeom>
            <a:solidFill>
              <a:srgbClr val="00587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7449" y="3634948"/>
              <a:ext cx="29291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 Partner Committee</a:t>
              </a: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4204178" y="3723278"/>
              <a:ext cx="7018864" cy="152156"/>
              <a:chOff x="4204178" y="2974692"/>
              <a:chExt cx="7018864" cy="152156"/>
            </a:xfrm>
          </p:grpSpPr>
          <p:sp>
            <p:nvSpPr>
              <p:cNvPr id="84" name="Oval 83"/>
              <p:cNvSpPr/>
              <p:nvPr/>
            </p:nvSpPr>
            <p:spPr>
              <a:xfrm>
                <a:off x="4204178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577518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954720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8324203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9697542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1070886" y="2974692"/>
                <a:ext cx="152156" cy="152156"/>
              </a:xfrm>
              <a:prstGeom prst="ellipse">
                <a:avLst/>
              </a:prstGeom>
              <a:solidFill>
                <a:srgbClr val="0058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396363" y="4623186"/>
            <a:ext cx="11403532" cy="323646"/>
            <a:chOff x="396363" y="4623186"/>
            <a:chExt cx="11403532" cy="323646"/>
          </a:xfrm>
        </p:grpSpPr>
        <p:sp>
          <p:nvSpPr>
            <p:cNvPr id="65" name="Rectangle 64"/>
            <p:cNvSpPr/>
            <p:nvPr/>
          </p:nvSpPr>
          <p:spPr>
            <a:xfrm>
              <a:off x="396363" y="4623186"/>
              <a:ext cx="11403532" cy="307777"/>
            </a:xfrm>
            <a:prstGeom prst="rect">
              <a:avLst/>
            </a:prstGeom>
            <a:solidFill>
              <a:srgbClr val="00587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7506" y="4639055"/>
              <a:ext cx="273362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Stakeholder Advisory Group</a:t>
              </a:r>
            </a:p>
          </p:txBody>
        </p:sp>
        <p:sp>
          <p:nvSpPr>
            <p:cNvPr id="103" name="Oval 102"/>
            <p:cNvSpPr/>
            <p:nvPr/>
          </p:nvSpPr>
          <p:spPr>
            <a:xfrm>
              <a:off x="8324203" y="4702730"/>
              <a:ext cx="152156" cy="152156"/>
            </a:xfrm>
            <a:prstGeom prst="ellipse">
              <a:avLst/>
            </a:prstGeom>
            <a:solidFill>
              <a:srgbClr val="00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396363" y="5003894"/>
            <a:ext cx="11403532" cy="321881"/>
            <a:chOff x="396363" y="5003894"/>
            <a:chExt cx="11403532" cy="321881"/>
          </a:xfrm>
        </p:grpSpPr>
        <p:sp>
          <p:nvSpPr>
            <p:cNvPr id="66" name="Rectangle 65"/>
            <p:cNvSpPr/>
            <p:nvPr/>
          </p:nvSpPr>
          <p:spPr>
            <a:xfrm>
              <a:off x="396363" y="5003894"/>
              <a:ext cx="11403532" cy="307777"/>
            </a:xfrm>
            <a:prstGeom prst="rect">
              <a:avLst/>
            </a:prstGeom>
            <a:solidFill>
              <a:srgbClr val="00587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7449" y="5017998"/>
              <a:ext cx="25575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Partner General Manager</a:t>
              </a:r>
            </a:p>
          </p:txBody>
        </p:sp>
        <p:sp>
          <p:nvSpPr>
            <p:cNvPr id="106" name="Oval 105"/>
            <p:cNvSpPr/>
            <p:nvPr/>
          </p:nvSpPr>
          <p:spPr>
            <a:xfrm>
              <a:off x="8324203" y="5096410"/>
              <a:ext cx="152156" cy="152156"/>
            </a:xfrm>
            <a:prstGeom prst="ellipse">
              <a:avLst/>
            </a:prstGeom>
            <a:solidFill>
              <a:srgbClr val="00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396363" y="5384602"/>
            <a:ext cx="11403532" cy="320116"/>
            <a:chOff x="396363" y="5384602"/>
            <a:chExt cx="11403532" cy="320116"/>
          </a:xfrm>
        </p:grpSpPr>
        <p:sp>
          <p:nvSpPr>
            <p:cNvPr id="67" name="Rectangle 66"/>
            <p:cNvSpPr/>
            <p:nvPr/>
          </p:nvSpPr>
          <p:spPr>
            <a:xfrm>
              <a:off x="396363" y="5384602"/>
              <a:ext cx="11403532" cy="307777"/>
            </a:xfrm>
            <a:prstGeom prst="rect">
              <a:avLst/>
            </a:prstGeom>
            <a:solidFill>
              <a:srgbClr val="00587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7448" y="5396941"/>
              <a:ext cx="2509467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Website &amp; Survey Launch</a:t>
              </a:r>
            </a:p>
          </p:txBody>
        </p:sp>
        <p:sp>
          <p:nvSpPr>
            <p:cNvPr id="110" name="Oval 109"/>
            <p:cNvSpPr/>
            <p:nvPr/>
          </p:nvSpPr>
          <p:spPr>
            <a:xfrm>
              <a:off x="9697542" y="5464146"/>
              <a:ext cx="152156" cy="152156"/>
            </a:xfrm>
            <a:prstGeom prst="ellipse">
              <a:avLst/>
            </a:prstGeom>
            <a:solidFill>
              <a:srgbClr val="00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396363" y="5765311"/>
            <a:ext cx="11403532" cy="318350"/>
            <a:chOff x="396363" y="5765311"/>
            <a:chExt cx="11403532" cy="318350"/>
          </a:xfrm>
        </p:grpSpPr>
        <p:sp>
          <p:nvSpPr>
            <p:cNvPr id="68" name="Rectangle 67"/>
            <p:cNvSpPr/>
            <p:nvPr/>
          </p:nvSpPr>
          <p:spPr>
            <a:xfrm>
              <a:off x="396363" y="5765311"/>
              <a:ext cx="11403532" cy="307777"/>
            </a:xfrm>
            <a:prstGeom prst="rect">
              <a:avLst/>
            </a:prstGeom>
            <a:solidFill>
              <a:srgbClr val="00587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00040" y="5775884"/>
              <a:ext cx="360641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 Meetings</a:t>
              </a:r>
              <a:r>
                <a:rPr lang="en-US" sz="140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(One Per County)</a:t>
              </a:r>
            </a:p>
          </p:txBody>
        </p:sp>
        <p:sp>
          <p:nvSpPr>
            <p:cNvPr id="112" name="Oval 111"/>
            <p:cNvSpPr/>
            <p:nvPr/>
          </p:nvSpPr>
          <p:spPr>
            <a:xfrm>
              <a:off x="9693691" y="5853694"/>
              <a:ext cx="152156" cy="152156"/>
            </a:xfrm>
            <a:prstGeom prst="ellipse">
              <a:avLst/>
            </a:prstGeom>
            <a:solidFill>
              <a:srgbClr val="00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396363" y="6146021"/>
            <a:ext cx="11403532" cy="316581"/>
            <a:chOff x="396363" y="6146021"/>
            <a:chExt cx="11403532" cy="316581"/>
          </a:xfrm>
        </p:grpSpPr>
        <p:sp>
          <p:nvSpPr>
            <p:cNvPr id="69" name="Rectangle 68"/>
            <p:cNvSpPr/>
            <p:nvPr/>
          </p:nvSpPr>
          <p:spPr>
            <a:xfrm>
              <a:off x="396363" y="6146021"/>
              <a:ext cx="11403532" cy="307777"/>
            </a:xfrm>
            <a:prstGeom prst="rect">
              <a:avLst/>
            </a:prstGeom>
            <a:solidFill>
              <a:srgbClr val="00587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96363" y="6154825"/>
              <a:ext cx="282593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Sister Agency Presentations</a:t>
              </a:r>
            </a:p>
          </p:txBody>
        </p:sp>
        <p:sp>
          <p:nvSpPr>
            <p:cNvPr id="113" name="Oval 112"/>
            <p:cNvSpPr/>
            <p:nvPr/>
          </p:nvSpPr>
          <p:spPr>
            <a:xfrm>
              <a:off x="9693691" y="6233488"/>
              <a:ext cx="152156" cy="152156"/>
            </a:xfrm>
            <a:prstGeom prst="ellipse">
              <a:avLst/>
            </a:prstGeom>
            <a:solidFill>
              <a:srgbClr val="00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11078341" y="6233488"/>
              <a:ext cx="152156" cy="152156"/>
            </a:xfrm>
            <a:prstGeom prst="ellipse">
              <a:avLst/>
            </a:prstGeom>
            <a:solidFill>
              <a:srgbClr val="00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96363" y="4013891"/>
            <a:ext cx="11403532" cy="536364"/>
            <a:chOff x="396363" y="4013891"/>
            <a:chExt cx="11403532" cy="536364"/>
          </a:xfrm>
        </p:grpSpPr>
        <p:sp>
          <p:nvSpPr>
            <p:cNvPr id="64" name="Rectangle 63"/>
            <p:cNvSpPr/>
            <p:nvPr/>
          </p:nvSpPr>
          <p:spPr>
            <a:xfrm>
              <a:off x="396363" y="4019187"/>
              <a:ext cx="11403532" cy="531068"/>
            </a:xfrm>
            <a:prstGeom prst="rect">
              <a:avLst/>
            </a:prstGeom>
            <a:solidFill>
              <a:srgbClr val="00587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7450" y="4013891"/>
              <a:ext cx="27811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 Interface Meetings</a:t>
              </a:r>
            </a:p>
            <a:p>
              <a:r>
                <a:rPr lang="en-US" sz="1400">
                  <a:solidFill>
                    <a:srgbClr val="0058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(One Per Jurisdiction)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6954720" y="4199423"/>
              <a:ext cx="152156" cy="152156"/>
            </a:xfrm>
            <a:prstGeom prst="ellipse">
              <a:avLst/>
            </a:prstGeom>
            <a:solidFill>
              <a:srgbClr val="00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9697542" y="4199423"/>
              <a:ext cx="152156" cy="152156"/>
            </a:xfrm>
            <a:prstGeom prst="ellipse">
              <a:avLst/>
            </a:prstGeom>
            <a:solidFill>
              <a:srgbClr val="00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8324203" y="4199423"/>
              <a:ext cx="152156" cy="152156"/>
            </a:xfrm>
            <a:prstGeom prst="ellipse">
              <a:avLst/>
            </a:prstGeom>
            <a:solidFill>
              <a:srgbClr val="0058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456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0559143" y="5826034"/>
            <a:ext cx="1428206" cy="822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Arial"/>
                <a:cs typeface="Arial"/>
              </a:rPr>
              <a:t>Outreach Activities to Date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449" y="1478354"/>
            <a:ext cx="4230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Arial"/>
                <a:cs typeface="Arial"/>
              </a:rPr>
              <a:t>July – December by the Numbers</a:t>
            </a:r>
            <a:endParaRPr lang="en-US" sz="2000" b="1"/>
          </a:p>
        </p:txBody>
      </p:sp>
      <p:sp>
        <p:nvSpPr>
          <p:cNvPr id="10" name="Rectangle 9"/>
          <p:cNvSpPr/>
          <p:nvPr/>
        </p:nvSpPr>
        <p:spPr>
          <a:xfrm>
            <a:off x="397449" y="2547514"/>
            <a:ext cx="29514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 Engaged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261912" y="2911474"/>
            <a:ext cx="1628844" cy="1204858"/>
            <a:chOff x="2386149" y="2846160"/>
            <a:chExt cx="1628844" cy="1204858"/>
          </a:xfrm>
        </p:grpSpPr>
        <p:sp>
          <p:nvSpPr>
            <p:cNvPr id="15" name="Rectangle 14"/>
            <p:cNvSpPr/>
            <p:nvPr/>
          </p:nvSpPr>
          <p:spPr>
            <a:xfrm>
              <a:off x="2386149" y="2846160"/>
              <a:ext cx="98937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spc="-20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26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86149" y="3712464"/>
              <a:ext cx="16288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Agencies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7449" y="2911474"/>
            <a:ext cx="2794242" cy="1204858"/>
            <a:chOff x="2386149" y="2846160"/>
            <a:chExt cx="2794242" cy="1204858"/>
          </a:xfrm>
        </p:grpSpPr>
        <p:sp>
          <p:nvSpPr>
            <p:cNvPr id="19" name="Rectangle 18"/>
            <p:cNvSpPr/>
            <p:nvPr/>
          </p:nvSpPr>
          <p:spPr>
            <a:xfrm>
              <a:off x="2386149" y="2846160"/>
              <a:ext cx="93807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spc="-50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86149" y="3712464"/>
              <a:ext cx="279424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Jurisdictions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144422" y="2911474"/>
            <a:ext cx="1789272" cy="1451079"/>
            <a:chOff x="2386149" y="2846160"/>
            <a:chExt cx="1789272" cy="1451079"/>
          </a:xfrm>
        </p:grpSpPr>
        <p:sp>
          <p:nvSpPr>
            <p:cNvPr id="23" name="Rectangle 22"/>
            <p:cNvSpPr/>
            <p:nvPr/>
          </p:nvSpPr>
          <p:spPr>
            <a:xfrm>
              <a:off x="2386149" y="2846160"/>
              <a:ext cx="97654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spc="-25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86149" y="3712464"/>
              <a:ext cx="17892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Stakeholder Group Meetings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026931" y="2911474"/>
            <a:ext cx="2925583" cy="1451079"/>
            <a:chOff x="2386149" y="2846160"/>
            <a:chExt cx="2925583" cy="1451079"/>
          </a:xfrm>
        </p:grpSpPr>
        <p:sp>
          <p:nvSpPr>
            <p:cNvPr id="26" name="Rectangle 25"/>
            <p:cNvSpPr/>
            <p:nvPr/>
          </p:nvSpPr>
          <p:spPr>
            <a:xfrm>
              <a:off x="2386149" y="2846160"/>
              <a:ext cx="97654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spc="-25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93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6149" y="3712464"/>
              <a:ext cx="29255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Organizations in Stakeholder Advisory Group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97449" y="4582526"/>
            <a:ext cx="21499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Outreach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261912" y="4946486"/>
            <a:ext cx="1904689" cy="1204858"/>
            <a:chOff x="2386149" y="2846160"/>
            <a:chExt cx="1904689" cy="1204858"/>
          </a:xfrm>
        </p:grpSpPr>
        <p:sp>
          <p:nvSpPr>
            <p:cNvPr id="34" name="Rectangle 33"/>
            <p:cNvSpPr/>
            <p:nvPr/>
          </p:nvSpPr>
          <p:spPr>
            <a:xfrm>
              <a:off x="2386149" y="2846160"/>
              <a:ext cx="1789272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spc="-25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700+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386149" y="3712464"/>
              <a:ext cx="190468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Survey Responses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6650" y="4946486"/>
            <a:ext cx="1952413" cy="1451079"/>
            <a:chOff x="2335350" y="2846160"/>
            <a:chExt cx="1952413" cy="1451079"/>
          </a:xfrm>
        </p:grpSpPr>
        <p:sp>
          <p:nvSpPr>
            <p:cNvPr id="37" name="Rectangle 36"/>
            <p:cNvSpPr/>
            <p:nvPr/>
          </p:nvSpPr>
          <p:spPr>
            <a:xfrm>
              <a:off x="2335350" y="2846160"/>
              <a:ext cx="88678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spc="-60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386149" y="3712464"/>
              <a:ext cx="190161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Meetings and Presentations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144422" y="4946486"/>
            <a:ext cx="1917513" cy="1204858"/>
            <a:chOff x="2386149" y="2846160"/>
            <a:chExt cx="1917513" cy="1204858"/>
          </a:xfrm>
        </p:grpSpPr>
        <p:sp>
          <p:nvSpPr>
            <p:cNvPr id="40" name="Rectangle 39"/>
            <p:cNvSpPr/>
            <p:nvPr/>
          </p:nvSpPr>
          <p:spPr>
            <a:xfrm>
              <a:off x="2386149" y="2846160"/>
              <a:ext cx="191751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spc="-30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000" spc="-50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6000" spc="-30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600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386149" y="3712464"/>
              <a:ext cx="13319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Website Hits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9026931" y="4946486"/>
            <a:ext cx="2868978" cy="1204858"/>
            <a:chOff x="2386149" y="2846160"/>
            <a:chExt cx="2868978" cy="1204858"/>
          </a:xfrm>
        </p:grpSpPr>
        <p:sp>
          <p:nvSpPr>
            <p:cNvPr id="43" name="Rectangle 42"/>
            <p:cNvSpPr/>
            <p:nvPr/>
          </p:nvSpPr>
          <p:spPr>
            <a:xfrm>
              <a:off x="2386149" y="2846160"/>
              <a:ext cx="219162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spc="-30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6000" spc="-90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r>
                <a:rPr lang="en-US" sz="6000" spc="-50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6000" spc="-30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000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86149" y="3712464"/>
              <a:ext cx="286897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 Media Engagements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13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436294" y="747895"/>
            <a:ext cx="10880863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rgbClr val="0058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Next Steps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outhcentralus1-mediap.svc.ms/transform/thumbnail?provider=spo&amp;inputFormat=png&amp;cs=fFNQTw&amp;docid=https%3A%2F%2Ffehrandpeers-my.sharepoint.com%3A443%2F_api%2Fv2.0%2Fdrives%2Fb!oZk0GYelOEmtqGtcAIc-2Jcha2ZyiZ5Am7Cxpe5EEpuHX4Va2LBYQK0hMVFgwh4x%2Fitems%2F016N6DX6II4O47EYHEYFFJSSWPMC5FQ2AT%3Fversion%3DPublished&amp;access_token=eyJ0eXAiOiJKV1QiLCJhbGciOiJub25lIn0.eyJhdWQiOiIwMDAwMDAwMy0wMDAwLTBmZjEtY2UwMC0wMDAwMDAwMDAwMDAvZmVocmFuZHBlZXJzLW15LnNoYXJlcG9pbnQuY29tQDA4N2RjYTRiLTQ5YzctNDJjNi1hNzY2LTQ5YTNmMjlmYzNmNCIsImlzcyI6IjAwMDAwMDAzLTAwMDAtMGZmMS1jZTAwLTAwMDAwMDAwMDAwMCIsIm5iZiI6IjE1Mzc5MDg3NTIiLCJleHAiOiIxNTM3OTMwMzUyIiwiZW5kcG9pbnR1cmwiOiJPY2YreUpMMGQrVlRDWkdIaE9Vc3RLUVIvRFdCYlNBVEFLYzBQVFgwMmxnPSIsImVuZHBvaW50dXJsTGVuZ3RoIjoiMTIyIiwiaXNsb29wYmFjayI6IlRydWUiLCJjaWQiOiJaVEUwWVRreU9XVXRNakEyT1Mwd01EQXdMVEZpTm1ZdE0yUTNNbUprWW1JeE5HTTIiLCJ2ZXIiOiJoYXNoZWRwcm9vZnRva2VuIiwic2l0ZWlkIjoiTVRrek5EazVZVEV0WVRVNE55MDBPVE00TFdGa1lUZ3RObUkxWXpBd09EY3paV1E0Iiwic2lnbmluX3N0YXRlIjoiW1wia21zaVwiXSIsIm5hbWVpZCI6IjAjLmZ8bWVtYmVyc2hpcHxwZXR0eXNfc2FtdHJhbnMuY29tI2V4dCNAZmVocmFuZHBlZXJzLmNvbSIsIm5paSI6Im1pY3Jvc29mdC5zaGFyZXBvaW50IiwiaXN1c2VyIjoidHJ1ZSIsImNhY2hla2V5IjoiMGguZnxtZW1iZXJzaGlwfDEwMDM3ZmZlYWI0YThkNmRAbGl2ZS5jb20iLCJ0dCI6IjAiLCJ1c2VQZXJzaXN0ZW50Q29va2llIjoiMyJ9.VGp0djBLNnBNazJ1bUNHMlFacFJObUpnQUpFSmlzZmF2Z3krNHgrcUREND0&amp;encodeFailures=1&amp;width=3200&amp;height=458&amp;srcWidth=4200&amp;srcHeight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6" y="3607216"/>
            <a:ext cx="11437685" cy="16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>
            <a:off x="5938165" y="4894924"/>
            <a:ext cx="344465" cy="55740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99212" y="5452333"/>
            <a:ext cx="212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01A358-6A41-4693-A397-0EF367861FE0}" type="slidenum">
              <a:rPr lang="en-US" smtClean="0"/>
              <a:t>35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317157" y="664567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E331704-6975-455B-8297-5E7BA7EB7EBA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8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697" y="3065419"/>
            <a:ext cx="2687353" cy="3356414"/>
            <a:chOff x="457697" y="3000106"/>
            <a:chExt cx="2687353" cy="335641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488" y="3000106"/>
              <a:ext cx="463211" cy="59655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57697" y="3709642"/>
              <a:ext cx="2687353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trains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Frequency of service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people riding the trains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 needs to support different service levels</a:t>
              </a:r>
            </a:p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168834" y="3058401"/>
            <a:ext cx="2738349" cy="3363431"/>
            <a:chOff x="3197764" y="2993088"/>
            <a:chExt cx="2738349" cy="336343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7982" y="2993088"/>
              <a:ext cx="687798" cy="60357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97764" y="3709641"/>
              <a:ext cx="2738349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Business Case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Value from investments (past, present, and future)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Infrastructure and operating costs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Potential sources of revenue</a:t>
              </a:r>
            </a:p>
            <a:p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itle 12"/>
          <p:cNvSpPr txBox="1">
            <a:spLocks/>
          </p:cNvSpPr>
          <p:nvPr/>
        </p:nvSpPr>
        <p:spPr>
          <a:xfrm>
            <a:off x="457697" y="989195"/>
            <a:ext cx="10880863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rgbClr val="0058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What Will the Business Plan Cover?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954487" y="3065419"/>
            <a:ext cx="2976552" cy="3079415"/>
            <a:chOff x="5988827" y="3000106"/>
            <a:chExt cx="2976552" cy="307941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855" y="3000106"/>
              <a:ext cx="547430" cy="59655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988827" y="3709641"/>
              <a:ext cx="2976552" cy="2369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Organizational structure of Caltrain including governance and delivery approaches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Funding mechanisms to support future service</a:t>
              </a:r>
            </a:p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907183" y="3023309"/>
            <a:ext cx="3047304" cy="2805918"/>
            <a:chOff x="6014393" y="3023309"/>
            <a:chExt cx="3047304" cy="28059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5743" y="3023309"/>
              <a:ext cx="638669" cy="638669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6014393" y="3767124"/>
              <a:ext cx="304730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DA1A3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Community Interface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Benefits and impacts to surrounding communities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Corridor management strategies and consensus building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Equity considerations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697" y="2421406"/>
            <a:ext cx="4021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Tracks</a:t>
            </a:r>
            <a:endParaRPr lang="en-US" sz="2400">
              <a:solidFill>
                <a:srgbClr val="005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01A358-6A41-4693-A397-0EF367861FE0}" type="slidenum">
              <a:rPr lang="en-US" smtClean="0"/>
              <a:t>4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1317157" y="664567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511FB7E3-108D-4AA4-B5EE-E16DDA68DA5E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2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457697" y="989195"/>
            <a:ext cx="10880863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rgbClr val="0058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>
                <a:solidFill>
                  <a:schemeClr val="bg1"/>
                </a:solidFill>
              </a:rPr>
              <a:t>Where Are We in the Process?</a:t>
            </a:r>
          </a:p>
        </p:txBody>
      </p:sp>
      <p:pic>
        <p:nvPicPr>
          <p:cNvPr id="1026" name="Picture 2" descr="https://southcentralus1-mediap.svc.ms/transform/thumbnail?provider=spo&amp;inputFormat=png&amp;cs=fFNQTw&amp;docid=https%3A%2F%2Ffehrandpeers-my.sharepoint.com%3A443%2F_api%2Fv2.0%2Fdrives%2Fb!oZk0GYelOEmtqGtcAIc-2Jcha2ZyiZ5Am7Cxpe5EEpuHX4Va2LBYQK0hMVFgwh4x%2Fitems%2F016N6DX6II4O47EYHEYFFJSSWPMC5FQ2AT%3Fversion%3DPublished&amp;access_token=eyJ0eXAiOiJKV1QiLCJhbGciOiJub25lIn0.eyJhdWQiOiIwMDAwMDAwMy0wMDAwLTBmZjEtY2UwMC0wMDAwMDAwMDAwMDAvZmVocmFuZHBlZXJzLW15LnNoYXJlcG9pbnQuY29tQDA4N2RjYTRiLTQ5YzctNDJjNi1hNzY2LTQ5YTNmMjlmYzNmNCIsImlzcyI6IjAwMDAwMDAzLTAwMDAtMGZmMS1jZTAwLTAwMDAwMDAwMDAwMCIsIm5iZiI6IjE1Mzc5MDg3NTIiLCJleHAiOiIxNTM3OTMwMzUyIiwiZW5kcG9pbnR1cmwiOiJPY2YreUpMMGQrVlRDWkdIaE9Vc3RLUVIvRFdCYlNBVEFLYzBQVFgwMmxnPSIsImVuZHBvaW50dXJsTGVuZ3RoIjoiMTIyIiwiaXNsb29wYmFjayI6IlRydWUiLCJjaWQiOiJaVEUwWVRreU9XVXRNakEyT1Mwd01EQXdMVEZpTm1ZdE0yUTNNbUprWW1JeE5HTTIiLCJ2ZXIiOiJoYXNoZWRwcm9vZnRva2VuIiwic2l0ZWlkIjoiTVRrek5EazVZVEV0WVRVNE55MDBPVE00TFdGa1lUZ3RObUkxWXpBd09EY3paV1E0Iiwic2lnbmluX3N0YXRlIjoiW1wia21zaVwiXSIsIm5hbWVpZCI6IjAjLmZ8bWVtYmVyc2hpcHxwZXR0eXNfc2FtdHJhbnMuY29tI2V4dCNAZmVocmFuZHBlZXJzLmNvbSIsIm5paSI6Im1pY3Jvc29mdC5zaGFyZXBvaW50IiwiaXN1c2VyIjoidHJ1ZSIsImNhY2hla2V5IjoiMGguZnxtZW1iZXJzaGlwfDEwMDM3ZmZlYWI0YThkNmRAbGl2ZS5jb20iLCJ0dCI6IjAiLCJ1c2VQZXJzaXN0ZW50Q29va2llIjoiMyJ9.VGp0djBLNnBNazJ1bUNHMlFacFJObUpnQUpFSmlzZmF2Z3krNHgrcUREND0&amp;encodeFailures=1&amp;width=3200&amp;height=458&amp;srcWidth=4200&amp;srcHeight=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6" y="3607216"/>
            <a:ext cx="11437685" cy="163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sosceles Triangle 7"/>
          <p:cNvSpPr/>
          <p:nvPr/>
        </p:nvSpPr>
        <p:spPr>
          <a:xfrm>
            <a:off x="5938165" y="4894924"/>
            <a:ext cx="344465" cy="55740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299212" y="5452333"/>
            <a:ext cx="2129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Here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01A358-6A41-4693-A397-0EF367861FE0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317157" y="664567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BE331704-6975-455B-8297-5E7BA7EB7EBA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6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D8C7E41A-B583-4755-84BE-297813464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10" y="3768986"/>
            <a:ext cx="10366721" cy="574213"/>
          </a:xfrm>
        </p:spPr>
        <p:txBody>
          <a:bodyPr/>
          <a:lstStyle/>
          <a:p>
            <a:r>
              <a:rPr lang="en-US" dirty="0" smtClean="0">
                <a:solidFill>
                  <a:srgbClr val="00587C"/>
                </a:solidFill>
              </a:rPr>
              <a:t>A Vision for Growth</a:t>
            </a:r>
            <a:endParaRPr lang="en-US" spc="0" dirty="0">
              <a:solidFill>
                <a:srgbClr val="00587C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A472C80-C512-455B-8E3D-1EAF6DDC56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6" r="-80" b="17069"/>
          <a:stretch/>
        </p:blipFill>
        <p:spPr>
          <a:xfrm>
            <a:off x="-1" y="1"/>
            <a:ext cx="12213772" cy="303244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6F8664E-6EE1-429C-8292-8F50DA3717C0}"/>
              </a:ext>
            </a:extLst>
          </p:cNvPr>
          <p:cNvCxnSpPr>
            <a:cxnSpLocks/>
          </p:cNvCxnSpPr>
          <p:nvPr/>
        </p:nvCxnSpPr>
        <p:spPr>
          <a:xfrm>
            <a:off x="643077" y="4924787"/>
            <a:ext cx="9256573" cy="0"/>
          </a:xfrm>
          <a:prstGeom prst="line">
            <a:avLst/>
          </a:prstGeom>
          <a:ln w="571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xmlns="" id="{9FD8F9C4-0249-4445-9AE2-F5C94117FEE1}"/>
              </a:ext>
            </a:extLst>
          </p:cNvPr>
          <p:cNvSpPr/>
          <p:nvPr/>
        </p:nvSpPr>
        <p:spPr>
          <a:xfrm>
            <a:off x="546554" y="4752321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DDE866D-27F2-481C-B6A7-358EE2E043DB}"/>
              </a:ext>
            </a:extLst>
          </p:cNvPr>
          <p:cNvSpPr/>
          <p:nvPr/>
        </p:nvSpPr>
        <p:spPr>
          <a:xfrm>
            <a:off x="2844454" y="4752321"/>
            <a:ext cx="313957" cy="313957"/>
          </a:xfrm>
          <a:prstGeom prst="ellipse">
            <a:avLst/>
          </a:prstGeom>
          <a:solidFill>
            <a:srgbClr val="00587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FAF3926-31D4-4F00-BB0D-E970D3C71133}"/>
              </a:ext>
            </a:extLst>
          </p:cNvPr>
          <p:cNvSpPr/>
          <p:nvPr/>
        </p:nvSpPr>
        <p:spPr>
          <a:xfrm>
            <a:off x="7440254" y="4760886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2035FF-6BBE-4102-8957-38BF6221470E}"/>
              </a:ext>
            </a:extLst>
          </p:cNvPr>
          <p:cNvSpPr txBox="1"/>
          <p:nvPr/>
        </p:nvSpPr>
        <p:spPr>
          <a:xfrm>
            <a:off x="412069" y="5074843"/>
            <a:ext cx="1905681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Plan Overview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F0FCE5E-6294-4158-B331-3F4952CA2E6E}"/>
              </a:ext>
            </a:extLst>
          </p:cNvPr>
          <p:cNvSpPr txBox="1"/>
          <p:nvPr/>
        </p:nvSpPr>
        <p:spPr>
          <a:xfrm>
            <a:off x="2864766" y="5056963"/>
            <a:ext cx="2104928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b="1" dirty="0" smtClean="0">
                <a:solidFill>
                  <a:srgbClr val="0058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Vision for Growth</a:t>
            </a:r>
            <a:endParaRPr lang="en-US" b="1" dirty="0">
              <a:solidFill>
                <a:srgbClr val="0058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75673F-4072-4106-86D1-667B7F119F54}"/>
              </a:ext>
            </a:extLst>
          </p:cNvPr>
          <p:cNvSpPr txBox="1"/>
          <p:nvPr/>
        </p:nvSpPr>
        <p:spPr>
          <a:xfrm>
            <a:off x="5032199" y="5056567"/>
            <a:ext cx="1416083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Crafting Scenarios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7C21097-394E-41E8-85A3-1F67DB57CB88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3B21565-2C54-44B9-8AC8-99FCC6F4614A}"/>
              </a:ext>
            </a:extLst>
          </p:cNvPr>
          <p:cNvSpPr/>
          <p:nvPr/>
        </p:nvSpPr>
        <p:spPr>
          <a:xfrm>
            <a:off x="5142354" y="4743006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247198-10E0-47B0-BC4D-4EE7BE54E294}"/>
              </a:ext>
            </a:extLst>
          </p:cNvPr>
          <p:cNvSpPr txBox="1"/>
          <p:nvPr/>
        </p:nvSpPr>
        <p:spPr>
          <a:xfrm>
            <a:off x="7323294" y="5045473"/>
            <a:ext cx="199755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Looking Beyond the Tracks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DFAF3926-31D4-4F00-BB0D-E970D3C71133}"/>
              </a:ext>
            </a:extLst>
          </p:cNvPr>
          <p:cNvSpPr/>
          <p:nvPr/>
        </p:nvSpPr>
        <p:spPr>
          <a:xfrm>
            <a:off x="9738153" y="4731516"/>
            <a:ext cx="313957" cy="313957"/>
          </a:xfrm>
          <a:prstGeom prst="ellipse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A1A3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247198-10E0-47B0-BC4D-4EE7BE54E294}"/>
              </a:ext>
            </a:extLst>
          </p:cNvPr>
          <p:cNvSpPr txBox="1"/>
          <p:nvPr/>
        </p:nvSpPr>
        <p:spPr>
          <a:xfrm>
            <a:off x="9539444" y="5045473"/>
            <a:ext cx="1997552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&amp; Next Steps</a:t>
            </a:r>
            <a:endParaRPr lang="en-US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60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 Years on the </a:t>
            </a:r>
            <a:r>
              <a:rPr lang="en-US" dirty="0" err="1"/>
              <a:t>Caltrain</a:t>
            </a:r>
            <a:r>
              <a:rPr lang="en-US" dirty="0"/>
              <a:t> Corridor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409"/>
            <a:ext cx="12192000" cy="44762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409"/>
            <a:ext cx="12192000" cy="44762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409"/>
            <a:ext cx="12191999" cy="44762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409"/>
            <a:ext cx="12192000" cy="447620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35382" y="2417324"/>
            <a:ext cx="2106038" cy="4231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400" b="1" dirty="0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-32252" y="3026229"/>
            <a:ext cx="1442935" cy="2267561"/>
            <a:chOff x="-32252" y="3026229"/>
            <a:chExt cx="1442935" cy="2267561"/>
          </a:xfrm>
        </p:grpSpPr>
        <p:sp>
          <p:nvSpPr>
            <p:cNvPr id="40" name="Isosceles Triangle 39"/>
            <p:cNvSpPr/>
            <p:nvPr/>
          </p:nvSpPr>
          <p:spPr>
            <a:xfrm rot="10800000">
              <a:off x="489107" y="5113493"/>
              <a:ext cx="209144" cy="180297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-32252" y="3026229"/>
              <a:ext cx="1442935" cy="89000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1863</a:t>
              </a:r>
            </a:p>
            <a:p>
              <a:pPr>
                <a:lnSpc>
                  <a:spcPts val="1600"/>
                </a:lnSpc>
              </a:pP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Passenger service begins on the corridor</a:t>
              </a: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8" y="3989949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3" name="Oval 42"/>
            <p:cNvSpPr/>
            <p:nvPr/>
          </p:nvSpPr>
          <p:spPr>
            <a:xfrm>
              <a:off x="22178" y="3989949"/>
              <a:ext cx="1143000" cy="1143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444295" y="3026229"/>
            <a:ext cx="1926817" cy="2267561"/>
            <a:chOff x="6444295" y="3026229"/>
            <a:chExt cx="1926817" cy="2267561"/>
          </a:xfrm>
        </p:grpSpPr>
        <p:sp>
          <p:nvSpPr>
            <p:cNvPr id="45" name="Isosceles Triangle 44"/>
            <p:cNvSpPr/>
            <p:nvPr/>
          </p:nvSpPr>
          <p:spPr>
            <a:xfrm rot="10800000">
              <a:off x="6965655" y="5113493"/>
              <a:ext cx="209144" cy="180297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444295" y="3026229"/>
              <a:ext cx="1926817" cy="89000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1977</a:t>
              </a:r>
            </a:p>
            <a:p>
              <a:pPr>
                <a:lnSpc>
                  <a:spcPts val="1600"/>
                </a:lnSpc>
              </a:pP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Caltrans subsidizes Southern Pacific commute service</a:t>
              </a:r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26" y="3989949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48" name="Oval 47"/>
            <p:cNvSpPr/>
            <p:nvPr/>
          </p:nvSpPr>
          <p:spPr>
            <a:xfrm>
              <a:off x="6498726" y="3989949"/>
              <a:ext cx="1143000" cy="1143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333969" y="3026229"/>
            <a:ext cx="2201725" cy="2267561"/>
            <a:chOff x="4648152" y="3026229"/>
            <a:chExt cx="2201725" cy="2267561"/>
          </a:xfrm>
        </p:grpSpPr>
        <p:sp>
          <p:nvSpPr>
            <p:cNvPr id="50" name="Isosceles Triangle 49"/>
            <p:cNvSpPr/>
            <p:nvPr/>
          </p:nvSpPr>
          <p:spPr>
            <a:xfrm rot="10800000">
              <a:off x="5169513" y="5113493"/>
              <a:ext cx="209144" cy="180297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648152" y="3026229"/>
              <a:ext cx="2201725" cy="89000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1940s – 1970s</a:t>
              </a:r>
            </a:p>
            <a:p>
              <a:pPr>
                <a:lnSpc>
                  <a:spcPts val="1600"/>
                </a:lnSpc>
              </a:pP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Passenger and freight traffic boom during WWII then begin steady decline</a:t>
              </a: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2584" y="3989949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3" name="Oval 52"/>
            <p:cNvSpPr/>
            <p:nvPr/>
          </p:nvSpPr>
          <p:spPr>
            <a:xfrm>
              <a:off x="4702584" y="3989949"/>
              <a:ext cx="1143000" cy="1143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7572" y="3026229"/>
            <a:ext cx="1717529" cy="2267561"/>
            <a:chOff x="-32253" y="3026229"/>
            <a:chExt cx="1717529" cy="2267561"/>
          </a:xfrm>
        </p:grpSpPr>
        <p:sp>
          <p:nvSpPr>
            <p:cNvPr id="55" name="Isosceles Triangle 54"/>
            <p:cNvSpPr/>
            <p:nvPr/>
          </p:nvSpPr>
          <p:spPr>
            <a:xfrm rot="10800000">
              <a:off x="489107" y="5113493"/>
              <a:ext cx="209144" cy="180297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-32253" y="3026229"/>
              <a:ext cx="1717529" cy="89000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1870</a:t>
              </a:r>
            </a:p>
            <a:p>
              <a:pPr>
                <a:lnSpc>
                  <a:spcPts val="1600"/>
                </a:lnSpc>
              </a:pP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Southern Pacific Railroad purchases the corridor</a:t>
              </a:r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8" y="3989949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8" name="Oval 57"/>
            <p:cNvSpPr/>
            <p:nvPr/>
          </p:nvSpPr>
          <p:spPr>
            <a:xfrm>
              <a:off x="22178" y="3989949"/>
              <a:ext cx="1143000" cy="1143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876595" y="3026229"/>
            <a:ext cx="1597934" cy="2267561"/>
            <a:chOff x="6444296" y="3026229"/>
            <a:chExt cx="1597934" cy="2267561"/>
          </a:xfrm>
        </p:grpSpPr>
        <p:sp>
          <p:nvSpPr>
            <p:cNvPr id="60" name="Isosceles Triangle 59"/>
            <p:cNvSpPr/>
            <p:nvPr/>
          </p:nvSpPr>
          <p:spPr>
            <a:xfrm rot="10800000">
              <a:off x="6965655" y="5113493"/>
              <a:ext cx="209144" cy="180297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444296" y="3026229"/>
              <a:ext cx="1597934" cy="89000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1987</a:t>
              </a:r>
            </a:p>
            <a:p>
              <a:pPr>
                <a:lnSpc>
                  <a:spcPts val="1600"/>
                </a:lnSpc>
              </a:pPr>
              <a:r>
                <a:rPr lang="en-US" sz="1400" dirty="0" err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Caltrain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</a:t>
              </a:r>
              <a:b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Joint Powers Board are formed</a:t>
              </a:r>
            </a:p>
          </p:txBody>
        </p:sp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26" y="3989949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3" name="Oval 62"/>
            <p:cNvSpPr/>
            <p:nvPr/>
          </p:nvSpPr>
          <p:spPr>
            <a:xfrm>
              <a:off x="6498726" y="3989949"/>
              <a:ext cx="1143000" cy="1143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893852" y="3026229"/>
            <a:ext cx="1597934" cy="2267561"/>
            <a:chOff x="6444296" y="3026229"/>
            <a:chExt cx="1597934" cy="2267561"/>
          </a:xfrm>
        </p:grpSpPr>
        <p:sp>
          <p:nvSpPr>
            <p:cNvPr id="65" name="Isosceles Triangle 64"/>
            <p:cNvSpPr/>
            <p:nvPr/>
          </p:nvSpPr>
          <p:spPr>
            <a:xfrm rot="10800000">
              <a:off x="6965655" y="5113493"/>
              <a:ext cx="209144" cy="180297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444296" y="3026229"/>
              <a:ext cx="1597934" cy="89000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2004</a:t>
              </a:r>
            </a:p>
            <a:p>
              <a:pPr>
                <a:lnSpc>
                  <a:spcPts val="1600"/>
                </a:lnSpc>
              </a:pP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Baby Bullet service is introduced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26" y="3989949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68" name="Oval 67"/>
            <p:cNvSpPr/>
            <p:nvPr/>
          </p:nvSpPr>
          <p:spPr>
            <a:xfrm>
              <a:off x="6498726" y="3989949"/>
              <a:ext cx="1143000" cy="1143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9012273" y="3026229"/>
            <a:ext cx="1257308" cy="2267561"/>
            <a:chOff x="6444296" y="3026229"/>
            <a:chExt cx="1257308" cy="2267561"/>
          </a:xfrm>
        </p:grpSpPr>
        <p:sp>
          <p:nvSpPr>
            <p:cNvPr id="70" name="Isosceles Triangle 69"/>
            <p:cNvSpPr/>
            <p:nvPr/>
          </p:nvSpPr>
          <p:spPr>
            <a:xfrm rot="10800000">
              <a:off x="6965655" y="5113493"/>
              <a:ext cx="209144" cy="180297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444296" y="3026229"/>
              <a:ext cx="1257308" cy="89000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  <a:p>
              <a:pPr>
                <a:lnSpc>
                  <a:spcPts val="1600"/>
                </a:lnSpc>
              </a:pP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Corridor electrification is completed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26" y="3989949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3" name="Oval 72"/>
            <p:cNvSpPr/>
            <p:nvPr/>
          </p:nvSpPr>
          <p:spPr>
            <a:xfrm>
              <a:off x="6498726" y="3989949"/>
              <a:ext cx="1143000" cy="1143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293543" y="3026229"/>
            <a:ext cx="2064823" cy="2267561"/>
            <a:chOff x="6444295" y="3026229"/>
            <a:chExt cx="2064823" cy="2267561"/>
          </a:xfrm>
        </p:grpSpPr>
        <p:sp>
          <p:nvSpPr>
            <p:cNvPr id="75" name="Isosceles Triangle 74"/>
            <p:cNvSpPr/>
            <p:nvPr/>
          </p:nvSpPr>
          <p:spPr>
            <a:xfrm rot="10800000">
              <a:off x="6965655" y="5113493"/>
              <a:ext cx="209144" cy="180297"/>
            </a:xfrm>
            <a:prstGeom prst="triangl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44295" y="3026229"/>
              <a:ext cx="2064823" cy="89000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>
                <a:lnSpc>
                  <a:spcPts val="1600"/>
                </a:lnSpc>
              </a:pP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2027 and Beyond</a:t>
              </a:r>
            </a:p>
            <a:p>
              <a:pPr>
                <a:lnSpc>
                  <a:spcPts val="1600"/>
                </a:lnSpc>
              </a:pPr>
              <a:r>
                <a:rPr lang="en-US" sz="1400" dirty="0" err="1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Caltrain</a:t>
              </a:r>
              <a:r>
                <a:rPr lang="en-US" sz="1400" dirty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and High- Speed Rail operate using Blended System</a:t>
              </a: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8726" y="3989949"/>
              <a:ext cx="1143000" cy="1143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8" name="Oval 77"/>
            <p:cNvSpPr/>
            <p:nvPr/>
          </p:nvSpPr>
          <p:spPr>
            <a:xfrm>
              <a:off x="6498726" y="3989949"/>
              <a:ext cx="1143000" cy="1143000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7477622" y="2417324"/>
            <a:ext cx="2106038" cy="4231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400" b="1" dirty="0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9884417" y="2417324"/>
            <a:ext cx="2106038" cy="42315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en-US" sz="2400" b="1" dirty="0">
                <a:solidFill>
                  <a:srgbClr val="DA1A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</a:p>
        </p:txBody>
      </p:sp>
    </p:spTree>
    <p:extLst>
      <p:ext uri="{BB962C8B-B14F-4D97-AF65-F5344CB8AC3E}">
        <p14:creationId xmlns:p14="http://schemas.microsoft.com/office/powerpoint/2010/main" val="21768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79" grpId="0"/>
      <p:bldP spid="79" grpId="1"/>
      <p:bldP spid="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2"/>
          <p:cNvSpPr txBox="1">
            <a:spLocks/>
          </p:cNvSpPr>
          <p:nvPr/>
        </p:nvSpPr>
        <p:spPr>
          <a:xfrm>
            <a:off x="453343" y="989195"/>
            <a:ext cx="11078257" cy="5742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0" baseline="0">
                <a:solidFill>
                  <a:srgbClr val="00587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Electrification is the Foundation for Growth with Plans for More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780072" flipH="1">
            <a:off x="3532536" y="3920056"/>
            <a:ext cx="1" cy="280990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2417">
            <a:off x="9752251" y="2292313"/>
            <a:ext cx="2437983" cy="30456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8645">
            <a:off x="6615961" y="2414167"/>
            <a:ext cx="2659014" cy="332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624">
            <a:off x="8029261" y="3305715"/>
            <a:ext cx="2751651" cy="3437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7" b="9117"/>
          <a:stretch/>
        </p:blipFill>
        <p:spPr>
          <a:xfrm>
            <a:off x="3339716" y="4598362"/>
            <a:ext cx="2927389" cy="1797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0" r="9228" b="8440"/>
          <a:stretch/>
        </p:blipFill>
        <p:spPr>
          <a:xfrm>
            <a:off x="3336989" y="2569598"/>
            <a:ext cx="2930116" cy="1822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0"/>
          <a:stretch/>
        </p:blipFill>
        <p:spPr>
          <a:xfrm>
            <a:off x="242866" y="2569598"/>
            <a:ext cx="2927389" cy="180913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" b="6436"/>
          <a:stretch/>
        </p:blipFill>
        <p:spPr>
          <a:xfrm>
            <a:off x="242866" y="4598362"/>
            <a:ext cx="2927389" cy="177869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2AEBBD6-C9A2-4FC2-9548-3807AE1B77F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3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5822496" y="-1"/>
            <a:ext cx="1187903" cy="6710219"/>
          </a:xfrm>
          <a:prstGeom prst="rect">
            <a:avLst/>
          </a:prstGeom>
          <a:solidFill>
            <a:srgbClr val="E5E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1144" y="339733"/>
            <a:ext cx="4832464" cy="574213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en-US" dirty="0" smtClean="0"/>
              <a:t>2040 Demand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8877" y="1452515"/>
            <a:ext cx="4814731" cy="46166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Caltrain corridor is growing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2040 the corridor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to add 1.2 million people and jobs within 2 miles of Caltrain (+40%)</a:t>
            </a:r>
            <a:r>
              <a:rPr lang="en-US" sz="16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 of growth expected in San Francisco and Santa Clara Counties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transit investments are opening new travel markets to Caltrain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Downtown Extension and Central Subway to provide more direct connections to downtown San Francisco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Dumbarton Rail, BART to San Jose, and improvements to Capitol Corridor and ACE to strengthen connectivity with East Bay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HSR and Salinas rail extensions to increase interregional travel demand</a:t>
            </a:r>
          </a:p>
          <a:p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144" y="6318504"/>
            <a:ext cx="5022376" cy="53949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r>
              <a:rPr lang="en-US" sz="1000" baseline="30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Plan Bay Area forecasts and approved projects by individual cities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t="8171" r="5904" b="19084"/>
          <a:stretch/>
        </p:blipFill>
        <p:spPr>
          <a:xfrm>
            <a:off x="5822496" y="-2"/>
            <a:ext cx="6369504" cy="671021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63507" y="-8296"/>
            <a:ext cx="134684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Population &amp; Jobs</a:t>
            </a:r>
          </a:p>
        </p:txBody>
      </p:sp>
      <p:sp>
        <p:nvSpPr>
          <p:cNvPr id="9" name="Rectangle 8"/>
          <p:cNvSpPr/>
          <p:nvPr/>
        </p:nvSpPr>
        <p:spPr>
          <a:xfrm>
            <a:off x="11274677" y="6645670"/>
            <a:ext cx="3545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0E8FF9FB-F71E-43D0-881F-ADBD0104AA00}" type="slidenum">
              <a:rPr lang="en-US" sz="12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2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7150">
          <a:solidFill>
            <a:srgbClr val="97999B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2432</Words>
  <Application>Microsoft Office PowerPoint</Application>
  <PresentationFormat>Widescreen</PresentationFormat>
  <Paragraphs>608</Paragraphs>
  <Slides>36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Black</vt:lpstr>
      <vt:lpstr>Calibri</vt:lpstr>
      <vt:lpstr>DB Office</vt:lpstr>
      <vt:lpstr>Segoe UI</vt:lpstr>
      <vt:lpstr>Office Theme</vt:lpstr>
      <vt:lpstr>PowerPoint Presentation</vt:lpstr>
      <vt:lpstr>Business Plan Overview</vt:lpstr>
      <vt:lpstr>PowerPoint Presentation</vt:lpstr>
      <vt:lpstr>PowerPoint Presentation</vt:lpstr>
      <vt:lpstr>PowerPoint Presentation</vt:lpstr>
      <vt:lpstr>A Vision for Growth</vt:lpstr>
      <vt:lpstr>200 Years on the Caltrain Corridor</vt:lpstr>
      <vt:lpstr>PowerPoint Presentation</vt:lpstr>
      <vt:lpstr>2040 Demand</vt:lpstr>
      <vt:lpstr>2040 Land Use &amp; Transportation Context</vt:lpstr>
      <vt:lpstr>Crafting Scenarios</vt:lpstr>
      <vt:lpstr>Where do We Start?</vt:lpstr>
      <vt:lpstr>PowerPoint Presentation</vt:lpstr>
      <vt:lpstr>Baseline Growth</vt:lpstr>
      <vt:lpstr>2040 Baseline</vt:lpstr>
      <vt:lpstr>2040 Baseline Scenario (6C+4HSR Trains)</vt:lpstr>
      <vt:lpstr>Higher Growth Scenarios</vt:lpstr>
      <vt:lpstr>PowerPoint Presentation</vt:lpstr>
      <vt:lpstr>Throughput Demand vs. Capacity</vt:lpstr>
      <vt:lpstr>Service Goals</vt:lpstr>
      <vt:lpstr>Screening &amp; Evaluation Results</vt:lpstr>
      <vt:lpstr>Expanding Concepts South of San Jose</vt:lpstr>
      <vt:lpstr>Moderate Growth Scenario (8C + 4HSR Trains)</vt:lpstr>
      <vt:lpstr>High Growth Scenarios (12C +4HSR Trains)</vt:lpstr>
      <vt:lpstr>PowerPoint Presentation</vt:lpstr>
      <vt:lpstr>PowerPoint Presentation</vt:lpstr>
      <vt:lpstr>PowerPoint Presentation</vt:lpstr>
      <vt:lpstr>Looking Beyond the Tracks</vt:lpstr>
      <vt:lpstr>Direct Engagement with Local Jurisdictions is Central to this Effort</vt:lpstr>
      <vt:lpstr>PowerPoint Presentation</vt:lpstr>
      <vt:lpstr>PowerPoint Presentation</vt:lpstr>
      <vt:lpstr>PowerPoint Presentation</vt:lpstr>
      <vt:lpstr>Outreach Activities to Date</vt:lpstr>
      <vt:lpstr>Outreach Activities to Date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Melody Wu</dc:creator>
  <cp:lastModifiedBy>Petty, Sebastian</cp:lastModifiedBy>
  <cp:revision>46</cp:revision>
  <cp:lastPrinted>2018-12-17T18:22:00Z</cp:lastPrinted>
  <dcterms:created xsi:type="dcterms:W3CDTF">2018-06-15T23:04:00Z</dcterms:created>
  <dcterms:modified xsi:type="dcterms:W3CDTF">2019-02-20T00:16:18Z</dcterms:modified>
</cp:coreProperties>
</file>