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 id="2147483654"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6858000" cx="9144000"/>
  <p:notesSz cx="6858000" cy="9144000"/>
  <p:embeddedFontLst>
    <p:embeddedFont>
      <p:font typeface="Gill Sans"/>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font" Target="fonts/GillSans-bold.fntdata"/><Relationship Id="rId10" Type="http://schemas.openxmlformats.org/officeDocument/2006/relationships/slide" Target="slides/slide3.xml"/><Relationship Id="rId21" Type="http://schemas.openxmlformats.org/officeDocument/2006/relationships/font" Target="fonts/GillSans-regular.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lideplayer.com/slide/6300971/" TargetMode="External"/><Relationship Id="rId3" Type="http://schemas.openxmlformats.org/officeDocument/2006/relationships/hyperlink" Target="https://borgenproject.org/social-ecological-mode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 name="Shape 33"/>
        <p:cNvGrpSpPr/>
        <p:nvPr/>
      </p:nvGrpSpPr>
      <p:grpSpPr>
        <a:xfrm>
          <a:off x="0" y="0"/>
          <a:ext cx="0" cy="0"/>
          <a:chOff x="0" y="0"/>
          <a:chExt cx="0" cy="0"/>
        </a:xfrm>
      </p:grpSpPr>
      <p:sp>
        <p:nvSpPr>
          <p:cNvPr id="34" name="Google Shape;3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See walk audit reports</a:t>
            </a:r>
            <a:endParaRPr/>
          </a:p>
        </p:txBody>
      </p:sp>
      <p:sp>
        <p:nvSpPr>
          <p:cNvPr id="135" name="Google Shape;135;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https://slideplayer.com/slide/6300971/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3"/>
              </a:rPr>
              <a:t>https://borgenproject.org/social-ecological-model/</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People do not act in isolation, which is why it is important to understand the ways they interact with their communities and environments, in order to determine why they do what they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Policy – advocacy - </a:t>
            </a:r>
            <a:r>
              <a:rPr b="0" i="0" lang="en-US" sz="1200">
                <a:solidFill>
                  <a:schemeClr val="dk1"/>
                </a:solidFill>
                <a:latin typeface="Calibri"/>
                <a:ea typeface="Calibri"/>
                <a:cs typeface="Calibri"/>
                <a:sym typeface="Calibri"/>
              </a:rPr>
              <a:t>Policies and laws that are instigated at local, national and global levels make up the broadest level of the Social Ecological Model. These policies have the potential to impact large numbers of people.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Community – social mobilization - </a:t>
            </a:r>
            <a:r>
              <a:rPr b="0" i="0" lang="en-US" sz="1200">
                <a:solidFill>
                  <a:schemeClr val="dk1"/>
                </a:solidFill>
                <a:latin typeface="Calibri"/>
                <a:ea typeface="Calibri"/>
                <a:cs typeface="Calibri"/>
                <a:sym typeface="Calibri"/>
              </a:rPr>
              <a:t>These associations include businesses and functions of the “built environment,” such as parks.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Organizational – social change communication - </a:t>
            </a:r>
            <a:r>
              <a:rPr b="0" i="0" lang="en-US" sz="1200">
                <a:solidFill>
                  <a:schemeClr val="dk1"/>
                </a:solidFill>
                <a:latin typeface="Calibri"/>
                <a:ea typeface="Calibri"/>
                <a:cs typeface="Calibri"/>
                <a:sym typeface="Calibri"/>
              </a:rPr>
              <a:t>Organizations are instrumental in the development of behaviors as they often enforce behavior-determining regulations and restrictions. A school, for example, controls the dissemination of knowledge. This influence is significant when it comes to communicating information about safe health practices.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Interpersonal – behavior change communication and social change communication - </a:t>
            </a:r>
            <a:r>
              <a:rPr b="0" i="0" lang="en-US" sz="1200">
                <a:solidFill>
                  <a:schemeClr val="dk1"/>
                </a:solidFill>
                <a:latin typeface="Calibri"/>
                <a:ea typeface="Calibri"/>
                <a:cs typeface="Calibri"/>
                <a:sym typeface="Calibri"/>
              </a:rPr>
              <a:t>The relationships and social networks that a person takes part in also have great potential to impact behaviors. Families, friends and traditions are key players at the interpersonal stage of the model.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Individual – behavior change communication - </a:t>
            </a:r>
            <a:r>
              <a:rPr b="0" i="0" lang="en-US" sz="1200">
                <a:solidFill>
                  <a:schemeClr val="dk1"/>
                </a:solidFill>
                <a:latin typeface="Calibri"/>
                <a:ea typeface="Calibri"/>
                <a:cs typeface="Calibri"/>
                <a:sym typeface="Calibri"/>
              </a:rPr>
              <a:t>An individual’s various traits and identities make up this level of the Social Ecological Model. These characteristics have the capacity to influence how a person behaves. Age, education level, sexual orientation and economic status are some of the many attributes noted at this interval. These factors are important to consider when constructing public health strategies, as characteristics such as economic status are linked to an individual’s ability to access healthcare.</a:t>
            </a:r>
            <a:endParaRPr/>
          </a:p>
          <a:p>
            <a:pPr indent="0" lvl="0" marL="0" rtl="0" algn="l">
              <a:spcBef>
                <a:spcPts val="0"/>
              </a:spcBef>
              <a:spcAft>
                <a:spcPts val="0"/>
              </a:spcAft>
              <a:buNone/>
            </a:pPr>
            <a:r>
              <a:t/>
            </a:r>
            <a:endParaRPr/>
          </a:p>
        </p:txBody>
      </p:sp>
      <p:sp>
        <p:nvSpPr>
          <p:cNvPr id="66" name="Google Shape;6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0" lang="en-US" sz="1200"/>
              <a:t>Network - Sidewalks, curb cuts, bike lanes, non-motorized trails.</a:t>
            </a:r>
            <a:endParaRPr/>
          </a:p>
          <a:p>
            <a:pPr indent="0" lvl="0" marL="0" rtl="0" algn="l">
              <a:lnSpc>
                <a:spcPct val="90000"/>
              </a:lnSpc>
              <a:spcBef>
                <a:spcPts val="1224"/>
              </a:spcBef>
              <a:spcAft>
                <a:spcPts val="0"/>
              </a:spcAft>
              <a:buNone/>
            </a:pPr>
            <a:r>
              <a:rPr b="0" lang="en-US" sz="1200"/>
              <a:t>Shorter blocks, few cul-de-sacs, more connections.</a:t>
            </a:r>
            <a:endParaRPr/>
          </a:p>
          <a:p>
            <a:pPr indent="0" lvl="0" marL="0" rtl="0" algn="l">
              <a:lnSpc>
                <a:spcPct val="90000"/>
              </a:lnSpc>
              <a:spcBef>
                <a:spcPts val="1224"/>
              </a:spcBef>
              <a:spcAft>
                <a:spcPts val="0"/>
              </a:spcAft>
              <a:buNone/>
            </a:pPr>
            <a:r>
              <a:rPr b="0" lang="en-US" sz="1200"/>
              <a:t>Accessible, affordable, frequent </a:t>
            </a:r>
            <a:r>
              <a:rPr b="0" i="1" lang="en-US" sz="1200"/>
              <a:t>transit</a:t>
            </a:r>
            <a:r>
              <a:rPr b="0" lang="en-US" sz="1200"/>
              <a:t>.</a:t>
            </a:r>
            <a:endParaRPr/>
          </a:p>
          <a:p>
            <a:pPr indent="0" lvl="0" marL="0" rtl="0" algn="l">
              <a:spcBef>
                <a:spcPts val="0"/>
              </a:spcBef>
              <a:spcAft>
                <a:spcPts val="0"/>
              </a:spcAft>
              <a:buNone/>
            </a:pPr>
            <a:r>
              <a:t/>
            </a:r>
            <a:endParaRPr/>
          </a:p>
        </p:txBody>
      </p:sp>
      <p:sp>
        <p:nvSpPr>
          <p:cNvPr id="91" name="Google Shape;9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a video.</a:t>
            </a:r>
            <a:endParaRPr/>
          </a:p>
        </p:txBody>
      </p:sp>
      <p:sp>
        <p:nvSpPr>
          <p:cNvPr id="121" name="Google Shape;12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smcoe.or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COE title">
  <p:cSld name="SMCOE title">
    <p:spTree>
      <p:nvGrpSpPr>
        <p:cNvPr id="12" name="Shape 12"/>
        <p:cNvGrpSpPr/>
        <p:nvPr/>
      </p:nvGrpSpPr>
      <p:grpSpPr>
        <a:xfrm>
          <a:off x="0" y="0"/>
          <a:ext cx="0" cy="0"/>
          <a:chOff x="0" y="0"/>
          <a:chExt cx="0" cy="0"/>
        </a:xfrm>
      </p:grpSpPr>
      <p:sp>
        <p:nvSpPr>
          <p:cNvPr id="13" name="Google Shape;13;p2"/>
          <p:cNvSpPr txBox="1"/>
          <p:nvPr>
            <p:ph type="title"/>
          </p:nvPr>
        </p:nvSpPr>
        <p:spPr>
          <a:xfrm>
            <a:off x="457200" y="1016000"/>
            <a:ext cx="8229600" cy="825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FFFFFF"/>
              </a:buClr>
              <a:buSzPts val="5000"/>
              <a:buFont typeface="Gill Sans"/>
              <a:buNone/>
              <a:defRPr b="1" i="0" sz="5000" u="none" cap="none" strike="noStrike">
                <a:solidFill>
                  <a:srgbClr val="FFFFF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
          <p:cNvSpPr txBox="1"/>
          <p:nvPr>
            <p:ph idx="1" type="body"/>
          </p:nvPr>
        </p:nvSpPr>
        <p:spPr>
          <a:xfrm>
            <a:off x="457200" y="3107793"/>
            <a:ext cx="8229600" cy="854607"/>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480"/>
              </a:spcBef>
              <a:spcAft>
                <a:spcPts val="0"/>
              </a:spcAft>
              <a:buClr>
                <a:schemeClr val="lt2"/>
              </a:buClr>
              <a:buSzPts val="2400"/>
              <a:buFont typeface="Arial"/>
              <a:buNone/>
              <a:defRPr b="0" i="0" sz="2400" u="none" cap="none" strike="noStrike">
                <a:solidFill>
                  <a:schemeClr val="lt2"/>
                </a:solidFill>
                <a:latin typeface="Gill Sans"/>
                <a:ea typeface="Gill Sans"/>
                <a:cs typeface="Gill Sans"/>
                <a:sym typeface="Gill Sans"/>
              </a:defRPr>
            </a:lvl1pPr>
            <a:lvl2pPr indent="-406400" lvl="1" marL="914400" marR="0" rtl="0" algn="l">
              <a:spcBef>
                <a:spcPts val="560"/>
              </a:spcBef>
              <a:spcAft>
                <a:spcPts val="0"/>
              </a:spcAft>
              <a:buClr>
                <a:schemeClr val="lt2"/>
              </a:buClr>
              <a:buSzPts val="2800"/>
              <a:buFont typeface="Arial"/>
              <a:buChar char="–"/>
              <a:defRPr b="0" i="0" sz="2800" u="none" cap="none" strike="noStrike">
                <a:solidFill>
                  <a:schemeClr val="lt2"/>
                </a:solidFill>
                <a:latin typeface="Calibri"/>
                <a:ea typeface="Calibri"/>
                <a:cs typeface="Calibri"/>
                <a:sym typeface="Calibri"/>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2"/>
                </a:solidFill>
                <a:latin typeface="Calibri"/>
                <a:ea typeface="Calibri"/>
                <a:cs typeface="Calibri"/>
                <a:sym typeface="Calibri"/>
              </a:defRPr>
            </a:lvl3pPr>
            <a:lvl4pPr indent="-355600" lvl="3" marL="1828800" marR="0" rtl="0" algn="l">
              <a:spcBef>
                <a:spcPts val="400"/>
              </a:spcBef>
              <a:spcAft>
                <a:spcPts val="0"/>
              </a:spcAft>
              <a:buClr>
                <a:schemeClr val="lt2"/>
              </a:buClr>
              <a:buSzPts val="2000"/>
              <a:buFont typeface="Arial"/>
              <a:buChar char="–"/>
              <a:defRPr b="0" i="0" sz="2000" u="none" cap="none" strike="noStrike">
                <a:solidFill>
                  <a:schemeClr val="lt2"/>
                </a:solidFill>
                <a:latin typeface="Calibri"/>
                <a:ea typeface="Calibri"/>
                <a:cs typeface="Calibri"/>
                <a:sym typeface="Calibri"/>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2"/>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5" name="Google Shape;15;p2"/>
          <p:cNvCxnSpPr/>
          <p:nvPr/>
        </p:nvCxnSpPr>
        <p:spPr>
          <a:xfrm rot="10800000">
            <a:off x="1173480" y="2804875"/>
            <a:ext cx="6797040" cy="0"/>
          </a:xfrm>
          <a:prstGeom prst="straightConnector1">
            <a:avLst/>
          </a:prstGeom>
          <a:noFill/>
          <a:ln cap="flat" cmpd="sng" w="9525">
            <a:solidFill>
              <a:schemeClr val="lt1"/>
            </a:solidFill>
            <a:prstDash val="solid"/>
            <a:round/>
            <a:headEnd len="sm" w="sm" type="none"/>
            <a:tailEnd len="sm" w="sm" type="none"/>
          </a:ln>
        </p:spPr>
      </p:cxnSp>
      <p:sp>
        <p:nvSpPr>
          <p:cNvPr id="16" name="Google Shape;16;p2"/>
          <p:cNvSpPr txBox="1"/>
          <p:nvPr>
            <p:ph idx="2" type="body"/>
          </p:nvPr>
        </p:nvSpPr>
        <p:spPr>
          <a:xfrm>
            <a:off x="2228850" y="3969512"/>
            <a:ext cx="4686300" cy="568325"/>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360"/>
              </a:spcBef>
              <a:spcAft>
                <a:spcPts val="0"/>
              </a:spcAft>
              <a:buClr>
                <a:schemeClr val="lt1"/>
              </a:buClr>
              <a:buSzPts val="1800"/>
              <a:buFont typeface="Arial"/>
              <a:buNone/>
              <a:defRPr b="0" i="0" sz="1800" u="none" cap="none" strike="noStrike">
                <a:solidFill>
                  <a:schemeClr val="lt1"/>
                </a:solidFill>
                <a:latin typeface="Gill Sans"/>
                <a:ea typeface="Gill Sans"/>
                <a:cs typeface="Gill Sans"/>
                <a:sym typeface="Gill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Google Shape;17;p2"/>
          <p:cNvSpPr txBox="1"/>
          <p:nvPr>
            <p:ph idx="3" type="body"/>
          </p:nvPr>
        </p:nvSpPr>
        <p:spPr>
          <a:xfrm>
            <a:off x="457200" y="1930400"/>
            <a:ext cx="8229600" cy="8255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740"/>
              </a:spcBef>
              <a:spcAft>
                <a:spcPts val="0"/>
              </a:spcAft>
              <a:buClr>
                <a:schemeClr val="lt1"/>
              </a:buClr>
              <a:buSzPts val="3700"/>
              <a:buFont typeface="Arial"/>
              <a:buNone/>
              <a:defRPr b="0" i="0" sz="3700" u="none" cap="none" strike="noStrike">
                <a:solidFill>
                  <a:schemeClr val="lt1"/>
                </a:solidFill>
                <a:latin typeface="Gill Sans"/>
                <a:ea typeface="Gill Sans"/>
                <a:cs typeface="Gill Sans"/>
                <a:sym typeface="Gill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2"/>
          <p:cNvSpPr/>
          <p:nvPr>
            <p:ph idx="4" type="pic"/>
          </p:nvPr>
        </p:nvSpPr>
        <p:spPr>
          <a:xfrm>
            <a:off x="7327900" y="5778500"/>
            <a:ext cx="1533525" cy="927100"/>
          </a:xfrm>
          <a:prstGeom prst="rect">
            <a:avLst/>
          </a:prstGeom>
          <a:noFill/>
          <a:ln>
            <a:noFill/>
          </a:ln>
        </p:spPr>
        <p:txBody>
          <a:bodyPr anchorCtr="0" anchor="t" bIns="45700" lIns="91425" spcFirstLastPara="1" rIns="91425" wrap="square" tIns="45700">
            <a:noAutofit/>
          </a:bodyPr>
          <a:lstStyle>
            <a:lvl1pPr lvl="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COE closing">
  <p:cSld name="SMCOE closing">
    <p:spTree>
      <p:nvGrpSpPr>
        <p:cNvPr id="19" name="Shape 19"/>
        <p:cNvGrpSpPr/>
        <p:nvPr/>
      </p:nvGrpSpPr>
      <p:grpSpPr>
        <a:xfrm>
          <a:off x="0" y="0"/>
          <a:ext cx="0" cy="0"/>
          <a:chOff x="0" y="0"/>
          <a:chExt cx="0" cy="0"/>
        </a:xfrm>
      </p:grpSpPr>
      <p:sp>
        <p:nvSpPr>
          <p:cNvPr id="20" name="Google Shape;20;p3">
            <a:hlinkClick r:id="rId2"/>
          </p:cNvPr>
          <p:cNvSpPr txBox="1"/>
          <p:nvPr/>
        </p:nvSpPr>
        <p:spPr>
          <a:xfrm>
            <a:off x="7169728" y="6368365"/>
            <a:ext cx="1906540"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500">
                <a:solidFill>
                  <a:srgbClr val="424DA3"/>
                </a:solidFill>
                <a:latin typeface="Gill Sans"/>
                <a:ea typeface="Gill Sans"/>
                <a:cs typeface="Gill Sans"/>
                <a:sym typeface="Gill Sans"/>
              </a:rPr>
              <a:t>www.smcoe.org</a:t>
            </a:r>
            <a:endParaRPr/>
          </a:p>
        </p:txBody>
      </p:sp>
      <p:sp>
        <p:nvSpPr>
          <p:cNvPr id="21" name="Google Shape;21;p3"/>
          <p:cNvSpPr txBox="1"/>
          <p:nvPr>
            <p:ph idx="1" type="body"/>
          </p:nvPr>
        </p:nvSpPr>
        <p:spPr>
          <a:xfrm>
            <a:off x="457200" y="2363788"/>
            <a:ext cx="8229600" cy="1893887"/>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900"/>
              </a:spcBef>
              <a:spcAft>
                <a:spcPts val="0"/>
              </a:spcAft>
              <a:buClr>
                <a:schemeClr val="lt1"/>
              </a:buClr>
              <a:buSzPts val="4500"/>
              <a:buFont typeface="Arial"/>
              <a:buNone/>
              <a:defRPr b="0" i="0" sz="4500" u="none" cap="none" strike="noStrike">
                <a:solidFill>
                  <a:schemeClr val="lt1"/>
                </a:solidFill>
                <a:latin typeface="Gill Sans"/>
                <a:ea typeface="Gill Sans"/>
                <a:cs typeface="Gill Sans"/>
                <a:sym typeface="Gill Sans"/>
              </a:defRPr>
            </a:lvl1pPr>
            <a:lvl2pPr indent="-228600" lvl="1" marL="9144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424DA3"/>
              </a:buClr>
              <a:buSzPts val="4000"/>
              <a:buFont typeface="Gill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19100" lvl="0" marL="457200" algn="l">
              <a:spcBef>
                <a:spcPts val="600"/>
              </a:spcBef>
              <a:spcAft>
                <a:spcPts val="0"/>
              </a:spcAft>
              <a:buClr>
                <a:srgbClr val="424DA3"/>
              </a:buClr>
              <a:buSzPts val="3000"/>
              <a:buFont typeface="Arial"/>
              <a:buChar char="•"/>
              <a:defRPr sz="3000"/>
            </a:lvl1pPr>
            <a:lvl2pPr indent="-419100" lvl="1" marL="914400" algn="l">
              <a:spcBef>
                <a:spcPts val="600"/>
              </a:spcBef>
              <a:spcAft>
                <a:spcPts val="0"/>
              </a:spcAft>
              <a:buClr>
                <a:srgbClr val="424DA3"/>
              </a:buClr>
              <a:buSzPts val="3000"/>
              <a:buFont typeface="Arial"/>
              <a:buChar char="•"/>
              <a:defRPr sz="3000"/>
            </a:lvl2pPr>
            <a:lvl3pPr indent="-419100" lvl="2" marL="1371600" algn="l">
              <a:spcBef>
                <a:spcPts val="600"/>
              </a:spcBef>
              <a:spcAft>
                <a:spcPts val="0"/>
              </a:spcAft>
              <a:buClr>
                <a:srgbClr val="424DA3"/>
              </a:buClr>
              <a:buSzPts val="3000"/>
              <a:buFont typeface="Arial"/>
              <a:buChar char="•"/>
              <a:defRPr sz="3000"/>
            </a:lvl3pPr>
            <a:lvl4pPr indent="-419100" lvl="3" marL="1828800" algn="l">
              <a:spcBef>
                <a:spcPts val="600"/>
              </a:spcBef>
              <a:spcAft>
                <a:spcPts val="0"/>
              </a:spcAft>
              <a:buClr>
                <a:srgbClr val="424DA3"/>
              </a:buClr>
              <a:buSzPts val="3000"/>
              <a:buFont typeface="Arial"/>
              <a:buChar char="•"/>
              <a:defRPr sz="3000"/>
            </a:lvl4pPr>
            <a:lvl5pPr indent="-419100" lvl="4" marL="2286000" algn="l">
              <a:spcBef>
                <a:spcPts val="600"/>
              </a:spcBef>
              <a:spcAft>
                <a:spcPts val="0"/>
              </a:spcAft>
              <a:buClr>
                <a:srgbClr val="424DA3"/>
              </a:buClr>
              <a:buSzPts val="3000"/>
              <a:buFont typeface="Arial"/>
              <a:buChar char="•"/>
              <a:defRPr sz="30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lank">
  <p:cSld name="Title and Blank">
    <p:spTree>
      <p:nvGrpSpPr>
        <p:cNvPr id="29" name="Shape 29"/>
        <p:cNvGrpSpPr/>
        <p:nvPr/>
      </p:nvGrpSpPr>
      <p:grpSpPr>
        <a:xfrm>
          <a:off x="0" y="0"/>
          <a:ext cx="0" cy="0"/>
          <a:chOff x="0" y="0"/>
          <a:chExt cx="0" cy="0"/>
        </a:xfrm>
      </p:grpSpPr>
      <p:sp>
        <p:nvSpPr>
          <p:cNvPr id="30" name="Google Shape;30;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424DA3"/>
              </a:buClr>
              <a:buSzPts val="4000"/>
              <a:buFont typeface="Gill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StrokeWash_allcolors_horiz.png" id="10" name="Google Shape;10;p1"/>
          <p:cNvPicPr preferRelativeResize="0"/>
          <p:nvPr/>
        </p:nvPicPr>
        <p:blipFill rotWithShape="1">
          <a:blip r:embed="rId1">
            <a:alphaModFix/>
          </a:blip>
          <a:srcRect b="26372" l="0" r="0" t="9472"/>
          <a:stretch/>
        </p:blipFill>
        <p:spPr>
          <a:xfrm>
            <a:off x="0" y="0"/>
            <a:ext cx="9144000" cy="5681121"/>
          </a:xfrm>
          <a:prstGeom prst="rect">
            <a:avLst/>
          </a:prstGeom>
          <a:noFill/>
          <a:ln>
            <a:noFill/>
          </a:ln>
        </p:spPr>
      </p:pic>
      <p:pic>
        <p:nvPicPr>
          <p:cNvPr descr="SMCOE_Logo.png" id="11" name="Google Shape;11;p1"/>
          <p:cNvPicPr preferRelativeResize="0"/>
          <p:nvPr/>
        </p:nvPicPr>
        <p:blipFill rotWithShape="1">
          <a:blip r:embed="rId2">
            <a:alphaModFix/>
          </a:blip>
          <a:srcRect b="0" l="0" r="0" t="0"/>
          <a:stretch/>
        </p:blipFill>
        <p:spPr>
          <a:xfrm>
            <a:off x="244716" y="5664104"/>
            <a:ext cx="1762705" cy="10415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pic>
        <p:nvPicPr>
          <p:cNvPr descr="color_wash2.jpg" id="23" name="Google Shape;23;p4"/>
          <p:cNvPicPr preferRelativeResize="0"/>
          <p:nvPr/>
        </p:nvPicPr>
        <p:blipFill rotWithShape="1">
          <a:blip r:embed="rId1">
            <a:alphaModFix/>
          </a:blip>
          <a:srcRect b="44693" l="8144" r="6706" t="50124"/>
          <a:stretch/>
        </p:blipFill>
        <p:spPr>
          <a:xfrm>
            <a:off x="0" y="6427895"/>
            <a:ext cx="9144000" cy="430105"/>
          </a:xfrm>
          <a:prstGeom prst="rect">
            <a:avLst/>
          </a:prstGeom>
          <a:noFill/>
          <a:ln>
            <a:noFill/>
          </a:ln>
        </p:spPr>
      </p:pic>
      <p:sp>
        <p:nvSpPr>
          <p:cNvPr id="24" name="Google Shape;2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424DA3"/>
              </a:buClr>
              <a:buSzPts val="4000"/>
              <a:buFont typeface="Gill Sans"/>
              <a:buNone/>
              <a:defRPr b="1" i="0" sz="4000" u="none" cap="none" strike="noStrike">
                <a:solidFill>
                  <a:srgbClr val="424DA3"/>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19100" lvl="0" marL="457200" marR="0" rtl="0" algn="l">
              <a:spcBef>
                <a:spcPts val="600"/>
              </a:spcBef>
              <a:spcAft>
                <a:spcPts val="0"/>
              </a:spcAft>
              <a:buClr>
                <a:srgbClr val="424DA3"/>
              </a:buClr>
              <a:buSzPts val="3000"/>
              <a:buFont typeface="Arial"/>
              <a:buChar char="•"/>
              <a:defRPr b="0" i="0" sz="3000" u="none" cap="none" strike="noStrike">
                <a:solidFill>
                  <a:srgbClr val="424DA3"/>
                </a:solidFill>
                <a:latin typeface="Gill Sans"/>
                <a:ea typeface="Gill Sans"/>
                <a:cs typeface="Gill Sans"/>
                <a:sym typeface="Gill Sans"/>
              </a:defRPr>
            </a:lvl1pPr>
            <a:lvl2pPr indent="-419100" lvl="1" marL="914400" marR="0" rtl="0" algn="l">
              <a:spcBef>
                <a:spcPts val="600"/>
              </a:spcBef>
              <a:spcAft>
                <a:spcPts val="0"/>
              </a:spcAft>
              <a:buClr>
                <a:srgbClr val="424DA3"/>
              </a:buClr>
              <a:buSzPts val="3000"/>
              <a:buFont typeface="Arial"/>
              <a:buChar char="•"/>
              <a:defRPr b="0" i="0" sz="3000" u="none" cap="none" strike="noStrike">
                <a:solidFill>
                  <a:srgbClr val="424DA3"/>
                </a:solidFill>
                <a:latin typeface="Gill Sans"/>
                <a:ea typeface="Gill Sans"/>
                <a:cs typeface="Gill Sans"/>
                <a:sym typeface="Gill Sans"/>
              </a:defRPr>
            </a:lvl2pPr>
            <a:lvl3pPr indent="-419100" lvl="2" marL="1371600" marR="0" rtl="0" algn="l">
              <a:spcBef>
                <a:spcPts val="600"/>
              </a:spcBef>
              <a:spcAft>
                <a:spcPts val="0"/>
              </a:spcAft>
              <a:buClr>
                <a:srgbClr val="424DA3"/>
              </a:buClr>
              <a:buSzPts val="3000"/>
              <a:buFont typeface="Arial"/>
              <a:buChar char="•"/>
              <a:defRPr b="0" i="0" sz="3000" u="none" cap="none" strike="noStrike">
                <a:solidFill>
                  <a:srgbClr val="424DA3"/>
                </a:solidFill>
                <a:latin typeface="Gill Sans"/>
                <a:ea typeface="Gill Sans"/>
                <a:cs typeface="Gill Sans"/>
                <a:sym typeface="Gill Sans"/>
              </a:defRPr>
            </a:lvl3pPr>
            <a:lvl4pPr indent="-419100" lvl="3" marL="1828800" marR="0" rtl="0" algn="l">
              <a:spcBef>
                <a:spcPts val="600"/>
              </a:spcBef>
              <a:spcAft>
                <a:spcPts val="0"/>
              </a:spcAft>
              <a:buClr>
                <a:srgbClr val="424DA3"/>
              </a:buClr>
              <a:buSzPts val="3000"/>
              <a:buFont typeface="Arial"/>
              <a:buChar char="•"/>
              <a:defRPr b="0" i="0" sz="3000" u="none" cap="none" strike="noStrike">
                <a:solidFill>
                  <a:srgbClr val="424DA3"/>
                </a:solidFill>
                <a:latin typeface="Gill Sans"/>
                <a:ea typeface="Gill Sans"/>
                <a:cs typeface="Gill Sans"/>
                <a:sym typeface="Gill Sans"/>
              </a:defRPr>
            </a:lvl4pPr>
            <a:lvl5pPr indent="-419100" lvl="4" marL="2286000" marR="0" rtl="0" algn="l">
              <a:spcBef>
                <a:spcPts val="600"/>
              </a:spcBef>
              <a:spcAft>
                <a:spcPts val="0"/>
              </a:spcAft>
              <a:buClr>
                <a:srgbClr val="424DA3"/>
              </a:buClr>
              <a:buSzPts val="3000"/>
              <a:buFont typeface="Arial"/>
              <a:buChar char="•"/>
              <a:defRPr b="0" i="0" sz="3000" u="none" cap="none" strike="noStrike">
                <a:solidFill>
                  <a:srgbClr val="424DA3"/>
                </a:solidFill>
                <a:latin typeface="Gill Sans"/>
                <a:ea typeface="Gill Sans"/>
                <a:cs typeface="Gill Sans"/>
                <a:sym typeface="Gill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 name="Shape 3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3.jpg"/><Relationship Id="rId6"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8.jpg"/><Relationship Id="rId5"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0.jpg"/><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3.jpg"/><Relationship Id="rId10" Type="http://schemas.openxmlformats.org/officeDocument/2006/relationships/image" Target="../media/image17.jpg"/><Relationship Id="rId9" Type="http://schemas.openxmlformats.org/officeDocument/2006/relationships/image" Target="../media/image19.jpg"/><Relationship Id="rId5" Type="http://schemas.openxmlformats.org/officeDocument/2006/relationships/image" Target="../media/image15.jpg"/><Relationship Id="rId6" Type="http://schemas.openxmlformats.org/officeDocument/2006/relationships/image" Target="../media/image22.jpg"/><Relationship Id="rId7" Type="http://schemas.openxmlformats.org/officeDocument/2006/relationships/image" Target="../media/image14.jpg"/><Relationship Id="rId8"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7.jpg"/><Relationship Id="rId5"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 name="Shape 37"/>
        <p:cNvGrpSpPr/>
        <p:nvPr/>
      </p:nvGrpSpPr>
      <p:grpSpPr>
        <a:xfrm>
          <a:off x="0" y="0"/>
          <a:ext cx="0" cy="0"/>
          <a:chOff x="0" y="0"/>
          <a:chExt cx="0" cy="0"/>
        </a:xfrm>
      </p:grpSpPr>
      <p:sp>
        <p:nvSpPr>
          <p:cNvPr id="38" name="Google Shape;38;p9"/>
          <p:cNvSpPr txBox="1"/>
          <p:nvPr>
            <p:ph type="title"/>
          </p:nvPr>
        </p:nvSpPr>
        <p:spPr>
          <a:xfrm>
            <a:off x="457200" y="1016000"/>
            <a:ext cx="8229600" cy="8255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FFFF"/>
              </a:buClr>
              <a:buSzPts val="5000"/>
              <a:buFont typeface="Gill Sans"/>
              <a:buNone/>
            </a:pPr>
            <a:r>
              <a:rPr lang="en-US"/>
              <a:t>Why Walking Matters</a:t>
            </a:r>
            <a:br>
              <a:rPr lang="en-US"/>
            </a:br>
            <a:r>
              <a:rPr lang="en-US"/>
              <a:t>Walk Audits</a:t>
            </a:r>
            <a:endParaRPr/>
          </a:p>
        </p:txBody>
      </p:sp>
      <p:sp>
        <p:nvSpPr>
          <p:cNvPr id="39" name="Google Shape;39;p9"/>
          <p:cNvSpPr txBox="1"/>
          <p:nvPr>
            <p:ph idx="1" type="body"/>
          </p:nvPr>
        </p:nvSpPr>
        <p:spPr>
          <a:xfrm>
            <a:off x="457200" y="3107793"/>
            <a:ext cx="8229600" cy="85460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2400"/>
              <a:buNone/>
            </a:pPr>
            <a:r>
              <a:rPr lang="en-US"/>
              <a:t>Theresa Vallez-Kelly</a:t>
            </a:r>
            <a:endParaRPr/>
          </a:p>
          <a:p>
            <a:pPr indent="0" lvl="0" marL="0" rtl="0" algn="ctr">
              <a:spcBef>
                <a:spcPts val="480"/>
              </a:spcBef>
              <a:spcAft>
                <a:spcPts val="0"/>
              </a:spcAft>
              <a:buClr>
                <a:schemeClr val="lt2"/>
              </a:buClr>
              <a:buSzPts val="2400"/>
              <a:buNone/>
            </a:pPr>
            <a:r>
              <a:rPr lang="en-US"/>
              <a:t>Safe Routes to School Coordinator</a:t>
            </a:r>
            <a:endParaRPr/>
          </a:p>
        </p:txBody>
      </p:sp>
      <p:sp>
        <p:nvSpPr>
          <p:cNvPr id="40" name="Google Shape;40;p9"/>
          <p:cNvSpPr txBox="1"/>
          <p:nvPr>
            <p:ph idx="2" type="body"/>
          </p:nvPr>
        </p:nvSpPr>
        <p:spPr>
          <a:xfrm>
            <a:off x="2228850" y="3969512"/>
            <a:ext cx="4686300" cy="5683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1800"/>
              <a:buNone/>
            </a:pPr>
            <a:r>
              <a:rPr lang="en-US"/>
              <a:t>June 27, 2019</a:t>
            </a:r>
            <a:endParaRPr/>
          </a:p>
        </p:txBody>
      </p:sp>
      <p:pic>
        <p:nvPicPr>
          <p:cNvPr id="41" name="Google Shape;41;p9"/>
          <p:cNvPicPr preferRelativeResize="0"/>
          <p:nvPr/>
        </p:nvPicPr>
        <p:blipFill rotWithShape="1">
          <a:blip r:embed="rId3">
            <a:alphaModFix/>
          </a:blip>
          <a:srcRect b="0" l="0" r="0" t="0"/>
          <a:stretch/>
        </p:blipFill>
        <p:spPr>
          <a:xfrm>
            <a:off x="6915150" y="5821906"/>
            <a:ext cx="1841500" cy="850900"/>
          </a:xfrm>
          <a:prstGeom prst="rect">
            <a:avLst/>
          </a:prstGeom>
          <a:noFill/>
          <a:ln>
            <a:noFill/>
          </a:ln>
        </p:spPr>
      </p:pic>
      <p:pic>
        <p:nvPicPr>
          <p:cNvPr id="42" name="Google Shape;42;p9"/>
          <p:cNvPicPr preferRelativeResize="0"/>
          <p:nvPr/>
        </p:nvPicPr>
        <p:blipFill rotWithShape="1">
          <a:blip r:embed="rId4">
            <a:alphaModFix/>
          </a:blip>
          <a:srcRect b="0" l="0" r="0" t="0"/>
          <a:stretch/>
        </p:blipFill>
        <p:spPr>
          <a:xfrm>
            <a:off x="2421959" y="5697114"/>
            <a:ext cx="3924300"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18"/>
          <p:cNvPicPr preferRelativeResize="0"/>
          <p:nvPr/>
        </p:nvPicPr>
        <p:blipFill rotWithShape="1">
          <a:blip r:embed="rId3">
            <a:alphaModFix/>
          </a:blip>
          <a:srcRect b="0" l="0" r="0" t="0"/>
          <a:stretch/>
        </p:blipFill>
        <p:spPr>
          <a:xfrm>
            <a:off x="553453" y="237623"/>
            <a:ext cx="3433011" cy="257475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29" name="Google Shape;129;p18"/>
          <p:cNvPicPr preferRelativeResize="0"/>
          <p:nvPr/>
        </p:nvPicPr>
        <p:blipFill rotWithShape="1">
          <a:blip r:embed="rId4">
            <a:alphaModFix/>
          </a:blip>
          <a:srcRect b="0" l="0" r="0" t="0"/>
          <a:stretch/>
        </p:blipFill>
        <p:spPr>
          <a:xfrm>
            <a:off x="4876799" y="243639"/>
            <a:ext cx="3424989" cy="256874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0" name="Google Shape;130;p18"/>
          <p:cNvPicPr preferRelativeResize="0"/>
          <p:nvPr/>
        </p:nvPicPr>
        <p:blipFill rotWithShape="1">
          <a:blip r:embed="rId5">
            <a:alphaModFix/>
          </a:blip>
          <a:srcRect b="0" l="0" r="0" t="0"/>
          <a:stretch/>
        </p:blipFill>
        <p:spPr>
          <a:xfrm>
            <a:off x="553453" y="3242509"/>
            <a:ext cx="3633537" cy="272515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31" name="Google Shape;131;p18"/>
          <p:cNvPicPr preferRelativeResize="0"/>
          <p:nvPr/>
        </p:nvPicPr>
        <p:blipFill rotWithShape="1">
          <a:blip r:embed="rId6">
            <a:alphaModFix/>
          </a:blip>
          <a:srcRect b="0" l="0" r="0" t="0"/>
          <a:stretch/>
        </p:blipFill>
        <p:spPr>
          <a:xfrm>
            <a:off x="4576013" y="3242509"/>
            <a:ext cx="3725775" cy="279433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9"/>
          <p:cNvSpPr txBox="1"/>
          <p:nvPr/>
        </p:nvSpPr>
        <p:spPr>
          <a:xfrm>
            <a:off x="770021" y="2045369"/>
            <a:ext cx="7579895" cy="861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000">
                <a:solidFill>
                  <a:schemeClr val="dk1"/>
                </a:solidFill>
                <a:latin typeface="Gill Sans"/>
                <a:ea typeface="Gill Sans"/>
                <a:cs typeface="Gill Sans"/>
                <a:sym typeface="Gill Sans"/>
              </a:rPr>
              <a:t>Recommendations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0"/>
          <p:cNvSpPr txBox="1"/>
          <p:nvPr/>
        </p:nvSpPr>
        <p:spPr>
          <a:xfrm>
            <a:off x="192505" y="457200"/>
            <a:ext cx="8710864"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Gill Sans"/>
                <a:ea typeface="Gill Sans"/>
                <a:cs typeface="Gill Sans"/>
                <a:sym typeface="Gill Sans"/>
              </a:rPr>
              <a:t>Collective Impact Project</a:t>
            </a:r>
            <a:endParaRPr/>
          </a:p>
        </p:txBody>
      </p:sp>
      <p:pic>
        <p:nvPicPr>
          <p:cNvPr id="144" name="Google Shape;144;p20"/>
          <p:cNvPicPr preferRelativeResize="0"/>
          <p:nvPr/>
        </p:nvPicPr>
        <p:blipFill rotWithShape="1">
          <a:blip r:embed="rId3">
            <a:alphaModFix/>
          </a:blip>
          <a:srcRect b="0" l="0" r="0" t="0"/>
          <a:stretch/>
        </p:blipFill>
        <p:spPr>
          <a:xfrm>
            <a:off x="1677737" y="1823787"/>
            <a:ext cx="5740400" cy="40767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1"/>
          <p:cNvSpPr txBox="1"/>
          <p:nvPr>
            <p:ph idx="1" type="body"/>
          </p:nvPr>
        </p:nvSpPr>
        <p:spPr>
          <a:xfrm>
            <a:off x="457200" y="2363788"/>
            <a:ext cx="8229600" cy="18938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4500"/>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sp>
        <p:nvSpPr>
          <p:cNvPr id="47" name="Google Shape;47;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424DA3"/>
              </a:buClr>
              <a:buSzPts val="4000"/>
              <a:buFont typeface="Gill Sans"/>
              <a:buNone/>
            </a:pPr>
            <a:r>
              <a:rPr lang="en-US"/>
              <a:t>Why Walking Matters</a:t>
            </a:r>
            <a:endParaRPr/>
          </a:p>
        </p:txBody>
      </p:sp>
      <p:pic>
        <p:nvPicPr>
          <p:cNvPr id="48" name="Google Shape;48;p10"/>
          <p:cNvPicPr preferRelativeResize="0"/>
          <p:nvPr/>
        </p:nvPicPr>
        <p:blipFill rotWithShape="1">
          <a:blip r:embed="rId3">
            <a:alphaModFix/>
          </a:blip>
          <a:srcRect b="0" l="0" r="0" t="0"/>
          <a:stretch/>
        </p:blipFill>
        <p:spPr>
          <a:xfrm>
            <a:off x="1027134" y="1417638"/>
            <a:ext cx="3031299" cy="227347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49" name="Google Shape;49;p10"/>
          <p:cNvPicPr preferRelativeResize="0"/>
          <p:nvPr/>
        </p:nvPicPr>
        <p:blipFill rotWithShape="1">
          <a:blip r:embed="rId4">
            <a:alphaModFix/>
          </a:blip>
          <a:srcRect b="0" l="0" r="0" t="0"/>
          <a:stretch/>
        </p:blipFill>
        <p:spPr>
          <a:xfrm>
            <a:off x="5473874" y="1360336"/>
            <a:ext cx="3081403" cy="231105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50" name="Google Shape;50;p10"/>
          <p:cNvPicPr preferRelativeResize="0"/>
          <p:nvPr/>
        </p:nvPicPr>
        <p:blipFill rotWithShape="1">
          <a:blip r:embed="rId5">
            <a:alphaModFix/>
          </a:blip>
          <a:srcRect b="0" l="0" r="0" t="0"/>
          <a:stretch/>
        </p:blipFill>
        <p:spPr>
          <a:xfrm>
            <a:off x="212942" y="3995803"/>
            <a:ext cx="3031299" cy="227347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51" name="Google Shape;51;p10"/>
          <p:cNvPicPr preferRelativeResize="0"/>
          <p:nvPr/>
        </p:nvPicPr>
        <p:blipFill rotWithShape="1">
          <a:blip r:embed="rId6">
            <a:alphaModFix/>
          </a:blip>
          <a:srcRect b="0" l="0" r="0" t="0"/>
          <a:stretch/>
        </p:blipFill>
        <p:spPr>
          <a:xfrm>
            <a:off x="4772416" y="4027118"/>
            <a:ext cx="2947792" cy="221084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52" name="Google Shape;52;p10"/>
          <p:cNvSpPr txBox="1"/>
          <p:nvPr/>
        </p:nvSpPr>
        <p:spPr>
          <a:xfrm>
            <a:off x="5799221" y="6374428"/>
            <a:ext cx="31209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www.markfenton.com</a:t>
            </a:r>
            <a:endParaRPr sz="1800">
              <a:solidFill>
                <a:srgbClr val="FFFF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424DA3"/>
              </a:buClr>
              <a:buSzPts val="4000"/>
              <a:buFont typeface="Gill Sans"/>
              <a:buNone/>
            </a:pPr>
            <a:r>
              <a:rPr lang="en-US"/>
              <a:t>Why Walking Matters</a:t>
            </a:r>
            <a:endParaRPr/>
          </a:p>
        </p:txBody>
      </p:sp>
      <p:pic>
        <p:nvPicPr>
          <p:cNvPr id="59" name="Google Shape;59;p11"/>
          <p:cNvPicPr preferRelativeResize="0"/>
          <p:nvPr>
            <p:ph idx="1" type="body"/>
          </p:nvPr>
        </p:nvPicPr>
        <p:blipFill rotWithShape="1">
          <a:blip r:embed="rId3">
            <a:alphaModFix/>
          </a:blip>
          <a:srcRect b="0" l="0" r="0" t="0"/>
          <a:stretch/>
        </p:blipFill>
        <p:spPr>
          <a:xfrm>
            <a:off x="582460" y="1565753"/>
            <a:ext cx="3207910" cy="240593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60" name="Google Shape;60;p11"/>
          <p:cNvPicPr preferRelativeResize="0"/>
          <p:nvPr/>
        </p:nvPicPr>
        <p:blipFill rotWithShape="1">
          <a:blip r:embed="rId4">
            <a:alphaModFix/>
          </a:blip>
          <a:srcRect b="0" l="0" r="0" t="0"/>
          <a:stretch/>
        </p:blipFill>
        <p:spPr>
          <a:xfrm>
            <a:off x="4997884" y="1565753"/>
            <a:ext cx="3207910" cy="240593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61" name="Google Shape;61;p11"/>
          <p:cNvPicPr preferRelativeResize="0"/>
          <p:nvPr/>
        </p:nvPicPr>
        <p:blipFill rotWithShape="1">
          <a:blip r:embed="rId5">
            <a:alphaModFix/>
          </a:blip>
          <a:srcRect b="0" l="0" r="0" t="0"/>
          <a:stretch/>
        </p:blipFill>
        <p:spPr>
          <a:xfrm>
            <a:off x="2965276" y="4280769"/>
            <a:ext cx="2884379" cy="192291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62" name="Google Shape;62;p11"/>
          <p:cNvSpPr txBox="1"/>
          <p:nvPr/>
        </p:nvSpPr>
        <p:spPr>
          <a:xfrm>
            <a:off x="5799221" y="6374428"/>
            <a:ext cx="31209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www.markfenton.com</a:t>
            </a:r>
            <a:endParaRPr sz="1800">
              <a:solidFill>
                <a:srgbClr val="FFFF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2"/>
          <p:cNvPicPr preferRelativeResize="0"/>
          <p:nvPr/>
        </p:nvPicPr>
        <p:blipFill rotWithShape="1">
          <a:blip r:embed="rId3">
            <a:alphaModFix/>
          </a:blip>
          <a:srcRect b="0" l="0" r="0" t="0"/>
          <a:stretch/>
        </p:blipFill>
        <p:spPr>
          <a:xfrm>
            <a:off x="1064712" y="633377"/>
            <a:ext cx="6964471" cy="52209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3"/>
          <p:cNvSpPr txBox="1"/>
          <p:nvPr>
            <p:ph type="title"/>
          </p:nvPr>
        </p:nvSpPr>
        <p:spPr>
          <a:xfrm>
            <a:off x="169333" y="2915126"/>
            <a:ext cx="5059812" cy="762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424DA3"/>
              </a:buClr>
              <a:buSzPts val="3200"/>
              <a:buFont typeface="Gill Sans"/>
              <a:buNone/>
            </a:pPr>
            <a:r>
              <a:rPr b="1" lang="en-US" sz="3200"/>
              <a:t>What is a walk audit? </a:t>
            </a:r>
            <a:endParaRPr sz="3200"/>
          </a:p>
        </p:txBody>
      </p:sp>
      <p:sp>
        <p:nvSpPr>
          <p:cNvPr id="75" name="Google Shape;75;p13"/>
          <p:cNvSpPr txBox="1"/>
          <p:nvPr>
            <p:ph idx="1" type="body"/>
          </p:nvPr>
        </p:nvSpPr>
        <p:spPr>
          <a:xfrm>
            <a:off x="169334" y="3712118"/>
            <a:ext cx="8602133" cy="2819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24DA3"/>
              </a:buClr>
              <a:buSzPts val="2405"/>
              <a:buChar char="•"/>
            </a:pPr>
            <a:r>
              <a:rPr b="1" lang="en-US" sz="2405"/>
              <a:t>Facilitated group walk to explore level of support for physical activity &amp; active transportation.</a:t>
            </a:r>
            <a:endParaRPr/>
          </a:p>
          <a:p>
            <a:pPr indent="-342900" lvl="0" marL="342900" rtl="0" algn="l">
              <a:spcBef>
                <a:spcPts val="1272"/>
              </a:spcBef>
              <a:spcAft>
                <a:spcPts val="0"/>
              </a:spcAft>
              <a:buClr>
                <a:srgbClr val="424DA3"/>
              </a:buClr>
              <a:buSzPts val="2405"/>
              <a:buChar char="•"/>
            </a:pPr>
            <a:r>
              <a:rPr b="1" lang="en-US" sz="2405"/>
              <a:t>Followed by discussion &amp; planning to develop recommendations for action.</a:t>
            </a:r>
            <a:endParaRPr/>
          </a:p>
          <a:p>
            <a:pPr indent="-342900" lvl="0" marL="342900" rtl="0" algn="l">
              <a:spcBef>
                <a:spcPts val="1272"/>
              </a:spcBef>
              <a:spcAft>
                <a:spcPts val="0"/>
              </a:spcAft>
              <a:buClr>
                <a:srgbClr val="424DA3"/>
              </a:buClr>
              <a:buSzPts val="2405"/>
              <a:buChar char="•"/>
            </a:pPr>
            <a:r>
              <a:rPr b="1" lang="en-US" sz="2405"/>
              <a:t>Not experts giving answers; </a:t>
            </a:r>
            <a:r>
              <a:rPr b="1" lang="en-US" sz="2405">
                <a:solidFill>
                  <a:srgbClr val="FF0000"/>
                </a:solidFill>
              </a:rPr>
              <a:t>an act of shared discovery solutions</a:t>
            </a:r>
            <a:r>
              <a:rPr b="1" lang="en-US" sz="2405">
                <a:solidFill>
                  <a:srgbClr val="FFFFFF"/>
                </a:solidFill>
              </a:rPr>
              <a:t>.</a:t>
            </a:r>
            <a:endParaRPr/>
          </a:p>
        </p:txBody>
      </p:sp>
      <p:sp>
        <p:nvSpPr>
          <p:cNvPr id="76" name="Google Shape;76;p13"/>
          <p:cNvSpPr txBox="1"/>
          <p:nvPr/>
        </p:nvSpPr>
        <p:spPr>
          <a:xfrm>
            <a:off x="7102724" y="2971829"/>
            <a:ext cx="1838927" cy="34624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en-US" sz="1800" u="none" cap="none" strike="noStrike">
                <a:solidFill>
                  <a:srgbClr val="FFFFFF"/>
                </a:solidFill>
                <a:latin typeface="Arial"/>
                <a:ea typeface="Arial"/>
                <a:cs typeface="Arial"/>
                <a:sym typeface="Arial"/>
              </a:rPr>
              <a:t>Hutchinson KS</a:t>
            </a:r>
            <a:endParaRPr/>
          </a:p>
        </p:txBody>
      </p:sp>
      <p:sp>
        <p:nvSpPr>
          <p:cNvPr id="77" name="Google Shape;77;p13"/>
          <p:cNvSpPr txBox="1"/>
          <p:nvPr/>
        </p:nvSpPr>
        <p:spPr>
          <a:xfrm>
            <a:off x="2205002" y="2514629"/>
            <a:ext cx="1155447" cy="34624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en-US" sz="1800" u="none" cap="none" strike="noStrike">
                <a:solidFill>
                  <a:srgbClr val="FFFFFF"/>
                </a:solidFill>
                <a:latin typeface="Arial"/>
                <a:ea typeface="Arial"/>
                <a:cs typeface="Arial"/>
                <a:sym typeface="Arial"/>
              </a:rPr>
              <a:t>Peoria IL</a:t>
            </a:r>
            <a:endParaRPr/>
          </a:p>
        </p:txBody>
      </p:sp>
      <p:pic>
        <p:nvPicPr>
          <p:cNvPr id="78" name="Google Shape;78;p13"/>
          <p:cNvPicPr preferRelativeResize="0"/>
          <p:nvPr/>
        </p:nvPicPr>
        <p:blipFill rotWithShape="1">
          <a:blip r:embed="rId3">
            <a:alphaModFix/>
          </a:blip>
          <a:srcRect b="0" l="0" r="0" t="0"/>
          <a:stretch/>
        </p:blipFill>
        <p:spPr>
          <a:xfrm>
            <a:off x="347112" y="128292"/>
            <a:ext cx="3715779" cy="278683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79" name="Google Shape;79;p13"/>
          <p:cNvPicPr preferRelativeResize="0"/>
          <p:nvPr/>
        </p:nvPicPr>
        <p:blipFill rotWithShape="1">
          <a:blip r:embed="rId4">
            <a:alphaModFix/>
          </a:blip>
          <a:srcRect b="0" l="0" r="0" t="0"/>
          <a:stretch/>
        </p:blipFill>
        <p:spPr>
          <a:xfrm>
            <a:off x="5855887" y="137204"/>
            <a:ext cx="2385656" cy="318087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4"/>
          <p:cNvSpPr txBox="1"/>
          <p:nvPr>
            <p:ph type="title"/>
          </p:nvPr>
        </p:nvSpPr>
        <p:spPr>
          <a:xfrm>
            <a:off x="1851833" y="783029"/>
            <a:ext cx="6062133"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424DA3"/>
              </a:buClr>
              <a:buSzPts val="3200"/>
              <a:buFont typeface="Gill Sans"/>
              <a:buNone/>
            </a:pPr>
            <a:r>
              <a:rPr b="1" lang="en-US" sz="3200"/>
              <a:t>Three potential benefits . . .  </a:t>
            </a:r>
            <a:endParaRPr sz="3200"/>
          </a:p>
        </p:txBody>
      </p:sp>
      <p:sp>
        <p:nvSpPr>
          <p:cNvPr id="86" name="Google Shape;86;p14"/>
          <p:cNvSpPr txBox="1"/>
          <p:nvPr>
            <p:ph idx="1" type="body"/>
          </p:nvPr>
        </p:nvSpPr>
        <p:spPr>
          <a:xfrm>
            <a:off x="1851833" y="1903621"/>
            <a:ext cx="5765072" cy="2819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0000"/>
              </a:buClr>
              <a:buSzPts val="2590"/>
              <a:buChar char="•"/>
            </a:pPr>
            <a:r>
              <a:rPr b="1" lang="en-US" sz="2590">
                <a:solidFill>
                  <a:srgbClr val="FF0000"/>
                </a:solidFill>
              </a:rPr>
              <a:t>Learn</a:t>
            </a:r>
            <a:r>
              <a:rPr b="1" lang="en-US" sz="2590"/>
              <a:t> how to improve settings for active transportation.</a:t>
            </a:r>
            <a:endParaRPr/>
          </a:p>
          <a:p>
            <a:pPr indent="-342900" lvl="0" marL="342900" rtl="0" algn="l">
              <a:spcBef>
                <a:spcPts val="1272"/>
              </a:spcBef>
              <a:spcAft>
                <a:spcPts val="0"/>
              </a:spcAft>
              <a:buClr>
                <a:srgbClr val="424DA3"/>
              </a:buClr>
              <a:buSzPts val="2590"/>
              <a:buChar char="•"/>
            </a:pPr>
            <a:r>
              <a:rPr b="1" lang="en-US" sz="2590"/>
              <a:t>Gather participant </a:t>
            </a:r>
            <a:r>
              <a:rPr b="1" lang="en-US" sz="2590">
                <a:solidFill>
                  <a:srgbClr val="FF0000"/>
                </a:solidFill>
              </a:rPr>
              <a:t>input</a:t>
            </a:r>
            <a:r>
              <a:rPr b="1" lang="en-US" sz="2590"/>
              <a:t> on challenges and priorities. </a:t>
            </a:r>
            <a:endParaRPr/>
          </a:p>
          <a:p>
            <a:pPr indent="-342900" lvl="0" marL="342900" rtl="0" algn="l">
              <a:spcBef>
                <a:spcPts val="1272"/>
              </a:spcBef>
              <a:spcAft>
                <a:spcPts val="0"/>
              </a:spcAft>
              <a:buClr>
                <a:srgbClr val="FF0000"/>
              </a:buClr>
              <a:buSzPts val="2590"/>
              <a:buChar char="•"/>
            </a:pPr>
            <a:r>
              <a:rPr b="1" lang="en-US" sz="2590">
                <a:solidFill>
                  <a:srgbClr val="FF0000"/>
                </a:solidFill>
              </a:rPr>
              <a:t>Inspiration</a:t>
            </a:r>
            <a:r>
              <a:rPr b="1" lang="en-US" sz="2590"/>
              <a:t> to actually try something.</a:t>
            </a:r>
            <a:endParaRPr/>
          </a:p>
        </p:txBody>
      </p:sp>
      <p:sp>
        <p:nvSpPr>
          <p:cNvPr id="87" name="Google Shape;87;p14"/>
          <p:cNvSpPr txBox="1"/>
          <p:nvPr/>
        </p:nvSpPr>
        <p:spPr>
          <a:xfrm>
            <a:off x="551597" y="2514628"/>
            <a:ext cx="1624488" cy="37446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en-US" sz="2000" u="none" cap="none" strike="noStrike">
                <a:solidFill>
                  <a:srgbClr val="FFFFFF"/>
                </a:solidFill>
                <a:latin typeface="Arial"/>
                <a:ea typeface="Arial"/>
                <a:cs typeface="Arial"/>
                <a:sym typeface="Arial"/>
              </a:rPr>
              <a:t>Kearney 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P6073851.JPG" id="93" name="Google Shape;93;p15"/>
          <p:cNvPicPr preferRelativeResize="0"/>
          <p:nvPr/>
        </p:nvPicPr>
        <p:blipFill rotWithShape="1">
          <a:blip r:embed="rId3">
            <a:alphaModFix/>
          </a:blip>
          <a:srcRect b="0" l="0" r="0" t="0"/>
          <a:stretch/>
        </p:blipFill>
        <p:spPr>
          <a:xfrm>
            <a:off x="2479821" y="1632759"/>
            <a:ext cx="1919701" cy="153956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PA027076.JPG" id="94" name="Google Shape;94;p15"/>
          <p:cNvPicPr preferRelativeResize="0"/>
          <p:nvPr/>
        </p:nvPicPr>
        <p:blipFill rotWithShape="1">
          <a:blip r:embed="rId4">
            <a:alphaModFix/>
          </a:blip>
          <a:srcRect b="0" l="0" r="0" t="0"/>
          <a:stretch/>
        </p:blipFill>
        <p:spPr>
          <a:xfrm>
            <a:off x="5521963" y="3269210"/>
            <a:ext cx="3225674" cy="289332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95" name="Google Shape;95;p15"/>
          <p:cNvSpPr txBox="1"/>
          <p:nvPr/>
        </p:nvSpPr>
        <p:spPr>
          <a:xfrm>
            <a:off x="6858427" y="5738579"/>
            <a:ext cx="20406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Site Design</a:t>
            </a:r>
            <a:endParaRPr/>
          </a:p>
        </p:txBody>
      </p:sp>
      <p:sp>
        <p:nvSpPr>
          <p:cNvPr id="96" name="Google Shape;96;p15"/>
          <p:cNvSpPr txBox="1"/>
          <p:nvPr/>
        </p:nvSpPr>
        <p:spPr>
          <a:xfrm>
            <a:off x="2878667" y="3505200"/>
            <a:ext cx="26806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Safety &amp; Access</a:t>
            </a:r>
            <a:endParaRPr/>
          </a:p>
        </p:txBody>
      </p:sp>
      <p:sp>
        <p:nvSpPr>
          <p:cNvPr id="97" name="Google Shape;97;p15"/>
          <p:cNvSpPr txBox="1"/>
          <p:nvPr/>
        </p:nvSpPr>
        <p:spPr>
          <a:xfrm>
            <a:off x="5249335" y="685804"/>
            <a:ext cx="155786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Network</a:t>
            </a:r>
            <a:endParaRPr/>
          </a:p>
        </p:txBody>
      </p:sp>
      <p:sp>
        <p:nvSpPr>
          <p:cNvPr id="98" name="Google Shape;98;p15"/>
          <p:cNvSpPr txBox="1"/>
          <p:nvPr/>
        </p:nvSpPr>
        <p:spPr>
          <a:xfrm>
            <a:off x="2431328" y="858256"/>
            <a:ext cx="173056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Land Use</a:t>
            </a:r>
            <a:endParaRPr/>
          </a:p>
        </p:txBody>
      </p:sp>
      <p:pic>
        <p:nvPicPr>
          <p:cNvPr descr="Vernon CT.JPG" id="99" name="Google Shape;99;p15"/>
          <p:cNvPicPr preferRelativeResize="0"/>
          <p:nvPr/>
        </p:nvPicPr>
        <p:blipFill rotWithShape="1">
          <a:blip r:embed="rId5">
            <a:alphaModFix/>
          </a:blip>
          <a:srcRect b="0" l="0" r="0" t="0"/>
          <a:stretch/>
        </p:blipFill>
        <p:spPr>
          <a:xfrm>
            <a:off x="93734" y="3250228"/>
            <a:ext cx="2336507" cy="149021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DSCF0388.JPG" id="100" name="Google Shape;100;p15"/>
          <p:cNvPicPr preferRelativeResize="0"/>
          <p:nvPr/>
        </p:nvPicPr>
        <p:blipFill rotWithShape="1">
          <a:blip r:embed="rId6">
            <a:alphaModFix/>
          </a:blip>
          <a:srcRect b="0" l="0" r="0" t="0"/>
          <a:stretch/>
        </p:blipFill>
        <p:spPr>
          <a:xfrm>
            <a:off x="643471" y="5181600"/>
            <a:ext cx="1757844" cy="116501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01" name="Google Shape;101;p15"/>
          <p:cNvSpPr txBox="1"/>
          <p:nvPr/>
        </p:nvSpPr>
        <p:spPr>
          <a:xfrm>
            <a:off x="93734" y="-45964"/>
            <a:ext cx="880533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dk2"/>
                </a:solidFill>
                <a:latin typeface="Calibri"/>
                <a:ea typeface="Calibri"/>
                <a:cs typeface="Calibri"/>
                <a:sym typeface="Calibri"/>
              </a:rPr>
              <a:t>4 elements encouraging active transport . . . </a:t>
            </a:r>
            <a:endParaRPr/>
          </a:p>
        </p:txBody>
      </p:sp>
      <p:pic>
        <p:nvPicPr>
          <p:cNvPr descr="RobtGarrtIsaiahCody.JPG" id="102" name="Google Shape;102;p15"/>
          <p:cNvPicPr preferRelativeResize="0"/>
          <p:nvPr/>
        </p:nvPicPr>
        <p:blipFill rotWithShape="1">
          <a:blip r:embed="rId7">
            <a:alphaModFix/>
          </a:blip>
          <a:srcRect b="0" l="0" r="0" t="0"/>
          <a:stretch/>
        </p:blipFill>
        <p:spPr>
          <a:xfrm>
            <a:off x="237073" y="609600"/>
            <a:ext cx="2164241" cy="152583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DSCF5535.JPG" id="103" name="Google Shape;103;p15"/>
          <p:cNvPicPr preferRelativeResize="0"/>
          <p:nvPr/>
        </p:nvPicPr>
        <p:blipFill rotWithShape="1">
          <a:blip r:embed="rId8">
            <a:alphaModFix/>
          </a:blip>
          <a:srcRect b="0" l="0" r="0" t="0"/>
          <a:stretch/>
        </p:blipFill>
        <p:spPr>
          <a:xfrm>
            <a:off x="6785608" y="442726"/>
            <a:ext cx="2333574" cy="171540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P9267043.JPG" id="104" name="Google Shape;104;p15"/>
          <p:cNvPicPr preferRelativeResize="0"/>
          <p:nvPr/>
        </p:nvPicPr>
        <p:blipFill rotWithShape="1">
          <a:blip r:embed="rId9">
            <a:alphaModFix/>
          </a:blip>
          <a:srcRect b="0" l="0" r="0" t="0"/>
          <a:stretch/>
        </p:blipFill>
        <p:spPr>
          <a:xfrm>
            <a:off x="4639733" y="1143000"/>
            <a:ext cx="2348089" cy="19812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P9256646.JPG" id="105" name="Google Shape;105;p15"/>
          <p:cNvPicPr preferRelativeResize="0"/>
          <p:nvPr/>
        </p:nvPicPr>
        <p:blipFill rotWithShape="1">
          <a:blip r:embed="rId10">
            <a:alphaModFix/>
          </a:blip>
          <a:srcRect b="0" l="0" r="0" t="0"/>
          <a:stretch/>
        </p:blipFill>
        <p:spPr>
          <a:xfrm rot="5400000">
            <a:off x="2865816" y="4254655"/>
            <a:ext cx="2335823" cy="190372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06" name="Google Shape;106;p15"/>
          <p:cNvSpPr txBox="1"/>
          <p:nvPr/>
        </p:nvSpPr>
        <p:spPr>
          <a:xfrm>
            <a:off x="5799221" y="6374428"/>
            <a:ext cx="31209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FFF00"/>
                </a:solidFill>
                <a:latin typeface="Calibri"/>
                <a:ea typeface="Calibri"/>
                <a:cs typeface="Calibri"/>
                <a:sym typeface="Calibri"/>
              </a:rPr>
              <a:t>www.markfenton.com</a:t>
            </a:r>
            <a:endParaRPr sz="1800">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6"/>
          <p:cNvSpPr txBox="1"/>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24DA3"/>
              </a:buClr>
              <a:buSzPts val="4000"/>
              <a:buFont typeface="Gill Sans"/>
              <a:buNone/>
            </a:pPr>
            <a:r>
              <a:rPr b="1" i="0" lang="en-US" sz="4000">
                <a:solidFill>
                  <a:srgbClr val="424DA3"/>
                </a:solidFill>
                <a:latin typeface="Gill Sans"/>
                <a:ea typeface="Gill Sans"/>
                <a:cs typeface="Gill Sans"/>
                <a:sym typeface="Gill Sans"/>
              </a:rPr>
              <a:t>Walk Audits</a:t>
            </a:r>
            <a:endParaRPr/>
          </a:p>
        </p:txBody>
      </p:sp>
      <p:pic>
        <p:nvPicPr>
          <p:cNvPr id="113" name="Google Shape;113;p16"/>
          <p:cNvPicPr preferRelativeResize="0"/>
          <p:nvPr/>
        </p:nvPicPr>
        <p:blipFill rotWithShape="1">
          <a:blip r:embed="rId3">
            <a:alphaModFix/>
          </a:blip>
          <a:srcRect b="0" l="0" r="0" t="0"/>
          <a:stretch/>
        </p:blipFill>
        <p:spPr>
          <a:xfrm>
            <a:off x="457200" y="951057"/>
            <a:ext cx="3810000" cy="24765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4" name="Google Shape;114;p16"/>
          <p:cNvPicPr preferRelativeResize="0"/>
          <p:nvPr/>
        </p:nvPicPr>
        <p:blipFill rotWithShape="1">
          <a:blip r:embed="rId4">
            <a:alphaModFix/>
          </a:blip>
          <a:srcRect b="0" l="0" r="0" t="0"/>
          <a:stretch/>
        </p:blipFill>
        <p:spPr>
          <a:xfrm>
            <a:off x="4788568" y="674771"/>
            <a:ext cx="3898232" cy="259593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5" name="Google Shape;115;p16"/>
          <p:cNvPicPr preferRelativeResize="0"/>
          <p:nvPr/>
        </p:nvPicPr>
        <p:blipFill rotWithShape="1">
          <a:blip r:embed="rId5">
            <a:alphaModFix/>
          </a:blip>
          <a:srcRect b="0" l="0" r="0" t="0"/>
          <a:stretch/>
        </p:blipFill>
        <p:spPr>
          <a:xfrm>
            <a:off x="3096293" y="3584408"/>
            <a:ext cx="2903287" cy="290328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16" name="Google Shape;116;p16"/>
          <p:cNvSpPr txBox="1"/>
          <p:nvPr/>
        </p:nvSpPr>
        <p:spPr>
          <a:xfrm flipH="1">
            <a:off x="457200" y="3583405"/>
            <a:ext cx="22456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Los Cerritos, SSF</a:t>
            </a:r>
            <a:endParaRPr/>
          </a:p>
        </p:txBody>
      </p:sp>
      <p:sp>
        <p:nvSpPr>
          <p:cNvPr id="117" name="Google Shape;117;p16"/>
          <p:cNvSpPr txBox="1"/>
          <p:nvPr/>
        </p:nvSpPr>
        <p:spPr>
          <a:xfrm flipH="1">
            <a:off x="750466" y="5618390"/>
            <a:ext cx="22456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Woodrow Wilson, DC</a:t>
            </a:r>
            <a:endParaRPr/>
          </a:p>
        </p:txBody>
      </p:sp>
      <p:sp>
        <p:nvSpPr>
          <p:cNvPr id="118" name="Google Shape;118;p16"/>
          <p:cNvSpPr txBox="1"/>
          <p:nvPr/>
        </p:nvSpPr>
        <p:spPr>
          <a:xfrm flipH="1">
            <a:off x="6393025" y="3486172"/>
            <a:ext cx="22456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Bayshore, DC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Google Shape;123;p17"/>
          <p:cNvPicPr preferRelativeResize="0"/>
          <p:nvPr/>
        </p:nvPicPr>
        <p:blipFill rotWithShape="1">
          <a:blip r:embed="rId3">
            <a:alphaModFix/>
          </a:blip>
          <a:srcRect b="0" l="0" r="0" t="0"/>
          <a:stretch/>
        </p:blipFill>
        <p:spPr>
          <a:xfrm>
            <a:off x="12700" y="3175"/>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MCOE_template 2017">
  <a:themeElements>
    <a:clrScheme name="SMCOE color theme">
      <a:dk1>
        <a:srgbClr val="333333"/>
      </a:dk1>
      <a:lt1>
        <a:srgbClr val="FFFFFF"/>
      </a:lt1>
      <a:dk2>
        <a:srgbClr val="333333"/>
      </a:dk2>
      <a:lt2>
        <a:srgbClr val="FFFFFF"/>
      </a:lt2>
      <a:accent1>
        <a:srgbClr val="383C8C"/>
      </a:accent1>
      <a:accent2>
        <a:srgbClr val="41A2DB"/>
      </a:accent2>
      <a:accent3>
        <a:srgbClr val="468240"/>
      </a:accent3>
      <a:accent4>
        <a:srgbClr val="B5394D"/>
      </a:accent4>
      <a:accent5>
        <a:srgbClr val="874191"/>
      </a:accent5>
      <a:accent6>
        <a:srgbClr val="DA6633"/>
      </a:accent6>
      <a:hlink>
        <a:srgbClr val="0000FF"/>
      </a:hlink>
      <a:folHlink>
        <a:srgbClr val="00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MCOE Slide Layout">
  <a:themeElements>
    <a:clrScheme name="SMCOE Colors">
      <a:dk1>
        <a:srgbClr val="2C3276"/>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MCOE Slide Layout Cust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