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404" r:id="rId2"/>
    <p:sldId id="434" r:id="rId3"/>
    <p:sldId id="419" r:id="rId4"/>
    <p:sldId id="390" r:id="rId5"/>
    <p:sldId id="420" r:id="rId6"/>
    <p:sldId id="421" r:id="rId7"/>
    <p:sldId id="422" r:id="rId8"/>
    <p:sldId id="264" r:id="rId9"/>
    <p:sldId id="265" r:id="rId10"/>
    <p:sldId id="266" r:id="rId11"/>
    <p:sldId id="436" r:id="rId12"/>
    <p:sldId id="435" r:id="rId13"/>
    <p:sldId id="423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86096" autoAdjust="0"/>
  </p:normalViewPr>
  <p:slideViewPr>
    <p:cSldViewPr snapToGrid="0">
      <p:cViewPr varScale="1">
        <p:scale>
          <a:sx n="106" d="100"/>
          <a:sy n="106" d="100"/>
        </p:scale>
        <p:origin x="71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FB859-6184-42E5-AE7F-A2FBD1B6929E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3CC62-2F6F-4D00-B421-DD8593B38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63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2F816D4-DEF3-4DD8-9EB5-97B515510BBF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552C2D5-3064-4D4D-A59B-73D302E3E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84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C2D5-3064-4D4D-A59B-73D302E3E9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C2D5-3064-4D4D-A59B-73D302E3E9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9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2C2D5-3064-4D4D-A59B-73D302E3E9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2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CEA767-DECA-114C-8159-65B8D449BEA3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05CB-CE83-0F4A-B82C-2D589B92C85B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F3C-B6F3-0E43-94EB-EB99612138BE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90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40D3-5499-4F4C-8CFC-816537EEEAEF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77C4-EC63-5744-A034-4E2C15E1F6F8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90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2A2A-DD9B-C147-A1A3-CE9BD6EEC393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975A-35FE-4840-AC97-67D0388CB995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12E5-88F8-394D-874C-74D24760AF71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1629-3C7E-D54A-B622-94C96C30BC97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33AC-3CCA-4249-96F4-CD129306B121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E05B-E7D7-904E-8194-D7191F351A0A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6C97108-6D0B-B14A-BA8F-646B6C05BD74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 descr="HI_03-04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26157" y="384317"/>
            <a:ext cx="1587637" cy="14095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7279" y="2636459"/>
            <a:ext cx="3572815" cy="158508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energy saving program for all PG&amp;E customers.</a:t>
            </a:r>
          </a:p>
        </p:txBody>
      </p:sp>
      <p:pic>
        <p:nvPicPr>
          <p:cNvPr id="6" name="Picture 5" descr="hea-logo 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805" y="389421"/>
            <a:ext cx="2052476" cy="1034448"/>
          </a:xfrm>
          <a:prstGeom prst="rect">
            <a:avLst/>
          </a:prstGeom>
        </p:spPr>
      </p:pic>
      <p:pic>
        <p:nvPicPr>
          <p:cNvPr id="7" name="Picture 6" descr="HI_03-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785" y="2162108"/>
            <a:ext cx="2581656" cy="229209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219C-F807-1444-92B5-8979BE3F5FD6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166822-F730-BE4F-AB79-C608AFAAEEE6}"/>
              </a:ext>
            </a:extLst>
          </p:cNvPr>
          <p:cNvSpPr txBox="1"/>
          <p:nvPr/>
        </p:nvSpPr>
        <p:spPr>
          <a:xfrm>
            <a:off x="1556266" y="216142"/>
            <a:ext cx="891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B76650"/>
                </a:solidFill>
              </a:rPr>
              <a:t>“leaks!”</a:t>
            </a:r>
            <a:r>
              <a:rPr lang="en-US" sz="5400" b="1" dirty="0">
                <a:solidFill>
                  <a:srgbClr val="4A96A1"/>
                </a:solidFill>
              </a:rPr>
              <a:t>:  Getting Nothing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2BF13-4FD9-2C46-B690-C4E1221F4051}"/>
              </a:ext>
            </a:extLst>
          </p:cNvPr>
          <p:cNvSpPr txBox="1"/>
          <p:nvPr/>
        </p:nvSpPr>
        <p:spPr>
          <a:xfrm>
            <a:off x="2941982" y="2192561"/>
            <a:ext cx="2849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“</a:t>
            </a:r>
            <a:r>
              <a:rPr lang="en-US" sz="2000" dirty="0" err="1"/>
              <a:t>Instahot</a:t>
            </a:r>
            <a:r>
              <a:rPr lang="en-US" sz="2000" dirty="0"/>
              <a:t>” hot water dispensers (250W each). </a:t>
            </a:r>
            <a:r>
              <a:rPr lang="en-US" sz="2000" i="1" dirty="0"/>
              <a:t>Rarely used</a:t>
            </a:r>
            <a:r>
              <a:rPr lang="en-US" sz="20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A2E69-3C9B-0D47-A3BB-1ABB82BC3742}"/>
              </a:ext>
            </a:extLst>
          </p:cNvPr>
          <p:cNvSpPr txBox="1"/>
          <p:nvPr/>
        </p:nvSpPr>
        <p:spPr>
          <a:xfrm>
            <a:off x="2941982" y="1472189"/>
            <a:ext cx="221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$1,500/year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0E448E-B485-1A46-9B6F-47DDF210E097}"/>
              </a:ext>
            </a:extLst>
          </p:cNvPr>
          <p:cNvSpPr txBox="1"/>
          <p:nvPr/>
        </p:nvSpPr>
        <p:spPr>
          <a:xfrm>
            <a:off x="2941982" y="4647235"/>
            <a:ext cx="2955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Whole-house audio amplifier plugged in but </a:t>
            </a:r>
            <a:r>
              <a:rPr lang="en-US" sz="2000" i="1" dirty="0"/>
              <a:t>unused for years.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68C06-0128-9147-B723-50F42BA39011}"/>
              </a:ext>
            </a:extLst>
          </p:cNvPr>
          <p:cNvSpPr txBox="1"/>
          <p:nvPr/>
        </p:nvSpPr>
        <p:spPr>
          <a:xfrm>
            <a:off x="2941982" y="3926863"/>
            <a:ext cx="1899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$700/year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8D437-AE92-8743-9291-CF3AC3D24113}"/>
              </a:ext>
            </a:extLst>
          </p:cNvPr>
          <p:cNvSpPr txBox="1"/>
          <p:nvPr/>
        </p:nvSpPr>
        <p:spPr>
          <a:xfrm>
            <a:off x="8183217" y="2124381"/>
            <a:ext cx="3452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Electrically heated bathroom floor on when “off” (200W). </a:t>
            </a:r>
            <a:r>
              <a:rPr lang="en-US" sz="2000" i="1" dirty="0"/>
              <a:t>Had to turn off breaker.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8CDAD-80A3-4641-8D67-C4FDF2EB257D}"/>
              </a:ext>
            </a:extLst>
          </p:cNvPr>
          <p:cNvSpPr txBox="1"/>
          <p:nvPr/>
        </p:nvSpPr>
        <p:spPr>
          <a:xfrm>
            <a:off x="8183217" y="1524982"/>
            <a:ext cx="190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$600/year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32CFA5-D23F-2B42-BA41-45B7F7927858}"/>
              </a:ext>
            </a:extLst>
          </p:cNvPr>
          <p:cNvSpPr txBox="1"/>
          <p:nvPr/>
        </p:nvSpPr>
        <p:spPr>
          <a:xfrm>
            <a:off x="8183217" y="4586873"/>
            <a:ext cx="363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Charging an EV at peak times versus middle of the night.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FB6E95-F9FB-7A40-9325-EFC6F0C14C26}"/>
              </a:ext>
            </a:extLst>
          </p:cNvPr>
          <p:cNvSpPr txBox="1"/>
          <p:nvPr/>
        </p:nvSpPr>
        <p:spPr>
          <a:xfrm>
            <a:off x="8183217" y="3931735"/>
            <a:ext cx="2694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$0.47 vs. $0.13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FACF316-1CD1-A145-9FF0-D661B82E8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59" y="1631345"/>
            <a:ext cx="1828800" cy="182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F42F57-2BFF-9641-B49C-A43CF81999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54" r="26382"/>
          <a:stretch/>
        </p:blipFill>
        <p:spPr>
          <a:xfrm>
            <a:off x="6047352" y="1618767"/>
            <a:ext cx="1835427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8FD801-6F8E-CA49-866D-10E6858A5C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750"/>
          <a:stretch/>
        </p:blipFill>
        <p:spPr>
          <a:xfrm>
            <a:off x="748059" y="4033533"/>
            <a:ext cx="1828800" cy="1828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AACA60-D58D-8141-AF3E-9895E75909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168" r="8094"/>
          <a:stretch/>
        </p:blipFill>
        <p:spPr>
          <a:xfrm>
            <a:off x="6044039" y="4035897"/>
            <a:ext cx="1842052" cy="1828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837421" y="6360583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9329827-9F90-A64D-AA73-F3AD34305E55}" type="slidenum">
              <a:rPr lang="en-US" smtClean="0">
                <a:ea typeface="Helvetica Light" pitchFamily="-109" charset="0"/>
                <a:cs typeface="Helvetica Light" pitchFamily="-109" charset="0"/>
              </a:rPr>
              <a:pPr algn="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3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0FFD-2C3A-2244-B897-D0501097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as of 8/20/19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54CC7-BD50-A740-A841-702ABEDB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689058"/>
            <a:ext cx="9872871" cy="14798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/>
              <a:t>1448 participants</a:t>
            </a:r>
          </a:p>
          <a:p>
            <a:pPr marL="45720" indent="0" algn="ctr">
              <a:buNone/>
            </a:pPr>
            <a:r>
              <a:rPr lang="en-US" sz="3600" dirty="0"/>
              <a:t>11,960 </a:t>
            </a:r>
            <a:r>
              <a:rPr lang="en-US" sz="3600"/>
              <a:t>MMBs saved</a:t>
            </a:r>
            <a:endParaRPr lang="en-US" sz="36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18EDF-F67D-6D45-8A22-243686EF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40D3-5499-4F4C-8CFC-816537EEEAEF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48DF6-6FF8-DD47-92EB-ECD745DA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2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184" y="950044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Can you help us get the word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5566" y="3298058"/>
            <a:ext cx="3347583" cy="30132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Newsletters</a:t>
            </a:r>
          </a:p>
          <a:p>
            <a:r>
              <a:rPr lang="en-US" dirty="0"/>
              <a:t>Websites</a:t>
            </a:r>
          </a:p>
          <a:p>
            <a:r>
              <a:rPr lang="en-US" dirty="0" err="1"/>
              <a:t>Facebook</a:t>
            </a:r>
            <a:r>
              <a:rPr lang="en-US" dirty="0"/>
              <a:t> posts</a:t>
            </a:r>
          </a:p>
          <a:p>
            <a:r>
              <a:rPr lang="en-US" dirty="0" err="1"/>
              <a:t>NextDoor</a:t>
            </a:r>
            <a:endParaRPr lang="en-US" dirty="0"/>
          </a:p>
          <a:p>
            <a:r>
              <a:rPr lang="en-US" dirty="0"/>
              <a:t>Handouts</a:t>
            </a:r>
          </a:p>
          <a:p>
            <a:r>
              <a:rPr lang="en-US" dirty="0"/>
              <a:t>Community Events</a:t>
            </a:r>
          </a:p>
          <a:p>
            <a:r>
              <a:rPr lang="en-US" dirty="0"/>
              <a:t>Educational seminars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0255" y="3273507"/>
            <a:ext cx="6231829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Please remember </a:t>
            </a:r>
            <a:r>
              <a:rPr lang="en-US" sz="3600" dirty="0" err="1"/>
              <a:t>HomeIntel</a:t>
            </a:r>
            <a:r>
              <a:rPr lang="en-US" sz="3600" dirty="0"/>
              <a:t> anytime sustainability is promoted!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3E03-1F92-0C47-B1B4-6E072BB8262B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637520" cy="1356360"/>
          </a:xfrm>
        </p:spPr>
        <p:txBody>
          <a:bodyPr/>
          <a:lstStyle/>
          <a:p>
            <a:pPr algn="ctr"/>
            <a:r>
              <a:rPr lang="en-US" dirty="0"/>
              <a:t>Increasing plug loads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3380" y="5389028"/>
            <a:ext cx="4668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Percentage of plug load energy use is higher in high energy homes.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0077" y="5389028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Energy consumed by plug loads is growing to be &gt;50% for target homes.</a:t>
            </a:r>
          </a:p>
          <a:p>
            <a:endParaRPr lang="en-US" dirty="0"/>
          </a:p>
        </p:txBody>
      </p:sp>
      <p:pic>
        <p:nvPicPr>
          <p:cNvPr id="6" name="Picture 5" descr=":pi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1914" y="2083095"/>
            <a:ext cx="4483566" cy="255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:Old stuff:HVAC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3380" y="1965960"/>
            <a:ext cx="4632722" cy="32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96FC-6DBB-144F-897A-5649A3AEFCE8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6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782053" y="697832"/>
            <a:ext cx="10082520" cy="5068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lang="en-US" sz="2400" b="1" dirty="0"/>
              <a:t>HEA (Home Energy Analytics)</a:t>
            </a:r>
          </a:p>
          <a:p>
            <a:pPr marL="388620" marR="0" lvl="0" indent="-3429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/>
              <a:t>Founded by Steve and Lisa Schmidt in 2009, based on Steve’s exploration of energy waste starting in 2008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2400" b="1" dirty="0" err="1"/>
              <a:t>HomeIntel</a:t>
            </a:r>
            <a:r>
              <a:rPr lang="en-US" sz="2800" b="1" dirty="0"/>
              <a:t> </a:t>
            </a:r>
          </a:p>
          <a:p>
            <a:pPr marL="388620" marR="0" lvl="0" indent="-3429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/>
              <a:t>Free energy saving service from PG&amp;E</a:t>
            </a:r>
          </a:p>
          <a:p>
            <a:pPr marL="388620" marR="0" lvl="0" indent="-3429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/>
              <a:t>Both Smart Audit (software) and energy coach (person)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2400" b="1" dirty="0"/>
              <a:t>Smart Audit – web app</a:t>
            </a:r>
          </a:p>
          <a:p>
            <a:pPr marL="388620" marR="0" lvl="0" indent="-3429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/>
              <a:t>Web app </a:t>
            </a:r>
          </a:p>
          <a:p>
            <a:pPr marL="388620" marR="0" lvl="0" indent="-3429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/>
              <a:t>Self service, utilizes smart meter data</a:t>
            </a:r>
          </a:p>
          <a:p>
            <a:pPr marL="45720" marR="0" lvl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2400" b="1" dirty="0"/>
              <a:t>Energy Coach</a:t>
            </a:r>
          </a:p>
          <a:p>
            <a:pPr marL="388620" marR="0" lvl="0" indent="-3429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/>
              <a:t>Personal coach</a:t>
            </a:r>
          </a:p>
          <a:p>
            <a:pPr marL="388620" marR="0" lvl="0" indent="-3429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/>
              <a:t>Support via phone, email and home visits</a:t>
            </a:r>
          </a:p>
          <a:p>
            <a:pPr marL="388620" marR="0" lvl="0" indent="-3429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en-US" sz="2400" b="1" dirty="0"/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/>
              <a:buChar char="•"/>
              <a:tabLst/>
              <a:defRPr/>
            </a:pPr>
            <a:endParaRPr lang="en-US" sz="2200" dirty="0"/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/>
              <a:buChar char="•"/>
              <a:tabLst/>
              <a:defRPr/>
            </a:pPr>
            <a:endParaRPr lang="en-US" sz="2200" dirty="0"/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0566-B94F-8540-849D-D2683A36E741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52" y="397815"/>
            <a:ext cx="9875520" cy="1356360"/>
          </a:xfrm>
        </p:spPr>
        <p:txBody>
          <a:bodyPr/>
          <a:lstStyle/>
          <a:p>
            <a:r>
              <a:rPr lang="en-US" dirty="0"/>
              <a:t>HomeIntel in a nutshell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6274" y="5599324"/>
            <a:ext cx="7211974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660000"/>
                </a:solidFill>
              </a:rPr>
              <a:t>There is no such thing as the “typical” home!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07533" y="1626703"/>
            <a:ext cx="8127839" cy="3604593"/>
            <a:chOff x="1095079" y="1959593"/>
            <a:chExt cx="7591721" cy="3383152"/>
          </a:xfrm>
        </p:grpSpPr>
        <p:sp>
          <p:nvSpPr>
            <p:cNvPr id="8" name="Rounded Rectangle 10"/>
            <p:cNvSpPr/>
            <p:nvPr/>
          </p:nvSpPr>
          <p:spPr>
            <a:xfrm>
              <a:off x="6302299" y="3053803"/>
              <a:ext cx="2384501" cy="106268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Treat/Change</a:t>
              </a:r>
            </a:p>
            <a:p>
              <a:pPr algn="ctr"/>
              <a:r>
                <a:rPr lang="en-US" sz="1400" dirty="0"/>
                <a:t>Online audit with energy coach and reduction plan</a:t>
              </a:r>
            </a:p>
          </p:txBody>
        </p:sp>
        <p:sp>
          <p:nvSpPr>
            <p:cNvPr id="9" name="Rounded Rectangle 11"/>
            <p:cNvSpPr/>
            <p:nvPr/>
          </p:nvSpPr>
          <p:spPr>
            <a:xfrm>
              <a:off x="3391179" y="1959593"/>
              <a:ext cx="2579752" cy="113242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Diagnose/Analyze</a:t>
              </a:r>
            </a:p>
            <a:p>
              <a:pPr algn="ctr"/>
              <a:r>
                <a:rPr lang="en-US" sz="1400" dirty="0"/>
                <a:t>Smart meter with customer input to create home energy profile</a:t>
              </a:r>
            </a:p>
          </p:txBody>
        </p:sp>
        <p:sp>
          <p:nvSpPr>
            <p:cNvPr id="10" name="Rounded Rectangle 12"/>
            <p:cNvSpPr/>
            <p:nvPr/>
          </p:nvSpPr>
          <p:spPr>
            <a:xfrm>
              <a:off x="3677541" y="4279194"/>
              <a:ext cx="2293390" cy="106355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Monitor/Engage</a:t>
              </a:r>
            </a:p>
            <a:p>
              <a:pPr algn="ctr"/>
              <a:r>
                <a:rPr lang="en-US" sz="1400" dirty="0"/>
                <a:t>Ongoing savings through helpful content and energy coach</a:t>
              </a:r>
            </a:p>
          </p:txBody>
        </p:sp>
        <p:sp>
          <p:nvSpPr>
            <p:cNvPr id="11" name="Rounded Rectangle 13"/>
            <p:cNvSpPr/>
            <p:nvPr/>
          </p:nvSpPr>
          <p:spPr>
            <a:xfrm>
              <a:off x="1095079" y="3092016"/>
              <a:ext cx="2296095" cy="102447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Adapt/Reinforce</a:t>
              </a:r>
            </a:p>
            <a:p>
              <a:pPr algn="ctr"/>
              <a:r>
                <a:rPr lang="en-US" sz="1400" dirty="0"/>
                <a:t>New energy data with consultation to create updated energy plan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216809" y="2293626"/>
              <a:ext cx="1067529" cy="48176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6302300" y="4279194"/>
              <a:ext cx="736160" cy="48176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2457395" y="4279198"/>
              <a:ext cx="933782" cy="48176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321281" y="2425019"/>
              <a:ext cx="933785" cy="48176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B9B5-ECB2-954D-BC15-0C39326ECAE0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1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9567" y="2070313"/>
            <a:ext cx="4509437" cy="427715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000" b="1" dirty="0"/>
              <a:t>For PG&amp;E</a:t>
            </a:r>
          </a:p>
          <a:p>
            <a:pPr marL="45720" indent="0"/>
            <a:r>
              <a:rPr lang="en-US" sz="2000" b="1" dirty="0"/>
              <a:t> </a:t>
            </a:r>
            <a:r>
              <a:rPr lang="en-US" sz="2000" dirty="0"/>
              <a:t>Guaranteed “to get what they pay for”.</a:t>
            </a:r>
          </a:p>
          <a:p>
            <a:pPr marL="45720" indent="0"/>
            <a:r>
              <a:rPr lang="en-US" sz="2000" b="1" dirty="0"/>
              <a:t> </a:t>
            </a:r>
            <a:r>
              <a:rPr lang="en-US" sz="2000" dirty="0"/>
              <a:t>Targets a new customer group.</a:t>
            </a:r>
          </a:p>
          <a:p>
            <a:pPr marL="45720" indent="0">
              <a:buNone/>
            </a:pPr>
            <a:endParaRPr lang="en-US" sz="2000" b="1" dirty="0"/>
          </a:p>
          <a:p>
            <a:pPr marL="45720" indent="0" algn="ctr">
              <a:buNone/>
            </a:pPr>
            <a:r>
              <a:rPr lang="en-US" sz="2000" b="1" dirty="0"/>
              <a:t>For HEA</a:t>
            </a:r>
          </a:p>
          <a:p>
            <a:pPr marL="45720" indent="0"/>
            <a:r>
              <a:rPr lang="en-US" sz="2000" b="1" dirty="0"/>
              <a:t> </a:t>
            </a:r>
            <a:r>
              <a:rPr lang="en-US" sz="2000" dirty="0"/>
              <a:t>The more we help clients save, the more we get paid.</a:t>
            </a:r>
          </a:p>
          <a:p>
            <a:pPr marL="45720" indent="0"/>
            <a:endParaRPr lang="en-US" dirty="0"/>
          </a:p>
          <a:p>
            <a:pPr marL="4572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31906"/>
          </a:xfrm>
        </p:spPr>
        <p:txBody>
          <a:bodyPr/>
          <a:lstStyle/>
          <a:p>
            <a:r>
              <a:rPr lang="en-US" dirty="0" err="1"/>
              <a:t>HomeIntel</a:t>
            </a:r>
            <a:r>
              <a:rPr lang="en-US" dirty="0"/>
              <a:t> is a 4 way win!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825772" y="2070313"/>
            <a:ext cx="5254988" cy="382470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000" b="1" dirty="0"/>
              <a:t>For San Mateo Communities</a:t>
            </a:r>
          </a:p>
          <a:p>
            <a:r>
              <a:rPr lang="en-US" sz="2000" dirty="0"/>
              <a:t> A free EE program for all residents.</a:t>
            </a:r>
          </a:p>
          <a:p>
            <a:r>
              <a:rPr lang="en-US" sz="2000" dirty="0"/>
              <a:t>Accurate and different energy insights.</a:t>
            </a:r>
          </a:p>
          <a:p>
            <a:pPr marL="45720" indent="0">
              <a:buNone/>
            </a:pPr>
            <a:endParaRPr lang="en-US" sz="2000" dirty="0"/>
          </a:p>
          <a:p>
            <a:pPr marL="45720" indent="0" algn="ctr">
              <a:buNone/>
            </a:pPr>
            <a:r>
              <a:rPr lang="en-US" sz="2000" b="1" dirty="0"/>
              <a:t>For Residents</a:t>
            </a:r>
          </a:p>
          <a:p>
            <a:pPr marL="45720" indent="0"/>
            <a:r>
              <a:rPr lang="en-US" sz="2000" dirty="0"/>
              <a:t> New EE service focuses on plug loads.</a:t>
            </a:r>
          </a:p>
          <a:p>
            <a:pPr marL="45720" indent="0"/>
            <a:r>
              <a:rPr lang="en-US" sz="2000" dirty="0"/>
              <a:t> Suited for high energy users.</a:t>
            </a:r>
          </a:p>
          <a:p>
            <a:pPr marL="45720" indent="0"/>
            <a:r>
              <a:rPr lang="en-US" sz="2000" dirty="0"/>
              <a:t> Available to owners and renters.</a:t>
            </a:r>
          </a:p>
          <a:p>
            <a:pPr marL="45720" indent="0">
              <a:buNone/>
            </a:pP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58F8-2A09-794B-840C-822A0CED78B0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4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oadType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045874" y="1263623"/>
            <a:ext cx="7010197" cy="545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019309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u="sng" dirty="0"/>
              <a:t>Algorithms</a:t>
            </a:r>
          </a:p>
          <a:p>
            <a:r>
              <a:rPr lang="en-US" sz="1800" dirty="0"/>
              <a:t>8 energy categories</a:t>
            </a:r>
          </a:p>
          <a:p>
            <a:pPr>
              <a:buNone/>
            </a:pPr>
            <a:r>
              <a:rPr lang="en-US" sz="1800" u="sng" dirty="0"/>
              <a:t>Smart Audit web app</a:t>
            </a:r>
          </a:p>
          <a:p>
            <a:r>
              <a:rPr lang="en-US" sz="1800" dirty="0"/>
              <a:t>Energy education based on AMI data</a:t>
            </a:r>
          </a:p>
          <a:p>
            <a:r>
              <a:rPr lang="en-US" sz="1800" dirty="0"/>
              <a:t>Constantly updated with energy data</a:t>
            </a:r>
          </a:p>
          <a:p>
            <a:pPr>
              <a:buNone/>
            </a:pPr>
            <a:r>
              <a:rPr lang="en-US" sz="1800" u="sng" dirty="0"/>
              <a:t>Service</a:t>
            </a:r>
          </a:p>
          <a:p>
            <a:r>
              <a:rPr lang="en-US" sz="1800" dirty="0"/>
              <a:t>Email, phone and in-house based on savings potential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159E-64B0-044A-AD88-7CB36641244D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1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2023281" cy="2668607"/>
          </a:xfrm>
        </p:spPr>
        <p:txBody>
          <a:bodyPr/>
          <a:lstStyle/>
          <a:p>
            <a:r>
              <a:rPr lang="en-US" dirty="0"/>
              <a:t>Every home is unique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37145" y="609600"/>
            <a:ext cx="8358847" cy="5662512"/>
            <a:chOff x="392576" y="1058963"/>
            <a:chExt cx="8358847" cy="5662512"/>
          </a:xfrm>
        </p:grpSpPr>
        <p:pic>
          <p:nvPicPr>
            <p:cNvPr id="4" name="Content Placeholder 5" descr="A02283 Pie Chart.png"/>
            <p:cNvPicPr>
              <a:picLocks noChangeAspect="1"/>
            </p:cNvPicPr>
            <p:nvPr/>
          </p:nvPicPr>
          <p:blipFill>
            <a:blip r:embed="rId2"/>
            <a:srcRect l="-265" t="35806" r="2091" b="7741"/>
            <a:stretch>
              <a:fillRect/>
            </a:stretch>
          </p:blipFill>
          <p:spPr>
            <a:xfrm>
              <a:off x="4354976" y="4671166"/>
              <a:ext cx="4396447" cy="1605262"/>
            </a:xfrm>
            <a:prstGeom prst="rect">
              <a:avLst/>
            </a:prstGeom>
          </p:spPr>
        </p:pic>
        <p:pic>
          <p:nvPicPr>
            <p:cNvPr id="5" name="Picture 4" descr="A02378 Pie Chart.png"/>
            <p:cNvPicPr>
              <a:picLocks noChangeAspect="1"/>
            </p:cNvPicPr>
            <p:nvPr/>
          </p:nvPicPr>
          <p:blipFill>
            <a:blip r:embed="rId3"/>
            <a:srcRect t="33810" r="8694" b="13392"/>
            <a:stretch>
              <a:fillRect/>
            </a:stretch>
          </p:blipFill>
          <p:spPr>
            <a:xfrm>
              <a:off x="392576" y="1058963"/>
              <a:ext cx="4396447" cy="18222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104900"/>
              <a:ext cx="3505200" cy="2324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rcRect l="9690"/>
            <a:stretch>
              <a:fillRect/>
            </a:stretch>
          </p:blipFill>
          <p:spPr>
            <a:xfrm>
              <a:off x="392576" y="4087005"/>
              <a:ext cx="3658724" cy="2006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44575" y="2881185"/>
              <a:ext cx="1266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$1927/year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30370" y="6276428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$1,924/year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2824" y="5767368"/>
              <a:ext cx="1651000" cy="95410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60000"/>
                      <a:lumOff val="40000"/>
                    </a:schemeClr>
                  </a:solidFill>
                </a:rPr>
                <a:t>Focus on HVAC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22723" y="2773463"/>
              <a:ext cx="1879600" cy="95410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60000"/>
                      <a:lumOff val="40000"/>
                    </a:schemeClr>
                  </a:solidFill>
                </a:rPr>
                <a:t>Focus on</a:t>
              </a:r>
            </a:p>
            <a:p>
              <a:pPr algn="ctr"/>
              <a:r>
                <a:rPr lang="en-US" sz="2800" dirty="0">
                  <a:solidFill>
                    <a:schemeClr val="bg1">
                      <a:lumMod val="60000"/>
                      <a:lumOff val="40000"/>
                    </a:schemeClr>
                  </a:solidFill>
                </a:rPr>
                <a:t>Plug Loads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199" y="3319458"/>
            <a:ext cx="2023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There is no such thing as an “typical” home.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5049-8638-1C44-B269-F335D4F5C11A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2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609600"/>
            <a:ext cx="3245167" cy="135636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high energy home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47" y="340994"/>
            <a:ext cx="7420184" cy="61340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1205-6D36-A446-AD67-AFC18115AC7A}" type="datetime1">
              <a:rPr lang="en-US" smtClean="0"/>
              <a:t>8/20/19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1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166822-F730-BE4F-AB79-C608AFAAEEE6}"/>
              </a:ext>
            </a:extLst>
          </p:cNvPr>
          <p:cNvSpPr txBox="1"/>
          <p:nvPr/>
        </p:nvSpPr>
        <p:spPr>
          <a:xfrm>
            <a:off x="3337821" y="216142"/>
            <a:ext cx="575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B76650"/>
                </a:solidFill>
              </a:rPr>
              <a:t>“huh?”</a:t>
            </a:r>
            <a:r>
              <a:rPr lang="en-US" sz="5400" b="1" dirty="0">
                <a:solidFill>
                  <a:srgbClr val="4A96A1"/>
                </a:solidFill>
              </a:rPr>
              <a:t>:  Forgotten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79EDD-D9F4-2E4A-A345-ACA74CDC5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59" y="1619020"/>
            <a:ext cx="1926076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E9D82-6BD7-984C-98C5-08E83F842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59" y="4099141"/>
            <a:ext cx="1964267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9C1E93-0EF9-9345-A2FF-E76AD7A6E6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353"/>
          <a:stretch/>
        </p:blipFill>
        <p:spPr>
          <a:xfrm>
            <a:off x="6015624" y="4099141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5DBF1-53D1-B540-A0A5-7B2F3BE52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623" y="1619020"/>
            <a:ext cx="1828800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A2BF13-4FD9-2C46-B690-C4E1221F4051}"/>
              </a:ext>
            </a:extLst>
          </p:cNvPr>
          <p:cNvSpPr txBox="1"/>
          <p:nvPr/>
        </p:nvSpPr>
        <p:spPr>
          <a:xfrm>
            <a:off x="2941982" y="2192561"/>
            <a:ext cx="2120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Pool pump timer </a:t>
            </a:r>
            <a:r>
              <a:rPr lang="en-US" sz="2000" b="1" i="1" dirty="0"/>
              <a:t>disabled</a:t>
            </a:r>
            <a:r>
              <a:rPr lang="en-US" sz="2000" dirty="0"/>
              <a:t>, so pump was running 24/7.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A2E69-3C9B-0D47-A3BB-1ABB82BC3742}"/>
              </a:ext>
            </a:extLst>
          </p:cNvPr>
          <p:cNvSpPr txBox="1"/>
          <p:nvPr/>
        </p:nvSpPr>
        <p:spPr>
          <a:xfrm>
            <a:off x="2941982" y="1472189"/>
            <a:ext cx="221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$8,000/year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0E448E-B485-1A46-9B6F-47DDF210E097}"/>
              </a:ext>
            </a:extLst>
          </p:cNvPr>
          <p:cNvSpPr txBox="1"/>
          <p:nvPr/>
        </p:nvSpPr>
        <p:spPr>
          <a:xfrm>
            <a:off x="2941982" y="4647235"/>
            <a:ext cx="2955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electric resistance baseboard heaters always on in </a:t>
            </a:r>
            <a:r>
              <a:rPr lang="en-US" sz="2000" b="1" i="1" dirty="0"/>
              <a:t>unoccupied</a:t>
            </a:r>
            <a:r>
              <a:rPr lang="en-US" sz="2000" dirty="0"/>
              <a:t> 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68C06-0128-9147-B723-50F42BA39011}"/>
              </a:ext>
            </a:extLst>
          </p:cNvPr>
          <p:cNvSpPr txBox="1"/>
          <p:nvPr/>
        </p:nvSpPr>
        <p:spPr>
          <a:xfrm>
            <a:off x="2941982" y="3926863"/>
            <a:ext cx="221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$2,500/year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8D437-AE92-8743-9291-CF3AC3D24113}"/>
              </a:ext>
            </a:extLst>
          </p:cNvPr>
          <p:cNvSpPr txBox="1"/>
          <p:nvPr/>
        </p:nvSpPr>
        <p:spPr>
          <a:xfrm>
            <a:off x="8183217" y="2124381"/>
            <a:ext cx="3452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Fan set up in crawl space after flood damage forgotten; </a:t>
            </a:r>
            <a:r>
              <a:rPr lang="en-US" sz="2000" b="1" i="1" dirty="0"/>
              <a:t>left running</a:t>
            </a:r>
            <a:r>
              <a:rPr lang="en-US" sz="2000" dirty="0"/>
              <a:t> for over a year.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8CDAD-80A3-4641-8D67-C4FDF2EB257D}"/>
              </a:ext>
            </a:extLst>
          </p:cNvPr>
          <p:cNvSpPr txBox="1"/>
          <p:nvPr/>
        </p:nvSpPr>
        <p:spPr>
          <a:xfrm>
            <a:off x="8183217" y="1524982"/>
            <a:ext cx="190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$200/year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32CFA5-D23F-2B42-BA41-45B7F7927858}"/>
              </a:ext>
            </a:extLst>
          </p:cNvPr>
          <p:cNvSpPr txBox="1"/>
          <p:nvPr/>
        </p:nvSpPr>
        <p:spPr>
          <a:xfrm>
            <a:off x="8183217" y="4647235"/>
            <a:ext cx="2955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Fan setting on thermostat changed from “auto” to </a:t>
            </a:r>
            <a:r>
              <a:rPr lang="en-US" sz="2000" b="1" i="1" dirty="0"/>
              <a:t>“on”</a:t>
            </a:r>
            <a:r>
              <a:rPr lang="en-US" sz="2000" dirty="0"/>
              <a:t>; left running for over a year.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FB6E95-F9FB-7A40-9325-EFC6F0C14C26}"/>
              </a:ext>
            </a:extLst>
          </p:cNvPr>
          <p:cNvSpPr txBox="1"/>
          <p:nvPr/>
        </p:nvSpPr>
        <p:spPr>
          <a:xfrm>
            <a:off x="8183217" y="3926863"/>
            <a:ext cx="190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$300/year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805672" y="6360583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9329827-9F90-A64D-AA73-F3AD34305E55}" type="slidenum">
              <a:rPr lang="en-US" smtClean="0">
                <a:ea typeface="Helvetica Light" pitchFamily="-109" charset="0"/>
                <a:cs typeface="Helvetica Light" pitchFamily="-109" charset="0"/>
              </a:rPr>
              <a:pPr algn="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7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166822-F730-BE4F-AB79-C608AFAAEEE6}"/>
              </a:ext>
            </a:extLst>
          </p:cNvPr>
          <p:cNvSpPr txBox="1"/>
          <p:nvPr/>
        </p:nvSpPr>
        <p:spPr>
          <a:xfrm>
            <a:off x="509836" y="216142"/>
            <a:ext cx="1100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B76650"/>
                </a:solidFill>
              </a:rPr>
              <a:t>“really?”</a:t>
            </a:r>
            <a:r>
              <a:rPr lang="en-US" sz="5400" b="1" dirty="0">
                <a:solidFill>
                  <a:srgbClr val="4A96A1"/>
                </a:solidFill>
              </a:rPr>
              <a:t>:  Surprisingly Inefficient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2BF13-4FD9-2C46-B690-C4E1221F4051}"/>
              </a:ext>
            </a:extLst>
          </p:cNvPr>
          <p:cNvSpPr txBox="1"/>
          <p:nvPr/>
        </p:nvSpPr>
        <p:spPr>
          <a:xfrm>
            <a:off x="2941982" y="2192561"/>
            <a:ext cx="2849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Outdoor lighting with over 20 bulbs (300w). </a:t>
            </a:r>
            <a:r>
              <a:rPr lang="en-US" sz="2000" i="1" dirty="0"/>
              <a:t>Halogen bulbs.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A2E69-3C9B-0D47-A3BB-1ABB82BC3742}"/>
              </a:ext>
            </a:extLst>
          </p:cNvPr>
          <p:cNvSpPr txBox="1"/>
          <p:nvPr/>
        </p:nvSpPr>
        <p:spPr>
          <a:xfrm>
            <a:off x="2941982" y="1472189"/>
            <a:ext cx="1899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$700/year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0E448E-B485-1A46-9B6F-47DDF210E097}"/>
              </a:ext>
            </a:extLst>
          </p:cNvPr>
          <p:cNvSpPr txBox="1"/>
          <p:nvPr/>
        </p:nvSpPr>
        <p:spPr>
          <a:xfrm>
            <a:off x="2941982" y="4647235"/>
            <a:ext cx="2955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Continuous hot water recirc pump ($400 for gas, $400 for electricity)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68C06-0128-9147-B723-50F42BA39011}"/>
              </a:ext>
            </a:extLst>
          </p:cNvPr>
          <p:cNvSpPr txBox="1"/>
          <p:nvPr/>
        </p:nvSpPr>
        <p:spPr>
          <a:xfrm>
            <a:off x="2941982" y="3926863"/>
            <a:ext cx="1899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$800/year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8D437-AE92-8743-9291-CF3AC3D24113}"/>
              </a:ext>
            </a:extLst>
          </p:cNvPr>
          <p:cNvSpPr txBox="1"/>
          <p:nvPr/>
        </p:nvSpPr>
        <p:spPr>
          <a:xfrm>
            <a:off x="7932927" y="2239700"/>
            <a:ext cx="3452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Heated towel rack using </a:t>
            </a:r>
            <a:r>
              <a:rPr lang="en-US" sz="2000" i="1" dirty="0"/>
              <a:t>120 watts</a:t>
            </a:r>
            <a:r>
              <a:rPr lang="en-US" sz="2000" dirty="0"/>
              <a:t> running continuously.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8CDAD-80A3-4641-8D67-C4FDF2EB257D}"/>
              </a:ext>
            </a:extLst>
          </p:cNvPr>
          <p:cNvSpPr txBox="1"/>
          <p:nvPr/>
        </p:nvSpPr>
        <p:spPr>
          <a:xfrm>
            <a:off x="7932927" y="1640301"/>
            <a:ext cx="1899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$400/year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32CFA5-D23F-2B42-BA41-45B7F7927858}"/>
              </a:ext>
            </a:extLst>
          </p:cNvPr>
          <p:cNvSpPr txBox="1"/>
          <p:nvPr/>
        </p:nvSpPr>
        <p:spPr>
          <a:xfrm>
            <a:off x="7882779" y="4647235"/>
            <a:ext cx="363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20+ year old fridge with 4 bottles of beer plus two dorm fridges with bottled water in each.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FB6E95-F9FB-7A40-9325-EFC6F0C14C26}"/>
              </a:ext>
            </a:extLst>
          </p:cNvPr>
          <p:cNvSpPr txBox="1"/>
          <p:nvPr/>
        </p:nvSpPr>
        <p:spPr>
          <a:xfrm>
            <a:off x="7775459" y="4026923"/>
            <a:ext cx="22100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$1,500/year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4A5F71-6DFD-A44D-A021-4134E5CD2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120"/>
          <a:stretch/>
        </p:blipFill>
        <p:spPr>
          <a:xfrm>
            <a:off x="748059" y="1640301"/>
            <a:ext cx="1855129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3C839E-7E79-264F-B21E-AEB0E1A63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724"/>
          <a:stretch/>
        </p:blipFill>
        <p:spPr>
          <a:xfrm>
            <a:off x="748059" y="4102600"/>
            <a:ext cx="1855129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21E3AE-97EE-8046-9CCE-DF517B59D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426" y="4088170"/>
            <a:ext cx="1375144" cy="1828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805672" y="6360583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9329827-9F90-A64D-AA73-F3AD34305E55}" type="slidenum">
              <a:rPr lang="en-US" smtClean="0">
                <a:ea typeface="Helvetica Light" pitchFamily="-109" charset="0"/>
                <a:cs typeface="Helvetica Light" pitchFamily="-109" charset="0"/>
              </a:rPr>
              <a:pPr algn="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7C4AF6-4938-334D-BCAD-E642903F6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426" y="1640301"/>
            <a:ext cx="12828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89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99780</TotalTime>
  <Words>628</Words>
  <Application>Microsoft Macintosh PowerPoint</Application>
  <PresentationFormat>Widescreen</PresentationFormat>
  <Paragraphs>123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Basis</vt:lpstr>
      <vt:lpstr>PowerPoint Presentation</vt:lpstr>
      <vt:lpstr>PowerPoint Presentation</vt:lpstr>
      <vt:lpstr>HomeIntel in a nutshell</vt:lpstr>
      <vt:lpstr>HomeIntel is a 4 way win!</vt:lpstr>
      <vt:lpstr>Key components</vt:lpstr>
      <vt:lpstr>Every home is unique</vt:lpstr>
      <vt:lpstr>Example high energy home</vt:lpstr>
      <vt:lpstr>PowerPoint Presentation</vt:lpstr>
      <vt:lpstr>PowerPoint Presentation</vt:lpstr>
      <vt:lpstr>PowerPoint Presentation</vt:lpstr>
      <vt:lpstr>Results as of 8/20/19</vt:lpstr>
      <vt:lpstr>Can you help us get the word out?</vt:lpstr>
      <vt:lpstr>Increasing plug loads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Cocraft</dc:title>
  <dc:creator>Ben Sowers</dc:creator>
  <cp:lastModifiedBy>Lisa Schmidt</cp:lastModifiedBy>
  <cp:revision>230</cp:revision>
  <dcterms:created xsi:type="dcterms:W3CDTF">2017-09-13T18:34:07Z</dcterms:created>
  <dcterms:modified xsi:type="dcterms:W3CDTF">2019-08-21T19:08:52Z</dcterms:modified>
</cp:coreProperties>
</file>