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75" r:id="rId3"/>
    <p:sldId id="284" r:id="rId4"/>
    <p:sldId id="290" r:id="rId5"/>
    <p:sldId id="292" r:id="rId6"/>
    <p:sldId id="291" r:id="rId7"/>
    <p:sldId id="285" r:id="rId8"/>
    <p:sldId id="269" r:id="rId9"/>
    <p:sldId id="286" r:id="rId10"/>
    <p:sldId id="287" r:id="rId11"/>
    <p:sldId id="288" r:id="rId12"/>
    <p:sldId id="289" r:id="rId13"/>
    <p:sldId id="294" r:id="rId14"/>
    <p:sldId id="295" r:id="rId15"/>
    <p:sldId id="296" r:id="rId16"/>
    <p:sldId id="298" r:id="rId17"/>
    <p:sldId id="297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0" autoAdjust="0"/>
    <p:restoredTop sz="57060" autoAdjust="0"/>
  </p:normalViewPr>
  <p:slideViewPr>
    <p:cSldViewPr snapToGrid="0">
      <p:cViewPr varScale="1">
        <p:scale>
          <a:sx n="56" d="100"/>
          <a:sy n="56" d="100"/>
        </p:scale>
        <p:origin x="492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-3786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11/20/2019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11/20/2019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science-environment-4645584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eia.gov/tools/faqs/faq.php?id=86&amp;t=1" TargetMode="External"/><Relationship Id="rId4" Type="http://schemas.openxmlformats.org/officeDocument/2006/relationships/hyperlink" Target="https://www.worldgbc.org/sites/default/files/UNEP%20188_GABC_en%20(web).pdf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techmedia.com/articles/read/how-do-cleantech-startups-get-funded-in-201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alseed.fund/" TargetMode="External"/><Relationship Id="rId3" Type="http://schemas.openxmlformats.org/officeDocument/2006/relationships/hyperlink" Target="https://www.cleantechopen.org/en/page/west-en" TargetMode="External"/><Relationship Id="rId7" Type="http://schemas.openxmlformats.org/officeDocument/2006/relationships/hyperlink" Target="https://www.empowerinnovation.net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ityinnovate.com/" TargetMode="External"/><Relationship Id="rId5" Type="http://schemas.openxmlformats.org/officeDocument/2006/relationships/hyperlink" Target="https://laincubator.org/" TargetMode="External"/><Relationship Id="rId4" Type="http://schemas.openxmlformats.org/officeDocument/2006/relationships/hyperlink" Target="Carbon180.org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insights.com/research/startup-failure-reasons-top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ipcc.ch/ipccreports/tar/wg1/016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nformationisbeautiful.net/visualizations/how-many-gigatons-of-co2/" TargetMode="External"/><Relationship Id="rId5" Type="http://schemas.openxmlformats.org/officeDocument/2006/relationships/hyperlink" Target="https://www.pbs.org/newshour/science/this-new-battery-aims-to-spark-a-carbon-capture-revolution" TargetMode="External"/><Relationship Id="rId4" Type="http://schemas.openxmlformats.org/officeDocument/2006/relationships/hyperlink" Target="https://e360.yale.edu/features/how-the-world-passed-a-carbon-threshold-400ppm-and-why-it-matters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.org/newshour/science/this-new-battery-aims-to-spark-a-carbon-capture-revolution" TargetMode="External"/><Relationship Id="rId7" Type="http://schemas.openxmlformats.org/officeDocument/2006/relationships/hyperlink" Target="https://www.cnn.com/2019/11/19/business/heliogen-solar-energy-bill-gates/index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ews.stanford.edu/press-releases/2019/03/18/new-way-generateen-fuel-seawater/" TargetMode="External"/><Relationship Id="rId5" Type="http://schemas.openxmlformats.org/officeDocument/2006/relationships/hyperlink" Target="https://www.kiverdi.com/" TargetMode="External"/><Relationship Id="rId4" Type="http://schemas.openxmlformats.org/officeDocument/2006/relationships/hyperlink" Target="https://today.uconn.edu/2019/11/breaking-co2-faster-cheaper-efficiently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Customer</a:t>
            </a:r>
            <a:r>
              <a:rPr lang="en-US" baseline="0" dirty="0" smtClean="0"/>
              <a:t> Discovery…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~40-50% of ALL startups fail do to the inability to find customers willing to</a:t>
            </a:r>
            <a:r>
              <a:rPr lang="en-US" baseline="0" dirty="0" smtClean="0"/>
              <a:t> pay for their technology or service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Cleantech has additional challenges</a:t>
            </a:r>
          </a:p>
          <a:p>
            <a:r>
              <a:rPr lang="en-US" dirty="0" smtClean="0"/>
              <a:t>--They’re usually scientists not business people</a:t>
            </a:r>
          </a:p>
          <a:p>
            <a:endParaRPr lang="en-US" dirty="0" smtClean="0"/>
          </a:p>
          <a:p>
            <a:r>
              <a:rPr lang="en-US" dirty="0" smtClean="0"/>
              <a:t>--It takes time and a large number</a:t>
            </a:r>
            <a:r>
              <a:rPr lang="en-US" baseline="0" dirty="0" smtClean="0"/>
              <a:t> of</a:t>
            </a:r>
            <a:r>
              <a:rPr lang="en-US" dirty="0" smtClean="0"/>
              <a:t> meetings with potential customers to uncover genuine product market fit, despite having awesome tech.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spoke with a revolutionary battery startup full of scientists so focused on their technology they didn’t know who their customers were</a:t>
            </a:r>
          </a:p>
          <a:p>
            <a:pPr lvl="0" rtl="0" fontAlgn="base"/>
            <a:endParaRPr lang="en-US" dirty="0" smtClean="0"/>
          </a:p>
          <a:p>
            <a:pPr lvl="0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example, is I mentor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startup by a Harvard physicist that converts captured CO2 into various products: biochar, oils, fuel,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</a:p>
          <a:p>
            <a:pPr lvl="0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challenge has been finding enough industry partners to speak with, to understand how they can fit into their existing businesses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29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startups need to prove it before they can sell it</a:t>
            </a:r>
          </a:p>
          <a:p>
            <a:endParaRPr lang="en-US" dirty="0" smtClean="0"/>
          </a:p>
          <a:p>
            <a:r>
              <a:rPr lang="en-US" dirty="0" smtClean="0"/>
              <a:t>And Cleantech</a:t>
            </a:r>
            <a:r>
              <a:rPr lang="en-US" baseline="0" dirty="0" smtClean="0"/>
              <a:t> is really tough because</a:t>
            </a:r>
            <a:endParaRPr lang="en-US" dirty="0" smtClean="0"/>
          </a:p>
          <a:p>
            <a:r>
              <a:rPr lang="en-US" dirty="0" smtClean="0"/>
              <a:t>--Often the</a:t>
            </a:r>
            <a:r>
              <a:rPr lang="en-US" baseline="0" dirty="0" smtClean="0"/>
              <a:t> technology is very </a:t>
            </a:r>
            <a:r>
              <a:rPr lang="en-US" b="1" dirty="0" smtClean="0"/>
              <a:t>immature </a:t>
            </a:r>
          </a:p>
          <a:p>
            <a:r>
              <a:rPr lang="en-US" dirty="0" smtClean="0"/>
              <a:t>--Because of</a:t>
            </a:r>
            <a:r>
              <a:rPr lang="en-US" baseline="0" dirty="0" smtClean="0"/>
              <a:t> this, it often</a:t>
            </a:r>
            <a:r>
              <a:rPr lang="en-US" dirty="0" smtClean="0"/>
              <a:t> takes </a:t>
            </a:r>
            <a:r>
              <a:rPr lang="en-US" b="1" dirty="0" smtClean="0"/>
              <a:t>years to develop into a commercial product/service</a:t>
            </a:r>
          </a:p>
          <a:p>
            <a:r>
              <a:rPr lang="en-US" dirty="0" smtClean="0"/>
              <a:t>--And often requires </a:t>
            </a:r>
            <a:r>
              <a:rPr lang="en-US" b="1" dirty="0" smtClean="0"/>
              <a:t>significant infrastructure </a:t>
            </a:r>
            <a:r>
              <a:rPr lang="en-US" dirty="0" smtClean="0"/>
              <a:t>to validate</a:t>
            </a:r>
          </a:p>
          <a:p>
            <a:pPr lvl="0"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patient partners help you validate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create the market proof needed to validate market fit, become commercially viable and get funding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There’s actually a HUGE opportunity to lower emissions 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sequester CO2 in b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uilding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materials, production and operation.  </a:t>
            </a:r>
          </a:p>
          <a:p>
            <a:pPr lvl="0" rtl="0" fontAlgn="base"/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 fontAlgn="base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 concrete were a country it would be the third largest emitter of CO2 behind the US and China.</a:t>
            </a: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 fontAlgn="base"/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 fontAlgn="base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--There’s a startup in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Gatos, called Blue Planet, that wraps aggregate with Calcium Carbonate derived from captured CO2,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sequestering in concrete.  This lowers concrete emissions AND sequesters CO2.</a:t>
            </a:r>
          </a:p>
          <a:p>
            <a:pPr lvl="0" rtl="0" fontAlgn="base"/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 fontAlgn="base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--And another startup I know is trying to find landfill partners to validate their Lawrence Livermore Lab technology to capture and utilize methane</a:t>
            </a:r>
          </a:p>
          <a:p>
            <a:pPr lvl="0" rtl="0" fontAlgn="base"/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here’s an AI startup I know that’s focus has been on predicting snow and water runoff but mentioned they could actually help PG&amp;E better predict where fires might start and therefore shut off power to far fewer homes.  </a:t>
            </a:r>
          </a:p>
          <a:p>
            <a:pPr lvl="0" rtl="0" fontAlgn="base"/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 fontAlgn="base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Wouldn’t it be great if they could help</a:t>
            </a:r>
          </a:p>
          <a:p>
            <a:pPr lvl="0" rtl="0" fontAlgn="base"/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 fontAlgn="base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 References ---------------</a:t>
            </a:r>
          </a:p>
          <a:p>
            <a:pPr lvl="0" rtl="0"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concrete were a country it would be the third largest emitter of CO2.</a:t>
            </a:r>
          </a:p>
          <a:p>
            <a:pPr lvl="0" rtl="0" fontAlgn="base"/>
            <a:r>
              <a:rPr lang="en-US" dirty="0" smtClean="0">
                <a:hlinkClick r:id="rId3"/>
              </a:rPr>
              <a:t>https://www.bbc.com/news/science-environment-46455844</a:t>
            </a:r>
            <a:endParaRPr lang="en-US" dirty="0" smtClean="0"/>
          </a:p>
          <a:p>
            <a:pPr lvl="0" rtl="0" fontAlgn="base"/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Buildings and their construction together account for 36 percent of global energy use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39 percent of energy-related carbon dioxide emissions annually. </a:t>
            </a:r>
            <a:r>
              <a:rPr lang="en-US" dirty="0" smtClean="0">
                <a:hlinkClick r:id="rId4"/>
              </a:rPr>
              <a:t>https://www.worldgbc.org/sites/default/files/UNEP%20188_GABC_en%20%28web%29.pdf</a:t>
            </a:r>
          </a:p>
          <a:p>
            <a:pPr lvl="0" rtl="0" fontAlgn="base"/>
            <a:endParaRPr lang="en-US" dirty="0" smtClean="0"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2018, the residential and commercial sectors accounted for about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 of total U.S. energy consumption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dirty="0" smtClean="0">
                <a:hlinkClick r:id="rId5"/>
              </a:rPr>
              <a:t>https://www.eia.gov/tools/faqs/faq.php?id=86&amp;t=1</a:t>
            </a:r>
            <a:endParaRPr lang="en-US" dirty="0" smtClean="0"/>
          </a:p>
          <a:p>
            <a:pPr lvl="0" rtl="0" fontAlgn="base"/>
            <a:endParaRPr lang="en-US" dirty="0" smtClean="0"/>
          </a:p>
          <a:p>
            <a:pPr lvl="0"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7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 startups require funding to scale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Cleantech</a:t>
            </a:r>
            <a:r>
              <a:rPr lang="en-US" baseline="0" dirty="0" smtClean="0"/>
              <a:t> has additional challenges beyond scale</a:t>
            </a: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--Currently very limited Federal funding and even state funding is very small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--Cleantech is too early for majority of Venture Capital.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VC want revenue, Revenue only comes with customers, Customers only come after pilots, Pilots only happen with good patient partners, and Cleantech products/services</a:t>
            </a:r>
            <a:r>
              <a:rPr lang="en-US" baseline="0" dirty="0" smtClean="0"/>
              <a:t> only happen after years of development and investment</a:t>
            </a: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--And finally,</a:t>
            </a:r>
            <a:r>
              <a:rPr lang="en-US" baseline="0" dirty="0" smtClean="0"/>
              <a:t> Cleantech is </a:t>
            </a:r>
            <a:r>
              <a:rPr lang="en-US" dirty="0" smtClean="0"/>
              <a:t>Often very capital intensive which requires money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don’t expect the county or cities to provide funding but perhaps we can expedite customer discovery</a:t>
            </a:r>
            <a:r>
              <a:rPr lang="en-US" baseline="0" dirty="0" smtClean="0"/>
              <a:t> and pilots that will naturally attract funding?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</a:t>
            </a:r>
            <a:r>
              <a:rPr lang="en-US" baseline="0" dirty="0" smtClean="0"/>
              <a:t> context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VC Cleantech funding has been in decline since it peaked in 2011 at $8B.   I THINK this is for all of the</a:t>
            </a:r>
            <a:r>
              <a:rPr lang="en-US" baseline="0" dirty="0" smtClean="0"/>
              <a:t> US…</a:t>
            </a: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https://www.greentechmedia.com/articles/read/how-do-cleantech-startups-get-funded-in-2019</a:t>
            </a: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Government funding, like</a:t>
            </a:r>
            <a:r>
              <a:rPr lang="en-US" baseline="0" dirty="0" smtClean="0"/>
              <a:t> </a:t>
            </a:r>
            <a:r>
              <a:rPr lang="en-US" dirty="0" smtClean="0"/>
              <a:t>CalSeed,</a:t>
            </a:r>
            <a:r>
              <a:rPr lang="en-US" baseline="0" dirty="0" smtClean="0"/>
              <a:t> has a </a:t>
            </a:r>
            <a:r>
              <a:rPr lang="en-US" dirty="0" smtClean="0"/>
              <a:t>$24 million</a:t>
            </a:r>
            <a:r>
              <a:rPr lang="en-US" baseline="0" dirty="0" smtClean="0"/>
              <a:t> fund</a:t>
            </a:r>
          </a:p>
          <a:p>
            <a:r>
              <a:rPr lang="en-US" dirty="0" smtClean="0"/>
              <a:t>Grants are often between 50k-$2m</a:t>
            </a:r>
            <a:r>
              <a:rPr lang="en-US" baseline="0" dirty="0" smtClean="0"/>
              <a:t> over multiple years</a:t>
            </a:r>
          </a:p>
          <a:p>
            <a:r>
              <a:rPr lang="en-US" baseline="0" dirty="0" smtClean="0"/>
              <a:t>Oil companies invest I recall </a:t>
            </a:r>
            <a:r>
              <a:rPr lang="en-US" baseline="0" smtClean="0"/>
              <a:t>$</a:t>
            </a:r>
            <a:r>
              <a:rPr lang="en-US" baseline="0" smtClean="0"/>
              <a:t>64m </a:t>
            </a:r>
            <a:r>
              <a:rPr lang="en-US" baseline="0" dirty="0" smtClean="0"/>
              <a:t>in DAC</a:t>
            </a:r>
          </a:p>
          <a:p>
            <a:endParaRPr lang="en-US" baseline="0" dirty="0" smtClean="0"/>
          </a:p>
          <a:p>
            <a:r>
              <a:rPr lang="en-US" dirty="0" smtClean="0"/>
              <a:t>"Technology companies in the Bay Area raised more than $10 billion in the first three months of 2018"</a:t>
            </a:r>
          </a:p>
          <a:p>
            <a:r>
              <a:rPr lang="en-US" dirty="0" smtClean="0"/>
              <a:t>https://phys.org/news/2018-04-bay-area-dominates-venture-capital.html</a:t>
            </a:r>
          </a:p>
          <a:p>
            <a:endParaRPr lang="en-US" dirty="0" smtClean="0"/>
          </a:p>
          <a:p>
            <a:r>
              <a:rPr lang="en-US" dirty="0" smtClean="0"/>
              <a:t>We need</a:t>
            </a:r>
            <a:r>
              <a:rPr lang="en-US" baseline="0" dirty="0" smtClean="0"/>
              <a:t> this magnitude of investment to stop the climate train, and perhaps more</a:t>
            </a: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61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15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Perhaps you are already doing some of these ideas...</a:t>
            </a: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 with green tech accelerators &amp; incubators</a:t>
            </a:r>
          </a:p>
          <a:p>
            <a:pPr marL="438912" marR="0" lvl="1" indent="-15544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Creates a clear path for startups and filters startup quality</a:t>
            </a:r>
          </a:p>
          <a:p>
            <a:pPr marL="438912" marR="0" lvl="1" indent="-15544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Cleantech Open West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Carbon180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LACI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</a:t>
            </a: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open, moonshot style, ongoing RFP process</a:t>
            </a:r>
          </a:p>
          <a:p>
            <a:pPr marL="438912" marR="0" lvl="1" indent="-15544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Defines a clear need to solve with instant customer discovery success for startups &amp; solves big problems for public. 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City Innovate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Empower Innovation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</a:t>
            </a: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Ongoing regularly scheduled Open House events for collaboration</a:t>
            </a:r>
          </a:p>
          <a:p>
            <a:pPr marL="438912" marR="0" lvl="1" indent="-15544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Encourages organic solutions, idea sharing, networking, accelerating change</a:t>
            </a: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Available resources listing?</a:t>
            </a:r>
          </a:p>
          <a:p>
            <a:pPr marL="438912" marR="0" lvl="1" indent="-15544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Creates bi-directional expertise and resource synergy </a:t>
            </a:r>
          </a:p>
          <a:p>
            <a:pPr marL="438912" marR="0" lvl="1" indent="-15544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Staff, infrastructure, business pilots, potential customers,… </a:t>
            </a: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 of funding sources</a:t>
            </a:r>
          </a:p>
          <a:p>
            <a:pPr marL="438912" marR="0" lvl="1" indent="-15544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and private grants (e.g.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CalSeed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economic development dollars?</a:t>
            </a: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Economic Outreach </a:t>
            </a:r>
          </a:p>
          <a:p>
            <a:pPr marL="438912" marR="0" lvl="1" indent="-15544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Bring exciting new research and new businesses to SMC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04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17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11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52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https://www.cbinsights.com/research/startup-failure-reasons-top/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94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Thank you for having me</a:t>
            </a:r>
          </a:p>
          <a:p>
            <a:r>
              <a:rPr lang="en-US" sz="1200" dirty="0" smtClean="0"/>
              <a:t>Brett Gentry </a:t>
            </a:r>
          </a:p>
          <a:p>
            <a:r>
              <a:rPr lang="en-US" sz="1200" dirty="0" smtClean="0"/>
              <a:t>Concerned citizen and startup mentor</a:t>
            </a:r>
          </a:p>
          <a:p>
            <a:r>
              <a:rPr lang="en-US" sz="1200" dirty="0" smtClean="0"/>
              <a:t>Recent interest in climate change</a:t>
            </a:r>
          </a:p>
          <a:p>
            <a:r>
              <a:rPr lang="en-US" sz="1200" dirty="0" smtClean="0"/>
              <a:t>Mentor at a couple of Cleantech accelerators and independently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2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 why am I here today?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We need to move faster in solving climate change </a:t>
            </a:r>
          </a:p>
          <a:p>
            <a:pPr rtl="0"/>
            <a:r>
              <a:rPr lang="en-US" sz="1200" dirty="0" smtClean="0"/>
              <a:t>I break it down into 3 approaches to restoring our world</a:t>
            </a:r>
            <a:endParaRPr lang="en-US" dirty="0" smtClean="0"/>
          </a:p>
          <a:p>
            <a:pPr rtl="0"/>
            <a:endParaRPr lang="en-US" dirty="0" smtClean="0"/>
          </a:p>
          <a:p>
            <a:pPr rtl="0"/>
            <a:r>
              <a:rPr lang="en-US" dirty="0" smtClean="0"/>
              <a:t>Reduction:</a:t>
            </a:r>
            <a:r>
              <a:rPr lang="en-US" baseline="0" dirty="0" smtClean="0"/>
              <a:t>  </a:t>
            </a:r>
          </a:p>
          <a:p>
            <a:pPr rtl="0"/>
            <a:r>
              <a:rPr lang="en-US" baseline="0" dirty="0" smtClean="0"/>
              <a:t>--reducing &amp; replacing fossil fuel consumption with clean energy</a:t>
            </a:r>
          </a:p>
          <a:p>
            <a:pPr rtl="0"/>
            <a:r>
              <a:rPr lang="en-US" baseline="0" dirty="0" smtClean="0"/>
              <a:t>--AND we’ve been trying this for a long time</a:t>
            </a:r>
          </a:p>
          <a:p>
            <a:pPr rtl="0"/>
            <a:endParaRPr lang="en-US" dirty="0" smtClean="0"/>
          </a:p>
          <a:p>
            <a:pPr rtl="0"/>
            <a:r>
              <a:rPr lang="en-US" dirty="0" smtClean="0"/>
              <a:t>Mitigation:  </a:t>
            </a:r>
          </a:p>
          <a:p>
            <a:pPr rtl="0"/>
            <a:r>
              <a:rPr lang="en-US" dirty="0" smtClean="0"/>
              <a:t>--SINCE reduction isn’t </a:t>
            </a:r>
            <a:r>
              <a:rPr lang="en-US" baseline="0" dirty="0" smtClean="0"/>
              <a:t>enough, we</a:t>
            </a:r>
            <a:r>
              <a:rPr lang="en-US" dirty="0" smtClean="0"/>
              <a:t> started preparing</a:t>
            </a:r>
            <a:r>
              <a:rPr lang="en-US" baseline="0" dirty="0" smtClean="0"/>
              <a:t> for the negative impacts</a:t>
            </a:r>
            <a:endParaRPr lang="en-US" dirty="0" smtClean="0"/>
          </a:p>
          <a:p>
            <a:pPr rtl="0"/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now we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realize we need to remove the carbon from the atmosphere and oceans.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carbon we’ve all added to the environment since the industrial revolution began</a:t>
            </a:r>
            <a:endParaRPr lang="en-US" b="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5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REMOVAL is now a REQUIREMENT per the latest IPCC report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--Here’s some context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*CO2 remains in atmosphere for 5-200 years which is much longer than the other GHG’s</a:t>
            </a:r>
          </a:p>
          <a:p>
            <a:pPr rtl="0"/>
            <a:r>
              <a:rPr lang="en-US" dirty="0" smtClean="0">
                <a:hlinkClick r:id="rId3"/>
              </a:rPr>
              <a:t>https://archive.ipcc.ch/ipccreports/tar/wg1/016.htm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b="0" dirty="0" smtClean="0">
              <a:effectLst/>
            </a:endParaRPr>
          </a:p>
          <a:p>
            <a:pPr rtl="0"/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**Last time we had this much CO2 (~410 ppm </a:t>
            </a:r>
            <a:r>
              <a:rPr lang="en-US" u="sng" dirty="0" smtClean="0"/>
              <a:t>(((1)))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----3</a:t>
            </a:r>
            <a:r>
              <a:rPr lang="en-US" baseline="0" dirty="0" smtClean="0"/>
              <a:t> million years ago </a:t>
            </a:r>
            <a:r>
              <a:rPr lang="en-US" u="sng" baseline="0" dirty="0" smtClean="0"/>
              <a:t>(((2)))  </a:t>
            </a:r>
            <a:endParaRPr lang="en-US" u="none" baseline="0" dirty="0" smtClean="0"/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US" baseline="0" dirty="0" smtClean="0"/>
              <a:t>---2-3 </a:t>
            </a:r>
            <a:r>
              <a:rPr lang="en-US" baseline="0" dirty="0" err="1" smtClean="0"/>
              <a:t>Celcius</a:t>
            </a:r>
            <a:r>
              <a:rPr lang="en-US" baseline="0" dirty="0" smtClean="0"/>
              <a:t> warmer but 10 </a:t>
            </a:r>
            <a:r>
              <a:rPr lang="en-US" baseline="0" dirty="0" err="1" smtClean="0"/>
              <a:t>Celcius</a:t>
            </a:r>
            <a:r>
              <a:rPr lang="en-US" baseline="0" dirty="0" smtClean="0"/>
              <a:t> warmer in the arctic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US" baseline="0" dirty="0" smtClean="0"/>
              <a:t>---Sea levels 15-25m higher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---homo sapiens began 400,000 </a:t>
            </a:r>
            <a:r>
              <a:rPr lang="en-US" baseline="0" dirty="0" err="1" smtClean="0"/>
              <a:t>yrs</a:t>
            </a:r>
            <a:r>
              <a:rPr lang="en-US" baseline="0" dirty="0" smtClean="0"/>
              <a:t> ago </a:t>
            </a:r>
            <a:r>
              <a:rPr lang="en-US" u="sng" baseline="0" dirty="0" smtClean="0"/>
              <a:t>(((3)))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US" baseline="0" dirty="0" smtClean="0"/>
              <a:t>---last ~10,000 </a:t>
            </a:r>
            <a:r>
              <a:rPr lang="en-US" baseline="0" dirty="0" err="1" smtClean="0"/>
              <a:t>yrs</a:t>
            </a:r>
            <a:r>
              <a:rPr lang="en-US" baseline="0" dirty="0" smtClean="0"/>
              <a:t> CO2 has been extremely stable at ~300ppm, which is where we need to be.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US" dirty="0" smtClean="0">
                <a:hlinkClick r:id="rId4"/>
              </a:rPr>
              <a:t>**https://e360.yale.edu/features/how-the-world-passed-a-carbon-threshold-400ppm-and-why-it-matters</a:t>
            </a:r>
            <a:endParaRPr lang="en-US" dirty="0" smtClean="0"/>
          </a:p>
          <a:p>
            <a:pPr marL="0" indent="0" rtl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US" dirty="0" smtClean="0"/>
              <a:t>*** S</a:t>
            </a:r>
            <a:r>
              <a:rPr lang="en-US" baseline="0" dirty="0" smtClean="0"/>
              <a:t>ince the industrial revolution, we’ve added </a:t>
            </a:r>
            <a:r>
              <a:rPr lang="en-US" dirty="0" smtClean="0"/>
              <a:t>2,000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gigatonnes</a:t>
            </a:r>
            <a:r>
              <a:rPr lang="en-US" baseline="0" dirty="0" smtClean="0"/>
              <a:t> of CO2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US" dirty="0" smtClean="0">
                <a:hlinkClick r:id="rId5"/>
              </a:rPr>
              <a:t>https://www.pbs.org/newshour/science/this-new-battery-aims-to-spark-a-carbon-capture-revolution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It’s a HUGE challenge to remove. </a:t>
            </a:r>
          </a:p>
          <a:p>
            <a:r>
              <a:rPr lang="en-US" dirty="0" smtClean="0">
                <a:hlinkClick r:id="rId6"/>
              </a:rPr>
              <a:t>https://informationisbeautiful.net/visualizations/how-many-gigatons-of-co2/</a:t>
            </a:r>
            <a:endParaRPr lang="en-US" dirty="0" smtClean="0"/>
          </a:p>
          <a:p>
            <a:r>
              <a:rPr lang="en-US" dirty="0" smtClean="0"/>
              <a:t>Basically,</a:t>
            </a:r>
            <a:r>
              <a:rPr lang="en-US" baseline="0" dirty="0" smtClean="0"/>
              <a:t> it’s the fossil fuel industrial revolution (~100 years) in reverse</a:t>
            </a:r>
          </a:p>
          <a:p>
            <a:r>
              <a:rPr lang="en-US" baseline="0" dirty="0" smtClean="0"/>
              <a:t>The sooner we can do this </a:t>
            </a:r>
          </a:p>
          <a:p>
            <a:r>
              <a:rPr lang="en-US" baseline="0" dirty="0" smtClean="0"/>
              <a:t>--the easier it will be because there will be less of it (~40GT/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) and </a:t>
            </a:r>
          </a:p>
          <a:p>
            <a:r>
              <a:rPr lang="en-US" baseline="0" dirty="0" smtClean="0"/>
              <a:t>--the fewer negative impacts we have to contend with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0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can do this, we will have an incredibly green and sustainable world.</a:t>
            </a:r>
          </a:p>
          <a:p>
            <a:r>
              <a:rPr lang="en-US" sz="1050" dirty="0" smtClean="0"/>
              <a:t>--batteries that capture CO2 as they charge</a:t>
            </a:r>
          </a:p>
          <a:p>
            <a:r>
              <a:rPr lang="en-US" sz="1050" dirty="0" smtClean="0"/>
              <a:t>--proteins made from captured CO2 to feed the additional billions of people </a:t>
            </a:r>
          </a:p>
          <a:p>
            <a:r>
              <a:rPr lang="en-US" sz="1050" dirty="0" smtClean="0"/>
              <a:t>--splitting water efficiently to produce hydrogen and clean water</a:t>
            </a:r>
          </a:p>
          <a:p>
            <a:r>
              <a:rPr lang="en-US" sz="1050" dirty="0" smtClean="0"/>
              <a:t>--super heated solar capable for industrial applications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all new technologies and startups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list goes on, which is awesome, and extremely encouraging</a:t>
            </a:r>
          </a:p>
          <a:p>
            <a:pPr rtl="0"/>
            <a:r>
              <a:rPr lang="en-US" b="0" dirty="0" smtClean="0">
                <a:effectLst/>
              </a:rPr>
              <a:t>----------------------------------------------------------------------------------------------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https://www.pbs.org/newshour/science/this-new-battery-aims-to-spark-a-carbon-capture-revolution</a:t>
            </a:r>
            <a:endParaRPr lang="en-US" dirty="0" smtClean="0">
              <a:hlinkClick r:id="rId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5"/>
              </a:rPr>
              <a:t>https://www.kiverdi.com/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6"/>
              </a:rPr>
              <a:t>https://news.stanford.edu/press-releases/2019/03/18/new-way-generateen-fuel-seawater/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7"/>
              </a:rPr>
              <a:t>https://www.cnn.com/2019/11/19/business/heliogen-solar-energy-bill-gates/index.html</a:t>
            </a:r>
            <a:endParaRPr lang="en-US" dirty="0" smtClean="0">
              <a:hlinkClick r:id="rId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https://today.uconn.edu/2019/11/breaking-co2-faster-cheaper-efficiently/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i="0" u="none" dirty="0" smtClean="0">
                <a:solidFill>
                  <a:srgbClr val="0070C0"/>
                </a:solidFill>
              </a:rPr>
              <a:t>Unfortunately, new technology and businesses takes years to </a:t>
            </a:r>
          </a:p>
          <a:p>
            <a:pPr lvl="0" rtl="0"/>
            <a:r>
              <a:rPr lang="en-US" i="0" u="none" dirty="0" smtClean="0">
                <a:solidFill>
                  <a:srgbClr val="0070C0"/>
                </a:solidFill>
              </a:rPr>
              <a:t>--Develop</a:t>
            </a:r>
          </a:p>
          <a:p>
            <a:pPr lvl="0" rtl="0"/>
            <a:r>
              <a:rPr lang="en-US" i="0" u="none" dirty="0" smtClean="0">
                <a:solidFill>
                  <a:srgbClr val="0070C0"/>
                </a:solidFill>
              </a:rPr>
              <a:t>--Prove </a:t>
            </a:r>
          </a:p>
          <a:p>
            <a:pPr lvl="0" rtl="0"/>
            <a:r>
              <a:rPr lang="en-US" i="0" u="none" dirty="0" smtClean="0">
                <a:solidFill>
                  <a:srgbClr val="0070C0"/>
                </a:solidFill>
              </a:rPr>
              <a:t>--Scale</a:t>
            </a:r>
          </a:p>
          <a:p>
            <a:pPr lvl="0" rtl="0"/>
            <a:r>
              <a:rPr lang="en-US" i="0" u="none" dirty="0" smtClean="0">
                <a:solidFill>
                  <a:srgbClr val="0070C0"/>
                </a:solidFill>
              </a:rPr>
              <a:t>--And replace existing modes of living and business</a:t>
            </a:r>
          </a:p>
          <a:p>
            <a:pPr lvl="0" rtl="0"/>
            <a:endParaRPr lang="en-US" i="0" u="none" dirty="0" smtClean="0">
              <a:solidFill>
                <a:srgbClr val="0070C0"/>
              </a:solidFill>
            </a:endParaRPr>
          </a:p>
          <a:p>
            <a:pPr lvl="0" rtl="0"/>
            <a:r>
              <a:rPr lang="en-US" i="0" u="none" dirty="0" smtClean="0">
                <a:solidFill>
                  <a:srgbClr val="0070C0"/>
                </a:solidFill>
              </a:rPr>
              <a:t>Look at solar and wind</a:t>
            </a:r>
          </a:p>
          <a:p>
            <a:pPr rtl="0"/>
            <a:endParaRPr lang="en-US" i="0" u="none" dirty="0" smtClean="0">
              <a:solidFill>
                <a:srgbClr val="0070C0"/>
              </a:solidFill>
            </a:endParaRPr>
          </a:p>
          <a:p>
            <a:pPr rtl="0"/>
            <a:r>
              <a:rPr lang="en-US" i="0" u="none" dirty="0" smtClean="0">
                <a:solidFill>
                  <a:srgbClr val="0070C0"/>
                </a:solidFill>
              </a:rPr>
              <a:t>We don’t have many years left </a:t>
            </a:r>
          </a:p>
          <a:p>
            <a:pPr rtl="0"/>
            <a:r>
              <a:rPr lang="en-US" i="0" u="none" dirty="0" smtClean="0">
                <a:solidFill>
                  <a:srgbClr val="0070C0"/>
                </a:solidFill>
              </a:rPr>
              <a:t>The climate</a:t>
            </a:r>
            <a:r>
              <a:rPr lang="en-US" i="0" u="none" baseline="0" dirty="0" smtClean="0">
                <a:solidFill>
                  <a:srgbClr val="0070C0"/>
                </a:solidFill>
              </a:rPr>
              <a:t> </a:t>
            </a:r>
            <a:r>
              <a:rPr lang="en-US" i="0" u="none" dirty="0" smtClean="0">
                <a:solidFill>
                  <a:srgbClr val="0070C0"/>
                </a:solidFill>
              </a:rPr>
              <a:t>train has left the station and</a:t>
            </a:r>
            <a:r>
              <a:rPr lang="en-US" i="0" u="none" baseline="0" dirty="0" smtClean="0">
                <a:solidFill>
                  <a:srgbClr val="0070C0"/>
                </a:solidFill>
              </a:rPr>
              <a:t> has plenty of momentum…</a:t>
            </a:r>
          </a:p>
          <a:p>
            <a:pPr rtl="0"/>
            <a:endParaRPr lang="en-US" dirty="0" smtClean="0"/>
          </a:p>
          <a:p>
            <a:pPr rtl="0"/>
            <a:r>
              <a:rPr lang="en-US" dirty="0" smtClean="0"/>
              <a:t>SO, unfortunately,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Cleantech won’t magically save us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unless we can accelerate it’s adoption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9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 my Ask today 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 we accelerate</a:t>
            </a:r>
            <a:r>
              <a:rPr lang="en-US" baseline="0" dirty="0" smtClean="0"/>
              <a:t> Cleantech adoption?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Let’s brainstorm together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BUT before we do this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 me go over some of the challenges startups face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0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3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a lot of reasons startups fail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BUT these</a:t>
            </a:r>
            <a:r>
              <a:rPr lang="en-US" baseline="0" dirty="0" smtClean="0"/>
              <a:t> 3 are the </a:t>
            </a:r>
            <a:r>
              <a:rPr lang="en-US" dirty="0" smtClean="0"/>
              <a:t>primary</a:t>
            </a:r>
            <a:r>
              <a:rPr lang="en-US" baseline="0" dirty="0" smtClean="0"/>
              <a:t> ones that perhaps the county and cities can help with  </a:t>
            </a:r>
          </a:p>
          <a:p>
            <a:pPr rtl="0"/>
            <a:endParaRPr lang="en-US" baseline="0" dirty="0" smtClean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baseline="0" dirty="0" smtClean="0"/>
              <a:t>Customer Discovery:  </a:t>
            </a:r>
            <a:r>
              <a:rPr lang="en-US" dirty="0" smtClean="0"/>
              <a:t>making a product</a:t>
            </a:r>
            <a:r>
              <a:rPr lang="en-US" baseline="0" dirty="0" smtClean="0"/>
              <a:t> or </a:t>
            </a:r>
            <a:r>
              <a:rPr lang="en-US" dirty="0" smtClean="0"/>
              <a:t>service someone will actually PAY for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Pilots:   deploying, testing, and iterating with a patient interested partner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Funding:   money to scale the business</a:t>
            </a:r>
          </a:p>
          <a:p>
            <a:pPr rtl="0"/>
            <a:endParaRPr lang="en-US" baseline="0" dirty="0" smtClean="0"/>
          </a:p>
          <a:p>
            <a:pPr rtl="0"/>
            <a:r>
              <a:rPr lang="en-US" baseline="0" dirty="0" smtClean="0"/>
              <a:t>--------------notes--------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See slide at end of deck for 20 reasons startups fail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5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alseed.fund/" TargetMode="External"/><Relationship Id="rId3" Type="http://schemas.openxmlformats.org/officeDocument/2006/relationships/hyperlink" Target="https://www.cleantechopen.org/en/page/west-en" TargetMode="External"/><Relationship Id="rId7" Type="http://schemas.openxmlformats.org/officeDocument/2006/relationships/hyperlink" Target="https://www.empowerinnovation.ne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tyinnovate.com/" TargetMode="External"/><Relationship Id="rId5" Type="http://schemas.openxmlformats.org/officeDocument/2006/relationships/hyperlink" Target="https://laincubator.org/" TargetMode="External"/><Relationship Id="rId4" Type="http://schemas.openxmlformats.org/officeDocument/2006/relationships/hyperlink" Target="Carbon180.or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miners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ure.com/articles/s41586-019-1681-6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kycoolsystems.com/" TargetMode="External"/><Relationship Id="rId3" Type="http://schemas.openxmlformats.org/officeDocument/2006/relationships/hyperlink" Target="https://www.crossnokaye.com/" TargetMode="External"/><Relationship Id="rId7" Type="http://schemas.openxmlformats.org/officeDocument/2006/relationships/hyperlink" Target="https://swirltex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purpose.energy/" TargetMode="External"/><Relationship Id="rId5" Type="http://schemas.openxmlformats.org/officeDocument/2006/relationships/hyperlink" Target="https://www.radiirobotics.com/" TargetMode="External"/><Relationship Id="rId4" Type="http://schemas.openxmlformats.org/officeDocument/2006/relationships/hyperlink" Target="https://www.oasense.com/" TargetMode="External"/><Relationship Id="rId9" Type="http://schemas.openxmlformats.org/officeDocument/2006/relationships/hyperlink" Target="https://www.inpipeenergy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insights.com/research/startup-failure-post-morte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2418814"/>
            <a:ext cx="484632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Accelerating Cleantech </a:t>
            </a:r>
            <a:br>
              <a:rPr lang="en-US" dirty="0" smtClean="0"/>
            </a:br>
            <a:r>
              <a:rPr lang="en-US" dirty="0" smtClean="0"/>
              <a:t>for Climate Restoration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028483"/>
            <a:ext cx="4846320" cy="448056"/>
          </a:xfrm>
        </p:spPr>
        <p:txBody>
          <a:bodyPr>
            <a:noAutofit/>
          </a:bodyPr>
          <a:lstStyle/>
          <a:p>
            <a:r>
              <a:rPr lang="en-US" sz="1400" dirty="0" smtClean="0"/>
              <a:t>Presented to </a:t>
            </a:r>
          </a:p>
          <a:p>
            <a:r>
              <a:rPr lang="en-US" sz="1400" dirty="0" smtClean="0"/>
              <a:t>Resource </a:t>
            </a:r>
            <a:r>
              <a:rPr lang="en-US" sz="1400" dirty="0"/>
              <a:t>Management &amp; Climate Protection </a:t>
            </a:r>
            <a:r>
              <a:rPr lang="en-US" sz="1400" dirty="0" smtClean="0"/>
              <a:t>Committee </a:t>
            </a:r>
          </a:p>
          <a:p>
            <a:r>
              <a:rPr lang="en-US" sz="1400" dirty="0" smtClean="0"/>
              <a:t>11/20/2019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Customer </a:t>
            </a:r>
            <a:r>
              <a:rPr lang="fr-FR" dirty="0" err="1" smtClean="0"/>
              <a:t>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~40-50% failure rate for ALL startups</a:t>
            </a:r>
          </a:p>
          <a:p>
            <a:r>
              <a:rPr lang="en-US" dirty="0" smtClean="0"/>
              <a:t>Additional Cleantech startup challenge?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ften scientists not business people</a:t>
            </a:r>
          </a:p>
          <a:p>
            <a:pPr lvl="1"/>
            <a:r>
              <a:rPr lang="en-US" dirty="0" smtClean="0"/>
              <a:t>It OFTEN takes a lot of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7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Pilots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 it before you can sell it</a:t>
            </a:r>
          </a:p>
          <a:p>
            <a:r>
              <a:rPr lang="en-US" dirty="0"/>
              <a:t>Additional </a:t>
            </a:r>
            <a:r>
              <a:rPr lang="en-US" dirty="0" smtClean="0"/>
              <a:t>Cleantech </a:t>
            </a:r>
            <a:r>
              <a:rPr lang="en-US" dirty="0"/>
              <a:t>startup challenge?</a:t>
            </a:r>
          </a:p>
          <a:p>
            <a:pPr lvl="1"/>
            <a:r>
              <a:rPr lang="en-US" dirty="0" smtClean="0"/>
              <a:t>Often immature technology</a:t>
            </a:r>
          </a:p>
          <a:p>
            <a:pPr lvl="1"/>
            <a:r>
              <a:rPr lang="en-US" dirty="0" smtClean="0"/>
              <a:t>Often takes years to develop into a commercial product/service</a:t>
            </a:r>
          </a:p>
          <a:p>
            <a:pPr lvl="1"/>
            <a:r>
              <a:rPr lang="en-US" dirty="0" smtClean="0"/>
              <a:t>Often requires significant infrastructure to validate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</a:t>
            </a:r>
            <a:r>
              <a:rPr lang="fr-FR" dirty="0" err="1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needed to scale ANY </a:t>
            </a:r>
            <a:r>
              <a:rPr lang="en-US" dirty="0" smtClean="0"/>
              <a:t>business</a:t>
            </a:r>
          </a:p>
          <a:p>
            <a:r>
              <a:rPr lang="en-US" dirty="0" smtClean="0"/>
              <a:t>Additional Cleantech startup challenge?</a:t>
            </a:r>
          </a:p>
          <a:p>
            <a:pPr lvl="1"/>
            <a:r>
              <a:rPr lang="en-US" dirty="0"/>
              <a:t>Currently very limited Federal funding</a:t>
            </a:r>
          </a:p>
          <a:p>
            <a:pPr lvl="1"/>
            <a:r>
              <a:rPr lang="en-US" dirty="0"/>
              <a:t>Too early for </a:t>
            </a:r>
            <a:r>
              <a:rPr lang="en-US" dirty="0" smtClean="0"/>
              <a:t> majority of Venture Capital </a:t>
            </a:r>
          </a:p>
          <a:p>
            <a:pPr lvl="1"/>
            <a:r>
              <a:rPr lang="en-US" dirty="0"/>
              <a:t>Often very capital intensive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Public-Private Partnerships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Initial </a:t>
            </a:r>
            <a:r>
              <a:rPr lang="fr-FR" dirty="0" err="1" smtClean="0"/>
              <a:t>thoughts</a:t>
            </a:r>
            <a:r>
              <a:rPr lang="fr-FR" dirty="0" smtClean="0"/>
              <a:t> on Public-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Perhaps you are already doing some of these ideas...</a:t>
            </a:r>
          </a:p>
          <a:p>
            <a:r>
              <a:rPr lang="en-US" sz="1800" dirty="0" smtClean="0"/>
              <a:t>Connect </a:t>
            </a:r>
            <a:r>
              <a:rPr lang="en-US" sz="1800" dirty="0"/>
              <a:t>with </a:t>
            </a:r>
            <a:r>
              <a:rPr lang="en-US" sz="1800" dirty="0" smtClean="0"/>
              <a:t>Clean </a:t>
            </a:r>
            <a:r>
              <a:rPr lang="en-US" sz="1800" dirty="0"/>
              <a:t>tech </a:t>
            </a:r>
            <a:r>
              <a:rPr lang="en-US" sz="1800" dirty="0" smtClean="0"/>
              <a:t>accelerators &amp; incubators</a:t>
            </a:r>
          </a:p>
          <a:p>
            <a:pPr lvl="1"/>
            <a:r>
              <a:rPr lang="en-US" sz="1400" dirty="0"/>
              <a:t>Creates a clear path for startups and filters startup quality</a:t>
            </a:r>
          </a:p>
          <a:p>
            <a:pPr lvl="1"/>
            <a:r>
              <a:rPr lang="en-US" sz="1400" dirty="0" smtClean="0">
                <a:hlinkClick r:id="rId3"/>
              </a:rPr>
              <a:t>Cleantech </a:t>
            </a:r>
            <a:r>
              <a:rPr lang="en-US" sz="1400" dirty="0">
                <a:hlinkClick r:id="rId3"/>
              </a:rPr>
              <a:t>Open West</a:t>
            </a:r>
            <a:r>
              <a:rPr lang="en-US" sz="1400" dirty="0"/>
              <a:t>, </a:t>
            </a:r>
            <a:r>
              <a:rPr lang="en-US" sz="1400" dirty="0">
                <a:hlinkClick r:id="rId4" action="ppaction://hlinkfile"/>
              </a:rPr>
              <a:t>Carbon180</a:t>
            </a:r>
            <a:r>
              <a:rPr lang="en-US" sz="1400" dirty="0"/>
              <a:t>, </a:t>
            </a:r>
            <a:r>
              <a:rPr lang="en-US" sz="1400" dirty="0" smtClean="0">
                <a:hlinkClick r:id="rId5"/>
              </a:rPr>
              <a:t>LACI</a:t>
            </a:r>
            <a:r>
              <a:rPr lang="en-US" sz="1400" dirty="0" smtClean="0"/>
              <a:t>,…</a:t>
            </a:r>
            <a:endParaRPr lang="en-US" sz="1400" dirty="0"/>
          </a:p>
          <a:p>
            <a:r>
              <a:rPr lang="en-US" sz="1800" dirty="0" smtClean="0"/>
              <a:t>Very </a:t>
            </a:r>
            <a:r>
              <a:rPr lang="en-US" sz="1800" dirty="0"/>
              <a:t>open, </a:t>
            </a:r>
            <a:r>
              <a:rPr lang="en-US" sz="1800" dirty="0" smtClean="0"/>
              <a:t>moonshot style, ongoing RFP </a:t>
            </a:r>
            <a:r>
              <a:rPr lang="en-US" sz="1800" dirty="0"/>
              <a:t>process</a:t>
            </a:r>
          </a:p>
          <a:p>
            <a:pPr lvl="1"/>
            <a:r>
              <a:rPr lang="en-US" sz="1400" dirty="0"/>
              <a:t>Defines </a:t>
            </a:r>
            <a:r>
              <a:rPr lang="en-US" sz="1400" dirty="0" smtClean="0"/>
              <a:t>for startups a </a:t>
            </a:r>
            <a:r>
              <a:rPr lang="en-US" sz="1400" dirty="0"/>
              <a:t>clear need to solve </a:t>
            </a:r>
            <a:r>
              <a:rPr lang="en-US" sz="1400" dirty="0" smtClean="0"/>
              <a:t>with instant </a:t>
            </a:r>
            <a:r>
              <a:rPr lang="en-US" sz="1400" dirty="0"/>
              <a:t>customer discovery success </a:t>
            </a:r>
            <a:r>
              <a:rPr lang="en-US" sz="1400" dirty="0" smtClean="0"/>
              <a:t>&amp; </a:t>
            </a:r>
            <a:r>
              <a:rPr lang="en-US" sz="1400" dirty="0"/>
              <a:t>solves big problems for </a:t>
            </a:r>
            <a:r>
              <a:rPr lang="en-US" sz="1400" dirty="0" smtClean="0"/>
              <a:t>public.  </a:t>
            </a:r>
          </a:p>
          <a:p>
            <a:pPr lvl="1"/>
            <a:r>
              <a:rPr lang="en-US" sz="1400" dirty="0" smtClean="0">
                <a:hlinkClick r:id="rId6"/>
              </a:rPr>
              <a:t>City Innovate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7"/>
              </a:rPr>
              <a:t>Empower Innovation</a:t>
            </a:r>
            <a:r>
              <a:rPr lang="en-US" sz="1400" dirty="0" smtClean="0"/>
              <a:t>,…</a:t>
            </a:r>
          </a:p>
          <a:p>
            <a:r>
              <a:rPr lang="en-US" sz="1800" dirty="0" smtClean="0"/>
              <a:t>Ongoing </a:t>
            </a:r>
            <a:r>
              <a:rPr lang="en-US" sz="1800" dirty="0"/>
              <a:t>regularly scheduled Open House events for collaboration</a:t>
            </a:r>
          </a:p>
          <a:p>
            <a:pPr lvl="1"/>
            <a:r>
              <a:rPr lang="en-US" sz="1400" dirty="0"/>
              <a:t>Encourages organic solutions, </a:t>
            </a:r>
            <a:r>
              <a:rPr lang="en-US" sz="1400" dirty="0" smtClean="0"/>
              <a:t>idea sharing, </a:t>
            </a:r>
            <a:r>
              <a:rPr lang="en-US" sz="1400" dirty="0"/>
              <a:t>networking, accelerating change</a:t>
            </a:r>
          </a:p>
          <a:p>
            <a:r>
              <a:rPr lang="en-US" sz="1800" dirty="0"/>
              <a:t>Available </a:t>
            </a:r>
            <a:r>
              <a:rPr lang="en-US" sz="1800" dirty="0" smtClean="0"/>
              <a:t>resources listing?</a:t>
            </a:r>
            <a:endParaRPr lang="en-US" sz="1800" dirty="0"/>
          </a:p>
          <a:p>
            <a:pPr lvl="1"/>
            <a:r>
              <a:rPr lang="en-US" sz="1400" dirty="0"/>
              <a:t>Creates bi-directional </a:t>
            </a:r>
            <a:r>
              <a:rPr lang="en-US" sz="1400" dirty="0" smtClean="0"/>
              <a:t>expertise and resource synergy </a:t>
            </a:r>
            <a:endParaRPr lang="en-US" sz="1400" dirty="0"/>
          </a:p>
          <a:p>
            <a:pPr lvl="1"/>
            <a:r>
              <a:rPr lang="en-US" sz="1400" dirty="0" smtClean="0"/>
              <a:t>Staff, infrastructure, business pilots, potential customers,… </a:t>
            </a:r>
          </a:p>
          <a:p>
            <a:r>
              <a:rPr lang="en-US" sz="1800" dirty="0" smtClean="0"/>
              <a:t>List </a:t>
            </a:r>
            <a:r>
              <a:rPr lang="en-US" sz="1800" dirty="0"/>
              <a:t>of funding </a:t>
            </a:r>
            <a:r>
              <a:rPr lang="en-US" sz="1800" dirty="0" smtClean="0"/>
              <a:t>sources</a:t>
            </a:r>
          </a:p>
          <a:p>
            <a:pPr lvl="1"/>
            <a:r>
              <a:rPr lang="en-US" sz="1400" dirty="0" smtClean="0"/>
              <a:t>State </a:t>
            </a:r>
            <a:r>
              <a:rPr lang="en-US" sz="1400" dirty="0"/>
              <a:t>and private </a:t>
            </a:r>
            <a:r>
              <a:rPr lang="en-US" sz="1400" dirty="0" smtClean="0"/>
              <a:t>grants (e.g. </a:t>
            </a:r>
            <a:r>
              <a:rPr lang="en-US" sz="1400" dirty="0" smtClean="0">
                <a:hlinkClick r:id="rId8"/>
              </a:rPr>
              <a:t>CalSeed</a:t>
            </a:r>
            <a:r>
              <a:rPr lang="en-US" sz="1400" dirty="0" smtClean="0"/>
              <a:t>), </a:t>
            </a:r>
            <a:r>
              <a:rPr lang="en-US" sz="1400" dirty="0"/>
              <a:t>economic development dollars?</a:t>
            </a:r>
          </a:p>
          <a:p>
            <a:r>
              <a:rPr lang="en-US" sz="1800" dirty="0" smtClean="0"/>
              <a:t>Economic Outreach </a:t>
            </a:r>
          </a:p>
          <a:p>
            <a:pPr lvl="1"/>
            <a:r>
              <a:rPr lang="en-US" sz="1400" dirty="0" smtClean="0"/>
              <a:t>Bring exciting new research and new businesses to SMC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70523" y="2773831"/>
            <a:ext cx="3905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Thank you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4636" y="3897216"/>
            <a:ext cx="550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Let’s accelerate Cleantech adoption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Carbon</a:t>
            </a:r>
            <a:r>
              <a:rPr lang="fr-FR" dirty="0" smtClean="0"/>
              <a:t> Capture / </a:t>
            </a:r>
            <a:r>
              <a:rPr lang="fr-FR" dirty="0" err="1" smtClean="0"/>
              <a:t>Sequestration</a:t>
            </a:r>
            <a:r>
              <a:rPr lang="fr-FR" dirty="0" smtClean="0"/>
              <a:t> / </a:t>
            </a:r>
            <a:r>
              <a:rPr lang="fr-FR" dirty="0" err="1" smtClean="0"/>
              <a:t>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Startup List:  </a:t>
            </a:r>
            <a:r>
              <a:rPr lang="en-US" dirty="0">
                <a:hlinkClick r:id="rId3"/>
              </a:rPr>
              <a:t>http://www.airminers.org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fontAlgn="base"/>
            <a:r>
              <a:rPr lang="en-US" dirty="0" smtClean="0"/>
              <a:t>Carbon Removal &amp; Utilization paper: </a:t>
            </a:r>
            <a:r>
              <a:rPr lang="en-US" dirty="0">
                <a:hlinkClick r:id="rId4"/>
              </a:rPr>
              <a:t>https://www.nature.com/articles/s41586-019-1681-6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CTO West Startups </a:t>
            </a:r>
            <a:r>
              <a:rPr lang="fr-FR" dirty="0" err="1" smtClean="0"/>
              <a:t>from</a:t>
            </a:r>
            <a:r>
              <a:rPr lang="fr-FR" dirty="0" smtClean="0"/>
              <a:t> 2019 </a:t>
            </a:r>
            <a:r>
              <a:rPr lang="fr-FR" dirty="0" err="1" smtClean="0"/>
              <a:t>cohort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u="sng" dirty="0" err="1">
                <a:hlinkClick r:id="rId3"/>
              </a:rPr>
              <a:t>CrossnoKaye</a:t>
            </a:r>
            <a:r>
              <a:rPr lang="en-US" u="sng" dirty="0"/>
              <a:t>:</a:t>
            </a:r>
            <a:r>
              <a:rPr lang="en-US" dirty="0"/>
              <a:t>  leverage novel physics-based models and mathematical optimization to predict facility behavior and proactively respond to electricity price signals</a:t>
            </a:r>
          </a:p>
          <a:p>
            <a:pPr fontAlgn="base"/>
            <a:r>
              <a:rPr lang="en-US" u="sng" dirty="0" err="1">
                <a:hlinkClick r:id="rId4"/>
              </a:rPr>
              <a:t>Oasense</a:t>
            </a:r>
            <a:r>
              <a:rPr lang="en-US" u="sng" dirty="0"/>
              <a:t>:</a:t>
            </a:r>
            <a:r>
              <a:rPr lang="en-US" dirty="0"/>
              <a:t>  motion-controlled showerheads conserve water</a:t>
            </a:r>
          </a:p>
          <a:p>
            <a:pPr fontAlgn="base"/>
            <a:r>
              <a:rPr lang="en-US" u="sng" dirty="0">
                <a:hlinkClick r:id="rId5"/>
              </a:rPr>
              <a:t>Radii Robotics</a:t>
            </a:r>
            <a:r>
              <a:rPr lang="en-US" u="sng" dirty="0"/>
              <a:t>:</a:t>
            </a:r>
            <a:r>
              <a:rPr lang="en-US" dirty="0"/>
              <a:t>  Aerial Robotics for High Altitude Wind Turbine Inspection &amp; Maintenance</a:t>
            </a:r>
          </a:p>
          <a:p>
            <a:pPr fontAlgn="base"/>
            <a:r>
              <a:rPr lang="en-US" u="sng" dirty="0">
                <a:hlinkClick r:id="rId6"/>
              </a:rPr>
              <a:t>Repurpose Energy</a:t>
            </a:r>
            <a:r>
              <a:rPr lang="en-US" u="sng" dirty="0"/>
              <a:t>:</a:t>
            </a:r>
            <a:r>
              <a:rPr lang="en-US" dirty="0"/>
              <a:t>  recycled EV batteries used to provide large scale storage solutions</a:t>
            </a:r>
          </a:p>
          <a:p>
            <a:pPr fontAlgn="base"/>
            <a:r>
              <a:rPr lang="en-US" u="sng" dirty="0" err="1">
                <a:hlinkClick r:id="rId7"/>
              </a:rPr>
              <a:t>Swirltex</a:t>
            </a:r>
            <a:r>
              <a:rPr lang="en-US" u="sng" dirty="0"/>
              <a:t>:</a:t>
            </a:r>
            <a:r>
              <a:rPr lang="en-US" dirty="0"/>
              <a:t>  buoyancy based filtration solution</a:t>
            </a:r>
          </a:p>
          <a:p>
            <a:pPr fontAlgn="base"/>
            <a:r>
              <a:rPr lang="en-US" u="sng" dirty="0" err="1">
                <a:hlinkClick r:id="rId8"/>
              </a:rPr>
              <a:t>Skycool</a:t>
            </a:r>
            <a:r>
              <a:rPr lang="en-US" u="sng" dirty="0">
                <a:hlinkClick r:id="rId8"/>
              </a:rPr>
              <a:t> Systems</a:t>
            </a:r>
            <a:r>
              <a:rPr lang="en-US" dirty="0"/>
              <a:t>: reduces electricity usage on cooling systems</a:t>
            </a:r>
          </a:p>
          <a:p>
            <a:pPr fontAlgn="base"/>
            <a:r>
              <a:rPr lang="en-US" u="sng" dirty="0" err="1">
                <a:hlinkClick r:id="rId9"/>
              </a:rPr>
              <a:t>InPipeEnergy</a:t>
            </a:r>
            <a:r>
              <a:rPr lang="en-US" dirty="0"/>
              <a:t>:  generates low cost, clean electricity from the flow of water in gravity-fed water pipelines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Startups Fail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66" y="1918187"/>
            <a:ext cx="5185144" cy="129628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31822" y="1899998"/>
            <a:ext cx="3866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Around 70% of funded tech startups fail</a:t>
            </a:r>
          </a:p>
          <a:p>
            <a:r>
              <a:rPr lang="en-US" dirty="0">
                <a:hlinkClick r:id="rId4"/>
              </a:rPr>
              <a:t>https://www.cbinsights.com/research/startup-failure-post-mortem/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am</a:t>
            </a:r>
            <a:r>
              <a:rPr lang="fr-FR" dirty="0" smtClean="0"/>
              <a:t>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Thank you for having me</a:t>
            </a:r>
          </a:p>
          <a:p>
            <a:r>
              <a:rPr lang="en-US" sz="2400" dirty="0" smtClean="0"/>
              <a:t>Brett Gentry </a:t>
            </a:r>
          </a:p>
          <a:p>
            <a:r>
              <a:rPr lang="en-US" sz="2400" dirty="0" smtClean="0"/>
              <a:t>Concerned citizen and startup mentor</a:t>
            </a:r>
          </a:p>
          <a:p>
            <a:r>
              <a:rPr lang="en-US" sz="2400" dirty="0" smtClean="0"/>
              <a:t>Recent </a:t>
            </a:r>
            <a:r>
              <a:rPr lang="en-US" sz="2400" dirty="0"/>
              <a:t>interest in climate </a:t>
            </a:r>
            <a:r>
              <a:rPr lang="en-US" sz="2400" dirty="0" smtClean="0"/>
              <a:t>change</a:t>
            </a:r>
          </a:p>
          <a:p>
            <a:r>
              <a:rPr lang="en-US" sz="2400" dirty="0" smtClean="0"/>
              <a:t>Mentor at a couple of Cleantech accelerators and independently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am</a:t>
            </a:r>
            <a:r>
              <a:rPr lang="fr-FR" dirty="0" smtClean="0"/>
              <a:t> I </a:t>
            </a:r>
            <a:r>
              <a:rPr lang="fr-FR" dirty="0" err="1" smtClean="0"/>
              <a:t>here</a:t>
            </a:r>
            <a:r>
              <a:rPr lang="fr-FR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 </a:t>
            </a:r>
            <a:r>
              <a:rPr lang="en-US" sz="2800" dirty="0"/>
              <a:t>need to move faster in solving climate </a:t>
            </a:r>
            <a:r>
              <a:rPr lang="en-US" sz="2800" dirty="0" smtClean="0"/>
              <a:t>change </a:t>
            </a:r>
          </a:p>
          <a:p>
            <a:r>
              <a:rPr lang="en-US" sz="2800" dirty="0" smtClean="0"/>
              <a:t>3 approaches to restoring our world:</a:t>
            </a:r>
          </a:p>
          <a:p>
            <a:pPr marL="626364" lvl="1" indent="-342900">
              <a:buFont typeface="+mj-lt"/>
              <a:buAutoNum type="arabicPeriod"/>
            </a:pPr>
            <a:r>
              <a:rPr lang="en-US" sz="2400" dirty="0"/>
              <a:t>Emissions reduction</a:t>
            </a:r>
          </a:p>
          <a:p>
            <a:pPr marL="626364" lvl="1" indent="-342900">
              <a:buFont typeface="+mj-lt"/>
              <a:buAutoNum type="arabicPeriod"/>
            </a:pPr>
            <a:r>
              <a:rPr lang="en-US" sz="2400" dirty="0" smtClean="0"/>
              <a:t>Climate mitigation</a:t>
            </a:r>
            <a:endParaRPr lang="en-US" sz="2400" dirty="0"/>
          </a:p>
          <a:p>
            <a:pPr marL="626364" lvl="1" indent="-342900">
              <a:buFont typeface="+mj-lt"/>
              <a:buAutoNum type="arabicPeriod"/>
            </a:pPr>
            <a:r>
              <a:rPr lang="en-US" sz="2400" dirty="0" smtClean="0"/>
              <a:t>Emissions </a:t>
            </a:r>
            <a:r>
              <a:rPr lang="en-US" sz="2400" dirty="0"/>
              <a:t>removal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03" y="905970"/>
            <a:ext cx="11338547" cy="5674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Removal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10150" y="253365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306705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58375" y="325171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Amazing</a:t>
            </a:r>
            <a:r>
              <a:rPr lang="fr-FR" dirty="0" smtClean="0"/>
              <a:t> clean </a:t>
            </a:r>
            <a:r>
              <a:rPr lang="fr-FR" dirty="0" err="1" smtClean="0"/>
              <a:t>tech</a:t>
            </a:r>
            <a:r>
              <a:rPr lang="fr-FR" dirty="0" smtClean="0"/>
              <a:t> in the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batteries </a:t>
            </a:r>
            <a:r>
              <a:rPr lang="en-US" sz="2400" dirty="0"/>
              <a:t>that capture CO2 as they </a:t>
            </a:r>
            <a:r>
              <a:rPr lang="en-US" sz="2400" dirty="0" smtClean="0"/>
              <a:t>charge</a:t>
            </a:r>
          </a:p>
          <a:p>
            <a:r>
              <a:rPr lang="en-US" sz="2400" dirty="0"/>
              <a:t>proteins made from captured </a:t>
            </a:r>
            <a:r>
              <a:rPr lang="en-US" sz="2400" dirty="0" smtClean="0"/>
              <a:t>CO2 to feed the world</a:t>
            </a:r>
          </a:p>
          <a:p>
            <a:r>
              <a:rPr lang="en-US" sz="2400" dirty="0"/>
              <a:t>splitting water efficiently to produce hydrogen and clean </a:t>
            </a:r>
            <a:r>
              <a:rPr lang="en-US" sz="2400" dirty="0" smtClean="0"/>
              <a:t>water</a:t>
            </a:r>
          </a:p>
          <a:p>
            <a:r>
              <a:rPr lang="en-US" sz="2400" dirty="0" smtClean="0"/>
              <a:t>super heated solar capable for industrial applications</a:t>
            </a:r>
          </a:p>
          <a:p>
            <a:r>
              <a:rPr lang="en-US" sz="2400" dirty="0" smtClean="0"/>
              <a:t>…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238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Cleantech to the </a:t>
            </a:r>
            <a:r>
              <a:rPr lang="fr-FR" dirty="0" err="1" smtClean="0"/>
              <a:t>rescue</a:t>
            </a:r>
            <a:r>
              <a:rPr lang="fr-FR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Unfortunately, new technology and businesses takes years to </a:t>
            </a:r>
          </a:p>
          <a:p>
            <a:pPr lvl="1"/>
            <a:r>
              <a:rPr lang="en-US" sz="2400" dirty="0" smtClean="0"/>
              <a:t>Develop</a:t>
            </a:r>
          </a:p>
          <a:p>
            <a:pPr lvl="1"/>
            <a:r>
              <a:rPr lang="en-US" sz="2400" dirty="0" smtClean="0"/>
              <a:t>Prove </a:t>
            </a:r>
          </a:p>
          <a:p>
            <a:pPr lvl="1"/>
            <a:r>
              <a:rPr lang="en-US" sz="2400" dirty="0" smtClean="0"/>
              <a:t>Scale</a:t>
            </a:r>
          </a:p>
          <a:p>
            <a:pPr lvl="1"/>
            <a:r>
              <a:rPr lang="en-US" sz="2400" dirty="0" smtClean="0"/>
              <a:t>And replace existing modes of business</a:t>
            </a:r>
          </a:p>
        </p:txBody>
      </p:sp>
    </p:spTree>
    <p:extLst>
      <p:ext uri="{BB962C8B-B14F-4D97-AF65-F5344CB8AC3E}">
        <p14:creationId xmlns:p14="http://schemas.microsoft.com/office/powerpoint/2010/main" val="19002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can we accelerate new </a:t>
            </a:r>
            <a:r>
              <a:rPr lang="en-US" dirty="0" smtClean="0"/>
              <a:t>Clean </a:t>
            </a:r>
            <a:r>
              <a:rPr lang="en-US" dirty="0"/>
              <a:t>technology adoption?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0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Challenges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Specifically Cleantech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Major Startup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9371948" cy="4289676"/>
          </a:xfrm>
        </p:spPr>
        <p:txBody>
          <a:bodyPr/>
          <a:lstStyle/>
          <a:p>
            <a:r>
              <a:rPr lang="en-US" dirty="0"/>
              <a:t>Customer </a:t>
            </a:r>
            <a:r>
              <a:rPr lang="en-US" dirty="0" smtClean="0"/>
              <a:t>Discovery</a:t>
            </a:r>
          </a:p>
          <a:p>
            <a:r>
              <a:rPr lang="en-US" dirty="0" smtClean="0"/>
              <a:t>Pilots</a:t>
            </a:r>
          </a:p>
          <a:p>
            <a:r>
              <a:rPr lang="en-US" dirty="0" smtClean="0"/>
              <a:t>Funding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1612</TotalTime>
  <Words>1867</Words>
  <Application>Microsoft Office PowerPoint</Application>
  <PresentationFormat>Widescreen</PresentationFormat>
  <Paragraphs>322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Corbel</vt:lpstr>
      <vt:lpstr>Ecology 16x9</vt:lpstr>
      <vt:lpstr>Accelerating Cleantech  for Climate Restoration</vt:lpstr>
      <vt:lpstr>Who am I?</vt:lpstr>
      <vt:lpstr>Why am I here?</vt:lpstr>
      <vt:lpstr>Removal need</vt:lpstr>
      <vt:lpstr>Amazing clean tech in the pipeline</vt:lpstr>
      <vt:lpstr>Cleantech to the rescue?</vt:lpstr>
      <vt:lpstr>The Ask</vt:lpstr>
      <vt:lpstr>Startup Challenges</vt:lpstr>
      <vt:lpstr>Major Startup Challenges</vt:lpstr>
      <vt:lpstr>1. Customer Discovery</vt:lpstr>
      <vt:lpstr>2. Pilots</vt:lpstr>
      <vt:lpstr>3. Funding</vt:lpstr>
      <vt:lpstr>Brainstorming</vt:lpstr>
      <vt:lpstr>Initial thoughts on Public-Private Partnership</vt:lpstr>
      <vt:lpstr>PowerPoint Presentation</vt:lpstr>
      <vt:lpstr>Carbon Capture / Sequestration / Utilization</vt:lpstr>
      <vt:lpstr>Some CTO West Startups from 2019 cohort</vt:lpstr>
      <vt:lpstr>Reasons Startups Fail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Climate Restoration</dc:title>
  <dc:creator>Brett</dc:creator>
  <cp:lastModifiedBy>Brett</cp:lastModifiedBy>
  <cp:revision>53</cp:revision>
  <dcterms:created xsi:type="dcterms:W3CDTF">2019-11-18T19:29:54Z</dcterms:created>
  <dcterms:modified xsi:type="dcterms:W3CDTF">2019-11-20T19:40:04Z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