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8" r:id="rId2"/>
    <p:sldMasterId id="2147483723" r:id="rId3"/>
    <p:sldMasterId id="2147483736" r:id="rId4"/>
  </p:sldMasterIdLst>
  <p:notesMasterIdLst>
    <p:notesMasterId r:id="rId19"/>
  </p:notesMasterIdLst>
  <p:sldIdLst>
    <p:sldId id="309" r:id="rId5"/>
    <p:sldId id="3030" r:id="rId6"/>
    <p:sldId id="3031" r:id="rId7"/>
    <p:sldId id="3024" r:id="rId8"/>
    <p:sldId id="3017" r:id="rId9"/>
    <p:sldId id="3025" r:id="rId10"/>
    <p:sldId id="3033" r:id="rId11"/>
    <p:sldId id="3032" r:id="rId12"/>
    <p:sldId id="3035" r:id="rId13"/>
    <p:sldId id="3036" r:id="rId14"/>
    <p:sldId id="3037" r:id="rId15"/>
    <p:sldId id="3038" r:id="rId16"/>
    <p:sldId id="3039" r:id="rId17"/>
    <p:sldId id="1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0" autoAdjust="0"/>
    <p:restoredTop sz="96357" autoAdjust="0"/>
  </p:normalViewPr>
  <p:slideViewPr>
    <p:cSldViewPr snapToGrid="0">
      <p:cViewPr varScale="1">
        <p:scale>
          <a:sx n="99" d="100"/>
          <a:sy n="99" d="100"/>
        </p:scale>
        <p:origin x="102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531A2-A330-464C-A030-5D10F9467F4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99EC4-C769-4D89-9241-655E13295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1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-Thanks for joining + happy new year  </a:t>
            </a:r>
          </a:p>
          <a:p>
            <a:r>
              <a:rPr lang="en-US" dirty="0"/>
              <a:t>-Goal of meeting </a:t>
            </a:r>
          </a:p>
          <a:p>
            <a:r>
              <a:rPr lang="en-US" dirty="0"/>
              <a:t>-Logistics: attendees are muted and can post questions throughout in the chat box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434F3-C5E6-49F3-A247-B06459C812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76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6BBD8-1AAF-43ED-A2DB-98E2363514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31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ADEE-19F6-7D49-8726-BD8D453750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EF1E-9961-FA47-ACC0-9FEA223A4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9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ADEE-19F6-7D49-8726-BD8D453750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EF1E-9961-FA47-ACC0-9FEA223A4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8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ADEE-19F6-7D49-8726-BD8D453750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EF1E-9961-FA47-ACC0-9FEA223A4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72382" y="4961744"/>
            <a:ext cx="7164372" cy="1184530"/>
          </a:xfrm>
          <a:prstGeom prst="rect">
            <a:avLst/>
          </a:prstGeom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5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Subtitle text goes here.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072383" y="4675688"/>
            <a:ext cx="71643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277" y="543064"/>
            <a:ext cx="5304579" cy="1963978"/>
          </a:xfrm>
          <a:prstGeom prst="rect">
            <a:avLst/>
          </a:prstGeom>
        </p:spPr>
      </p:pic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527052" y="4308049"/>
            <a:ext cx="2791883" cy="1678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{ Add picture }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4072382" y="2875435"/>
            <a:ext cx="7164372" cy="151419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253616" y="6156213"/>
            <a:ext cx="609600" cy="304799"/>
          </a:xfrm>
          <a:prstGeom prst="rect">
            <a:avLst/>
          </a:prstGeom>
          <a:solidFill>
            <a:srgbClr val="347631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27051" y="6156213"/>
            <a:ext cx="609600" cy="304799"/>
          </a:xfrm>
          <a:prstGeom prst="rect">
            <a:avLst/>
          </a:prstGeom>
          <a:solidFill>
            <a:srgbClr val="E47733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980181" y="6156209"/>
            <a:ext cx="609600" cy="305334"/>
          </a:xfrm>
          <a:prstGeom prst="rect">
            <a:avLst/>
          </a:prstGeom>
          <a:solidFill>
            <a:srgbClr val="0A718F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2706745" y="6156209"/>
            <a:ext cx="609600" cy="305334"/>
          </a:xfrm>
          <a:prstGeom prst="rect">
            <a:avLst/>
          </a:prstGeom>
          <a:solidFill>
            <a:srgbClr val="3C3119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527052" y="423634"/>
            <a:ext cx="2791883" cy="20177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{ Add picture }</a:t>
            </a:r>
          </a:p>
        </p:txBody>
      </p:sp>
      <p:sp>
        <p:nvSpPr>
          <p:cNvPr id="14" name="Picture Placeholder 20"/>
          <p:cNvSpPr>
            <a:spLocks noGrp="1"/>
          </p:cNvSpPr>
          <p:nvPr>
            <p:ph type="pic" sz="quarter" idx="14" hasCustomPrompt="1"/>
          </p:nvPr>
        </p:nvSpPr>
        <p:spPr>
          <a:xfrm>
            <a:off x="524462" y="2611158"/>
            <a:ext cx="2791883" cy="15271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{ Add picture }</a:t>
            </a:r>
          </a:p>
        </p:txBody>
      </p:sp>
    </p:spTree>
    <p:extLst>
      <p:ext uri="{BB962C8B-B14F-4D97-AF65-F5344CB8AC3E}">
        <p14:creationId xmlns:p14="http://schemas.microsoft.com/office/powerpoint/2010/main" val="1504399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efault Images">
    <p:bg>
      <p:bgPr>
        <a:blipFill dpi="0" rotWithShape="1">
          <a:blip r:embed="rId2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72382" y="5109840"/>
            <a:ext cx="7164372" cy="10364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5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Subtitle text goes here.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072383" y="4675688"/>
            <a:ext cx="71643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527052" y="4308049"/>
            <a:ext cx="2791883" cy="1678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{ Add picture }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4072382" y="2875437"/>
            <a:ext cx="7164372" cy="1394385"/>
          </a:xfrm>
          <a:prstGeom prst="rect">
            <a:avLst/>
          </a:prstGeom>
        </p:spPr>
        <p:txBody>
          <a:bodyPr anchor="b" anchorCtr="0"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253616" y="6156213"/>
            <a:ext cx="609600" cy="304799"/>
          </a:xfrm>
          <a:prstGeom prst="rect">
            <a:avLst/>
          </a:prstGeom>
          <a:solidFill>
            <a:srgbClr val="347631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27051" y="6156213"/>
            <a:ext cx="609600" cy="304799"/>
          </a:xfrm>
          <a:prstGeom prst="rect">
            <a:avLst/>
          </a:prstGeom>
          <a:solidFill>
            <a:srgbClr val="E47733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980181" y="6156209"/>
            <a:ext cx="609600" cy="305334"/>
          </a:xfrm>
          <a:prstGeom prst="rect">
            <a:avLst/>
          </a:prstGeom>
          <a:solidFill>
            <a:srgbClr val="0A718F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2706745" y="6156209"/>
            <a:ext cx="609600" cy="305334"/>
          </a:xfrm>
          <a:prstGeom prst="rect">
            <a:avLst/>
          </a:prstGeom>
          <a:solidFill>
            <a:srgbClr val="3C3119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Picture Placeholder 20"/>
          <p:cNvSpPr>
            <a:spLocks noGrp="1"/>
          </p:cNvSpPr>
          <p:nvPr>
            <p:ph type="pic" sz="quarter" idx="14" hasCustomPrompt="1"/>
          </p:nvPr>
        </p:nvSpPr>
        <p:spPr>
          <a:xfrm>
            <a:off x="524462" y="2611158"/>
            <a:ext cx="2791883" cy="15271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{ Add picture }</a:t>
            </a:r>
          </a:p>
        </p:txBody>
      </p:sp>
      <p:pic>
        <p:nvPicPr>
          <p:cNvPr id="1026" name="Picture 2" descr="C:\Users\CRoss\AppData\Local\Temp\vmware-CRoss\VMwareDnD\f1110e1b\IMG_4730-small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36" b="12536"/>
          <a:stretch/>
        </p:blipFill>
        <p:spPr bwMode="auto">
          <a:xfrm>
            <a:off x="524464" y="2544792"/>
            <a:ext cx="2832907" cy="15935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Ross\AppData\Local\Temp\vmware-CRoss\VMwareDnD\0c024672\3-2014_SW_HomeEnergyAnalyzer-375hr-small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28" b="12428"/>
          <a:stretch/>
        </p:blipFill>
        <p:spPr bwMode="auto">
          <a:xfrm>
            <a:off x="527053" y="394352"/>
            <a:ext cx="2830319" cy="198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:\DATA\Media\Communications Team\Agency PPT\Agency ppt pix\residents with recycling official #2.jpg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7" b="20827"/>
          <a:stretch/>
        </p:blipFill>
        <p:spPr bwMode="auto">
          <a:xfrm>
            <a:off x="527053" y="4306359"/>
            <a:ext cx="2830319" cy="1680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277" y="543064"/>
            <a:ext cx="5304579" cy="19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1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- Default Images">
    <p:bg>
      <p:bgPr>
        <a:blipFill dpi="0" rotWithShape="1">
          <a:blip r:embed="rId2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072383" y="4675688"/>
            <a:ext cx="71643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253616" y="6156213"/>
            <a:ext cx="609600" cy="304799"/>
          </a:xfrm>
          <a:prstGeom prst="rect">
            <a:avLst/>
          </a:prstGeom>
          <a:solidFill>
            <a:srgbClr val="347631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27051" y="6156213"/>
            <a:ext cx="609600" cy="304799"/>
          </a:xfrm>
          <a:prstGeom prst="rect">
            <a:avLst/>
          </a:prstGeom>
          <a:solidFill>
            <a:srgbClr val="E47733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980181" y="6156209"/>
            <a:ext cx="609600" cy="305334"/>
          </a:xfrm>
          <a:prstGeom prst="rect">
            <a:avLst/>
          </a:prstGeom>
          <a:solidFill>
            <a:srgbClr val="0A718F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2706745" y="6156209"/>
            <a:ext cx="609600" cy="305334"/>
          </a:xfrm>
          <a:prstGeom prst="rect">
            <a:avLst/>
          </a:prstGeom>
          <a:solidFill>
            <a:srgbClr val="3C3119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extBox 1"/>
          <p:cNvSpPr txBox="1"/>
          <p:nvPr userDrawn="1"/>
        </p:nvSpPr>
        <p:spPr>
          <a:xfrm>
            <a:off x="4072383" y="3245974"/>
            <a:ext cx="7164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Rockwell" panose="02060603020205020403" pitchFamily="18" charset="0"/>
              </a:rPr>
              <a:t>Thank You!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72383" y="5058477"/>
            <a:ext cx="71643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Visit us at: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072383" y="5552335"/>
            <a:ext cx="71643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accent1"/>
                </a:solidFill>
              </a:rPr>
              <a:t>StopWaste.org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277" y="543064"/>
            <a:ext cx="5304579" cy="1963978"/>
          </a:xfrm>
          <a:prstGeom prst="rect">
            <a:avLst/>
          </a:prstGeom>
        </p:spPr>
      </p:pic>
      <p:sp>
        <p:nvSpPr>
          <p:cNvPr id="14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527052" y="4308049"/>
            <a:ext cx="2791883" cy="1678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{ Add picture }</a:t>
            </a:r>
          </a:p>
        </p:txBody>
      </p:sp>
      <p:sp>
        <p:nvSpPr>
          <p:cNvPr id="15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527052" y="423634"/>
            <a:ext cx="2791883" cy="20177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{ Add picture }</a:t>
            </a:r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4" hasCustomPrompt="1"/>
          </p:nvPr>
        </p:nvSpPr>
        <p:spPr>
          <a:xfrm>
            <a:off x="524462" y="2611158"/>
            <a:ext cx="2791883" cy="15271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{ Add picture }</a:t>
            </a:r>
          </a:p>
        </p:txBody>
      </p:sp>
    </p:spTree>
    <p:extLst>
      <p:ext uri="{BB962C8B-B14F-4D97-AF65-F5344CB8AC3E}">
        <p14:creationId xmlns:p14="http://schemas.microsoft.com/office/powerpoint/2010/main" val="104084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Default Images">
    <p:bg>
      <p:bgPr>
        <a:blipFill dpi="0" rotWithShape="1">
          <a:blip r:embed="rId2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072383" y="4675688"/>
            <a:ext cx="71643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253616" y="6156213"/>
            <a:ext cx="609600" cy="304799"/>
          </a:xfrm>
          <a:prstGeom prst="rect">
            <a:avLst/>
          </a:prstGeom>
          <a:solidFill>
            <a:srgbClr val="347631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27051" y="6156213"/>
            <a:ext cx="609600" cy="304799"/>
          </a:xfrm>
          <a:prstGeom prst="rect">
            <a:avLst/>
          </a:prstGeom>
          <a:solidFill>
            <a:srgbClr val="E47733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980181" y="6156209"/>
            <a:ext cx="609600" cy="305334"/>
          </a:xfrm>
          <a:prstGeom prst="rect">
            <a:avLst/>
          </a:prstGeom>
          <a:solidFill>
            <a:srgbClr val="0A718F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2706745" y="6156209"/>
            <a:ext cx="609600" cy="305334"/>
          </a:xfrm>
          <a:prstGeom prst="rect">
            <a:avLst/>
          </a:prstGeom>
          <a:solidFill>
            <a:srgbClr val="3C3119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extBox 1"/>
          <p:cNvSpPr txBox="1"/>
          <p:nvPr userDrawn="1"/>
        </p:nvSpPr>
        <p:spPr>
          <a:xfrm>
            <a:off x="4072383" y="3245974"/>
            <a:ext cx="7164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Rockwell" panose="02060603020205020403" pitchFamily="18" charset="0"/>
              </a:rPr>
              <a:t>Thank You!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72383" y="5058477"/>
            <a:ext cx="71643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Visit us at: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072383" y="5552335"/>
            <a:ext cx="71643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accent1"/>
                </a:solidFill>
              </a:rPr>
              <a:t>StopWaste.org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277" y="543064"/>
            <a:ext cx="5304579" cy="1963978"/>
          </a:xfrm>
          <a:prstGeom prst="rect">
            <a:avLst/>
          </a:prstGeom>
        </p:spPr>
      </p:pic>
      <p:pic>
        <p:nvPicPr>
          <p:cNvPr id="20" name="Picture 2" descr="C:\Users\CRoss\AppData\Local\Temp\vmware-CRoss\VMwareDnD\f1110e1b\IMG_4730-small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36" b="12536"/>
          <a:stretch/>
        </p:blipFill>
        <p:spPr bwMode="auto">
          <a:xfrm>
            <a:off x="524464" y="2544792"/>
            <a:ext cx="2832907" cy="15935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CRoss\AppData\Local\Temp\vmware-CRoss\VMwareDnD\0c024672\3-2014_SW_HomeEnergyAnalyzer-375hr-small.jpg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28" b="12428"/>
          <a:stretch/>
        </p:blipFill>
        <p:spPr bwMode="auto">
          <a:xfrm>
            <a:off x="527053" y="394352"/>
            <a:ext cx="2830319" cy="198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M:\DATA\Media\Communications Team\Agency PPT\Agency ppt pix\residents with recycling official #2.jpg"/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7" b="20827"/>
          <a:stretch/>
        </p:blipFill>
        <p:spPr bwMode="auto">
          <a:xfrm>
            <a:off x="527053" y="4306359"/>
            <a:ext cx="2830319" cy="1680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66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  <a:effectLst>
            <a:outerShdw blurRad="508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03315" y="461794"/>
            <a:ext cx="11010900" cy="5995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" name="Picture Placeholder 8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710" y="487003"/>
            <a:ext cx="11010505" cy="5976594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317" y="1267751"/>
            <a:ext cx="11010900" cy="1139825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Rockwell" panose="02060603020205020403" pitchFamily="18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54508" y="2683243"/>
            <a:ext cx="10130651" cy="520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9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  <a:effectLst>
            <a:outerShdw blurRad="508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03315" y="461794"/>
            <a:ext cx="11010900" cy="5995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" name="Picture Placeholder 10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581" y="471340"/>
            <a:ext cx="11010505" cy="5976594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317" y="1267751"/>
            <a:ext cx="11010900" cy="1139825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Rockwell" panose="02060603020205020403" pitchFamily="18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54508" y="2683243"/>
            <a:ext cx="10130651" cy="520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3315" y="461794"/>
            <a:ext cx="11010900" cy="5995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9" name="Picture Placeholder 12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581" y="480886"/>
            <a:ext cx="11010505" cy="5976594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317" y="1267751"/>
            <a:ext cx="11010900" cy="1139825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Rockwell" panose="02060603020205020403" pitchFamily="18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54508" y="2683243"/>
            <a:ext cx="10130651" cy="520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5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  <a:effectLst>
            <a:outerShdw blurRad="508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03315" y="461794"/>
            <a:ext cx="11010900" cy="59956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1" name="Picture Placeholder 4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0748" y="461794"/>
            <a:ext cx="11010505" cy="5976594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317" y="1267751"/>
            <a:ext cx="11010900" cy="1139825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Rockwell" panose="02060603020205020403" pitchFamily="18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54508" y="2683243"/>
            <a:ext cx="10130651" cy="520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6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ADEE-19F6-7D49-8726-BD8D453750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EF1E-9961-FA47-ACC0-9FEA223A4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18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Waste 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  <a:effectLst>
            <a:outerShdw blurRad="508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14581" y="461794"/>
            <a:ext cx="11010900" cy="59956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Placeholder 18"/>
          <p:cNvPicPr>
            <a:picLocks noChangeAspect="1"/>
          </p:cNvPicPr>
          <p:nvPr userDrawn="1"/>
        </p:nvPicPr>
        <p:blipFill>
          <a:blip r:embed="rId2" cstate="screen">
            <a:alphaModFix amt="5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581" y="480886"/>
            <a:ext cx="11010505" cy="5976594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317" y="1267751"/>
            <a:ext cx="11010900" cy="1139825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Rockwell" panose="02060603020205020403" pitchFamily="18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54508" y="2683243"/>
            <a:ext cx="10130651" cy="520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  <a:effectLst>
            <a:outerShdw blurRad="508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3315" y="438644"/>
            <a:ext cx="11010900" cy="59956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9" name="Picture Placeholder 20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581" y="452278"/>
            <a:ext cx="11010505" cy="5976594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317" y="1267751"/>
            <a:ext cx="11010900" cy="1139825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Rockwell" panose="02060603020205020403" pitchFamily="18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54508" y="2683243"/>
            <a:ext cx="10130651" cy="520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ing / Ship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  <a:effectLst>
            <a:outerShdw blurRad="508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03315" y="461794"/>
            <a:ext cx="11010900" cy="59956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Placeholder 7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581" y="471340"/>
            <a:ext cx="11010505" cy="5976594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317" y="1267751"/>
            <a:ext cx="11010900" cy="1139825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Rockwell" panose="02060603020205020403" pitchFamily="18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54508" y="2683243"/>
            <a:ext cx="10130651" cy="520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  <a:effectLst>
            <a:outerShdw blurRad="508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03315" y="461794"/>
            <a:ext cx="11010900" cy="59956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" name="Picture Placeholder 15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581" y="471340"/>
            <a:ext cx="11010505" cy="5976594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317" y="1267751"/>
            <a:ext cx="11010900" cy="1139825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Rockwell" panose="02060603020205020403" pitchFamily="18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54508" y="2683243"/>
            <a:ext cx="10130651" cy="520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6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Waste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  <a:effectLst>
            <a:outerShdw blurRad="508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03315" y="461794"/>
            <a:ext cx="11010900" cy="59956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" name="Picture Placeholder 11"/>
          <p:cNvPicPr>
            <a:picLocks noChangeAspect="1"/>
          </p:cNvPicPr>
          <p:nvPr userDrawn="1"/>
        </p:nvPicPr>
        <p:blipFill>
          <a:blip r:embed="rId2" cstate="screen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581" y="471340"/>
            <a:ext cx="11010505" cy="5976594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317" y="1267751"/>
            <a:ext cx="11010900" cy="1139825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Rockwell" panose="02060603020205020403" pitchFamily="18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54508" y="2683243"/>
            <a:ext cx="10130651" cy="520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0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  <a:effectLst>
            <a:outerShdw blurRad="508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3315" y="461794"/>
            <a:ext cx="11010900" cy="59956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Placeholder 7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581" y="471340"/>
            <a:ext cx="11010505" cy="5976594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317" y="1267751"/>
            <a:ext cx="11010900" cy="1139825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Rockwell" panose="02060603020205020403" pitchFamily="18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54508" y="2683243"/>
            <a:ext cx="10130651" cy="520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1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  <a:effectLst>
            <a:outerShdw blurRad="508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03315" y="461794"/>
            <a:ext cx="11010900" cy="59956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9" name="Picture Placeholder 9"/>
          <p:cNvPicPr>
            <a:picLocks noChangeAspect="1"/>
          </p:cNvPicPr>
          <p:nvPr userDrawn="1"/>
        </p:nvPicPr>
        <p:blipFill>
          <a:blip r:embed="rId2" cstate="screen">
            <a:alphaModFix amt="50000"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314" y="471340"/>
            <a:ext cx="11010505" cy="5976594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317" y="1267751"/>
            <a:ext cx="11010900" cy="1139825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Rockwell" panose="02060603020205020403" pitchFamily="18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54508" y="2683243"/>
            <a:ext cx="10130651" cy="520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2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  <a:effectLst>
            <a:outerShdw blurRad="508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03315" y="461794"/>
            <a:ext cx="11010900" cy="59956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Placeholder 11"/>
          <p:cNvPicPr>
            <a:picLocks noChangeAspect="1"/>
          </p:cNvPicPr>
          <p:nvPr userDrawn="1"/>
        </p:nvPicPr>
        <p:blipFill>
          <a:blip r:embed="rId2" cstate="screen">
            <a:alphaModFix amt="50000"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581" y="471340"/>
            <a:ext cx="11010505" cy="5976594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317" y="1267751"/>
            <a:ext cx="11010900" cy="1139825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Rockwell" panose="02060603020205020403" pitchFamily="18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54508" y="2683243"/>
            <a:ext cx="10130651" cy="520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9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V="1">
            <a:off x="590751" y="927569"/>
            <a:ext cx="11010503" cy="88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603252" y="1215343"/>
            <a:ext cx="11111123" cy="48076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  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Product Decisions</a:t>
            </a:r>
          </a:p>
        </p:txBody>
      </p:sp>
    </p:spTree>
    <p:extLst>
      <p:ext uri="{BB962C8B-B14F-4D97-AF65-F5344CB8AC3E}">
        <p14:creationId xmlns:p14="http://schemas.microsoft.com/office/powerpoint/2010/main" val="3993179419"/>
      </p:ext>
    </p:extLst>
  </p:cSld>
  <p:clrMapOvr>
    <a:masterClrMapping/>
  </p:clrMapOvr>
  <p:transition advClick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V="1">
            <a:off x="590751" y="927569"/>
            <a:ext cx="11010503" cy="88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0751" y="1057457"/>
            <a:ext cx="11123084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590751" y="1527746"/>
            <a:ext cx="11110383" cy="44299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  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FFFFFF"/>
                </a:solidFill>
              </a:rPr>
              <a:t>Product Decisions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01902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ADEE-19F6-7D49-8726-BD8D453750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EF1E-9961-FA47-ACC0-9FEA223A4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81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V="1">
            <a:off x="590751" y="927569"/>
            <a:ext cx="11010503" cy="88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184874" y="6308187"/>
            <a:ext cx="66273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endParaRPr lang="en-US" sz="1400" dirty="0">
              <a:solidFill>
                <a:srgbClr val="FFFFFF">
                  <a:alpha val="50000"/>
                </a:srgbClr>
              </a:solidFill>
              <a:ea typeface="Rockwell" charset="0"/>
              <a:cs typeface="Rockwel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603253" y="1211561"/>
            <a:ext cx="6611396" cy="481141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  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7541443" y="1211561"/>
            <a:ext cx="4172191" cy="4811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{ Insert picture }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FFFFFF"/>
                </a:solidFill>
              </a:rPr>
              <a:t>Product Decisions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33675"/>
      </p:ext>
    </p:extLst>
  </p:cSld>
  <p:clrMapOvr>
    <a:masterClrMapping/>
  </p:clrMapOvr>
  <p:transition advClick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84874" y="6308187"/>
            <a:ext cx="66273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endParaRPr lang="en-US" sz="1400" dirty="0">
              <a:solidFill>
                <a:srgbClr val="FFFFFF">
                  <a:alpha val="50000"/>
                </a:srgbClr>
              </a:solidFill>
              <a:ea typeface="Rockwell" charset="0"/>
              <a:cs typeface="Rockwell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FFFFFF"/>
                </a:solidFill>
              </a:rPr>
              <a:t>Product Decisions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03252" y="448575"/>
            <a:ext cx="10912987" cy="55744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aseline="0"/>
            </a:lvl1pPr>
          </a:lstStyle>
          <a:p>
            <a:pPr lvl="0"/>
            <a:r>
              <a:rPr lang="en-US" dirty="0"/>
              <a:t>Full Screen Item</a:t>
            </a:r>
          </a:p>
        </p:txBody>
      </p:sp>
    </p:spTree>
    <p:extLst>
      <p:ext uri="{BB962C8B-B14F-4D97-AF65-F5344CB8AC3E}">
        <p14:creationId xmlns:p14="http://schemas.microsoft.com/office/powerpoint/2010/main" val="2677441914"/>
      </p:ext>
    </p:extLst>
  </p:cSld>
  <p:clrMapOvr>
    <a:masterClrMapping/>
  </p:clrMapOvr>
  <p:transition advClick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  <a:effectLst>
            <a:outerShdw blurRad="508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3315" y="438644"/>
            <a:ext cx="11010900" cy="59956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9" name="Picture Placeholder 20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581" y="452278"/>
            <a:ext cx="11010505" cy="5976594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317" y="1267751"/>
            <a:ext cx="11010900" cy="1139825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Rockwell" panose="02060603020205020403" pitchFamily="18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54508" y="2683243"/>
            <a:ext cx="10130651" cy="520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86999"/>
            <a:ext cx="12192000" cy="6863598"/>
            <a:chOff x="0" y="-2799"/>
            <a:chExt cx="9144000" cy="6863598"/>
          </a:xfrm>
        </p:grpSpPr>
        <p:sp>
          <p:nvSpPr>
            <p:cNvPr id="8" name="Rectangle 7"/>
            <p:cNvSpPr/>
            <p:nvPr/>
          </p:nvSpPr>
          <p:spPr>
            <a:xfrm>
              <a:off x="25168" y="-2799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5" y="2222624"/>
            <a:ext cx="789023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5255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34350" y="1790690"/>
            <a:ext cx="990599" cy="304879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51BE9-F869-4962-B98E-AA6E3FFCBE9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7" y="3226298"/>
            <a:ext cx="3859795" cy="30487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38155" y="634995"/>
            <a:ext cx="1055077" cy="4284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C0419-9121-4697-B72F-B2CC170E912D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pic>
        <p:nvPicPr>
          <p:cNvPr id="17" name="Pictur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09" y="5638800"/>
            <a:ext cx="936067" cy="544412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76274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  <a:effectLst>
            <a:outerShdw blurRad="508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03315" y="461794"/>
            <a:ext cx="11010900" cy="5995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" name="Picture Placeholder 8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710" y="487003"/>
            <a:ext cx="11010505" cy="5976594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317" y="1267751"/>
            <a:ext cx="11010900" cy="1139825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Rockwell" panose="02060603020205020403" pitchFamily="18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54508" y="2683243"/>
            <a:ext cx="10130651" cy="520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4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ADEE-19F6-7D49-8726-BD8D453750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EF1E-9961-FA47-ACC0-9FEA223A4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9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ADEE-19F6-7D49-8726-BD8D453750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EF1E-9961-FA47-ACC0-9FEA223A4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6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ADEE-19F6-7D49-8726-BD8D453750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EF1E-9961-FA47-ACC0-9FEA223A4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0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ADEE-19F6-7D49-8726-BD8D453750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EF1E-9961-FA47-ACC0-9FEA223A4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1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ADEE-19F6-7D49-8726-BD8D453750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EF1E-9961-FA47-ACC0-9FEA223A4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0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ADEE-19F6-7D49-8726-BD8D453750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EF1E-9961-FA47-ACC0-9FEA223A4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3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0.emf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3341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59EADEE-19F6-7D49-8726-BD8D453750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F55EF1E-9961-FA47-ACC0-9FEA223A40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4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 userDrawn="1"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  <a:effectLst>
            <a:outerShdw blurRad="508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tlCol="0" anchor="ctr"/>
          <a:lstStyle/>
          <a:p>
            <a:pPr algn="ctr"/>
            <a:endParaRPr lang="en-US" sz="1350"/>
          </a:p>
        </p:txBody>
      </p:sp>
      <p:sp>
        <p:nvSpPr>
          <p:cNvPr id="23" name="Title Placeholder 22"/>
          <p:cNvSpPr>
            <a:spLocks noGrp="1"/>
          </p:cNvSpPr>
          <p:nvPr>
            <p:ph type="title"/>
          </p:nvPr>
        </p:nvSpPr>
        <p:spPr>
          <a:xfrm>
            <a:off x="603317" y="365126"/>
            <a:ext cx="11111059" cy="60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603317" y="1153209"/>
            <a:ext cx="11111059" cy="4927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Topic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256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transition advClick="0">
    <p:fade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Rockwell" panose="02060603020205020403" pitchFamily="18" charset="0"/>
          <a:ea typeface="Rockwell" panose="02060603020205020403" pitchFamily="18" charset="0"/>
          <a:cs typeface="Rockwell" panose="02060603020205020403" pitchFamily="18" charset="0"/>
        </a:defRPr>
      </a:lvl1pPr>
    </p:titleStyle>
    <p:bodyStyle>
      <a:lvl1pPr marL="342900" indent="-342900" algn="l" defTabSz="685800" rtl="0" eaLnBrk="1" latinLnBrk="0" hangingPunct="1">
        <a:lnSpc>
          <a:spcPct val="100000"/>
        </a:lnSpc>
        <a:spcBef>
          <a:spcPts val="750"/>
        </a:spcBef>
        <a:buFont typeface="Arial" charset="0"/>
        <a:buChar char="•"/>
        <a:defRPr sz="2100" kern="1200" baseline="0">
          <a:solidFill>
            <a:schemeClr val="tx1"/>
          </a:solidFill>
          <a:latin typeface="Rockwell" panose="02060603020205020403" pitchFamily="18" charset="0"/>
          <a:ea typeface="Rockwell" panose="02060603020205020403" pitchFamily="18" charset="0"/>
          <a:cs typeface="Rockwell" panose="02060603020205020403" pitchFamily="18" charset="0"/>
        </a:defRPr>
      </a:lvl1pPr>
      <a:lvl2pPr marL="600075" indent="-257175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500" kern="1200">
          <a:solidFill>
            <a:schemeClr val="tx1"/>
          </a:solidFill>
          <a:latin typeface="Calibri" panose="020F0502020204030204" pitchFamily="34" charset="0"/>
          <a:ea typeface="Open Sans" charset="0"/>
          <a:cs typeface="Open Sans" charset="0"/>
        </a:defRPr>
      </a:lvl2pPr>
      <a:lvl3pPr marL="942975" indent="-257175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500" kern="1200" baseline="0">
          <a:solidFill>
            <a:schemeClr val="tx1"/>
          </a:solidFill>
          <a:latin typeface="Calibri" panose="020F0502020204030204" pitchFamily="34" charset="0"/>
          <a:ea typeface="Open Sans" charset="0"/>
          <a:cs typeface="Open Sans" charset="0"/>
        </a:defRPr>
      </a:lvl3pPr>
      <a:lvl4pPr marL="1243013" indent="-214313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Open Sans" charset="0"/>
          <a:cs typeface="Open Sans" charset="0"/>
        </a:defRPr>
      </a:lvl4pPr>
      <a:lvl5pPr marL="1585913" indent="-214313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 userDrawn="1"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  <a:effectLst>
            <a:outerShdw blurRad="508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7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Museo Slab 500" charset="0"/>
          <a:ea typeface="Museo Slab 500" charset="0"/>
          <a:cs typeface="Museo Slab 500" charset="0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buFont typeface="Arial" charset="0"/>
        <a:buChar char="•"/>
        <a:defRPr sz="2800" kern="1200" baseline="0">
          <a:solidFill>
            <a:schemeClr val="accent1"/>
          </a:solidFill>
          <a:latin typeface="Museo Slab 500" charset="0"/>
          <a:ea typeface="Museo Slab 500" charset="0"/>
          <a:cs typeface="Museo Slab 500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 baseline="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6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6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 userDrawn="1"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  <a:effectLst>
            <a:outerShdw blurRad="508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3" name="Title Placeholder 22"/>
          <p:cNvSpPr>
            <a:spLocks noGrp="1"/>
          </p:cNvSpPr>
          <p:nvPr>
            <p:ph type="title"/>
          </p:nvPr>
        </p:nvSpPr>
        <p:spPr>
          <a:xfrm>
            <a:off x="603316" y="365126"/>
            <a:ext cx="11111059" cy="60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43840" y="6221691"/>
            <a:ext cx="11704320" cy="46191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184874" y="6308187"/>
            <a:ext cx="66273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fld id="{A5E8C57B-B956-C74D-A356-53B0FA9B7CE8}" type="slidenum">
              <a:rPr lang="en-US" sz="1400">
                <a:solidFill>
                  <a:srgbClr val="FFFFFF">
                    <a:alpha val="50000"/>
                  </a:srgbClr>
                </a:solidFill>
                <a:ea typeface="Rockwell" charset="0"/>
                <a:cs typeface="Rockwell" charset="0"/>
              </a:rPr>
              <a:pPr algn="r"/>
              <a:t>‹#›</a:t>
            </a:fld>
            <a:endParaRPr lang="en-US" sz="1400" dirty="0">
              <a:solidFill>
                <a:srgbClr val="FFFFFF">
                  <a:alpha val="50000"/>
                </a:srgbClr>
              </a:solidFill>
              <a:ea typeface="Rockwell" charset="0"/>
              <a:cs typeface="Rockwel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462025" y="6263574"/>
            <a:ext cx="6898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</a:rPr>
              <a:t>Product Decisions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316" y="1153208"/>
            <a:ext cx="11111059" cy="4816271"/>
          </a:xfrm>
          <a:prstGeom prst="rect">
            <a:avLst/>
          </a:prstGeom>
        </p:spPr>
        <p:txBody>
          <a:bodyPr vert="horz" lIns="91440" tIns="45720" rIns="91440" bIns="182880" rtlCol="0">
            <a:normAutofit/>
          </a:bodyPr>
          <a:lstStyle/>
          <a:p>
            <a:pPr lvl="0"/>
            <a:r>
              <a:rPr lang="en-US" dirty="0"/>
              <a:t>Click to edit Master text styles if it happens to wrap to a second line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17" y="6345894"/>
            <a:ext cx="926592" cy="25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2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ransition advClick="0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Rockwell" panose="02060603020205020403" pitchFamily="18" charset="0"/>
          <a:ea typeface="Rockwell" panose="02060603020205020403" pitchFamily="18" charset="0"/>
          <a:cs typeface="Rockwell" panose="02060603020205020403" pitchFamily="18" charset="0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charset="0"/>
        <a:buChar char="•"/>
        <a:defRPr sz="2400" kern="1200" baseline="0">
          <a:solidFill>
            <a:schemeClr val="accent4"/>
          </a:solidFill>
          <a:latin typeface="Rockwell" panose="02060603020205020403" pitchFamily="18" charset="0"/>
          <a:ea typeface="Rockwell" panose="02060603020205020403" pitchFamily="18" charset="0"/>
          <a:cs typeface="Rockwell" panose="02060603020205020403" pitchFamily="18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Wingdings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Open Sans" charset="0"/>
          <a:cs typeface="Open Sans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Open Sans" charset="0"/>
          <a:cs typeface="Open Sans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Open Sans" charset="0"/>
          <a:cs typeface="Open Sans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question-mark-concept-white-sign-213671/" TargetMode="Externa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4345" y="1443139"/>
            <a:ext cx="7023315" cy="2024459"/>
          </a:xfrm>
          <a:prstGeom prst="rect">
            <a:avLst/>
          </a:prstGeom>
        </p:spPr>
      </p:pic>
      <p:sp>
        <p:nvSpPr>
          <p:cNvPr id="6" name="Subtitle 3"/>
          <p:cNvSpPr txBox="1">
            <a:spLocks/>
          </p:cNvSpPr>
          <p:nvPr/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algn="ctr" defTabSz="457189">
              <a:buNone/>
              <a:defRPr/>
            </a:pPr>
            <a:r>
              <a:rPr lang="en-US" dirty="0">
                <a:solidFill>
                  <a:srgbClr val="EE8012"/>
                </a:solidFill>
                <a:latin typeface="Arial"/>
                <a:ea typeface="ＭＳ Ｐゴシック" charset="0"/>
              </a:rPr>
              <a:t>RMCP Meeting</a:t>
            </a:r>
          </a:p>
          <a:p>
            <a:pPr marL="342891" indent="-342891" algn="ctr" defTabSz="457189">
              <a:buNone/>
              <a:defRPr/>
            </a:pPr>
            <a:r>
              <a:rPr lang="en-US" dirty="0">
                <a:solidFill>
                  <a:srgbClr val="EE8012"/>
                </a:solidFill>
                <a:latin typeface="Arial"/>
                <a:ea typeface="ＭＳ Ｐゴシック" charset="0"/>
              </a:rPr>
              <a:t>November 20, 2019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175298" y="5688074"/>
            <a:ext cx="78414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400" kern="0" dirty="0">
                <a:solidFill>
                  <a:srgbClr val="000000"/>
                </a:solidFill>
              </a:rPr>
              <a:t>RICAPS technical assistance is available through the San Mateo County Energy Watch program, which is funded by California utility customers, administered by Pacific Gas and Electric Company (PG&amp;E) under the auspices of the California Public Utilities Commission and with matching funds provided by C/CAG.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5618" y="40937"/>
            <a:ext cx="1530229" cy="1402203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B865F92E-CFD9-46FA-966E-99639651FB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2" y="3"/>
            <a:ext cx="1443137" cy="1443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ABE0C4-AC27-4109-93A7-E97106B66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29" y="288251"/>
            <a:ext cx="3205594" cy="133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78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D5CB-83F8-4C84-BDF3-9F1FB80C4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RICAPS Meeting Feedback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816A93-D740-46A8-9988-C430CAE87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3280" y="1721075"/>
            <a:ext cx="8826639" cy="46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CC5EEB-423A-4C6F-9897-F4860B733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291" y="1299410"/>
            <a:ext cx="9905606" cy="44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2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E0BD54-62A6-41B5-946C-A3C5AA6C1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6585" y="890043"/>
            <a:ext cx="8299406" cy="50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4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BCAB76-13D9-4E15-892C-333AF9D84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036" y="640308"/>
            <a:ext cx="9786019" cy="55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8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nmateo_oos_end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2" y="0"/>
            <a:ext cx="10399061" cy="6858000"/>
          </a:xfrm>
          <a:prstGeom prst="rect">
            <a:avLst/>
          </a:prstGeom>
        </p:spPr>
      </p:pic>
      <p:pic>
        <p:nvPicPr>
          <p:cNvPr id="4" name="Picture 3" descr="SM_OOS_logo_colo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14" y="232444"/>
            <a:ext cx="3824681" cy="3495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592" y="3553797"/>
            <a:ext cx="7386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6000" dirty="0">
                <a:solidFill>
                  <a:prstClr val="white"/>
                </a:solidFill>
                <a:latin typeface="Arial"/>
                <a:cs typeface="Arial"/>
              </a:rPr>
              <a:t>THANK YOU!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0217" y="4272677"/>
            <a:ext cx="5600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  <a:p>
            <a:pPr defTabSz="342892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  <a:p>
            <a:pPr defTabSz="342892">
              <a:defRPr/>
            </a:pPr>
            <a:br>
              <a:rPr lang="en-US" dirty="0">
                <a:solidFill>
                  <a:prstClr val="white"/>
                </a:solidFill>
                <a:latin typeface="Arial"/>
              </a:rPr>
            </a:br>
            <a:endParaRPr lang="en-US" dirty="0">
              <a:solidFill>
                <a:schemeClr val="bg1"/>
              </a:solidFill>
            </a:endParaRPr>
          </a:p>
          <a:p>
            <a:pPr defTabSz="342892">
              <a:defRPr/>
            </a:pPr>
            <a:endParaRPr lang="en-US" dirty="0">
              <a:solidFill>
                <a:schemeClr val="bg1"/>
              </a:solidFill>
            </a:endParaRPr>
          </a:p>
          <a:p>
            <a:pPr defTabSz="457189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01685D-4939-4BD1-AA47-08D4E0D80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7917564">
            <a:off x="8890155" y="3726947"/>
            <a:ext cx="2042405" cy="258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3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CA5DD-F0C9-4AD3-AC2D-E226DBCB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2.0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F3B2-911A-412D-843F-A5932D12A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0" y="1600201"/>
            <a:ext cx="10417629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US" b="1" dirty="0"/>
              <a:t>Reduce the number of measures</a:t>
            </a:r>
            <a:r>
              <a:rPr lang="en-US" dirty="0"/>
              <a:t>, and build in flexibility to accommodate technological advances</a:t>
            </a:r>
          </a:p>
          <a:p>
            <a:pPr lvl="0"/>
            <a:r>
              <a:rPr lang="en-US" dirty="0"/>
              <a:t>Target deep reductions through </a:t>
            </a:r>
            <a:r>
              <a:rPr lang="en-US" b="1" dirty="0"/>
              <a:t>comprehensive and systemic changes</a:t>
            </a:r>
            <a:r>
              <a:rPr lang="en-US" dirty="0"/>
              <a:t>, not incremental measures</a:t>
            </a:r>
          </a:p>
          <a:p>
            <a:pPr lvl="0"/>
            <a:r>
              <a:rPr lang="en-US" dirty="0"/>
              <a:t>Design measures so that </a:t>
            </a:r>
            <a:r>
              <a:rPr lang="en-US" b="1" dirty="0"/>
              <a:t>implementation metrics</a:t>
            </a:r>
            <a:r>
              <a:rPr lang="en-US" dirty="0"/>
              <a:t> can be monitored (not only total emissions, as these can be unreliable and may reflect trends other than local action)</a:t>
            </a:r>
          </a:p>
          <a:p>
            <a:pPr lvl="0"/>
            <a:r>
              <a:rPr lang="en-US" dirty="0"/>
              <a:t>Specify required </a:t>
            </a:r>
            <a:r>
              <a:rPr lang="en-US" b="1" dirty="0"/>
              <a:t>implementation resources</a:t>
            </a:r>
            <a:r>
              <a:rPr lang="en-US" dirty="0"/>
              <a:t> to carry out the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D51E4-ED60-4F32-96F6-DEE1942F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2.0 Trends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959A42-C32F-4DDC-9BA6-E780AF27C345}"/>
              </a:ext>
            </a:extLst>
          </p:cNvPr>
          <p:cNvGrpSpPr/>
          <p:nvPr/>
        </p:nvGrpSpPr>
        <p:grpSpPr>
          <a:xfrm>
            <a:off x="752254" y="1544538"/>
            <a:ext cx="4269672" cy="4269672"/>
            <a:chOff x="4882" y="268638"/>
            <a:chExt cx="4269672" cy="426967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72C456-1A31-4057-91BC-F3BCFFC7A33E}"/>
                </a:ext>
              </a:extLst>
            </p:cNvPr>
            <p:cNvSpPr/>
            <p:nvPr/>
          </p:nvSpPr>
          <p:spPr>
            <a:xfrm>
              <a:off x="4882" y="268638"/>
              <a:ext cx="4269672" cy="42696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7FC2AA2F-1DFF-429E-A9FD-468961B9E886}"/>
                </a:ext>
              </a:extLst>
            </p:cNvPr>
            <p:cNvSpPr txBox="1"/>
            <p:nvPr/>
          </p:nvSpPr>
          <p:spPr>
            <a:xfrm>
              <a:off x="630161" y="893917"/>
              <a:ext cx="3019114" cy="30191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34974" tIns="40640" rIns="234974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Somehow include Consumption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88FCEF4-4425-4499-9217-1CC8C765E534}"/>
              </a:ext>
            </a:extLst>
          </p:cNvPr>
          <p:cNvGrpSpPr/>
          <p:nvPr/>
        </p:nvGrpSpPr>
        <p:grpSpPr>
          <a:xfrm>
            <a:off x="4167992" y="1544538"/>
            <a:ext cx="4269672" cy="4269672"/>
            <a:chOff x="3420620" y="268638"/>
            <a:chExt cx="4269672" cy="426967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41612E-F64A-4F58-AF37-080EA7381DBF}"/>
                </a:ext>
              </a:extLst>
            </p:cNvPr>
            <p:cNvSpPr/>
            <p:nvPr/>
          </p:nvSpPr>
          <p:spPr>
            <a:xfrm>
              <a:off x="3420620" y="268638"/>
              <a:ext cx="4269672" cy="42696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7A2C4BCC-CF21-4ED1-8E26-B9F5751FE4EB}"/>
                </a:ext>
              </a:extLst>
            </p:cNvPr>
            <p:cNvSpPr txBox="1"/>
            <p:nvPr/>
          </p:nvSpPr>
          <p:spPr>
            <a:xfrm>
              <a:off x="4045899" y="893917"/>
              <a:ext cx="3019114" cy="30191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34974" tIns="40640" rIns="234974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Improve integration of Equity and Opportunity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DB0094-A0FB-4ACA-AE76-29BF60B765AD}"/>
              </a:ext>
            </a:extLst>
          </p:cNvPr>
          <p:cNvGrpSpPr/>
          <p:nvPr/>
        </p:nvGrpSpPr>
        <p:grpSpPr>
          <a:xfrm>
            <a:off x="7583730" y="1544538"/>
            <a:ext cx="4269672" cy="4269672"/>
            <a:chOff x="6836358" y="268638"/>
            <a:chExt cx="4269672" cy="426967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7A7F6C-A210-49ED-A89A-FDD6B4AD7D0B}"/>
                </a:ext>
              </a:extLst>
            </p:cNvPr>
            <p:cNvSpPr/>
            <p:nvPr/>
          </p:nvSpPr>
          <p:spPr>
            <a:xfrm>
              <a:off x="6836358" y="268638"/>
              <a:ext cx="4269672" cy="42696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9EC65605-8137-46D0-AEAA-C0BE9442FCDB}"/>
                </a:ext>
              </a:extLst>
            </p:cNvPr>
            <p:cNvSpPr txBox="1"/>
            <p:nvPr/>
          </p:nvSpPr>
          <p:spPr>
            <a:xfrm>
              <a:off x="7461637" y="893917"/>
              <a:ext cx="3019114" cy="30191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34974" tIns="40640" rIns="234974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Show Connection to Adaptation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649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A798-5AC2-4CA0-8860-F1293BC72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Policies from Original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35793-BA74-4736-A5FF-3C182A3F0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SB 32 </a:t>
            </a:r>
            <a:r>
              <a:rPr lang="en-US" dirty="0"/>
              <a:t>– Reduce GHGs </a:t>
            </a:r>
            <a:r>
              <a:rPr lang="en-US" u="sng" dirty="0"/>
              <a:t> x% from 1990 by 2030 </a:t>
            </a:r>
          </a:p>
          <a:p>
            <a:r>
              <a:rPr lang="en-US" b="1" dirty="0"/>
              <a:t>SB 100 </a:t>
            </a:r>
            <a:r>
              <a:rPr lang="en-US" dirty="0"/>
              <a:t>– Fossil fuel-free electricity by 2045</a:t>
            </a:r>
          </a:p>
          <a:p>
            <a:r>
              <a:rPr lang="en-US" b="1" dirty="0"/>
              <a:t>Executive Order </a:t>
            </a:r>
            <a:r>
              <a:rPr lang="en-US" dirty="0"/>
              <a:t>– California’s economy </a:t>
            </a:r>
            <a:r>
              <a:rPr lang="en-US" dirty="0">
                <a:sym typeface="Wingdings" panose="05000000000000000000" pitchFamily="2" charset="2"/>
              </a:rPr>
              <a:t> C</a:t>
            </a:r>
            <a:r>
              <a:rPr lang="en-US" dirty="0"/>
              <a:t>arbon Neutral by 2045</a:t>
            </a:r>
          </a:p>
          <a:p>
            <a:r>
              <a:rPr lang="en-US" b="1" dirty="0"/>
              <a:t>Climate Emergency Declaration </a:t>
            </a:r>
            <a:r>
              <a:rPr lang="en-US" dirty="0"/>
              <a:t>by San Mateo County Board of Supervisors – achieve carbon neutrality before 2045. Other cities may follow suit.</a:t>
            </a:r>
          </a:p>
          <a:p>
            <a:r>
              <a:rPr lang="en-US" b="1" dirty="0"/>
              <a:t>UN Sustainable Development Goal #13 </a:t>
            </a:r>
            <a:r>
              <a:rPr lang="en-US" dirty="0"/>
              <a:t>– Take </a:t>
            </a:r>
            <a:br>
              <a:rPr lang="en-US" dirty="0"/>
            </a:br>
            <a:r>
              <a:rPr lang="en-US" dirty="0"/>
              <a:t>urgent action to combat climate change and its impacts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C48A6-6CB1-47DD-9582-120373AAA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12" y="4990936"/>
            <a:ext cx="10191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1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0B86-751A-4243-9414-B6CB5026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3963F-88B3-482C-9843-813DA7BC2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846" y="1600201"/>
            <a:ext cx="10367554" cy="4983161"/>
          </a:xfrm>
        </p:spPr>
        <p:txBody>
          <a:bodyPr>
            <a:normAutofit/>
          </a:bodyPr>
          <a:lstStyle/>
          <a:p>
            <a:r>
              <a:rPr lang="en-US" dirty="0"/>
              <a:t>GHG Reduction Goal by 2030</a:t>
            </a:r>
          </a:p>
          <a:p>
            <a:pPr lvl="1"/>
            <a:r>
              <a:rPr lang="en-US" dirty="0"/>
              <a:t>Minimum: 40% GHG reduction from 1990 baseline / </a:t>
            </a:r>
            <a:br>
              <a:rPr lang="en-US" dirty="0"/>
            </a:br>
            <a:r>
              <a:rPr lang="en-US" dirty="0"/>
              <a:t>49% GHG reduction from 2005 baseline</a:t>
            </a:r>
          </a:p>
          <a:p>
            <a:pPr lvl="1"/>
            <a:r>
              <a:rPr lang="en-US" dirty="0"/>
              <a:t>Individual cities can be more aggressive</a:t>
            </a:r>
          </a:p>
          <a:p>
            <a:r>
              <a:rPr lang="en-US" dirty="0"/>
              <a:t>Carbon Neutrality Goal by/before 2045</a:t>
            </a:r>
          </a:p>
          <a:p>
            <a:pPr lvl="1"/>
            <a:r>
              <a:rPr lang="en-US" dirty="0"/>
              <a:t>Text will explain:</a:t>
            </a:r>
          </a:p>
          <a:p>
            <a:pPr lvl="2"/>
            <a:r>
              <a:rPr lang="en-US" dirty="0"/>
              <a:t>What is carbon neutrality</a:t>
            </a:r>
          </a:p>
          <a:p>
            <a:pPr lvl="2"/>
            <a:r>
              <a:rPr lang="en-US" dirty="0"/>
              <a:t>We’re working on defining carbon neutrality and quantifying it</a:t>
            </a:r>
          </a:p>
        </p:txBody>
      </p:sp>
    </p:spTree>
    <p:extLst>
      <p:ext uri="{BB962C8B-B14F-4D97-AF65-F5344CB8AC3E}">
        <p14:creationId xmlns:p14="http://schemas.microsoft.com/office/powerpoint/2010/main" val="15933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200CB-BFB6-4AA0-8638-B31777B16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46" y="274637"/>
            <a:ext cx="10972800" cy="1143000"/>
          </a:xfrm>
        </p:spPr>
        <p:txBody>
          <a:bodyPr/>
          <a:lstStyle/>
          <a:p>
            <a:r>
              <a:rPr lang="en-US" dirty="0"/>
              <a:t>Proposed to 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70AA2-A78F-4535-B65D-49F0F5A1C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420" y="1417639"/>
            <a:ext cx="11119946" cy="5165724"/>
          </a:xfrm>
        </p:spPr>
        <p:txBody>
          <a:bodyPr>
            <a:normAutofit/>
          </a:bodyPr>
          <a:lstStyle/>
          <a:p>
            <a:r>
              <a:rPr lang="en-US" dirty="0"/>
              <a:t>Add:</a:t>
            </a:r>
          </a:p>
          <a:p>
            <a:pPr lvl="1"/>
            <a:r>
              <a:rPr lang="en-US" dirty="0"/>
              <a:t>Consumption-based measures</a:t>
            </a:r>
          </a:p>
          <a:p>
            <a:pPr lvl="1"/>
            <a:r>
              <a:rPr lang="en-US" dirty="0"/>
              <a:t>Carbon sequestration measures</a:t>
            </a:r>
          </a:p>
          <a:p>
            <a:pPr lvl="1"/>
            <a:r>
              <a:rPr lang="en-US" dirty="0"/>
              <a:t>Closed landfill measures</a:t>
            </a:r>
          </a:p>
          <a:p>
            <a:pPr lvl="1"/>
            <a:r>
              <a:rPr lang="en-US" dirty="0"/>
              <a:t>Adaptation/resilience integration</a:t>
            </a:r>
          </a:p>
          <a:p>
            <a:r>
              <a:rPr lang="en-US" dirty="0"/>
              <a:t>Group measures in a simple, focused way </a:t>
            </a:r>
          </a:p>
          <a:p>
            <a:r>
              <a:rPr lang="en-US" dirty="0"/>
              <a:t>Provide formulas, quantification, and cost-effectiveness</a:t>
            </a:r>
          </a:p>
          <a:p>
            <a:r>
              <a:rPr lang="en-US" dirty="0"/>
              <a:t>Indicate plans to collaborate countywide and/or regionally on implementation and tracking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31853A-837F-4B39-9298-37398603D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117601"/>
            <a:ext cx="39624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8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59B28-7F1B-429B-9DBD-4F653587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39408"/>
            <a:ext cx="5105400" cy="3274105"/>
          </a:xfrm>
        </p:spPr>
        <p:txBody>
          <a:bodyPr/>
          <a:lstStyle/>
          <a:p>
            <a:r>
              <a:rPr lang="en-US" dirty="0"/>
              <a:t>What is a consumption-based inventory?</a:t>
            </a:r>
          </a:p>
        </p:txBody>
      </p:sp>
      <p:pic>
        <p:nvPicPr>
          <p:cNvPr id="3" name="Picture 2" descr="Image result for c40 consumption based inventory">
            <a:extLst>
              <a:ext uri="{FF2B5EF4-FFF2-40B4-BE49-F238E27FC236}">
                <a16:creationId xmlns:a16="http://schemas.microsoft.com/office/drawing/2014/main" id="{440121CA-8AF5-41D3-A45E-ECF367949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93" y="38596"/>
            <a:ext cx="5980650" cy="682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8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9D275-2539-434F-9433-EBBB5FAA2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BAAQMD SF Bay Area Example</a:t>
            </a:r>
          </a:p>
        </p:txBody>
      </p:sp>
      <p:pic>
        <p:nvPicPr>
          <p:cNvPr id="1026" name="Picture 2" descr="Carbon Footprint of S.F. Bay Area Households &#10;AIRTRAVEL &#10;MOTOR VEHICLE &#10;MFG. &amp; REPAIRS &#10;VEHICLE FUEL &#10;Transportation &#10;CONSTRUCTION &#10;ENERGY-INDIRECT &#10;NATURAL GAS: &#10;Housing &#10;FRUITS,'VEGGIES &#10;MEAT &#10;Food &#10;MEDICINE &amp; &#10;HEALTH PRODUCTS &#10;PERSONAL CARE &amp; &#10;CLEANING PRODUCTS &#10;HOME FURNISHING &#10;&amp; APPLIANCES &#10;CLOTHING &#10;HOME ELECTRONICS &#10;SPORTING GOOD &#10;ENTERTAINMENT EQU &#10;Goods &#10;AmscELLANEous &#10;INFO &amp; COMMUNICATION &#10;FINANCIAL SERVICES &#10;ENTERTAINMENT &#10;&amp; RECREATION &#10;EDUCATION &#10;Services &#10;RECYCLING &#10;Figure 1. Carbon footprint of typical San Francisco Bay Area household ">
            <a:extLst>
              <a:ext uri="{FF2B5EF4-FFF2-40B4-BE49-F238E27FC236}">
                <a16:creationId xmlns:a16="http://schemas.microsoft.com/office/drawing/2014/main" id="{92263153-A75D-4C81-AAF7-D5CCD7C7F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38" y="1217999"/>
            <a:ext cx="7219723" cy="56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673BB5-F74C-459C-BCFF-25035BD7C77D}"/>
              </a:ext>
            </a:extLst>
          </p:cNvPr>
          <p:cNvCxnSpPr/>
          <p:nvPr/>
        </p:nvCxnSpPr>
        <p:spPr>
          <a:xfrm flipH="1">
            <a:off x="4193177" y="2270759"/>
            <a:ext cx="357051" cy="15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9C19DC-6027-4011-95D2-9C2E6A2F68BD}"/>
              </a:ext>
            </a:extLst>
          </p:cNvPr>
          <p:cNvCxnSpPr/>
          <p:nvPr/>
        </p:nvCxnSpPr>
        <p:spPr>
          <a:xfrm flipH="1">
            <a:off x="4180115" y="2908662"/>
            <a:ext cx="357051" cy="15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9EDC7E-5F3A-454B-A861-D5CEFB4694B8}"/>
              </a:ext>
            </a:extLst>
          </p:cNvPr>
          <p:cNvCxnSpPr/>
          <p:nvPr/>
        </p:nvCxnSpPr>
        <p:spPr>
          <a:xfrm flipH="1">
            <a:off x="5172891" y="4135052"/>
            <a:ext cx="357051" cy="15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DD2C52-A657-4CBE-8BE7-38F04705E039}"/>
              </a:ext>
            </a:extLst>
          </p:cNvPr>
          <p:cNvCxnSpPr/>
          <p:nvPr/>
        </p:nvCxnSpPr>
        <p:spPr>
          <a:xfrm flipH="1">
            <a:off x="6230983" y="3429000"/>
            <a:ext cx="357051" cy="15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C4CCE8-EC86-4661-8B7B-62FADD0B577A}"/>
              </a:ext>
            </a:extLst>
          </p:cNvPr>
          <p:cNvCxnSpPr/>
          <p:nvPr/>
        </p:nvCxnSpPr>
        <p:spPr>
          <a:xfrm flipH="1">
            <a:off x="6235337" y="4152469"/>
            <a:ext cx="357051" cy="15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C96CF8-C30A-4083-A4D9-C33C7D2B455E}"/>
              </a:ext>
            </a:extLst>
          </p:cNvPr>
          <p:cNvCxnSpPr/>
          <p:nvPr/>
        </p:nvCxnSpPr>
        <p:spPr>
          <a:xfrm flipH="1">
            <a:off x="6230983" y="3705497"/>
            <a:ext cx="357051" cy="15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A27BBA-3EB5-429C-A953-345416CA5A53}"/>
              </a:ext>
            </a:extLst>
          </p:cNvPr>
          <p:cNvCxnSpPr/>
          <p:nvPr/>
        </p:nvCxnSpPr>
        <p:spPr>
          <a:xfrm flipH="1">
            <a:off x="7280366" y="3629295"/>
            <a:ext cx="357051" cy="15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6AC76B-7073-4AC4-958D-988530180CEE}"/>
              </a:ext>
            </a:extLst>
          </p:cNvPr>
          <p:cNvCxnSpPr/>
          <p:nvPr/>
        </p:nvCxnSpPr>
        <p:spPr>
          <a:xfrm flipH="1">
            <a:off x="6261461" y="5140232"/>
            <a:ext cx="357051" cy="15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60B8391-111A-40A4-9DCC-AACC243AFB04}"/>
              </a:ext>
            </a:extLst>
          </p:cNvPr>
          <p:cNvCxnSpPr/>
          <p:nvPr/>
        </p:nvCxnSpPr>
        <p:spPr>
          <a:xfrm flipH="1">
            <a:off x="6261462" y="4648858"/>
            <a:ext cx="357051" cy="15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C2C279-CF8B-4283-A5B2-08E8B4CF636A}"/>
              </a:ext>
            </a:extLst>
          </p:cNvPr>
          <p:cNvCxnSpPr/>
          <p:nvPr/>
        </p:nvCxnSpPr>
        <p:spPr>
          <a:xfrm flipH="1">
            <a:off x="8360226" y="4641397"/>
            <a:ext cx="357051" cy="15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7479A0-B555-4ECC-9D41-2E22BC54336D}"/>
              </a:ext>
            </a:extLst>
          </p:cNvPr>
          <p:cNvCxnSpPr/>
          <p:nvPr/>
        </p:nvCxnSpPr>
        <p:spPr>
          <a:xfrm flipH="1">
            <a:off x="8360227" y="5085801"/>
            <a:ext cx="357051" cy="15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8B963AE-4C1D-4D53-BA40-863C42BBC726}"/>
              </a:ext>
            </a:extLst>
          </p:cNvPr>
          <p:cNvCxnSpPr/>
          <p:nvPr/>
        </p:nvCxnSpPr>
        <p:spPr>
          <a:xfrm flipH="1">
            <a:off x="8360228" y="3585755"/>
            <a:ext cx="357051" cy="15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4E52452-C1EC-424B-B921-58121D1047B6}"/>
              </a:ext>
            </a:extLst>
          </p:cNvPr>
          <p:cNvCxnSpPr/>
          <p:nvPr/>
        </p:nvCxnSpPr>
        <p:spPr>
          <a:xfrm flipH="1">
            <a:off x="8360225" y="4311400"/>
            <a:ext cx="357051" cy="15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F4D717-6C5E-497C-AB2B-2ED87100480C}"/>
              </a:ext>
            </a:extLst>
          </p:cNvPr>
          <p:cNvCxnSpPr/>
          <p:nvPr/>
        </p:nvCxnSpPr>
        <p:spPr>
          <a:xfrm flipH="1">
            <a:off x="8360225" y="4048663"/>
            <a:ext cx="357051" cy="15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7F09FC-1160-4154-870D-C5D8B841D482}"/>
              </a:ext>
            </a:extLst>
          </p:cNvPr>
          <p:cNvCxnSpPr/>
          <p:nvPr/>
        </p:nvCxnSpPr>
        <p:spPr>
          <a:xfrm flipH="1">
            <a:off x="7293426" y="4650105"/>
            <a:ext cx="357051" cy="15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026337-415F-482C-8E50-B19A02971464}"/>
              </a:ext>
            </a:extLst>
          </p:cNvPr>
          <p:cNvCxnSpPr/>
          <p:nvPr/>
        </p:nvCxnSpPr>
        <p:spPr>
          <a:xfrm flipH="1">
            <a:off x="7306489" y="5140231"/>
            <a:ext cx="357051" cy="15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7EDF99-7982-4E74-9305-A8D7A368E538}"/>
              </a:ext>
            </a:extLst>
          </p:cNvPr>
          <p:cNvCxnSpPr/>
          <p:nvPr/>
        </p:nvCxnSpPr>
        <p:spPr>
          <a:xfrm flipH="1">
            <a:off x="7306489" y="3902686"/>
            <a:ext cx="357051" cy="15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E51BB3-F67A-4A77-874A-FAC6313F1A23}"/>
              </a:ext>
            </a:extLst>
          </p:cNvPr>
          <p:cNvCxnSpPr/>
          <p:nvPr/>
        </p:nvCxnSpPr>
        <p:spPr>
          <a:xfrm flipH="1">
            <a:off x="7310843" y="4249098"/>
            <a:ext cx="357051" cy="15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1C1A07A-E895-495B-A27A-7889A0384FC3}"/>
              </a:ext>
            </a:extLst>
          </p:cNvPr>
          <p:cNvCxnSpPr/>
          <p:nvPr/>
        </p:nvCxnSpPr>
        <p:spPr>
          <a:xfrm flipH="1">
            <a:off x="7289071" y="3528977"/>
            <a:ext cx="357051" cy="15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44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E55B-B424-4BDB-B095-EBCAF46C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Opportunities Being Discussed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F8499-62CC-4D7C-AE63-DDF86115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7638"/>
            <a:ext cx="105918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Opportunities to address certain issues regionally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Transportation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Electrification 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Materials management, share economy, circular economy, durable reuse</a:t>
            </a:r>
          </a:p>
          <a:p>
            <a:r>
              <a:rPr lang="en-US" dirty="0"/>
              <a:t>Improve GHG inventory consistency &amp; automation</a:t>
            </a:r>
          </a:p>
          <a:p>
            <a:r>
              <a:rPr lang="en-US" dirty="0"/>
              <a:t>Identify standardized implementation metrics</a:t>
            </a:r>
          </a:p>
          <a:p>
            <a:r>
              <a:rPr lang="en-US" dirty="0"/>
              <a:t>Coordinate sector-level goals</a:t>
            </a:r>
          </a:p>
          <a:p>
            <a:r>
              <a:rPr lang="en-US" dirty="0"/>
              <a:t>Share CAP consultant scopes, best practices, ...</a:t>
            </a:r>
          </a:p>
          <a:p>
            <a:endParaRPr lang="en-US" dirty="0"/>
          </a:p>
        </p:txBody>
      </p:sp>
      <p:pic>
        <p:nvPicPr>
          <p:cNvPr id="4" name="Content Placeholder 4" descr="ESTAR CONECTADOS NOS PERMITE APRENDER SIEMPRE | juandon ...">
            <a:extLst>
              <a:ext uri="{FF2B5EF4-FFF2-40B4-BE49-F238E27FC236}">
                <a16:creationId xmlns:a16="http://schemas.microsoft.com/office/drawing/2014/main" id="{59B4F7A2-DA14-440C-A8B3-DAA418837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069" y="5215880"/>
            <a:ext cx="1942012" cy="14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28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 - StopWaste - Title Slides">
  <a:themeElements>
    <a:clrScheme name="StopWas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98A"/>
      </a:accent1>
      <a:accent2>
        <a:srgbClr val="F37A20"/>
      </a:accent2>
      <a:accent3>
        <a:srgbClr val="5A471C"/>
      </a:accent3>
      <a:accent4>
        <a:srgbClr val="41954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 - Dividers">
  <a:themeElements>
    <a:clrScheme name="StopWas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98A"/>
      </a:accent1>
      <a:accent2>
        <a:srgbClr val="F37A20"/>
      </a:accent2>
      <a:accent3>
        <a:srgbClr val="5A471C"/>
      </a:accent3>
      <a:accent4>
        <a:srgbClr val="41954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StopWaste - Blue">
  <a:themeElements>
    <a:clrScheme name="StopWas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98A"/>
      </a:accent1>
      <a:accent2>
        <a:srgbClr val="F37A20"/>
      </a:accent2>
      <a:accent3>
        <a:srgbClr val="5A471C"/>
      </a:accent3>
      <a:accent4>
        <a:srgbClr val="41954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2413</TotalTime>
  <Words>360</Words>
  <Application>Microsoft Office PowerPoint</Application>
  <PresentationFormat>Widescreen</PresentationFormat>
  <Paragraphs>56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Museo Slab 500</vt:lpstr>
      <vt:lpstr>Open Sans</vt:lpstr>
      <vt:lpstr>Rockwell</vt:lpstr>
      <vt:lpstr>Wingdings</vt:lpstr>
      <vt:lpstr>1_Office Theme</vt:lpstr>
      <vt:lpstr>1 - StopWaste - Title Slides</vt:lpstr>
      <vt:lpstr>6 - Dividers</vt:lpstr>
      <vt:lpstr>2_StopWaste - Blue</vt:lpstr>
      <vt:lpstr>PowerPoint Presentation</vt:lpstr>
      <vt:lpstr>CAP 2.0 Design</vt:lpstr>
      <vt:lpstr>CAP 2.0 Trends</vt:lpstr>
      <vt:lpstr>Update Policies from Original Template</vt:lpstr>
      <vt:lpstr>Update Goals</vt:lpstr>
      <vt:lpstr>Proposed to Cities</vt:lpstr>
      <vt:lpstr>What is a consumption-based inventory?</vt:lpstr>
      <vt:lpstr>BAAQMD SF Bay Area Example</vt:lpstr>
      <vt:lpstr>Regional Opportunities Being Discussed</vt:lpstr>
      <vt:lpstr>RICAPS Meeting Feedback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Clark</dc:creator>
  <cp:lastModifiedBy>Kim Springer</cp:lastModifiedBy>
  <cp:revision>220</cp:revision>
  <dcterms:created xsi:type="dcterms:W3CDTF">2019-03-26T16:04:24Z</dcterms:created>
  <dcterms:modified xsi:type="dcterms:W3CDTF">2019-11-20T02:07:12Z</dcterms:modified>
</cp:coreProperties>
</file>