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71"/>
    <p:restoredTop sz="96327"/>
  </p:normalViewPr>
  <p:slideViewPr>
    <p:cSldViewPr snapToGrid="0" snapToObjects="1">
      <p:cViewPr varScale="1">
        <p:scale>
          <a:sx n="124" d="100"/>
          <a:sy n="124" d="100"/>
        </p:scale>
        <p:origin x="6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F5E082-5A3B-F240-A303-A7E3403E0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17591-06E9-2940-8DA2-9742EB2EAB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57F15-B8F8-4F44-9936-1767C6454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D3BF-1F27-5E42-80F6-5E8BDF6D5DE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F4D3C6-D3C3-E74B-961E-F6A0A94FC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D006E-40B9-0649-8A96-BB5EDF8D2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C72A-8D7D-9340-9EE0-8371C277B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834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09274-E1DB-6F4C-AD7D-AD0023064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34B9A1-12BF-EB47-B807-84BC41ED03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69578-9AFF-A841-B812-8CC30625E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D3BF-1F27-5E42-80F6-5E8BDF6D5DE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933B9-4A8D-0A4D-9AED-F8966C8FE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7AD31-D326-DA42-88C6-5DFAA7E1F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C72A-8D7D-9340-9EE0-8371C277B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23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173B4A-7621-E946-860F-CB55B3BD1B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A7B9FE-4FD3-0F48-9D61-CFC48395C6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BAA69-8032-924A-A8D5-C23DF2828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D3BF-1F27-5E42-80F6-5E8BDF6D5DE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0F44F6-5267-5241-9B47-729DA5B6E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660F4-60C7-C444-B54A-BC6085D40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C72A-8D7D-9340-9EE0-8371C277B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250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63405-F300-7C4B-8CF2-6255843E1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D9257-C85E-A640-B303-35FE048B9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6C7E8-C5DF-FB45-87EE-8333F30E5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D3BF-1F27-5E42-80F6-5E8BDF6D5DE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CFE94-0372-CA47-BA16-A6B5F7ABE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12877-A152-0E4C-8D01-72AFF93CD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C72A-8D7D-9340-9EE0-8371C277B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41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2C5E7-F00B-D446-BB77-08A7F2BD9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CD143-CD81-884E-83F6-77A60ACD11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F7B13-1D1A-C440-B74F-541B933AB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D3BF-1F27-5E42-80F6-5E8BDF6D5DE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CEE0C-A07A-EF47-AEED-5FC872599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617AE-EC58-174B-AA75-78C1CA1EB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C72A-8D7D-9340-9EE0-8371C277B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74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BB42F-1FB3-E140-86C0-106E89845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10843-52D5-474D-BDA1-37BB88DEE3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7FC845-5D2B-8A45-85B0-AD71C9341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466F8B-AEB1-104E-B799-BD9652B05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D3BF-1F27-5E42-80F6-5E8BDF6D5DE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C82E48-9D92-DB4A-A52C-4C48932A7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9A0C5E-2436-8544-AC6C-DDF51576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C72A-8D7D-9340-9EE0-8371C277B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85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99357-AED3-EF42-BEA6-CEE49C184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3CB003-DA09-4442-BED0-D8902CC7F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5AA58D-CB14-9644-B5BC-DEE3BCD92B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1B6EC5-ABD7-3742-984C-D4E271B596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B0F613-FEE8-6247-80FC-DFA437EC3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1ED364-EAD5-F848-9702-98F517EBE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D3BF-1F27-5E42-80F6-5E8BDF6D5DE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B31530-762B-4F49-B6B7-9736C8780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33CE56-5D2C-7744-BE0C-44036634A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C72A-8D7D-9340-9EE0-8371C277B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54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8E55A-BDCD-2145-ACFA-FBF195CE2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89D4F9-0747-7C46-A859-6D8BA9B8F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D3BF-1F27-5E42-80F6-5E8BDF6D5DE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44B7D8-7768-7D4E-9C4F-BFA02733C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2F69DD-7335-C044-B456-8989CC437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C72A-8D7D-9340-9EE0-8371C277B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82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C793AA-0C35-B048-B2C9-AC88A1D02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D3BF-1F27-5E42-80F6-5E8BDF6D5DE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46B028-F685-0F47-8716-16E46F1CA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37FBAD-758C-2149-9D48-4DB405FA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C72A-8D7D-9340-9EE0-8371C277B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58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7D9C-C652-FD44-8226-04DF3FDCF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7EE5A-B766-D946-9A5C-0AD206B94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FF7D65-6446-E14D-8CC6-C4EA22743F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181D79-459C-9840-930A-990A84F71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D3BF-1F27-5E42-80F6-5E8BDF6D5DE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325E5A-0C66-4840-8148-497F0C2CF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30EA37-DF28-7745-9032-A01B53D2F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C72A-8D7D-9340-9EE0-8371C277B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034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B407D-638F-2741-9D93-68F655997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5103D3-7AA4-2042-AE59-33C8A83787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2019D1-DE43-5C44-A689-18777A76A0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F925AB-E055-2248-8711-665E18EF9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8D3BF-1F27-5E42-80F6-5E8BDF6D5DE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683A5-0B09-D643-BBDF-2782CFE51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5924EA-0CE3-8746-8B61-EF70959B1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DC72A-8D7D-9340-9EE0-8371C277B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55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3552E4-87C8-EA46-9619-1FC9A0F48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B38F1-9193-EC4E-AD45-D6108B59D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4BF92-48E6-9E4D-B8CD-8F2100EF4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8D3BF-1F27-5E42-80F6-5E8BDF6D5DE9}" type="datetimeFigureOut">
              <a:rPr lang="en-US" smtClean="0"/>
              <a:t>8/18/20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2CE277-6863-104D-B4CA-72104C7F68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A4FA1-E179-6044-B05A-4B54725E64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DC72A-8D7D-9340-9EE0-8371C277B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3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png"/><Relationship Id="rId2" Type="http://schemas.openxmlformats.org/officeDocument/2006/relationships/image" Target="../media/image1.jp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pn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A1526946-D72B-7F4A-A139-4593B7E7A9DF}"/>
              </a:ext>
            </a:extLst>
          </p:cNvPr>
          <p:cNvSpPr/>
          <p:nvPr/>
        </p:nvSpPr>
        <p:spPr>
          <a:xfrm>
            <a:off x="1256544" y="1981200"/>
            <a:ext cx="9797535" cy="46684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E66DAF-9508-7943-9B0D-D6BE26BC2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240" y="277233"/>
            <a:ext cx="10205720" cy="1325563"/>
          </a:xfrm>
        </p:spPr>
        <p:txBody>
          <a:bodyPr>
            <a:normAutofit/>
          </a:bodyPr>
          <a:lstStyle/>
          <a:p>
            <a:r>
              <a:rPr lang="en-US" b="1" i="1" dirty="0"/>
              <a:t>“Green Policy Curriculum” for SMC electeds </a:t>
            </a:r>
            <a:br>
              <a:rPr lang="en-US" i="1" dirty="0"/>
            </a:br>
            <a:r>
              <a:rPr lang="en-US" i="1" dirty="0"/>
              <a:t>Sustainability concepts &amp; policy 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CFF24-D3DF-464F-ACAD-C95B08BFA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7170" y="3051559"/>
            <a:ext cx="4542793" cy="3598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1. Scope now Broad &amp; Deep</a:t>
            </a:r>
          </a:p>
          <a:p>
            <a:r>
              <a:rPr lang="en-US" sz="2000" b="1" dirty="0"/>
              <a:t>Climate</a:t>
            </a:r>
            <a:r>
              <a:rPr lang="en-US" sz="2000" dirty="0"/>
              <a:t> mitigation &amp; resiliency</a:t>
            </a:r>
          </a:p>
          <a:p>
            <a:r>
              <a:rPr lang="en-US" sz="2000" dirty="0"/>
              <a:t>Clean </a:t>
            </a:r>
            <a:r>
              <a:rPr lang="en-US" sz="2000" b="1" dirty="0"/>
              <a:t>energy</a:t>
            </a:r>
            <a:r>
              <a:rPr lang="en-US" sz="2000" dirty="0"/>
              <a:t> &amp; built environment </a:t>
            </a:r>
          </a:p>
          <a:p>
            <a:r>
              <a:rPr lang="en-US" sz="2000" dirty="0"/>
              <a:t>Sustainable ag &amp; </a:t>
            </a:r>
            <a:r>
              <a:rPr lang="en-US" sz="2000" b="1" dirty="0"/>
              <a:t>food </a:t>
            </a:r>
            <a:r>
              <a:rPr lang="en-US" sz="2000" dirty="0"/>
              <a:t>systems</a:t>
            </a:r>
          </a:p>
          <a:p>
            <a:r>
              <a:rPr lang="en-US" sz="2000" dirty="0"/>
              <a:t>Open space &amp; </a:t>
            </a:r>
            <a:r>
              <a:rPr lang="en-US" sz="2000" b="1" dirty="0"/>
              <a:t>land</a:t>
            </a:r>
            <a:r>
              <a:rPr lang="en-US" sz="2000" dirty="0"/>
              <a:t> stewardship</a:t>
            </a:r>
          </a:p>
          <a:p>
            <a:r>
              <a:rPr lang="en-US" sz="2000" dirty="0"/>
              <a:t>Electrified public &amp; private </a:t>
            </a:r>
            <a:r>
              <a:rPr lang="en-US" sz="2000" b="1" dirty="0"/>
              <a:t>transit</a:t>
            </a:r>
          </a:p>
          <a:p>
            <a:r>
              <a:rPr lang="en-US" sz="2000" b="1" dirty="0"/>
              <a:t>Waste</a:t>
            </a:r>
            <a:r>
              <a:rPr lang="en-US" sz="2000" dirty="0"/>
              <a:t> recovery &amp; reuse </a:t>
            </a:r>
          </a:p>
          <a:p>
            <a:r>
              <a:rPr lang="en-US" sz="2000" b="1" dirty="0"/>
              <a:t>Water</a:t>
            </a:r>
            <a:r>
              <a:rPr lang="en-US" sz="2000" dirty="0"/>
              <a:t> source, quality &amp; management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185BD4F-81E7-1042-A991-6E979179674A}"/>
              </a:ext>
            </a:extLst>
          </p:cNvPr>
          <p:cNvSpPr txBox="1">
            <a:spLocks/>
          </p:cNvSpPr>
          <p:nvPr/>
        </p:nvSpPr>
        <p:spPr>
          <a:xfrm>
            <a:off x="6082362" y="3051559"/>
            <a:ext cx="4707558" cy="3491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b="1" dirty="0"/>
              <a:t>2. Associated Policy is Complex</a:t>
            </a:r>
          </a:p>
          <a:p>
            <a:r>
              <a:rPr lang="en-US" sz="2000" dirty="0"/>
              <a:t>State – partial authority but moving fast</a:t>
            </a:r>
          </a:p>
          <a:p>
            <a:r>
              <a:rPr lang="en-US" sz="2000" dirty="0"/>
              <a:t>City/county – broad authority &amp; influence</a:t>
            </a:r>
          </a:p>
          <a:p>
            <a:r>
              <a:rPr lang="en-US" sz="2000" dirty="0"/>
              <a:t>Rapid change across sustainability topics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400" b="1" dirty="0"/>
              <a:t>3. Requirement for Policy Success</a:t>
            </a:r>
          </a:p>
          <a:p>
            <a:r>
              <a:rPr lang="en-US" sz="2000" dirty="0"/>
              <a:t>Policy leadership</a:t>
            </a:r>
          </a:p>
          <a:p>
            <a:r>
              <a:rPr lang="en-US" sz="2000" dirty="0"/>
              <a:t>Business community partnerships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C28DD96-6A91-E641-8462-AA05DFEC13BB}"/>
              </a:ext>
            </a:extLst>
          </p:cNvPr>
          <p:cNvSpPr txBox="1">
            <a:spLocks/>
          </p:cNvSpPr>
          <p:nvPr/>
        </p:nvSpPr>
        <p:spPr>
          <a:xfrm>
            <a:off x="1370463" y="2132972"/>
            <a:ext cx="9775057" cy="696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</a:rPr>
              <a:t>Why this, why now, for SMC leaders?</a:t>
            </a:r>
            <a:endParaRPr lang="en-US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7C8E57EF-3805-1444-8B24-8D108F5C8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1998" y="1909452"/>
            <a:ext cx="529721" cy="640080"/>
          </a:xfrm>
          <a:prstGeom prst="rect">
            <a:avLst/>
          </a:prstGeom>
        </p:spPr>
      </p:pic>
      <p:pic>
        <p:nvPicPr>
          <p:cNvPr id="11" name="Picture 10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DDF65743-8411-B840-B815-FC74904BE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1998" y="3301594"/>
            <a:ext cx="523702" cy="640080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AAA457E9-74EB-F640-85C0-4E32846181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1998" y="2605523"/>
            <a:ext cx="523702" cy="640080"/>
          </a:xfrm>
          <a:prstGeom prst="rect">
            <a:avLst/>
          </a:prstGeom>
        </p:spPr>
      </p:pic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8FFD5B41-1654-1347-BD5E-29BB086088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690" y="1145596"/>
            <a:ext cx="758535" cy="914400"/>
          </a:xfrm>
          <a:prstGeom prst="rect">
            <a:avLst/>
          </a:prstGeom>
        </p:spPr>
      </p:pic>
      <p:pic>
        <p:nvPicPr>
          <p:cNvPr id="17" name="Picture 16" descr="A close up of a sign&#10;&#10;Description automatically generated">
            <a:extLst>
              <a:ext uri="{FF2B5EF4-FFF2-40B4-BE49-F238E27FC236}">
                <a16:creationId xmlns:a16="http://schemas.microsoft.com/office/drawing/2014/main" id="{94920D02-3C5A-D040-B17E-2CF4D78E77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21998" y="3997665"/>
            <a:ext cx="529721" cy="640080"/>
          </a:xfrm>
          <a:prstGeom prst="rect">
            <a:avLst/>
          </a:prstGeom>
        </p:spPr>
      </p:pic>
      <p:pic>
        <p:nvPicPr>
          <p:cNvPr id="23" name="Picture 22" descr="A close up of a sign&#10;&#10;Description automatically generated">
            <a:extLst>
              <a:ext uri="{FF2B5EF4-FFF2-40B4-BE49-F238E27FC236}">
                <a16:creationId xmlns:a16="http://schemas.microsoft.com/office/drawing/2014/main" id="{14526664-A6BF-8048-8271-B59353753C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0970" y="104923"/>
            <a:ext cx="767255" cy="914400"/>
          </a:xfrm>
          <a:prstGeom prst="rect">
            <a:avLst/>
          </a:prstGeom>
        </p:spPr>
      </p:pic>
      <p:pic>
        <p:nvPicPr>
          <p:cNvPr id="25" name="Picture 24" descr="A drawing of a face&#10;&#10;Description automatically generated">
            <a:extLst>
              <a:ext uri="{FF2B5EF4-FFF2-40B4-BE49-F238E27FC236}">
                <a16:creationId xmlns:a16="http://schemas.microsoft.com/office/drawing/2014/main" id="{FC3AC4B5-68AF-D940-A897-99B91343E7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21998" y="4693736"/>
            <a:ext cx="523702" cy="640080"/>
          </a:xfrm>
          <a:prstGeom prst="rect">
            <a:avLst/>
          </a:prstGeom>
        </p:spPr>
      </p:pic>
      <p:pic>
        <p:nvPicPr>
          <p:cNvPr id="27" name="Picture 26" descr="A picture containing plate&#10;&#10;Description automatically generated">
            <a:extLst>
              <a:ext uri="{FF2B5EF4-FFF2-40B4-BE49-F238E27FC236}">
                <a16:creationId xmlns:a16="http://schemas.microsoft.com/office/drawing/2014/main" id="{D3F53E71-E2FE-264C-B513-48B4CC2F47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421998" y="5389807"/>
            <a:ext cx="530975" cy="640080"/>
          </a:xfrm>
          <a:prstGeom prst="rect">
            <a:avLst/>
          </a:prstGeom>
        </p:spPr>
      </p:pic>
      <p:pic>
        <p:nvPicPr>
          <p:cNvPr id="29" name="Picture 28" descr="A picture containing drawing&#10;&#10;Description automatically generated">
            <a:extLst>
              <a:ext uri="{FF2B5EF4-FFF2-40B4-BE49-F238E27FC236}">
                <a16:creationId xmlns:a16="http://schemas.microsoft.com/office/drawing/2014/main" id="{2BB9E4F4-F152-A64C-B379-1A5C8E10DE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421998" y="6085879"/>
            <a:ext cx="529721" cy="640080"/>
          </a:xfrm>
          <a:prstGeom prst="rect">
            <a:avLst/>
          </a:prstGeom>
        </p:spPr>
      </p:pic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7FBFEFA9-8919-D147-BEBB-7D8BDE955BDD}"/>
              </a:ext>
            </a:extLst>
          </p:cNvPr>
          <p:cNvSpPr txBox="1">
            <a:spLocks/>
          </p:cNvSpPr>
          <p:nvPr/>
        </p:nvSpPr>
        <p:spPr>
          <a:xfrm>
            <a:off x="5714507" y="4055896"/>
            <a:ext cx="3886693" cy="1755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89795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AAB46326-7BEA-D145-943D-E3A7B9836604}"/>
              </a:ext>
            </a:extLst>
          </p:cNvPr>
          <p:cNvSpPr/>
          <p:nvPr/>
        </p:nvSpPr>
        <p:spPr>
          <a:xfrm>
            <a:off x="1256544" y="1737360"/>
            <a:ext cx="9797535" cy="49885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E66DAF-9508-7943-9B0D-D6BE26BC2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9240" y="277233"/>
            <a:ext cx="10205720" cy="1325563"/>
          </a:xfrm>
        </p:spPr>
        <p:txBody>
          <a:bodyPr>
            <a:normAutofit/>
          </a:bodyPr>
          <a:lstStyle/>
          <a:p>
            <a:r>
              <a:rPr lang="en-US" b="1" i="1" dirty="0"/>
              <a:t>“Green Policy Curriculum” for SMC electeds </a:t>
            </a:r>
            <a:br>
              <a:rPr lang="en-US" i="1" dirty="0"/>
            </a:br>
            <a:r>
              <a:rPr lang="en-US" i="1" dirty="0"/>
              <a:t>Fascinating topic; requesting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CFF24-D3DF-464F-ACAD-C95B08BFA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9240" y="1899919"/>
            <a:ext cx="9006840" cy="46404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/>
              <a:t>Goals</a:t>
            </a:r>
          </a:p>
          <a:p>
            <a:r>
              <a:rPr lang="en-US" sz="2200" dirty="0"/>
              <a:t>Concepts &amp; policy knowledge for informed regulation &amp; program decisions </a:t>
            </a:r>
          </a:p>
          <a:p>
            <a:r>
              <a:rPr lang="en-US" sz="2200" dirty="0"/>
              <a:t>Correlate core social &amp; economic challenges to sustainability issues</a:t>
            </a:r>
          </a:p>
          <a:p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Format</a:t>
            </a:r>
          </a:p>
          <a:p>
            <a:r>
              <a:rPr lang="en-US" sz="2200" dirty="0"/>
              <a:t>Promotional class/panel to generate interest</a:t>
            </a:r>
          </a:p>
          <a:p>
            <a:r>
              <a:rPr lang="en-US" sz="2200" dirty="0"/>
              <a:t>90 mins, biweekly, 4-8 sessions, Jan 2021/online?</a:t>
            </a:r>
          </a:p>
          <a:p>
            <a:r>
              <a:rPr lang="en-US" sz="2200" dirty="0"/>
              <a:t>In class policy focus, offline concept videos/articles</a:t>
            </a:r>
          </a:p>
          <a:p>
            <a:r>
              <a:rPr lang="en-US" sz="2200" dirty="0"/>
              <a:t>Expert policy, academic &amp; nonprofit guest speakers</a:t>
            </a:r>
          </a:p>
          <a:p>
            <a:endParaRPr lang="en-US" sz="2200" dirty="0"/>
          </a:p>
          <a:p>
            <a:pPr marL="0" indent="0">
              <a:buNone/>
            </a:pPr>
            <a:r>
              <a:rPr lang="en-US" sz="2200" b="1" dirty="0"/>
              <a:t>Possible follow up </a:t>
            </a:r>
            <a:r>
              <a:rPr lang="en-US" sz="2200" dirty="0"/>
              <a:t>-</a:t>
            </a:r>
            <a:r>
              <a:rPr lang="en-US" sz="2200" b="1" dirty="0"/>
              <a:t> </a:t>
            </a:r>
            <a:r>
              <a:rPr lang="en-US" sz="2200" dirty="0"/>
              <a:t>learning circles or workshops for ongoing collaboration</a:t>
            </a:r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7C8E57EF-3805-1444-8B24-8D108F5C8F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1998" y="1909452"/>
            <a:ext cx="529721" cy="640080"/>
          </a:xfrm>
          <a:prstGeom prst="rect">
            <a:avLst/>
          </a:prstGeom>
        </p:spPr>
      </p:pic>
      <p:pic>
        <p:nvPicPr>
          <p:cNvPr id="11" name="Picture 10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DDF65743-8411-B840-B815-FC74904BE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1998" y="3301594"/>
            <a:ext cx="523702" cy="640080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AAA457E9-74EB-F640-85C0-4E32846181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1998" y="2605523"/>
            <a:ext cx="523702" cy="640080"/>
          </a:xfrm>
          <a:prstGeom prst="rect">
            <a:avLst/>
          </a:prstGeom>
        </p:spPr>
      </p:pic>
      <p:pic>
        <p:nvPicPr>
          <p:cNvPr id="15" name="Picture 14" descr="A close up of a sign&#10;&#10;Description automatically generated">
            <a:extLst>
              <a:ext uri="{FF2B5EF4-FFF2-40B4-BE49-F238E27FC236}">
                <a16:creationId xmlns:a16="http://schemas.microsoft.com/office/drawing/2014/main" id="{8FFD5B41-1654-1347-BD5E-29BB086088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690" y="1145596"/>
            <a:ext cx="758535" cy="914400"/>
          </a:xfrm>
          <a:prstGeom prst="rect">
            <a:avLst/>
          </a:prstGeom>
        </p:spPr>
      </p:pic>
      <p:pic>
        <p:nvPicPr>
          <p:cNvPr id="17" name="Picture 16" descr="A close up of a sign&#10;&#10;Description automatically generated">
            <a:extLst>
              <a:ext uri="{FF2B5EF4-FFF2-40B4-BE49-F238E27FC236}">
                <a16:creationId xmlns:a16="http://schemas.microsoft.com/office/drawing/2014/main" id="{94920D02-3C5A-D040-B17E-2CF4D78E77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21998" y="3997665"/>
            <a:ext cx="529721" cy="640080"/>
          </a:xfrm>
          <a:prstGeom prst="rect">
            <a:avLst/>
          </a:prstGeom>
        </p:spPr>
      </p:pic>
      <p:pic>
        <p:nvPicPr>
          <p:cNvPr id="23" name="Picture 22" descr="A close up of a sign&#10;&#10;Description automatically generated">
            <a:extLst>
              <a:ext uri="{FF2B5EF4-FFF2-40B4-BE49-F238E27FC236}">
                <a16:creationId xmlns:a16="http://schemas.microsoft.com/office/drawing/2014/main" id="{14526664-A6BF-8048-8271-B59353753C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0970" y="104923"/>
            <a:ext cx="767255" cy="914400"/>
          </a:xfrm>
          <a:prstGeom prst="rect">
            <a:avLst/>
          </a:prstGeom>
        </p:spPr>
      </p:pic>
      <p:pic>
        <p:nvPicPr>
          <p:cNvPr id="25" name="Picture 24" descr="A drawing of a face&#10;&#10;Description automatically generated">
            <a:extLst>
              <a:ext uri="{FF2B5EF4-FFF2-40B4-BE49-F238E27FC236}">
                <a16:creationId xmlns:a16="http://schemas.microsoft.com/office/drawing/2014/main" id="{FC3AC4B5-68AF-D940-A897-99B91343E7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21998" y="4693736"/>
            <a:ext cx="523702" cy="640080"/>
          </a:xfrm>
          <a:prstGeom prst="rect">
            <a:avLst/>
          </a:prstGeom>
        </p:spPr>
      </p:pic>
      <p:pic>
        <p:nvPicPr>
          <p:cNvPr id="27" name="Picture 26" descr="A picture containing plate&#10;&#10;Description automatically generated">
            <a:extLst>
              <a:ext uri="{FF2B5EF4-FFF2-40B4-BE49-F238E27FC236}">
                <a16:creationId xmlns:a16="http://schemas.microsoft.com/office/drawing/2014/main" id="{D3F53E71-E2FE-264C-B513-48B4CC2F47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421998" y="5389807"/>
            <a:ext cx="530975" cy="640080"/>
          </a:xfrm>
          <a:prstGeom prst="rect">
            <a:avLst/>
          </a:prstGeom>
        </p:spPr>
      </p:pic>
      <p:pic>
        <p:nvPicPr>
          <p:cNvPr id="29" name="Picture 28" descr="A picture containing drawing&#10;&#10;Description automatically generated">
            <a:extLst>
              <a:ext uri="{FF2B5EF4-FFF2-40B4-BE49-F238E27FC236}">
                <a16:creationId xmlns:a16="http://schemas.microsoft.com/office/drawing/2014/main" id="{2BB9E4F4-F152-A64C-B379-1A5C8E10DE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421998" y="6085879"/>
            <a:ext cx="529721" cy="640080"/>
          </a:xfrm>
          <a:prstGeom prst="rect">
            <a:avLst/>
          </a:prstGeom>
        </p:spPr>
      </p:pic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7FBFEFA9-8919-D147-BEBB-7D8BDE955BDD}"/>
              </a:ext>
            </a:extLst>
          </p:cNvPr>
          <p:cNvSpPr txBox="1">
            <a:spLocks/>
          </p:cNvSpPr>
          <p:nvPr/>
        </p:nvSpPr>
        <p:spPr>
          <a:xfrm>
            <a:off x="5714507" y="4055896"/>
            <a:ext cx="3886693" cy="1755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200" dirty="0"/>
          </a:p>
        </p:txBody>
      </p:sp>
      <p:pic>
        <p:nvPicPr>
          <p:cNvPr id="10" name="Picture 9" descr="A picture containing food, game&#10;&#10;Description automatically generated">
            <a:extLst>
              <a:ext uri="{FF2B5EF4-FFF2-40B4-BE49-F238E27FC236}">
                <a16:creationId xmlns:a16="http://schemas.microsoft.com/office/drawing/2014/main" id="{8EF910C5-7508-5D4D-9007-1F02F7A030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599680" y="3471184"/>
            <a:ext cx="3467856" cy="1176055"/>
          </a:xfrm>
          <a:prstGeom prst="rect">
            <a:avLst/>
          </a:prstGeom>
        </p:spPr>
      </p:pic>
      <p:pic>
        <p:nvPicPr>
          <p:cNvPr id="1032" name="Picture 8" descr="Name and Emblems | Stanford Identity">
            <a:extLst>
              <a:ext uri="{FF2B5EF4-FFF2-40B4-BE49-F238E27FC236}">
                <a16:creationId xmlns:a16="http://schemas.microsoft.com/office/drawing/2014/main" id="{394609DF-F900-7742-9E0A-8684CD584B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9444" y="5030904"/>
            <a:ext cx="244686" cy="365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University of California Berkeley Athletic Logo Vector (.EPS) Free ...">
            <a:extLst>
              <a:ext uri="{FF2B5EF4-FFF2-40B4-BE49-F238E27FC236}">
                <a16:creationId xmlns:a16="http://schemas.microsoft.com/office/drawing/2014/main" id="{5F90B335-525C-C14C-8A04-E70D9F977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2492" y="5035689"/>
            <a:ext cx="459113" cy="365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The Greenlining Institute">
            <a:extLst>
              <a:ext uri="{FF2B5EF4-FFF2-40B4-BE49-F238E27FC236}">
                <a16:creationId xmlns:a16="http://schemas.microsoft.com/office/drawing/2014/main" id="{0CE016AD-002B-1D4A-A367-FB9C62F4A5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5598" y="5460815"/>
            <a:ext cx="747883" cy="365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Natural Resources Defense Council – Medium">
            <a:extLst>
              <a:ext uri="{FF2B5EF4-FFF2-40B4-BE49-F238E27FC236}">
                <a16:creationId xmlns:a16="http://schemas.microsoft.com/office/drawing/2014/main" id="{E0AB9674-784A-2549-9C3E-EB1D141778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0372" y="5460815"/>
            <a:ext cx="663350" cy="365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eTown Events: Carbon Neutral Cities Alliance Town Hall">
            <a:extLst>
              <a:ext uri="{FF2B5EF4-FFF2-40B4-BE49-F238E27FC236}">
                <a16:creationId xmlns:a16="http://schemas.microsoft.com/office/drawing/2014/main" id="{40ED15D7-2FB9-C749-AB16-60702AD1C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8770" y="5460815"/>
            <a:ext cx="853440" cy="365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1E7DF8EF-E759-DE4A-90BA-1CAE0EEA924D}"/>
              </a:ext>
            </a:extLst>
          </p:cNvPr>
          <p:cNvSpPr/>
          <p:nvPr/>
        </p:nvSpPr>
        <p:spPr>
          <a:xfrm>
            <a:off x="8323647" y="4962282"/>
            <a:ext cx="151394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/>
              <a:t>Possible Speakers: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41F8920-4D06-1648-A613-07045314A2AA}"/>
              </a:ext>
            </a:extLst>
          </p:cNvPr>
          <p:cNvSpPr/>
          <p:nvPr/>
        </p:nvSpPr>
        <p:spPr>
          <a:xfrm>
            <a:off x="7930423" y="4466397"/>
            <a:ext cx="243823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0" i="1" u="none" strike="noStrike" dirty="0">
                <a:solidFill>
                  <a:srgbClr val="5E6367"/>
                </a:solidFill>
                <a:effectLst/>
                <a:latin typeface="Arial" panose="020B0604020202020204" pitchFamily="34" charset="0"/>
              </a:rPr>
              <a:t>The Sustainability Academy 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21765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192</Words>
  <Application>Microsoft Macintosh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“Green Policy Curriculum” for SMC electeds  Sustainability concepts &amp; policy trends</vt:lpstr>
      <vt:lpstr>“Green Policy Curriculum” for SMC electeds  Fascinating topic; requesting feedback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Douglas Silverstein</dc:creator>
  <cp:lastModifiedBy>Douglas Silverstein</cp:lastModifiedBy>
  <cp:revision>17</cp:revision>
  <dcterms:created xsi:type="dcterms:W3CDTF">2020-08-18T16:17:16Z</dcterms:created>
  <dcterms:modified xsi:type="dcterms:W3CDTF">2020-08-18T21:40:40Z</dcterms:modified>
</cp:coreProperties>
</file>