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23"/>
  </p:notesMasterIdLst>
  <p:sldIdLst>
    <p:sldId id="258" r:id="rId6"/>
    <p:sldId id="3077" r:id="rId7"/>
    <p:sldId id="3098" r:id="rId8"/>
    <p:sldId id="3094" r:id="rId9"/>
    <p:sldId id="452" r:id="rId10"/>
    <p:sldId id="3072" r:id="rId11"/>
    <p:sldId id="3074" r:id="rId12"/>
    <p:sldId id="3099" r:id="rId13"/>
    <p:sldId id="3100" r:id="rId14"/>
    <p:sldId id="3101" r:id="rId15"/>
    <p:sldId id="3104" r:id="rId16"/>
    <p:sldId id="3105" r:id="rId17"/>
    <p:sldId id="3103" r:id="rId18"/>
    <p:sldId id="3106" r:id="rId19"/>
    <p:sldId id="3107" r:id="rId20"/>
    <p:sldId id="261"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Wright" initials="SW" lastIdx="1" clrIdx="0">
    <p:extLst>
      <p:ext uri="{19B8F6BF-5375-455C-9EA6-DF929625EA0E}">
        <p15:presenceInfo xmlns:p15="http://schemas.microsoft.com/office/powerpoint/2012/main" userId="S::swright@smcgov.org::36d5d2be-5d38-4da2-9d6b-e7d34e4867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56" autoAdjust="0"/>
  </p:normalViewPr>
  <p:slideViewPr>
    <p:cSldViewPr snapToGrid="0">
      <p:cViewPr varScale="1">
        <p:scale>
          <a:sx n="62" d="100"/>
          <a:sy n="62" d="100"/>
        </p:scale>
        <p:origin x="7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4375C-AF0C-4607-8AA2-7B67229F2B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4E05A91-0781-456E-8D0B-100CB267E8DA}">
      <dgm:prSet phldrT="[Text]"/>
      <dgm:spPr/>
      <dgm:t>
        <a:bodyPr/>
        <a:lstStyle/>
        <a:p>
          <a:r>
            <a:rPr lang="en-US" dirty="0"/>
            <a:t>1. Energy appliances</a:t>
          </a:r>
        </a:p>
      </dgm:t>
    </dgm:pt>
    <dgm:pt modelId="{944F0EEA-A1E3-4975-B023-7C0926B3D6B7}" type="parTrans" cxnId="{F0CC26B2-EE57-4411-8D90-1906E33E0023}">
      <dgm:prSet/>
      <dgm:spPr/>
      <dgm:t>
        <a:bodyPr/>
        <a:lstStyle/>
        <a:p>
          <a:endParaRPr lang="en-US"/>
        </a:p>
      </dgm:t>
    </dgm:pt>
    <dgm:pt modelId="{06E96BAD-FD72-4330-AC06-AD2A060D3AB5}" type="sibTrans" cxnId="{F0CC26B2-EE57-4411-8D90-1906E33E0023}">
      <dgm:prSet/>
      <dgm:spPr/>
      <dgm:t>
        <a:bodyPr/>
        <a:lstStyle/>
        <a:p>
          <a:endParaRPr lang="en-US"/>
        </a:p>
      </dgm:t>
    </dgm:pt>
    <dgm:pt modelId="{84F6CF33-0677-493E-8E98-B56B3A2D0BEF}">
      <dgm:prSet phldrT="[Text]"/>
      <dgm:spPr/>
      <dgm:t>
        <a:bodyPr/>
        <a:lstStyle/>
        <a:p>
          <a:r>
            <a:rPr lang="en-US" dirty="0"/>
            <a:t>HVAC</a:t>
          </a:r>
        </a:p>
      </dgm:t>
    </dgm:pt>
    <dgm:pt modelId="{69F15A32-E3B4-4F24-93D6-625B5E82BC88}" type="parTrans" cxnId="{EE37CCB8-98F7-4CE2-AA8F-54D2FBA77C75}">
      <dgm:prSet/>
      <dgm:spPr/>
      <dgm:t>
        <a:bodyPr/>
        <a:lstStyle/>
        <a:p>
          <a:endParaRPr lang="en-US"/>
        </a:p>
      </dgm:t>
    </dgm:pt>
    <dgm:pt modelId="{DEDCACE4-1256-4832-A827-027BD8B01890}" type="sibTrans" cxnId="{EE37CCB8-98F7-4CE2-AA8F-54D2FBA77C75}">
      <dgm:prSet/>
      <dgm:spPr/>
      <dgm:t>
        <a:bodyPr/>
        <a:lstStyle/>
        <a:p>
          <a:endParaRPr lang="en-US"/>
        </a:p>
      </dgm:t>
    </dgm:pt>
    <dgm:pt modelId="{E1E3D70A-B8A4-4931-8B6F-B64A4BE83B99}">
      <dgm:prSet phldrT="[Text]"/>
      <dgm:spPr/>
      <dgm:t>
        <a:bodyPr/>
        <a:lstStyle/>
        <a:p>
          <a:r>
            <a:rPr lang="en-US" dirty="0"/>
            <a:t>Water heating</a:t>
          </a:r>
        </a:p>
      </dgm:t>
    </dgm:pt>
    <dgm:pt modelId="{81397E85-ED47-4C6E-B32D-8AFEBA0D57E4}" type="parTrans" cxnId="{715122A5-2B9B-47B4-8DFA-91DCB7299EC3}">
      <dgm:prSet/>
      <dgm:spPr/>
      <dgm:t>
        <a:bodyPr/>
        <a:lstStyle/>
        <a:p>
          <a:endParaRPr lang="en-US"/>
        </a:p>
      </dgm:t>
    </dgm:pt>
    <dgm:pt modelId="{ADC7BAA9-8152-4DF6-A6B0-E644BDDAD99D}" type="sibTrans" cxnId="{715122A5-2B9B-47B4-8DFA-91DCB7299EC3}">
      <dgm:prSet/>
      <dgm:spPr/>
      <dgm:t>
        <a:bodyPr/>
        <a:lstStyle/>
        <a:p>
          <a:endParaRPr lang="en-US"/>
        </a:p>
      </dgm:t>
    </dgm:pt>
    <dgm:pt modelId="{D67FE347-B6AE-4BD9-87DA-38D36202D98B}">
      <dgm:prSet phldrT="[Text]"/>
      <dgm:spPr/>
      <dgm:t>
        <a:bodyPr/>
        <a:lstStyle/>
        <a:p>
          <a:r>
            <a:rPr lang="en-US" dirty="0"/>
            <a:t>2. Funding and finance</a:t>
          </a:r>
        </a:p>
      </dgm:t>
    </dgm:pt>
    <dgm:pt modelId="{FF897CB4-3C44-45D9-A43C-67C97045A250}" type="parTrans" cxnId="{DB0E1DAE-9AE0-44D4-B433-08FDCDCA7A15}">
      <dgm:prSet/>
      <dgm:spPr/>
      <dgm:t>
        <a:bodyPr/>
        <a:lstStyle/>
        <a:p>
          <a:endParaRPr lang="en-US"/>
        </a:p>
      </dgm:t>
    </dgm:pt>
    <dgm:pt modelId="{D3C7EF40-C904-4C42-8BCE-F6BD9B148837}" type="sibTrans" cxnId="{DB0E1DAE-9AE0-44D4-B433-08FDCDCA7A15}">
      <dgm:prSet/>
      <dgm:spPr/>
      <dgm:t>
        <a:bodyPr/>
        <a:lstStyle/>
        <a:p>
          <a:endParaRPr lang="en-US"/>
        </a:p>
      </dgm:t>
    </dgm:pt>
    <dgm:pt modelId="{8C29704C-B5A4-47D8-8B82-48A6FEEEE999}">
      <dgm:prSet phldrT="[Text]"/>
      <dgm:spPr/>
      <dgm:t>
        <a:bodyPr/>
        <a:lstStyle/>
        <a:p>
          <a:r>
            <a:rPr lang="en-US" dirty="0"/>
            <a:t>Access to capital</a:t>
          </a:r>
        </a:p>
      </dgm:t>
    </dgm:pt>
    <dgm:pt modelId="{BA0FC864-A2D3-4B2E-84A5-A95ADDE56D2B}" type="parTrans" cxnId="{3CCAB0F3-46B0-4FF5-BDA3-69B71D7B8171}">
      <dgm:prSet/>
      <dgm:spPr/>
      <dgm:t>
        <a:bodyPr/>
        <a:lstStyle/>
        <a:p>
          <a:endParaRPr lang="en-US"/>
        </a:p>
      </dgm:t>
    </dgm:pt>
    <dgm:pt modelId="{B182F1BB-976B-4362-AE77-7DAEBDFEB4EF}" type="sibTrans" cxnId="{3CCAB0F3-46B0-4FF5-BDA3-69B71D7B8171}">
      <dgm:prSet/>
      <dgm:spPr/>
      <dgm:t>
        <a:bodyPr/>
        <a:lstStyle/>
        <a:p>
          <a:endParaRPr lang="en-US"/>
        </a:p>
      </dgm:t>
    </dgm:pt>
    <dgm:pt modelId="{946E0BB9-9BFA-45D0-AE5B-AB97F0E58555}">
      <dgm:prSet phldrT="[Text]"/>
      <dgm:spPr/>
      <dgm:t>
        <a:bodyPr/>
        <a:lstStyle/>
        <a:p>
          <a:r>
            <a:rPr lang="en-US" dirty="0"/>
            <a:t>Tax credits</a:t>
          </a:r>
        </a:p>
      </dgm:t>
    </dgm:pt>
    <dgm:pt modelId="{422FAB51-D188-48A1-9976-7C899249DD71}" type="parTrans" cxnId="{2C897E7A-86E2-4679-B6AA-D14EAB128A09}">
      <dgm:prSet/>
      <dgm:spPr/>
      <dgm:t>
        <a:bodyPr/>
        <a:lstStyle/>
        <a:p>
          <a:endParaRPr lang="en-US"/>
        </a:p>
      </dgm:t>
    </dgm:pt>
    <dgm:pt modelId="{723FF67C-B9E3-452C-9FB7-B00A837F703F}" type="sibTrans" cxnId="{2C897E7A-86E2-4679-B6AA-D14EAB128A09}">
      <dgm:prSet/>
      <dgm:spPr/>
      <dgm:t>
        <a:bodyPr/>
        <a:lstStyle/>
        <a:p>
          <a:endParaRPr lang="en-US"/>
        </a:p>
      </dgm:t>
    </dgm:pt>
    <dgm:pt modelId="{D6C6BCD6-0D89-4AE2-91BE-BCBD589687B9}">
      <dgm:prSet phldrT="[Text]"/>
      <dgm:spPr/>
      <dgm:t>
        <a:bodyPr/>
        <a:lstStyle/>
        <a:p>
          <a:r>
            <a:rPr lang="en-US" dirty="0"/>
            <a:t>3. Energy generation &amp; storage </a:t>
          </a:r>
        </a:p>
      </dgm:t>
    </dgm:pt>
    <dgm:pt modelId="{23176900-55F9-4D90-957D-F99B2B4848D2}" type="parTrans" cxnId="{E88EB6F5-21F3-434D-8FF3-5F099056FEB3}">
      <dgm:prSet/>
      <dgm:spPr/>
      <dgm:t>
        <a:bodyPr/>
        <a:lstStyle/>
        <a:p>
          <a:endParaRPr lang="en-US"/>
        </a:p>
      </dgm:t>
    </dgm:pt>
    <dgm:pt modelId="{4F49D125-D76E-47E7-AF87-A983E691732D}" type="sibTrans" cxnId="{E88EB6F5-21F3-434D-8FF3-5F099056FEB3}">
      <dgm:prSet/>
      <dgm:spPr/>
      <dgm:t>
        <a:bodyPr/>
        <a:lstStyle/>
        <a:p>
          <a:endParaRPr lang="en-US"/>
        </a:p>
      </dgm:t>
    </dgm:pt>
    <dgm:pt modelId="{15701E3A-1C31-4772-9153-B801BA22150B}">
      <dgm:prSet phldrT="[Text]"/>
      <dgm:spPr/>
      <dgm:t>
        <a:bodyPr/>
        <a:lstStyle/>
        <a:p>
          <a:r>
            <a:rPr lang="en-US" dirty="0"/>
            <a:t>Solar</a:t>
          </a:r>
        </a:p>
      </dgm:t>
    </dgm:pt>
    <dgm:pt modelId="{5DD37F66-7F9D-4792-AE9C-86CBCC4F5D03}" type="parTrans" cxnId="{10F7F180-4850-48AA-97CB-04678A43C948}">
      <dgm:prSet/>
      <dgm:spPr/>
      <dgm:t>
        <a:bodyPr/>
        <a:lstStyle/>
        <a:p>
          <a:endParaRPr lang="en-US"/>
        </a:p>
      </dgm:t>
    </dgm:pt>
    <dgm:pt modelId="{F5456CFB-B445-4C49-9324-C9FAD896299E}" type="sibTrans" cxnId="{10F7F180-4850-48AA-97CB-04678A43C948}">
      <dgm:prSet/>
      <dgm:spPr/>
      <dgm:t>
        <a:bodyPr/>
        <a:lstStyle/>
        <a:p>
          <a:endParaRPr lang="en-US"/>
        </a:p>
      </dgm:t>
    </dgm:pt>
    <dgm:pt modelId="{B188881C-8452-44EC-B299-52BABCCC1872}">
      <dgm:prSet phldrT="[Text]"/>
      <dgm:spPr/>
      <dgm:t>
        <a:bodyPr/>
        <a:lstStyle/>
        <a:p>
          <a:r>
            <a:rPr lang="en-US" dirty="0"/>
            <a:t>Kitchen appliances</a:t>
          </a:r>
        </a:p>
      </dgm:t>
    </dgm:pt>
    <dgm:pt modelId="{6A1D62A0-3C91-4045-A16A-106BA0676212}" type="parTrans" cxnId="{19E50CEF-7EA5-4EAE-9695-1802A0694463}">
      <dgm:prSet/>
      <dgm:spPr/>
      <dgm:t>
        <a:bodyPr/>
        <a:lstStyle/>
        <a:p>
          <a:endParaRPr lang="en-US"/>
        </a:p>
      </dgm:t>
    </dgm:pt>
    <dgm:pt modelId="{6022FBCB-84D7-4E4D-A4B9-8E3EBB73477D}" type="sibTrans" cxnId="{19E50CEF-7EA5-4EAE-9695-1802A0694463}">
      <dgm:prSet/>
      <dgm:spPr/>
      <dgm:t>
        <a:bodyPr/>
        <a:lstStyle/>
        <a:p>
          <a:endParaRPr lang="en-US"/>
        </a:p>
      </dgm:t>
    </dgm:pt>
    <dgm:pt modelId="{580B22C8-3B2E-4681-A2D4-775D9FD76175}">
      <dgm:prSet phldrT="[Text]"/>
      <dgm:spPr/>
      <dgm:t>
        <a:bodyPr/>
        <a:lstStyle/>
        <a:p>
          <a:r>
            <a:rPr lang="en-US" dirty="0"/>
            <a:t>Electrical appliances</a:t>
          </a:r>
        </a:p>
      </dgm:t>
    </dgm:pt>
    <dgm:pt modelId="{0EAFCBFA-5E7D-4ACA-9918-C727085DF580}" type="parTrans" cxnId="{FA1BF569-8E8E-4721-9902-CFBCDA2F273A}">
      <dgm:prSet/>
      <dgm:spPr/>
      <dgm:t>
        <a:bodyPr/>
        <a:lstStyle/>
        <a:p>
          <a:endParaRPr lang="en-US"/>
        </a:p>
      </dgm:t>
    </dgm:pt>
    <dgm:pt modelId="{50EDE9E5-0A83-43ED-A07F-FEB8F53C5723}" type="sibTrans" cxnId="{FA1BF569-8E8E-4721-9902-CFBCDA2F273A}">
      <dgm:prSet/>
      <dgm:spPr/>
      <dgm:t>
        <a:bodyPr/>
        <a:lstStyle/>
        <a:p>
          <a:endParaRPr lang="en-US"/>
        </a:p>
      </dgm:t>
    </dgm:pt>
    <dgm:pt modelId="{D2155C28-90BB-4E4E-926C-12CA21CC16E4}">
      <dgm:prSet phldrT="[Text]"/>
      <dgm:spPr/>
      <dgm:t>
        <a:bodyPr/>
        <a:lstStyle/>
        <a:p>
          <a:r>
            <a:rPr lang="en-US" dirty="0"/>
            <a:t>Rebates</a:t>
          </a:r>
        </a:p>
      </dgm:t>
    </dgm:pt>
    <dgm:pt modelId="{B1C0B256-E3F2-4556-896F-F3AB510CDC51}" type="parTrans" cxnId="{9B1C6212-9A02-42FD-9D1C-6E33B2DD18B0}">
      <dgm:prSet/>
      <dgm:spPr/>
      <dgm:t>
        <a:bodyPr/>
        <a:lstStyle/>
        <a:p>
          <a:endParaRPr lang="en-US"/>
        </a:p>
      </dgm:t>
    </dgm:pt>
    <dgm:pt modelId="{B0578809-A7DB-4317-B684-C7DDFF01E818}" type="sibTrans" cxnId="{9B1C6212-9A02-42FD-9D1C-6E33B2DD18B0}">
      <dgm:prSet/>
      <dgm:spPr/>
      <dgm:t>
        <a:bodyPr/>
        <a:lstStyle/>
        <a:p>
          <a:endParaRPr lang="en-US"/>
        </a:p>
      </dgm:t>
    </dgm:pt>
    <dgm:pt modelId="{201D43BC-8041-47E4-B9E5-B0BE6000701B}">
      <dgm:prSet phldrT="[Text]"/>
      <dgm:spPr/>
      <dgm:t>
        <a:bodyPr/>
        <a:lstStyle/>
        <a:p>
          <a:r>
            <a:rPr lang="en-US" dirty="0"/>
            <a:t>Battery</a:t>
          </a:r>
        </a:p>
      </dgm:t>
    </dgm:pt>
    <dgm:pt modelId="{E904C433-F99E-4249-A5F2-9E62F486ECE2}" type="parTrans" cxnId="{AA8A574A-3A4A-414A-A808-EA90BF7E8F09}">
      <dgm:prSet/>
      <dgm:spPr/>
      <dgm:t>
        <a:bodyPr/>
        <a:lstStyle/>
        <a:p>
          <a:endParaRPr lang="en-US"/>
        </a:p>
      </dgm:t>
    </dgm:pt>
    <dgm:pt modelId="{D2CEE0D2-B3CD-4375-941F-4A4D5DD463EF}" type="sibTrans" cxnId="{AA8A574A-3A4A-414A-A808-EA90BF7E8F09}">
      <dgm:prSet/>
      <dgm:spPr/>
      <dgm:t>
        <a:bodyPr/>
        <a:lstStyle/>
        <a:p>
          <a:endParaRPr lang="en-US"/>
        </a:p>
      </dgm:t>
    </dgm:pt>
    <dgm:pt modelId="{BCE236A4-AF6D-4D73-A336-A0515F608756}">
      <dgm:prSet phldrT="[Text]"/>
      <dgm:spPr/>
      <dgm:t>
        <a:bodyPr/>
        <a:lstStyle/>
        <a:p>
          <a:r>
            <a:rPr lang="en-US" dirty="0"/>
            <a:t>Resilience during power shut-offs</a:t>
          </a:r>
        </a:p>
      </dgm:t>
    </dgm:pt>
    <dgm:pt modelId="{6029A799-1B37-4CE3-A7A0-545C2A407E34}" type="parTrans" cxnId="{DB53CD9C-2C5A-4B1E-8B25-725F28E4D703}">
      <dgm:prSet/>
      <dgm:spPr/>
      <dgm:t>
        <a:bodyPr/>
        <a:lstStyle/>
        <a:p>
          <a:endParaRPr lang="en-US"/>
        </a:p>
      </dgm:t>
    </dgm:pt>
    <dgm:pt modelId="{AED7E11F-721F-4377-BB5D-299DE34EF13B}" type="sibTrans" cxnId="{DB53CD9C-2C5A-4B1E-8B25-725F28E4D703}">
      <dgm:prSet/>
      <dgm:spPr/>
      <dgm:t>
        <a:bodyPr/>
        <a:lstStyle/>
        <a:p>
          <a:endParaRPr lang="en-US"/>
        </a:p>
      </dgm:t>
    </dgm:pt>
    <dgm:pt modelId="{6CF36946-42E5-4FF8-985E-5E3FC99ED387}">
      <dgm:prSet phldrT="[Text]"/>
      <dgm:spPr/>
      <dgm:t>
        <a:bodyPr/>
        <a:lstStyle/>
        <a:p>
          <a:r>
            <a:rPr lang="en-US" dirty="0"/>
            <a:t>4. Market forces</a:t>
          </a:r>
        </a:p>
      </dgm:t>
    </dgm:pt>
    <dgm:pt modelId="{F8D19BD7-0D9A-4C77-9F3B-45ADF3F6E1C4}" type="parTrans" cxnId="{9F988FDE-0682-49D6-878A-27B7A93C1814}">
      <dgm:prSet/>
      <dgm:spPr/>
      <dgm:t>
        <a:bodyPr/>
        <a:lstStyle/>
        <a:p>
          <a:endParaRPr lang="en-US"/>
        </a:p>
      </dgm:t>
    </dgm:pt>
    <dgm:pt modelId="{4DDCDD18-C11D-4E3A-B97B-34CCC95C9DBC}" type="sibTrans" cxnId="{9F988FDE-0682-49D6-878A-27B7A93C1814}">
      <dgm:prSet/>
      <dgm:spPr/>
      <dgm:t>
        <a:bodyPr/>
        <a:lstStyle/>
        <a:p>
          <a:endParaRPr lang="en-US"/>
        </a:p>
      </dgm:t>
    </dgm:pt>
    <dgm:pt modelId="{96682295-5AA9-47F1-A04F-209241E7DD5D}">
      <dgm:prSet phldrT="[Text]"/>
      <dgm:spPr/>
      <dgm:t>
        <a:bodyPr/>
        <a:lstStyle/>
        <a:p>
          <a:r>
            <a:rPr lang="en-US" dirty="0"/>
            <a:t>5. Policy and regulations</a:t>
          </a:r>
        </a:p>
      </dgm:t>
    </dgm:pt>
    <dgm:pt modelId="{08AEC1C8-12D1-4E68-9CA7-FCD82E5B6FBB}" type="parTrans" cxnId="{F609A92F-23A9-4E18-9A80-9BD1B61F66B2}">
      <dgm:prSet/>
      <dgm:spPr/>
      <dgm:t>
        <a:bodyPr/>
        <a:lstStyle/>
        <a:p>
          <a:endParaRPr lang="en-US"/>
        </a:p>
      </dgm:t>
    </dgm:pt>
    <dgm:pt modelId="{EC6E6364-D5EC-4408-BAC1-3F4092ECEA39}" type="sibTrans" cxnId="{F609A92F-23A9-4E18-9A80-9BD1B61F66B2}">
      <dgm:prSet/>
      <dgm:spPr/>
      <dgm:t>
        <a:bodyPr/>
        <a:lstStyle/>
        <a:p>
          <a:endParaRPr lang="en-US"/>
        </a:p>
      </dgm:t>
    </dgm:pt>
    <dgm:pt modelId="{B89968BD-0DC4-4078-8915-A546161A3227}">
      <dgm:prSet phldrT="[Text]"/>
      <dgm:spPr/>
      <dgm:t>
        <a:bodyPr/>
        <a:lstStyle/>
        <a:p>
          <a:r>
            <a:rPr lang="en-US" dirty="0"/>
            <a:t>6. Consumer behavior</a:t>
          </a:r>
        </a:p>
      </dgm:t>
    </dgm:pt>
    <dgm:pt modelId="{21610560-65A5-45B7-9456-7A3F6CF3537A}" type="parTrans" cxnId="{9890EA07-70F9-4CD2-BAD3-B225DE3453F4}">
      <dgm:prSet/>
      <dgm:spPr/>
      <dgm:t>
        <a:bodyPr/>
        <a:lstStyle/>
        <a:p>
          <a:endParaRPr lang="en-US"/>
        </a:p>
      </dgm:t>
    </dgm:pt>
    <dgm:pt modelId="{E311A278-A404-4044-99A8-DFCBE6C4BD98}" type="sibTrans" cxnId="{9890EA07-70F9-4CD2-BAD3-B225DE3453F4}">
      <dgm:prSet/>
      <dgm:spPr/>
      <dgm:t>
        <a:bodyPr/>
        <a:lstStyle/>
        <a:p>
          <a:endParaRPr lang="en-US"/>
        </a:p>
      </dgm:t>
    </dgm:pt>
    <dgm:pt modelId="{1EE45B88-D3E5-414F-B3C7-5EE71EBA616E}">
      <dgm:prSet phldrT="[Text]"/>
      <dgm:spPr/>
      <dgm:t>
        <a:bodyPr/>
        <a:lstStyle/>
        <a:p>
          <a:r>
            <a:rPr lang="en-US" dirty="0"/>
            <a:t>Building trends</a:t>
          </a:r>
        </a:p>
      </dgm:t>
    </dgm:pt>
    <dgm:pt modelId="{F0FDF3C4-05FF-4515-84CB-7AA32BB79715}" type="parTrans" cxnId="{056D262C-1C0B-430C-B056-18573CC21681}">
      <dgm:prSet/>
      <dgm:spPr/>
      <dgm:t>
        <a:bodyPr/>
        <a:lstStyle/>
        <a:p>
          <a:endParaRPr lang="en-US"/>
        </a:p>
      </dgm:t>
    </dgm:pt>
    <dgm:pt modelId="{5226DDEB-77B7-4225-BBA3-F8D17A63AACA}" type="sibTrans" cxnId="{056D262C-1C0B-430C-B056-18573CC21681}">
      <dgm:prSet/>
      <dgm:spPr/>
      <dgm:t>
        <a:bodyPr/>
        <a:lstStyle/>
        <a:p>
          <a:endParaRPr lang="en-US"/>
        </a:p>
      </dgm:t>
    </dgm:pt>
    <dgm:pt modelId="{A9394EF3-BABE-43AD-9F6E-AE8F8F61F5BD}">
      <dgm:prSet phldrT="[Text]"/>
      <dgm:spPr/>
      <dgm:t>
        <a:bodyPr/>
        <a:lstStyle/>
        <a:p>
          <a:r>
            <a:rPr lang="en-US" dirty="0"/>
            <a:t>Contractor and supplier behavior</a:t>
          </a:r>
        </a:p>
      </dgm:t>
    </dgm:pt>
    <dgm:pt modelId="{73106165-1294-431B-8019-2AE67F7C0D4B}" type="parTrans" cxnId="{853492CB-FD20-4279-B461-21F5DFFAF15F}">
      <dgm:prSet/>
      <dgm:spPr/>
      <dgm:t>
        <a:bodyPr/>
        <a:lstStyle/>
        <a:p>
          <a:endParaRPr lang="en-US"/>
        </a:p>
      </dgm:t>
    </dgm:pt>
    <dgm:pt modelId="{04B3280F-F80D-4CA2-B742-494DE7DF8917}" type="sibTrans" cxnId="{853492CB-FD20-4279-B461-21F5DFFAF15F}">
      <dgm:prSet/>
      <dgm:spPr/>
      <dgm:t>
        <a:bodyPr/>
        <a:lstStyle/>
        <a:p>
          <a:endParaRPr lang="en-US"/>
        </a:p>
      </dgm:t>
    </dgm:pt>
    <dgm:pt modelId="{D9541E74-4CA3-4D42-9A5E-EE1D82AB72BB}">
      <dgm:prSet phldrT="[Text]"/>
      <dgm:spPr/>
      <dgm:t>
        <a:bodyPr/>
        <a:lstStyle/>
        <a:p>
          <a:r>
            <a:rPr lang="en-US" dirty="0"/>
            <a:t>Price signals</a:t>
          </a:r>
        </a:p>
      </dgm:t>
    </dgm:pt>
    <dgm:pt modelId="{95FA6D31-67EC-4D5F-A9E6-243AA683BB4A}" type="parTrans" cxnId="{5C7C798E-71D1-4B47-8CE9-9D9F14935AE6}">
      <dgm:prSet/>
      <dgm:spPr/>
      <dgm:t>
        <a:bodyPr/>
        <a:lstStyle/>
        <a:p>
          <a:endParaRPr lang="en-US"/>
        </a:p>
      </dgm:t>
    </dgm:pt>
    <dgm:pt modelId="{DC3C5823-6DC4-4BF6-B7FD-11EA0B86A087}" type="sibTrans" cxnId="{5C7C798E-71D1-4B47-8CE9-9D9F14935AE6}">
      <dgm:prSet/>
      <dgm:spPr/>
      <dgm:t>
        <a:bodyPr/>
        <a:lstStyle/>
        <a:p>
          <a:endParaRPr lang="en-US"/>
        </a:p>
      </dgm:t>
    </dgm:pt>
    <dgm:pt modelId="{D567D0BB-6749-4E21-AC22-10210D02A0FB}">
      <dgm:prSet phldrT="[Text]"/>
      <dgm:spPr/>
      <dgm:t>
        <a:bodyPr/>
        <a:lstStyle/>
        <a:p>
          <a:r>
            <a:rPr lang="en-US" dirty="0"/>
            <a:t>Real estate trends</a:t>
          </a:r>
        </a:p>
      </dgm:t>
    </dgm:pt>
    <dgm:pt modelId="{1FFFBD8E-1778-418C-8F8C-CB3D4F1C64C6}" type="parTrans" cxnId="{ECDF37DC-3A36-4F7C-937B-AA78C80AED4A}">
      <dgm:prSet/>
      <dgm:spPr/>
      <dgm:t>
        <a:bodyPr/>
        <a:lstStyle/>
        <a:p>
          <a:endParaRPr lang="en-US"/>
        </a:p>
      </dgm:t>
    </dgm:pt>
    <dgm:pt modelId="{E6A884A2-AFDF-4B52-944A-FB04B4A30173}" type="sibTrans" cxnId="{ECDF37DC-3A36-4F7C-937B-AA78C80AED4A}">
      <dgm:prSet/>
      <dgm:spPr/>
      <dgm:t>
        <a:bodyPr/>
        <a:lstStyle/>
        <a:p>
          <a:endParaRPr lang="en-US"/>
        </a:p>
      </dgm:t>
    </dgm:pt>
    <dgm:pt modelId="{304BB4F5-270A-4563-A2D0-3AFEE7F5F6FE}">
      <dgm:prSet phldrT="[Text]"/>
      <dgm:spPr/>
      <dgm:t>
        <a:bodyPr/>
        <a:lstStyle/>
        <a:p>
          <a:r>
            <a:rPr lang="en-US" dirty="0"/>
            <a:t>Permitting</a:t>
          </a:r>
        </a:p>
      </dgm:t>
    </dgm:pt>
    <dgm:pt modelId="{53014AD1-6002-4557-AB87-FAB7D7DC4353}" type="parTrans" cxnId="{EACB112F-DEAC-4988-8B26-5E92384F98B4}">
      <dgm:prSet/>
      <dgm:spPr/>
      <dgm:t>
        <a:bodyPr/>
        <a:lstStyle/>
        <a:p>
          <a:endParaRPr lang="en-US"/>
        </a:p>
      </dgm:t>
    </dgm:pt>
    <dgm:pt modelId="{BD0E200B-B6FD-43FC-8B52-92C3EA2FED39}" type="sibTrans" cxnId="{EACB112F-DEAC-4988-8B26-5E92384F98B4}">
      <dgm:prSet/>
      <dgm:spPr/>
      <dgm:t>
        <a:bodyPr/>
        <a:lstStyle/>
        <a:p>
          <a:endParaRPr lang="en-US"/>
        </a:p>
      </dgm:t>
    </dgm:pt>
    <dgm:pt modelId="{516871D0-2B7D-4A63-85F1-27C29345AB3E}">
      <dgm:prSet phldrT="[Text]"/>
      <dgm:spPr/>
      <dgm:t>
        <a:bodyPr/>
        <a:lstStyle/>
        <a:p>
          <a:r>
            <a:rPr lang="en-US" dirty="0"/>
            <a:t>Building codes</a:t>
          </a:r>
        </a:p>
      </dgm:t>
    </dgm:pt>
    <dgm:pt modelId="{A273EDD3-A577-479A-A42C-7108C561D459}" type="parTrans" cxnId="{FDDEF16E-0F37-41A0-A61F-C2CF046EEA05}">
      <dgm:prSet/>
      <dgm:spPr/>
      <dgm:t>
        <a:bodyPr/>
        <a:lstStyle/>
        <a:p>
          <a:endParaRPr lang="en-US"/>
        </a:p>
      </dgm:t>
    </dgm:pt>
    <dgm:pt modelId="{553D2FC4-6068-4FD3-BEA9-CF980BAA5A76}" type="sibTrans" cxnId="{FDDEF16E-0F37-41A0-A61F-C2CF046EEA05}">
      <dgm:prSet/>
      <dgm:spPr/>
      <dgm:t>
        <a:bodyPr/>
        <a:lstStyle/>
        <a:p>
          <a:endParaRPr lang="en-US"/>
        </a:p>
      </dgm:t>
    </dgm:pt>
    <dgm:pt modelId="{6A466C14-7043-4AA8-9C57-6EC474F2BC58}">
      <dgm:prSet phldrT="[Text]"/>
      <dgm:spPr/>
      <dgm:t>
        <a:bodyPr/>
        <a:lstStyle/>
        <a:p>
          <a:r>
            <a:rPr lang="en-US" dirty="0"/>
            <a:t>Restrictions</a:t>
          </a:r>
        </a:p>
      </dgm:t>
    </dgm:pt>
    <dgm:pt modelId="{CB4F037A-2A62-46B1-A339-10B39ED2253A}" type="parTrans" cxnId="{B733F8BD-8219-489C-B503-71CB37926DEF}">
      <dgm:prSet/>
      <dgm:spPr/>
      <dgm:t>
        <a:bodyPr/>
        <a:lstStyle/>
        <a:p>
          <a:endParaRPr lang="en-US"/>
        </a:p>
      </dgm:t>
    </dgm:pt>
    <dgm:pt modelId="{EC90F7A8-A819-4320-882A-41EBA7DAC531}" type="sibTrans" cxnId="{B733F8BD-8219-489C-B503-71CB37926DEF}">
      <dgm:prSet/>
      <dgm:spPr/>
      <dgm:t>
        <a:bodyPr/>
        <a:lstStyle/>
        <a:p>
          <a:endParaRPr lang="en-US"/>
        </a:p>
      </dgm:t>
    </dgm:pt>
    <dgm:pt modelId="{F4DE39E3-74A3-46E9-BE28-EC1B34308A26}">
      <dgm:prSet phldrT="[Text]"/>
      <dgm:spPr/>
      <dgm:t>
        <a:bodyPr/>
        <a:lstStyle/>
        <a:p>
          <a:r>
            <a:rPr lang="en-US" dirty="0"/>
            <a:t>State law</a:t>
          </a:r>
        </a:p>
      </dgm:t>
    </dgm:pt>
    <dgm:pt modelId="{F745EAB4-5567-430C-B424-DC2A2BA0AF65}" type="parTrans" cxnId="{14F6E876-F8DF-4044-970B-C853C34E71C0}">
      <dgm:prSet/>
      <dgm:spPr/>
      <dgm:t>
        <a:bodyPr/>
        <a:lstStyle/>
        <a:p>
          <a:endParaRPr lang="en-US"/>
        </a:p>
      </dgm:t>
    </dgm:pt>
    <dgm:pt modelId="{DFB6185C-8926-4770-BCF7-A0533EA59898}" type="sibTrans" cxnId="{14F6E876-F8DF-4044-970B-C853C34E71C0}">
      <dgm:prSet/>
      <dgm:spPr/>
      <dgm:t>
        <a:bodyPr/>
        <a:lstStyle/>
        <a:p>
          <a:endParaRPr lang="en-US"/>
        </a:p>
      </dgm:t>
    </dgm:pt>
    <dgm:pt modelId="{BD2886A7-058B-4B71-A7E4-5B21098ED001}">
      <dgm:prSet phldrT="[Text]"/>
      <dgm:spPr/>
      <dgm:t>
        <a:bodyPr/>
        <a:lstStyle/>
        <a:p>
          <a:r>
            <a:rPr lang="en-US" dirty="0"/>
            <a:t>Ordinances</a:t>
          </a:r>
        </a:p>
      </dgm:t>
    </dgm:pt>
    <dgm:pt modelId="{DB19EFE8-EAC0-441E-9E24-0330959F9FD1}" type="parTrans" cxnId="{8AA52CA9-BE4F-4EA7-A505-29BAE13767BC}">
      <dgm:prSet/>
      <dgm:spPr/>
      <dgm:t>
        <a:bodyPr/>
        <a:lstStyle/>
        <a:p>
          <a:endParaRPr lang="en-US"/>
        </a:p>
      </dgm:t>
    </dgm:pt>
    <dgm:pt modelId="{91E43705-65FE-4157-89DF-0FD251AF6616}" type="sibTrans" cxnId="{8AA52CA9-BE4F-4EA7-A505-29BAE13767BC}">
      <dgm:prSet/>
      <dgm:spPr/>
      <dgm:t>
        <a:bodyPr/>
        <a:lstStyle/>
        <a:p>
          <a:endParaRPr lang="en-US"/>
        </a:p>
      </dgm:t>
    </dgm:pt>
    <dgm:pt modelId="{B3CC30F9-9C53-443A-9157-2408A200B69A}">
      <dgm:prSet phldrT="[Text]"/>
      <dgm:spPr/>
      <dgm:t>
        <a:bodyPr/>
        <a:lstStyle/>
        <a:p>
          <a:r>
            <a:rPr lang="en-US" dirty="0"/>
            <a:t>Purchasing preferences</a:t>
          </a:r>
        </a:p>
      </dgm:t>
    </dgm:pt>
    <dgm:pt modelId="{F9A22DF0-98FE-4CF3-A0A0-9132C6D2D056}" type="parTrans" cxnId="{389F9056-4E13-4401-8713-6F4AF921B723}">
      <dgm:prSet/>
      <dgm:spPr/>
      <dgm:t>
        <a:bodyPr/>
        <a:lstStyle/>
        <a:p>
          <a:endParaRPr lang="en-US"/>
        </a:p>
      </dgm:t>
    </dgm:pt>
    <dgm:pt modelId="{3F6CA12C-55E6-40D1-9C00-A7C54B1420BD}" type="sibTrans" cxnId="{389F9056-4E13-4401-8713-6F4AF921B723}">
      <dgm:prSet/>
      <dgm:spPr/>
      <dgm:t>
        <a:bodyPr/>
        <a:lstStyle/>
        <a:p>
          <a:endParaRPr lang="en-US"/>
        </a:p>
      </dgm:t>
    </dgm:pt>
    <dgm:pt modelId="{2E999EA1-F754-473B-A1C9-4BB977E8EAC2}">
      <dgm:prSet phldrT="[Text]"/>
      <dgm:spPr/>
      <dgm:t>
        <a:bodyPr/>
        <a:lstStyle/>
        <a:p>
          <a:r>
            <a:rPr lang="en-US" dirty="0"/>
            <a:t>Biases</a:t>
          </a:r>
        </a:p>
      </dgm:t>
    </dgm:pt>
    <dgm:pt modelId="{93A523FC-CC97-43EC-9CAB-3DA6875D491D}" type="parTrans" cxnId="{D789C8E3-CE7E-4EE8-B5F7-492C1E5AAF49}">
      <dgm:prSet/>
      <dgm:spPr/>
      <dgm:t>
        <a:bodyPr/>
        <a:lstStyle/>
        <a:p>
          <a:endParaRPr lang="en-US"/>
        </a:p>
      </dgm:t>
    </dgm:pt>
    <dgm:pt modelId="{A9B20B07-78DE-4348-80B7-951DE85AF114}" type="sibTrans" cxnId="{D789C8E3-CE7E-4EE8-B5F7-492C1E5AAF49}">
      <dgm:prSet/>
      <dgm:spPr/>
      <dgm:t>
        <a:bodyPr/>
        <a:lstStyle/>
        <a:p>
          <a:endParaRPr lang="en-US"/>
        </a:p>
      </dgm:t>
    </dgm:pt>
    <dgm:pt modelId="{D9C30948-0B7D-4452-800D-61A6A086B18D}">
      <dgm:prSet phldrT="[Text]"/>
      <dgm:spPr/>
      <dgm:t>
        <a:bodyPr/>
        <a:lstStyle/>
        <a:p>
          <a:r>
            <a:rPr lang="en-US" dirty="0"/>
            <a:t>Overall knowledge</a:t>
          </a:r>
        </a:p>
      </dgm:t>
    </dgm:pt>
    <dgm:pt modelId="{4014A316-385A-4877-831F-E1E1B9D80942}" type="parTrans" cxnId="{646F2127-BB5F-4D0F-A40B-EDEA33E33898}">
      <dgm:prSet/>
      <dgm:spPr/>
      <dgm:t>
        <a:bodyPr/>
        <a:lstStyle/>
        <a:p>
          <a:endParaRPr lang="en-US"/>
        </a:p>
      </dgm:t>
    </dgm:pt>
    <dgm:pt modelId="{08899563-C530-4850-A76E-DFC8CBEDC59F}" type="sibTrans" cxnId="{646F2127-BB5F-4D0F-A40B-EDEA33E33898}">
      <dgm:prSet/>
      <dgm:spPr/>
      <dgm:t>
        <a:bodyPr/>
        <a:lstStyle/>
        <a:p>
          <a:endParaRPr lang="en-US"/>
        </a:p>
      </dgm:t>
    </dgm:pt>
    <dgm:pt modelId="{DE803F36-96B2-424F-8456-7805C9253568}">
      <dgm:prSet phldrT="[Text]"/>
      <dgm:spPr/>
      <dgm:t>
        <a:bodyPr/>
        <a:lstStyle/>
        <a:p>
          <a:r>
            <a:rPr lang="en-US" dirty="0"/>
            <a:t>Health concerns</a:t>
          </a:r>
        </a:p>
      </dgm:t>
    </dgm:pt>
    <dgm:pt modelId="{BB1BB7C4-BB9C-46DE-810E-CBCAD3D31246}" type="parTrans" cxnId="{99A25139-D47F-4817-B98B-6E82800FC8E1}">
      <dgm:prSet/>
      <dgm:spPr/>
      <dgm:t>
        <a:bodyPr/>
        <a:lstStyle/>
        <a:p>
          <a:endParaRPr lang="en-US"/>
        </a:p>
      </dgm:t>
    </dgm:pt>
    <dgm:pt modelId="{C38DFB89-BE0B-4F27-BB28-D359137E987B}" type="sibTrans" cxnId="{99A25139-D47F-4817-B98B-6E82800FC8E1}">
      <dgm:prSet/>
      <dgm:spPr/>
      <dgm:t>
        <a:bodyPr/>
        <a:lstStyle/>
        <a:p>
          <a:endParaRPr lang="en-US"/>
        </a:p>
      </dgm:t>
    </dgm:pt>
    <dgm:pt modelId="{F5A4BA69-2A81-43F1-8204-FAE047BCB5EA}">
      <dgm:prSet phldrT="[Text]"/>
      <dgm:spPr/>
      <dgm:t>
        <a:bodyPr/>
        <a:lstStyle/>
        <a:p>
          <a:r>
            <a:rPr lang="en-US" dirty="0"/>
            <a:t>Attitudes about comfort &amp; convenience</a:t>
          </a:r>
        </a:p>
      </dgm:t>
    </dgm:pt>
    <dgm:pt modelId="{45567D70-E4E9-45BE-83D4-28EA66FA2A00}" type="parTrans" cxnId="{60C5FD48-4A72-4795-AB47-62E8B1658236}">
      <dgm:prSet/>
      <dgm:spPr/>
      <dgm:t>
        <a:bodyPr/>
        <a:lstStyle/>
        <a:p>
          <a:endParaRPr lang="en-US"/>
        </a:p>
      </dgm:t>
    </dgm:pt>
    <dgm:pt modelId="{4F5B2D73-2E18-44CA-AE44-478E324A90B3}" type="sibTrans" cxnId="{60C5FD48-4A72-4795-AB47-62E8B1658236}">
      <dgm:prSet/>
      <dgm:spPr/>
      <dgm:t>
        <a:bodyPr/>
        <a:lstStyle/>
        <a:p>
          <a:endParaRPr lang="en-US"/>
        </a:p>
      </dgm:t>
    </dgm:pt>
    <dgm:pt modelId="{3A829945-FEED-4477-AF19-D080412DDDF6}" type="pres">
      <dgm:prSet presAssocID="{94E4375C-AF0C-4607-8AA2-7B67229F2BE6}" presName="Name0" presStyleCnt="0">
        <dgm:presLayoutVars>
          <dgm:dir/>
          <dgm:animLvl val="lvl"/>
          <dgm:resizeHandles val="exact"/>
        </dgm:presLayoutVars>
      </dgm:prSet>
      <dgm:spPr/>
    </dgm:pt>
    <dgm:pt modelId="{02F4215A-23A3-4F1D-93D5-B712F9410978}" type="pres">
      <dgm:prSet presAssocID="{A4E05A91-0781-456E-8D0B-100CB267E8DA}" presName="composite" presStyleCnt="0"/>
      <dgm:spPr/>
    </dgm:pt>
    <dgm:pt modelId="{B592C2F1-4892-43BF-85F0-68490ADD4A83}" type="pres">
      <dgm:prSet presAssocID="{A4E05A91-0781-456E-8D0B-100CB267E8DA}" presName="parTx" presStyleLbl="alignNode1" presStyleIdx="0" presStyleCnt="6">
        <dgm:presLayoutVars>
          <dgm:chMax val="0"/>
          <dgm:chPref val="0"/>
          <dgm:bulletEnabled val="1"/>
        </dgm:presLayoutVars>
      </dgm:prSet>
      <dgm:spPr/>
    </dgm:pt>
    <dgm:pt modelId="{CCE30914-0F8D-4266-8116-6A069D2BD9C4}" type="pres">
      <dgm:prSet presAssocID="{A4E05A91-0781-456E-8D0B-100CB267E8DA}" presName="desTx" presStyleLbl="alignAccFollowNode1" presStyleIdx="0" presStyleCnt="6">
        <dgm:presLayoutVars>
          <dgm:bulletEnabled val="1"/>
        </dgm:presLayoutVars>
      </dgm:prSet>
      <dgm:spPr/>
    </dgm:pt>
    <dgm:pt modelId="{5458FBAB-E811-4222-8EEB-5C57132764E6}" type="pres">
      <dgm:prSet presAssocID="{06E96BAD-FD72-4330-AC06-AD2A060D3AB5}" presName="space" presStyleCnt="0"/>
      <dgm:spPr/>
    </dgm:pt>
    <dgm:pt modelId="{65F583D9-CF41-4DD6-B099-9DCBEEF2E540}" type="pres">
      <dgm:prSet presAssocID="{D67FE347-B6AE-4BD9-87DA-38D36202D98B}" presName="composite" presStyleCnt="0"/>
      <dgm:spPr/>
    </dgm:pt>
    <dgm:pt modelId="{127142E0-D69E-49D0-BE9D-384521B99D26}" type="pres">
      <dgm:prSet presAssocID="{D67FE347-B6AE-4BD9-87DA-38D36202D98B}" presName="parTx" presStyleLbl="alignNode1" presStyleIdx="1" presStyleCnt="6">
        <dgm:presLayoutVars>
          <dgm:chMax val="0"/>
          <dgm:chPref val="0"/>
          <dgm:bulletEnabled val="1"/>
        </dgm:presLayoutVars>
      </dgm:prSet>
      <dgm:spPr/>
    </dgm:pt>
    <dgm:pt modelId="{AB4063AD-4743-497C-8416-B94B7F717169}" type="pres">
      <dgm:prSet presAssocID="{D67FE347-B6AE-4BD9-87DA-38D36202D98B}" presName="desTx" presStyleLbl="alignAccFollowNode1" presStyleIdx="1" presStyleCnt="6">
        <dgm:presLayoutVars>
          <dgm:bulletEnabled val="1"/>
        </dgm:presLayoutVars>
      </dgm:prSet>
      <dgm:spPr/>
    </dgm:pt>
    <dgm:pt modelId="{E9B25870-0A9C-4510-8769-3109308110D8}" type="pres">
      <dgm:prSet presAssocID="{D3C7EF40-C904-4C42-8BCE-F6BD9B148837}" presName="space" presStyleCnt="0"/>
      <dgm:spPr/>
    </dgm:pt>
    <dgm:pt modelId="{DDC798DE-85A8-4DE1-9E68-934BF1DB2BF1}" type="pres">
      <dgm:prSet presAssocID="{D6C6BCD6-0D89-4AE2-91BE-BCBD589687B9}" presName="composite" presStyleCnt="0"/>
      <dgm:spPr/>
    </dgm:pt>
    <dgm:pt modelId="{826CAAB1-38C4-4F82-AC0C-6CD29BE6BD81}" type="pres">
      <dgm:prSet presAssocID="{D6C6BCD6-0D89-4AE2-91BE-BCBD589687B9}" presName="parTx" presStyleLbl="alignNode1" presStyleIdx="2" presStyleCnt="6">
        <dgm:presLayoutVars>
          <dgm:chMax val="0"/>
          <dgm:chPref val="0"/>
          <dgm:bulletEnabled val="1"/>
        </dgm:presLayoutVars>
      </dgm:prSet>
      <dgm:spPr/>
    </dgm:pt>
    <dgm:pt modelId="{E5B4F9F3-A8EB-4548-B7E7-A9B5D125B58D}" type="pres">
      <dgm:prSet presAssocID="{D6C6BCD6-0D89-4AE2-91BE-BCBD589687B9}" presName="desTx" presStyleLbl="alignAccFollowNode1" presStyleIdx="2" presStyleCnt="6">
        <dgm:presLayoutVars>
          <dgm:bulletEnabled val="1"/>
        </dgm:presLayoutVars>
      </dgm:prSet>
      <dgm:spPr/>
    </dgm:pt>
    <dgm:pt modelId="{59794C97-2349-4869-8502-3A94EB29C9F7}" type="pres">
      <dgm:prSet presAssocID="{4F49D125-D76E-47E7-AF87-A983E691732D}" presName="space" presStyleCnt="0"/>
      <dgm:spPr/>
    </dgm:pt>
    <dgm:pt modelId="{C0CFF092-989E-42A9-B37B-AC9EFEE8F803}" type="pres">
      <dgm:prSet presAssocID="{6CF36946-42E5-4FF8-985E-5E3FC99ED387}" presName="composite" presStyleCnt="0"/>
      <dgm:spPr/>
    </dgm:pt>
    <dgm:pt modelId="{9E65CE12-E499-4E50-9A76-A10471A0A8A6}" type="pres">
      <dgm:prSet presAssocID="{6CF36946-42E5-4FF8-985E-5E3FC99ED387}" presName="parTx" presStyleLbl="alignNode1" presStyleIdx="3" presStyleCnt="6">
        <dgm:presLayoutVars>
          <dgm:chMax val="0"/>
          <dgm:chPref val="0"/>
          <dgm:bulletEnabled val="1"/>
        </dgm:presLayoutVars>
      </dgm:prSet>
      <dgm:spPr/>
    </dgm:pt>
    <dgm:pt modelId="{773C5642-6E5D-4E50-9467-AE83AB71CDCE}" type="pres">
      <dgm:prSet presAssocID="{6CF36946-42E5-4FF8-985E-5E3FC99ED387}" presName="desTx" presStyleLbl="alignAccFollowNode1" presStyleIdx="3" presStyleCnt="6">
        <dgm:presLayoutVars>
          <dgm:bulletEnabled val="1"/>
        </dgm:presLayoutVars>
      </dgm:prSet>
      <dgm:spPr/>
    </dgm:pt>
    <dgm:pt modelId="{E1E15731-B64C-41C5-996E-F03F066C4975}" type="pres">
      <dgm:prSet presAssocID="{4DDCDD18-C11D-4E3A-B97B-34CCC95C9DBC}" presName="space" presStyleCnt="0"/>
      <dgm:spPr/>
    </dgm:pt>
    <dgm:pt modelId="{EF88C29C-3027-4271-B2FC-753E498C2A69}" type="pres">
      <dgm:prSet presAssocID="{96682295-5AA9-47F1-A04F-209241E7DD5D}" presName="composite" presStyleCnt="0"/>
      <dgm:spPr/>
    </dgm:pt>
    <dgm:pt modelId="{43EF8171-273F-4E5C-B115-3280AE36F31B}" type="pres">
      <dgm:prSet presAssocID="{96682295-5AA9-47F1-A04F-209241E7DD5D}" presName="parTx" presStyleLbl="alignNode1" presStyleIdx="4" presStyleCnt="6">
        <dgm:presLayoutVars>
          <dgm:chMax val="0"/>
          <dgm:chPref val="0"/>
          <dgm:bulletEnabled val="1"/>
        </dgm:presLayoutVars>
      </dgm:prSet>
      <dgm:spPr/>
    </dgm:pt>
    <dgm:pt modelId="{83E47B9F-7654-4C96-B1B1-559CE31C1558}" type="pres">
      <dgm:prSet presAssocID="{96682295-5AA9-47F1-A04F-209241E7DD5D}" presName="desTx" presStyleLbl="alignAccFollowNode1" presStyleIdx="4" presStyleCnt="6">
        <dgm:presLayoutVars>
          <dgm:bulletEnabled val="1"/>
        </dgm:presLayoutVars>
      </dgm:prSet>
      <dgm:spPr/>
    </dgm:pt>
    <dgm:pt modelId="{E9C990B7-0C08-4DD3-9BA8-8508CD7A7347}" type="pres">
      <dgm:prSet presAssocID="{EC6E6364-D5EC-4408-BAC1-3F4092ECEA39}" presName="space" presStyleCnt="0"/>
      <dgm:spPr/>
    </dgm:pt>
    <dgm:pt modelId="{A46B42EE-58FD-4353-B9B9-760DAD4A646B}" type="pres">
      <dgm:prSet presAssocID="{B89968BD-0DC4-4078-8915-A546161A3227}" presName="composite" presStyleCnt="0"/>
      <dgm:spPr/>
    </dgm:pt>
    <dgm:pt modelId="{DC05C29C-3A70-4186-B135-2788D1361768}" type="pres">
      <dgm:prSet presAssocID="{B89968BD-0DC4-4078-8915-A546161A3227}" presName="parTx" presStyleLbl="alignNode1" presStyleIdx="5" presStyleCnt="6">
        <dgm:presLayoutVars>
          <dgm:chMax val="0"/>
          <dgm:chPref val="0"/>
          <dgm:bulletEnabled val="1"/>
        </dgm:presLayoutVars>
      </dgm:prSet>
      <dgm:spPr/>
    </dgm:pt>
    <dgm:pt modelId="{241B55A7-FA5B-4533-945F-800594AD322F}" type="pres">
      <dgm:prSet presAssocID="{B89968BD-0DC4-4078-8915-A546161A3227}" presName="desTx" presStyleLbl="alignAccFollowNode1" presStyleIdx="5" presStyleCnt="6">
        <dgm:presLayoutVars>
          <dgm:bulletEnabled val="1"/>
        </dgm:presLayoutVars>
      </dgm:prSet>
      <dgm:spPr/>
    </dgm:pt>
  </dgm:ptLst>
  <dgm:cxnLst>
    <dgm:cxn modelId="{CF632D04-0363-45C1-AE49-0B576E90E3AE}" type="presOf" srcId="{F4DE39E3-74A3-46E9-BE28-EC1B34308A26}" destId="{83E47B9F-7654-4C96-B1B1-559CE31C1558}" srcOrd="0" destOrd="3" presId="urn:microsoft.com/office/officeart/2005/8/layout/hList1"/>
    <dgm:cxn modelId="{9890EA07-70F9-4CD2-BAD3-B225DE3453F4}" srcId="{94E4375C-AF0C-4607-8AA2-7B67229F2BE6}" destId="{B89968BD-0DC4-4078-8915-A546161A3227}" srcOrd="5" destOrd="0" parTransId="{21610560-65A5-45B7-9456-7A3F6CF3537A}" sibTransId="{E311A278-A404-4044-99A8-DFCBE6C4BD98}"/>
    <dgm:cxn modelId="{F00C0209-67AB-4DD7-93E6-CFF5A631BB21}" type="presOf" srcId="{A4E05A91-0781-456E-8D0B-100CB267E8DA}" destId="{B592C2F1-4892-43BF-85F0-68490ADD4A83}" srcOrd="0" destOrd="0" presId="urn:microsoft.com/office/officeart/2005/8/layout/hList1"/>
    <dgm:cxn modelId="{3CE0B909-9F8E-4797-AE52-F1C09ECEA751}" type="presOf" srcId="{D6C6BCD6-0D89-4AE2-91BE-BCBD589687B9}" destId="{826CAAB1-38C4-4F82-AC0C-6CD29BE6BD81}" srcOrd="0" destOrd="0" presId="urn:microsoft.com/office/officeart/2005/8/layout/hList1"/>
    <dgm:cxn modelId="{9B1C6212-9A02-42FD-9D1C-6E33B2DD18B0}" srcId="{D67FE347-B6AE-4BD9-87DA-38D36202D98B}" destId="{D2155C28-90BB-4E4E-926C-12CA21CC16E4}" srcOrd="1" destOrd="0" parTransId="{B1C0B256-E3F2-4556-896F-F3AB510CDC51}" sibTransId="{B0578809-A7DB-4317-B684-C7DDFF01E818}"/>
    <dgm:cxn modelId="{BE04D112-1D71-4C71-B3E6-6A373718CBA9}" type="presOf" srcId="{304BB4F5-270A-4563-A2D0-3AFEE7F5F6FE}" destId="{83E47B9F-7654-4C96-B1B1-559CE31C1558}" srcOrd="0" destOrd="0" presId="urn:microsoft.com/office/officeart/2005/8/layout/hList1"/>
    <dgm:cxn modelId="{646F2127-BB5F-4D0F-A40B-EDEA33E33898}" srcId="{B89968BD-0DC4-4078-8915-A546161A3227}" destId="{D9C30948-0B7D-4452-800D-61A6A086B18D}" srcOrd="2" destOrd="0" parTransId="{4014A316-385A-4877-831F-E1E1B9D80942}" sibTransId="{08899563-C530-4850-A76E-DFC8CBEDC59F}"/>
    <dgm:cxn modelId="{ED58722B-9E45-4737-9195-2C294BDFF9EF}" type="presOf" srcId="{15701E3A-1C31-4772-9153-B801BA22150B}" destId="{E5B4F9F3-A8EB-4548-B7E7-A9B5D125B58D}" srcOrd="0" destOrd="0" presId="urn:microsoft.com/office/officeart/2005/8/layout/hList1"/>
    <dgm:cxn modelId="{056D262C-1C0B-430C-B056-18573CC21681}" srcId="{6CF36946-42E5-4FF8-985E-5E3FC99ED387}" destId="{1EE45B88-D3E5-414F-B3C7-5EE71EBA616E}" srcOrd="0" destOrd="0" parTransId="{F0FDF3C4-05FF-4515-84CB-7AA32BB79715}" sibTransId="{5226DDEB-77B7-4225-BBA3-F8D17A63AACA}"/>
    <dgm:cxn modelId="{E38F452C-C04F-42C6-BD81-B3A1F996D7E0}" type="presOf" srcId="{B3CC30F9-9C53-443A-9157-2408A200B69A}" destId="{241B55A7-FA5B-4533-945F-800594AD322F}" srcOrd="0" destOrd="0" presId="urn:microsoft.com/office/officeart/2005/8/layout/hList1"/>
    <dgm:cxn modelId="{894E042D-DE09-43B6-85F9-5146F414C7EA}" type="presOf" srcId="{84F6CF33-0677-493E-8E98-B56B3A2D0BEF}" destId="{CCE30914-0F8D-4266-8116-6A069D2BD9C4}" srcOrd="0" destOrd="0" presId="urn:microsoft.com/office/officeart/2005/8/layout/hList1"/>
    <dgm:cxn modelId="{EACB112F-DEAC-4988-8B26-5E92384F98B4}" srcId="{96682295-5AA9-47F1-A04F-209241E7DD5D}" destId="{304BB4F5-270A-4563-A2D0-3AFEE7F5F6FE}" srcOrd="0" destOrd="0" parTransId="{53014AD1-6002-4557-AB87-FAB7D7DC4353}" sibTransId="{BD0E200B-B6FD-43FC-8B52-92C3EA2FED39}"/>
    <dgm:cxn modelId="{F609A92F-23A9-4E18-9A80-9BD1B61F66B2}" srcId="{94E4375C-AF0C-4607-8AA2-7B67229F2BE6}" destId="{96682295-5AA9-47F1-A04F-209241E7DD5D}" srcOrd="4" destOrd="0" parTransId="{08AEC1C8-12D1-4E68-9CA7-FCD82E5B6FBB}" sibTransId="{EC6E6364-D5EC-4408-BAC1-3F4092ECEA39}"/>
    <dgm:cxn modelId="{F7222F34-1536-4301-B60A-57B29C7BBEDD}" type="presOf" srcId="{516871D0-2B7D-4A63-85F1-27C29345AB3E}" destId="{83E47B9F-7654-4C96-B1B1-559CE31C1558}" srcOrd="0" destOrd="1" presId="urn:microsoft.com/office/officeart/2005/8/layout/hList1"/>
    <dgm:cxn modelId="{9BCC6538-CE18-4620-8CFC-5CBA100ED912}" type="presOf" srcId="{8C29704C-B5A4-47D8-8B82-48A6FEEEE999}" destId="{AB4063AD-4743-497C-8416-B94B7F717169}" srcOrd="0" destOrd="0" presId="urn:microsoft.com/office/officeart/2005/8/layout/hList1"/>
    <dgm:cxn modelId="{99A25139-D47F-4817-B98B-6E82800FC8E1}" srcId="{B89968BD-0DC4-4078-8915-A546161A3227}" destId="{DE803F36-96B2-424F-8456-7805C9253568}" srcOrd="3" destOrd="0" parTransId="{BB1BB7C4-BB9C-46DE-810E-CBCAD3D31246}" sibTransId="{C38DFB89-BE0B-4F27-BB28-D359137E987B}"/>
    <dgm:cxn modelId="{5165EB39-9C64-4DFE-A9F3-12FBB0857990}" type="presOf" srcId="{BD2886A7-058B-4B71-A7E4-5B21098ED001}" destId="{83E47B9F-7654-4C96-B1B1-559CE31C1558}" srcOrd="0" destOrd="4" presId="urn:microsoft.com/office/officeart/2005/8/layout/hList1"/>
    <dgm:cxn modelId="{60C5FD48-4A72-4795-AB47-62E8B1658236}" srcId="{B89968BD-0DC4-4078-8915-A546161A3227}" destId="{F5A4BA69-2A81-43F1-8204-FAE047BCB5EA}" srcOrd="4" destOrd="0" parTransId="{45567D70-E4E9-45BE-83D4-28EA66FA2A00}" sibTransId="{4F5B2D73-2E18-44CA-AE44-478E324A90B3}"/>
    <dgm:cxn modelId="{FA1BF569-8E8E-4721-9902-CFBCDA2F273A}" srcId="{A4E05A91-0781-456E-8D0B-100CB267E8DA}" destId="{580B22C8-3B2E-4681-A2D4-775D9FD76175}" srcOrd="3" destOrd="0" parTransId="{0EAFCBFA-5E7D-4ACA-9918-C727085DF580}" sibTransId="{50EDE9E5-0A83-43ED-A07F-FEB8F53C5723}"/>
    <dgm:cxn modelId="{AA8A574A-3A4A-414A-A808-EA90BF7E8F09}" srcId="{D6C6BCD6-0D89-4AE2-91BE-BCBD589687B9}" destId="{201D43BC-8041-47E4-B9E5-B0BE6000701B}" srcOrd="1" destOrd="0" parTransId="{E904C433-F99E-4249-A5F2-9E62F486ECE2}" sibTransId="{D2CEE0D2-B3CD-4375-941F-4A4D5DD463EF}"/>
    <dgm:cxn modelId="{720F7C6B-A865-4DD5-873C-0A3F26C7B3F7}" type="presOf" srcId="{F5A4BA69-2A81-43F1-8204-FAE047BCB5EA}" destId="{241B55A7-FA5B-4533-945F-800594AD322F}" srcOrd="0" destOrd="4" presId="urn:microsoft.com/office/officeart/2005/8/layout/hList1"/>
    <dgm:cxn modelId="{EB76316C-FE2E-44D3-9643-482CB4D01F97}" type="presOf" srcId="{D567D0BB-6749-4E21-AC22-10210D02A0FB}" destId="{773C5642-6E5D-4E50-9467-AE83AB71CDCE}" srcOrd="0" destOrd="3" presId="urn:microsoft.com/office/officeart/2005/8/layout/hList1"/>
    <dgm:cxn modelId="{FDDEF16E-0F37-41A0-A61F-C2CF046EEA05}" srcId="{96682295-5AA9-47F1-A04F-209241E7DD5D}" destId="{516871D0-2B7D-4A63-85F1-27C29345AB3E}" srcOrd="1" destOrd="0" parTransId="{A273EDD3-A577-479A-A42C-7108C561D459}" sibTransId="{553D2FC4-6068-4FD3-BEA9-CF980BAA5A76}"/>
    <dgm:cxn modelId="{4868F050-C2FC-4D2C-AB21-F86106F55C1F}" type="presOf" srcId="{96682295-5AA9-47F1-A04F-209241E7DD5D}" destId="{43EF8171-273F-4E5C-B115-3280AE36F31B}" srcOrd="0" destOrd="0" presId="urn:microsoft.com/office/officeart/2005/8/layout/hList1"/>
    <dgm:cxn modelId="{0945DD72-2FC6-4920-A195-2F1E622118C8}" type="presOf" srcId="{DE803F36-96B2-424F-8456-7805C9253568}" destId="{241B55A7-FA5B-4533-945F-800594AD322F}" srcOrd="0" destOrd="3" presId="urn:microsoft.com/office/officeart/2005/8/layout/hList1"/>
    <dgm:cxn modelId="{84D82555-3389-4EDF-918A-14D964EF9E93}" type="presOf" srcId="{D67FE347-B6AE-4BD9-87DA-38D36202D98B}" destId="{127142E0-D69E-49D0-BE9D-384521B99D26}" srcOrd="0" destOrd="0" presId="urn:microsoft.com/office/officeart/2005/8/layout/hList1"/>
    <dgm:cxn modelId="{389F9056-4E13-4401-8713-6F4AF921B723}" srcId="{B89968BD-0DC4-4078-8915-A546161A3227}" destId="{B3CC30F9-9C53-443A-9157-2408A200B69A}" srcOrd="0" destOrd="0" parTransId="{F9A22DF0-98FE-4CF3-A0A0-9132C6D2D056}" sibTransId="{3F6CA12C-55E6-40D1-9C00-A7C54B1420BD}"/>
    <dgm:cxn modelId="{14F6E876-F8DF-4044-970B-C853C34E71C0}" srcId="{96682295-5AA9-47F1-A04F-209241E7DD5D}" destId="{F4DE39E3-74A3-46E9-BE28-EC1B34308A26}" srcOrd="3" destOrd="0" parTransId="{F745EAB4-5567-430C-B424-DC2A2BA0AF65}" sibTransId="{DFB6185C-8926-4770-BCF7-A0533EA59898}"/>
    <dgm:cxn modelId="{C6CA2A57-999B-47EB-93B9-D63D9145A183}" type="presOf" srcId="{6A466C14-7043-4AA8-9C57-6EC474F2BC58}" destId="{83E47B9F-7654-4C96-B1B1-559CE31C1558}" srcOrd="0" destOrd="2" presId="urn:microsoft.com/office/officeart/2005/8/layout/hList1"/>
    <dgm:cxn modelId="{2C897E7A-86E2-4679-B6AA-D14EAB128A09}" srcId="{D67FE347-B6AE-4BD9-87DA-38D36202D98B}" destId="{946E0BB9-9BFA-45D0-AE5B-AB97F0E58555}" srcOrd="2" destOrd="0" parTransId="{422FAB51-D188-48A1-9976-7C899249DD71}" sibTransId="{723FF67C-B9E3-452C-9FB7-B00A837F703F}"/>
    <dgm:cxn modelId="{197FA27C-7650-491A-A24A-4B2FBEA0AE9C}" type="presOf" srcId="{B188881C-8452-44EC-B299-52BABCCC1872}" destId="{CCE30914-0F8D-4266-8116-6A069D2BD9C4}" srcOrd="0" destOrd="2" presId="urn:microsoft.com/office/officeart/2005/8/layout/hList1"/>
    <dgm:cxn modelId="{10F7F180-4850-48AA-97CB-04678A43C948}" srcId="{D6C6BCD6-0D89-4AE2-91BE-BCBD589687B9}" destId="{15701E3A-1C31-4772-9153-B801BA22150B}" srcOrd="0" destOrd="0" parTransId="{5DD37F66-7F9D-4792-AE9C-86CBCC4F5D03}" sibTransId="{F5456CFB-B445-4C49-9324-C9FAD896299E}"/>
    <dgm:cxn modelId="{1399388D-0F64-4C29-B402-5E3EC297CAE8}" type="presOf" srcId="{94E4375C-AF0C-4607-8AA2-7B67229F2BE6}" destId="{3A829945-FEED-4477-AF19-D080412DDDF6}" srcOrd="0" destOrd="0" presId="urn:microsoft.com/office/officeart/2005/8/layout/hList1"/>
    <dgm:cxn modelId="{5C7C798E-71D1-4B47-8CE9-9D9F14935AE6}" srcId="{6CF36946-42E5-4FF8-985E-5E3FC99ED387}" destId="{D9541E74-4CA3-4D42-9A5E-EE1D82AB72BB}" srcOrd="2" destOrd="0" parTransId="{95FA6D31-67EC-4D5F-A9E6-243AA683BB4A}" sibTransId="{DC3C5823-6DC4-4BF6-B7FD-11EA0B86A087}"/>
    <dgm:cxn modelId="{9A488294-FF2B-495B-B897-24501EDF3963}" type="presOf" srcId="{B89968BD-0DC4-4078-8915-A546161A3227}" destId="{DC05C29C-3A70-4186-B135-2788D1361768}" srcOrd="0" destOrd="0" presId="urn:microsoft.com/office/officeart/2005/8/layout/hList1"/>
    <dgm:cxn modelId="{2E9BB79C-B589-45FF-BB97-06FEC8DC144D}" type="presOf" srcId="{A9394EF3-BABE-43AD-9F6E-AE8F8F61F5BD}" destId="{773C5642-6E5D-4E50-9467-AE83AB71CDCE}" srcOrd="0" destOrd="1" presId="urn:microsoft.com/office/officeart/2005/8/layout/hList1"/>
    <dgm:cxn modelId="{DB53CD9C-2C5A-4B1E-8B25-725F28E4D703}" srcId="{D6C6BCD6-0D89-4AE2-91BE-BCBD589687B9}" destId="{BCE236A4-AF6D-4D73-A336-A0515F608756}" srcOrd="2" destOrd="0" parTransId="{6029A799-1B37-4CE3-A7A0-545C2A407E34}" sibTransId="{AED7E11F-721F-4377-BB5D-299DE34EF13B}"/>
    <dgm:cxn modelId="{3EAC5FA3-3042-4B2A-A1A3-7FB58921A4A5}" type="presOf" srcId="{946E0BB9-9BFA-45D0-AE5B-AB97F0E58555}" destId="{AB4063AD-4743-497C-8416-B94B7F717169}" srcOrd="0" destOrd="2" presId="urn:microsoft.com/office/officeart/2005/8/layout/hList1"/>
    <dgm:cxn modelId="{715122A5-2B9B-47B4-8DFA-91DCB7299EC3}" srcId="{A4E05A91-0781-456E-8D0B-100CB267E8DA}" destId="{E1E3D70A-B8A4-4931-8B6F-B64A4BE83B99}" srcOrd="1" destOrd="0" parTransId="{81397E85-ED47-4C6E-B32D-8AFEBA0D57E4}" sibTransId="{ADC7BAA9-8152-4DF6-A6B0-E644BDDAD99D}"/>
    <dgm:cxn modelId="{58BA94A8-0984-48E2-97D5-CCF94784B811}" type="presOf" srcId="{2E999EA1-F754-473B-A1C9-4BB977E8EAC2}" destId="{241B55A7-FA5B-4533-945F-800594AD322F}" srcOrd="0" destOrd="1" presId="urn:microsoft.com/office/officeart/2005/8/layout/hList1"/>
    <dgm:cxn modelId="{8AA52CA9-BE4F-4EA7-A505-29BAE13767BC}" srcId="{96682295-5AA9-47F1-A04F-209241E7DD5D}" destId="{BD2886A7-058B-4B71-A7E4-5B21098ED001}" srcOrd="4" destOrd="0" parTransId="{DB19EFE8-EAC0-441E-9E24-0330959F9FD1}" sibTransId="{91E43705-65FE-4157-89DF-0FD251AF6616}"/>
    <dgm:cxn modelId="{DB0E1DAE-9AE0-44D4-B433-08FDCDCA7A15}" srcId="{94E4375C-AF0C-4607-8AA2-7B67229F2BE6}" destId="{D67FE347-B6AE-4BD9-87DA-38D36202D98B}" srcOrd="1" destOrd="0" parTransId="{FF897CB4-3C44-45D9-A43C-67C97045A250}" sibTransId="{D3C7EF40-C904-4C42-8BCE-F6BD9B148837}"/>
    <dgm:cxn modelId="{F0CC26B2-EE57-4411-8D90-1906E33E0023}" srcId="{94E4375C-AF0C-4607-8AA2-7B67229F2BE6}" destId="{A4E05A91-0781-456E-8D0B-100CB267E8DA}" srcOrd="0" destOrd="0" parTransId="{944F0EEA-A1E3-4975-B023-7C0926B3D6B7}" sibTransId="{06E96BAD-FD72-4330-AC06-AD2A060D3AB5}"/>
    <dgm:cxn modelId="{EE37CCB8-98F7-4CE2-AA8F-54D2FBA77C75}" srcId="{A4E05A91-0781-456E-8D0B-100CB267E8DA}" destId="{84F6CF33-0677-493E-8E98-B56B3A2D0BEF}" srcOrd="0" destOrd="0" parTransId="{69F15A32-E3B4-4F24-93D6-625B5E82BC88}" sibTransId="{DEDCACE4-1256-4832-A827-027BD8B01890}"/>
    <dgm:cxn modelId="{B733F8BD-8219-489C-B503-71CB37926DEF}" srcId="{96682295-5AA9-47F1-A04F-209241E7DD5D}" destId="{6A466C14-7043-4AA8-9C57-6EC474F2BC58}" srcOrd="2" destOrd="0" parTransId="{CB4F037A-2A62-46B1-A339-10B39ED2253A}" sibTransId="{EC90F7A8-A819-4320-882A-41EBA7DAC531}"/>
    <dgm:cxn modelId="{853492CB-FD20-4279-B461-21F5DFFAF15F}" srcId="{6CF36946-42E5-4FF8-985E-5E3FC99ED387}" destId="{A9394EF3-BABE-43AD-9F6E-AE8F8F61F5BD}" srcOrd="1" destOrd="0" parTransId="{73106165-1294-431B-8019-2AE67F7C0D4B}" sibTransId="{04B3280F-F80D-4CA2-B742-494DE7DF8917}"/>
    <dgm:cxn modelId="{D23050CE-F034-4CB5-9157-289D9449A1B8}" type="presOf" srcId="{1EE45B88-D3E5-414F-B3C7-5EE71EBA616E}" destId="{773C5642-6E5D-4E50-9467-AE83AB71CDCE}" srcOrd="0" destOrd="0" presId="urn:microsoft.com/office/officeart/2005/8/layout/hList1"/>
    <dgm:cxn modelId="{7853A6CE-54C2-44EA-8DFF-09C3999EEF6D}" type="presOf" srcId="{D9C30948-0B7D-4452-800D-61A6A086B18D}" destId="{241B55A7-FA5B-4533-945F-800594AD322F}" srcOrd="0" destOrd="2" presId="urn:microsoft.com/office/officeart/2005/8/layout/hList1"/>
    <dgm:cxn modelId="{F62ACDCE-FC96-4367-921E-DB5E9D8B4055}" type="presOf" srcId="{BCE236A4-AF6D-4D73-A336-A0515F608756}" destId="{E5B4F9F3-A8EB-4548-B7E7-A9B5D125B58D}" srcOrd="0" destOrd="2" presId="urn:microsoft.com/office/officeart/2005/8/layout/hList1"/>
    <dgm:cxn modelId="{701C19D0-DF2E-407D-A107-C131F3B31CA0}" type="presOf" srcId="{201D43BC-8041-47E4-B9E5-B0BE6000701B}" destId="{E5B4F9F3-A8EB-4548-B7E7-A9B5D125B58D}" srcOrd="0" destOrd="1" presId="urn:microsoft.com/office/officeart/2005/8/layout/hList1"/>
    <dgm:cxn modelId="{C25C85DA-88A7-4BF9-98D7-1F7DB9485D0D}" type="presOf" srcId="{6CF36946-42E5-4FF8-985E-5E3FC99ED387}" destId="{9E65CE12-E499-4E50-9A76-A10471A0A8A6}" srcOrd="0" destOrd="0" presId="urn:microsoft.com/office/officeart/2005/8/layout/hList1"/>
    <dgm:cxn modelId="{ECDF37DC-3A36-4F7C-937B-AA78C80AED4A}" srcId="{6CF36946-42E5-4FF8-985E-5E3FC99ED387}" destId="{D567D0BB-6749-4E21-AC22-10210D02A0FB}" srcOrd="3" destOrd="0" parTransId="{1FFFBD8E-1778-418C-8F8C-CB3D4F1C64C6}" sibTransId="{E6A884A2-AFDF-4B52-944A-FB04B4A30173}"/>
    <dgm:cxn modelId="{9F988FDE-0682-49D6-878A-27B7A93C1814}" srcId="{94E4375C-AF0C-4607-8AA2-7B67229F2BE6}" destId="{6CF36946-42E5-4FF8-985E-5E3FC99ED387}" srcOrd="3" destOrd="0" parTransId="{F8D19BD7-0D9A-4C77-9F3B-45ADF3F6E1C4}" sibTransId="{4DDCDD18-C11D-4E3A-B97B-34CCC95C9DBC}"/>
    <dgm:cxn modelId="{D789C8E3-CE7E-4EE8-B5F7-492C1E5AAF49}" srcId="{B89968BD-0DC4-4078-8915-A546161A3227}" destId="{2E999EA1-F754-473B-A1C9-4BB977E8EAC2}" srcOrd="1" destOrd="0" parTransId="{93A523FC-CC97-43EC-9CAB-3DA6875D491D}" sibTransId="{A9B20B07-78DE-4348-80B7-951DE85AF114}"/>
    <dgm:cxn modelId="{C046B3E9-4746-498D-BD9A-FBA9BABAC10A}" type="presOf" srcId="{D2155C28-90BB-4E4E-926C-12CA21CC16E4}" destId="{AB4063AD-4743-497C-8416-B94B7F717169}" srcOrd="0" destOrd="1" presId="urn:microsoft.com/office/officeart/2005/8/layout/hList1"/>
    <dgm:cxn modelId="{ECBDAAEA-9679-4FAF-8CA4-108067718F59}" type="presOf" srcId="{D9541E74-4CA3-4D42-9A5E-EE1D82AB72BB}" destId="{773C5642-6E5D-4E50-9467-AE83AB71CDCE}" srcOrd="0" destOrd="2" presId="urn:microsoft.com/office/officeart/2005/8/layout/hList1"/>
    <dgm:cxn modelId="{19E50CEF-7EA5-4EAE-9695-1802A0694463}" srcId="{A4E05A91-0781-456E-8D0B-100CB267E8DA}" destId="{B188881C-8452-44EC-B299-52BABCCC1872}" srcOrd="2" destOrd="0" parTransId="{6A1D62A0-3C91-4045-A16A-106BA0676212}" sibTransId="{6022FBCB-84D7-4E4D-A4B9-8E3EBB73477D}"/>
    <dgm:cxn modelId="{6C2342F2-9B1F-4CD5-9907-55D8F542BE0C}" type="presOf" srcId="{580B22C8-3B2E-4681-A2D4-775D9FD76175}" destId="{CCE30914-0F8D-4266-8116-6A069D2BD9C4}" srcOrd="0" destOrd="3" presId="urn:microsoft.com/office/officeart/2005/8/layout/hList1"/>
    <dgm:cxn modelId="{3CCAB0F3-46B0-4FF5-BDA3-69B71D7B8171}" srcId="{D67FE347-B6AE-4BD9-87DA-38D36202D98B}" destId="{8C29704C-B5A4-47D8-8B82-48A6FEEEE999}" srcOrd="0" destOrd="0" parTransId="{BA0FC864-A2D3-4B2E-84A5-A95ADDE56D2B}" sibTransId="{B182F1BB-976B-4362-AE77-7DAEBDFEB4EF}"/>
    <dgm:cxn modelId="{E88EB6F5-21F3-434D-8FF3-5F099056FEB3}" srcId="{94E4375C-AF0C-4607-8AA2-7B67229F2BE6}" destId="{D6C6BCD6-0D89-4AE2-91BE-BCBD589687B9}" srcOrd="2" destOrd="0" parTransId="{23176900-55F9-4D90-957D-F99B2B4848D2}" sibTransId="{4F49D125-D76E-47E7-AF87-A983E691732D}"/>
    <dgm:cxn modelId="{039CB0F9-2183-4C3C-9FB6-6A6AE6F120FA}" type="presOf" srcId="{E1E3D70A-B8A4-4931-8B6F-B64A4BE83B99}" destId="{CCE30914-0F8D-4266-8116-6A069D2BD9C4}" srcOrd="0" destOrd="1" presId="urn:microsoft.com/office/officeart/2005/8/layout/hList1"/>
    <dgm:cxn modelId="{A90A8F78-823E-40B1-AA6D-DD329D10D764}" type="presParOf" srcId="{3A829945-FEED-4477-AF19-D080412DDDF6}" destId="{02F4215A-23A3-4F1D-93D5-B712F9410978}" srcOrd="0" destOrd="0" presId="urn:microsoft.com/office/officeart/2005/8/layout/hList1"/>
    <dgm:cxn modelId="{35297639-B0E1-4318-8B40-5CA17A5690AC}" type="presParOf" srcId="{02F4215A-23A3-4F1D-93D5-B712F9410978}" destId="{B592C2F1-4892-43BF-85F0-68490ADD4A83}" srcOrd="0" destOrd="0" presId="urn:microsoft.com/office/officeart/2005/8/layout/hList1"/>
    <dgm:cxn modelId="{28EFFC40-AC69-4433-A43A-87B2EE2B30AF}" type="presParOf" srcId="{02F4215A-23A3-4F1D-93D5-B712F9410978}" destId="{CCE30914-0F8D-4266-8116-6A069D2BD9C4}" srcOrd="1" destOrd="0" presId="urn:microsoft.com/office/officeart/2005/8/layout/hList1"/>
    <dgm:cxn modelId="{2F7AE7A7-EF8D-4F15-9255-B4975BB2006F}" type="presParOf" srcId="{3A829945-FEED-4477-AF19-D080412DDDF6}" destId="{5458FBAB-E811-4222-8EEB-5C57132764E6}" srcOrd="1" destOrd="0" presId="urn:microsoft.com/office/officeart/2005/8/layout/hList1"/>
    <dgm:cxn modelId="{E26557F8-00F6-4244-91AC-3C00B4FF2319}" type="presParOf" srcId="{3A829945-FEED-4477-AF19-D080412DDDF6}" destId="{65F583D9-CF41-4DD6-B099-9DCBEEF2E540}" srcOrd="2" destOrd="0" presId="urn:microsoft.com/office/officeart/2005/8/layout/hList1"/>
    <dgm:cxn modelId="{C8118ABD-D2E2-46F6-9E34-2A88130BACCB}" type="presParOf" srcId="{65F583D9-CF41-4DD6-B099-9DCBEEF2E540}" destId="{127142E0-D69E-49D0-BE9D-384521B99D26}" srcOrd="0" destOrd="0" presId="urn:microsoft.com/office/officeart/2005/8/layout/hList1"/>
    <dgm:cxn modelId="{8C6DA56C-AECE-4E62-B91A-D56A1E2FBA22}" type="presParOf" srcId="{65F583D9-CF41-4DD6-B099-9DCBEEF2E540}" destId="{AB4063AD-4743-497C-8416-B94B7F717169}" srcOrd="1" destOrd="0" presId="urn:microsoft.com/office/officeart/2005/8/layout/hList1"/>
    <dgm:cxn modelId="{2F9DB601-BF10-40A5-9245-2C32DB6835AB}" type="presParOf" srcId="{3A829945-FEED-4477-AF19-D080412DDDF6}" destId="{E9B25870-0A9C-4510-8769-3109308110D8}" srcOrd="3" destOrd="0" presId="urn:microsoft.com/office/officeart/2005/8/layout/hList1"/>
    <dgm:cxn modelId="{7C254E10-815B-4970-A4D1-EC925E1EB9BF}" type="presParOf" srcId="{3A829945-FEED-4477-AF19-D080412DDDF6}" destId="{DDC798DE-85A8-4DE1-9E68-934BF1DB2BF1}" srcOrd="4" destOrd="0" presId="urn:microsoft.com/office/officeart/2005/8/layout/hList1"/>
    <dgm:cxn modelId="{7A803773-59D0-4460-BF7D-D7A758003DDF}" type="presParOf" srcId="{DDC798DE-85A8-4DE1-9E68-934BF1DB2BF1}" destId="{826CAAB1-38C4-4F82-AC0C-6CD29BE6BD81}" srcOrd="0" destOrd="0" presId="urn:microsoft.com/office/officeart/2005/8/layout/hList1"/>
    <dgm:cxn modelId="{19672D66-17AB-4478-8D5B-CE5EC5451803}" type="presParOf" srcId="{DDC798DE-85A8-4DE1-9E68-934BF1DB2BF1}" destId="{E5B4F9F3-A8EB-4548-B7E7-A9B5D125B58D}" srcOrd="1" destOrd="0" presId="urn:microsoft.com/office/officeart/2005/8/layout/hList1"/>
    <dgm:cxn modelId="{48023DF5-CDBC-4BAB-8450-E5D87297949D}" type="presParOf" srcId="{3A829945-FEED-4477-AF19-D080412DDDF6}" destId="{59794C97-2349-4869-8502-3A94EB29C9F7}" srcOrd="5" destOrd="0" presId="urn:microsoft.com/office/officeart/2005/8/layout/hList1"/>
    <dgm:cxn modelId="{D999C9AD-C73E-46D5-94E5-1F48C71B8CE2}" type="presParOf" srcId="{3A829945-FEED-4477-AF19-D080412DDDF6}" destId="{C0CFF092-989E-42A9-B37B-AC9EFEE8F803}" srcOrd="6" destOrd="0" presId="urn:microsoft.com/office/officeart/2005/8/layout/hList1"/>
    <dgm:cxn modelId="{16E87EE3-C2FF-44D6-8815-B1647EBF7FCE}" type="presParOf" srcId="{C0CFF092-989E-42A9-B37B-AC9EFEE8F803}" destId="{9E65CE12-E499-4E50-9A76-A10471A0A8A6}" srcOrd="0" destOrd="0" presId="urn:microsoft.com/office/officeart/2005/8/layout/hList1"/>
    <dgm:cxn modelId="{0F29C379-269E-4A36-8F09-8F50EB79342E}" type="presParOf" srcId="{C0CFF092-989E-42A9-B37B-AC9EFEE8F803}" destId="{773C5642-6E5D-4E50-9467-AE83AB71CDCE}" srcOrd="1" destOrd="0" presId="urn:microsoft.com/office/officeart/2005/8/layout/hList1"/>
    <dgm:cxn modelId="{53A3637A-FE75-4724-A7B9-16A15C91F57E}" type="presParOf" srcId="{3A829945-FEED-4477-AF19-D080412DDDF6}" destId="{E1E15731-B64C-41C5-996E-F03F066C4975}" srcOrd="7" destOrd="0" presId="urn:microsoft.com/office/officeart/2005/8/layout/hList1"/>
    <dgm:cxn modelId="{86FD075E-5676-4FA2-AC3B-AB19792C7279}" type="presParOf" srcId="{3A829945-FEED-4477-AF19-D080412DDDF6}" destId="{EF88C29C-3027-4271-B2FC-753E498C2A69}" srcOrd="8" destOrd="0" presId="urn:microsoft.com/office/officeart/2005/8/layout/hList1"/>
    <dgm:cxn modelId="{76B6EEB7-C122-4D71-8C54-94B41F76DBE0}" type="presParOf" srcId="{EF88C29C-3027-4271-B2FC-753E498C2A69}" destId="{43EF8171-273F-4E5C-B115-3280AE36F31B}" srcOrd="0" destOrd="0" presId="urn:microsoft.com/office/officeart/2005/8/layout/hList1"/>
    <dgm:cxn modelId="{7C5369A9-3A93-49E3-809F-4AA190245784}" type="presParOf" srcId="{EF88C29C-3027-4271-B2FC-753E498C2A69}" destId="{83E47B9F-7654-4C96-B1B1-559CE31C1558}" srcOrd="1" destOrd="0" presId="urn:microsoft.com/office/officeart/2005/8/layout/hList1"/>
    <dgm:cxn modelId="{9A6AAF37-48A2-4B06-9A37-EA62DB5694E6}" type="presParOf" srcId="{3A829945-FEED-4477-AF19-D080412DDDF6}" destId="{E9C990B7-0C08-4DD3-9BA8-8508CD7A7347}" srcOrd="9" destOrd="0" presId="urn:microsoft.com/office/officeart/2005/8/layout/hList1"/>
    <dgm:cxn modelId="{4E3A7709-7003-4672-8657-6E8CF44F598E}" type="presParOf" srcId="{3A829945-FEED-4477-AF19-D080412DDDF6}" destId="{A46B42EE-58FD-4353-B9B9-760DAD4A646B}" srcOrd="10" destOrd="0" presId="urn:microsoft.com/office/officeart/2005/8/layout/hList1"/>
    <dgm:cxn modelId="{4C0D7369-7F85-4B96-B9A2-4DA0399F0917}" type="presParOf" srcId="{A46B42EE-58FD-4353-B9B9-760DAD4A646B}" destId="{DC05C29C-3A70-4186-B135-2788D1361768}" srcOrd="0" destOrd="0" presId="urn:microsoft.com/office/officeart/2005/8/layout/hList1"/>
    <dgm:cxn modelId="{75F53E4B-0AED-4405-BE69-29104A827950}" type="presParOf" srcId="{A46B42EE-58FD-4353-B9B9-760DAD4A646B}" destId="{241B55A7-FA5B-4533-945F-800594AD32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A4368-19AC-4F2F-8E39-6858007ED4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45D2C1F-9A29-4FC8-8CA0-1B5818CFBBBD}">
      <dgm:prSet phldrT="[Text]"/>
      <dgm:spPr/>
      <dgm:t>
        <a:bodyPr/>
        <a:lstStyle/>
        <a:p>
          <a:r>
            <a:rPr lang="en-US" dirty="0"/>
            <a:t>Option 1: Goal Setting</a:t>
          </a:r>
        </a:p>
      </dgm:t>
    </dgm:pt>
    <dgm:pt modelId="{1A5297AB-5002-4314-8974-FA13C1DD3181}" type="parTrans" cxnId="{B744D163-19E5-4946-AC97-69C12F597112}">
      <dgm:prSet/>
      <dgm:spPr/>
      <dgm:t>
        <a:bodyPr/>
        <a:lstStyle/>
        <a:p>
          <a:endParaRPr lang="en-US"/>
        </a:p>
      </dgm:t>
    </dgm:pt>
    <dgm:pt modelId="{32C42509-DF45-4FAB-A7B5-1BCC1FE8B563}" type="sibTrans" cxnId="{B744D163-19E5-4946-AC97-69C12F597112}">
      <dgm:prSet/>
      <dgm:spPr/>
      <dgm:t>
        <a:bodyPr/>
        <a:lstStyle/>
        <a:p>
          <a:endParaRPr lang="en-US"/>
        </a:p>
      </dgm:t>
    </dgm:pt>
    <dgm:pt modelId="{A18F2CCB-5D86-4E22-88F7-496BAA2EB477}">
      <dgm:prSet phldrT="[Text]"/>
      <dgm:spPr/>
      <dgm:t>
        <a:bodyPr/>
        <a:lstStyle/>
        <a:p>
          <a:r>
            <a:rPr lang="en-US" dirty="0"/>
            <a:t>Option 2: Force Field Analysis</a:t>
          </a:r>
        </a:p>
      </dgm:t>
    </dgm:pt>
    <dgm:pt modelId="{A76A2122-E7D1-46B5-8B27-8CAF1D001A8E}" type="parTrans" cxnId="{859CA96E-3BDE-4F60-BE10-60F4276F1990}">
      <dgm:prSet/>
      <dgm:spPr/>
      <dgm:t>
        <a:bodyPr/>
        <a:lstStyle/>
        <a:p>
          <a:endParaRPr lang="en-US"/>
        </a:p>
      </dgm:t>
    </dgm:pt>
    <dgm:pt modelId="{CF680934-0061-4B4C-8962-B258F055D8F4}" type="sibTrans" cxnId="{859CA96E-3BDE-4F60-BE10-60F4276F1990}">
      <dgm:prSet/>
      <dgm:spPr/>
      <dgm:t>
        <a:bodyPr/>
        <a:lstStyle/>
        <a:p>
          <a:endParaRPr lang="en-US"/>
        </a:p>
      </dgm:t>
    </dgm:pt>
    <dgm:pt modelId="{8A3CB01D-9B6A-4CC8-9362-566D66DC8228}">
      <dgm:prSet phldrT="[Text]"/>
      <dgm:spPr/>
      <dgm:t>
        <a:bodyPr/>
        <a:lstStyle/>
        <a:p>
          <a:r>
            <a:rPr lang="en-US" dirty="0"/>
            <a:t>Option 3: Inventory of Current Actions</a:t>
          </a:r>
        </a:p>
      </dgm:t>
    </dgm:pt>
    <dgm:pt modelId="{907334B5-C471-407E-83EC-55C633425424}" type="parTrans" cxnId="{D9F2A86D-8767-40DA-8D21-7D382808A0D2}">
      <dgm:prSet/>
      <dgm:spPr/>
      <dgm:t>
        <a:bodyPr/>
        <a:lstStyle/>
        <a:p>
          <a:endParaRPr lang="en-US"/>
        </a:p>
      </dgm:t>
    </dgm:pt>
    <dgm:pt modelId="{493C5ABA-1630-4CAB-A63E-4DBE530EF66D}" type="sibTrans" cxnId="{D9F2A86D-8767-40DA-8D21-7D382808A0D2}">
      <dgm:prSet/>
      <dgm:spPr/>
      <dgm:t>
        <a:bodyPr/>
        <a:lstStyle/>
        <a:p>
          <a:endParaRPr lang="en-US"/>
        </a:p>
      </dgm:t>
    </dgm:pt>
    <dgm:pt modelId="{9E953FA9-EC0E-4C5B-A2C5-11B7046074AF}" type="pres">
      <dgm:prSet presAssocID="{271A4368-19AC-4F2F-8E39-6858007ED4BD}" presName="linear" presStyleCnt="0">
        <dgm:presLayoutVars>
          <dgm:dir/>
          <dgm:animLvl val="lvl"/>
          <dgm:resizeHandles val="exact"/>
        </dgm:presLayoutVars>
      </dgm:prSet>
      <dgm:spPr/>
    </dgm:pt>
    <dgm:pt modelId="{2786DE08-C78A-4796-9A73-5B8A406DEBBF}" type="pres">
      <dgm:prSet presAssocID="{C45D2C1F-9A29-4FC8-8CA0-1B5818CFBBBD}" presName="parentLin" presStyleCnt="0"/>
      <dgm:spPr/>
    </dgm:pt>
    <dgm:pt modelId="{E826AFDB-DFB7-4E3A-852B-DB98D86CD6A8}" type="pres">
      <dgm:prSet presAssocID="{C45D2C1F-9A29-4FC8-8CA0-1B5818CFBBBD}" presName="parentLeftMargin" presStyleLbl="node1" presStyleIdx="0" presStyleCnt="3"/>
      <dgm:spPr/>
    </dgm:pt>
    <dgm:pt modelId="{2A8B2E23-637F-4EBC-8FD4-F14409107FB9}" type="pres">
      <dgm:prSet presAssocID="{C45D2C1F-9A29-4FC8-8CA0-1B5818CFBBBD}" presName="parentText" presStyleLbl="node1" presStyleIdx="0" presStyleCnt="3">
        <dgm:presLayoutVars>
          <dgm:chMax val="0"/>
          <dgm:bulletEnabled val="1"/>
        </dgm:presLayoutVars>
      </dgm:prSet>
      <dgm:spPr/>
    </dgm:pt>
    <dgm:pt modelId="{4F1F66D9-4752-4464-AEEC-D21B8460355B}" type="pres">
      <dgm:prSet presAssocID="{C45D2C1F-9A29-4FC8-8CA0-1B5818CFBBBD}" presName="negativeSpace" presStyleCnt="0"/>
      <dgm:spPr/>
    </dgm:pt>
    <dgm:pt modelId="{11028BBC-08CD-4ECF-A1B5-EDB8BC601F6F}" type="pres">
      <dgm:prSet presAssocID="{C45D2C1F-9A29-4FC8-8CA0-1B5818CFBBBD}" presName="childText" presStyleLbl="conFgAcc1" presStyleIdx="0" presStyleCnt="3">
        <dgm:presLayoutVars>
          <dgm:bulletEnabled val="1"/>
        </dgm:presLayoutVars>
      </dgm:prSet>
      <dgm:spPr/>
    </dgm:pt>
    <dgm:pt modelId="{4AB2CAB0-6514-4E15-9996-72BFA79FCBEE}" type="pres">
      <dgm:prSet presAssocID="{32C42509-DF45-4FAB-A7B5-1BCC1FE8B563}" presName="spaceBetweenRectangles" presStyleCnt="0"/>
      <dgm:spPr/>
    </dgm:pt>
    <dgm:pt modelId="{1D1A0F99-B8D5-41C9-B033-B3FE7A300104}" type="pres">
      <dgm:prSet presAssocID="{A18F2CCB-5D86-4E22-88F7-496BAA2EB477}" presName="parentLin" presStyleCnt="0"/>
      <dgm:spPr/>
    </dgm:pt>
    <dgm:pt modelId="{2974FB78-2DFE-44C6-B35C-9CC6A704C240}" type="pres">
      <dgm:prSet presAssocID="{A18F2CCB-5D86-4E22-88F7-496BAA2EB477}" presName="parentLeftMargin" presStyleLbl="node1" presStyleIdx="0" presStyleCnt="3"/>
      <dgm:spPr/>
    </dgm:pt>
    <dgm:pt modelId="{0BADBE71-BA2A-43AC-9D1A-3E85F76E4534}" type="pres">
      <dgm:prSet presAssocID="{A18F2CCB-5D86-4E22-88F7-496BAA2EB477}" presName="parentText" presStyleLbl="node1" presStyleIdx="1" presStyleCnt="3">
        <dgm:presLayoutVars>
          <dgm:chMax val="0"/>
          <dgm:bulletEnabled val="1"/>
        </dgm:presLayoutVars>
      </dgm:prSet>
      <dgm:spPr/>
    </dgm:pt>
    <dgm:pt modelId="{F0C8ED74-2B3E-4E33-AF26-BEF2703CC835}" type="pres">
      <dgm:prSet presAssocID="{A18F2CCB-5D86-4E22-88F7-496BAA2EB477}" presName="negativeSpace" presStyleCnt="0"/>
      <dgm:spPr/>
    </dgm:pt>
    <dgm:pt modelId="{BB5B870C-5D4B-4DAD-B0C4-DCA7F2F54681}" type="pres">
      <dgm:prSet presAssocID="{A18F2CCB-5D86-4E22-88F7-496BAA2EB477}" presName="childText" presStyleLbl="conFgAcc1" presStyleIdx="1" presStyleCnt="3">
        <dgm:presLayoutVars>
          <dgm:bulletEnabled val="1"/>
        </dgm:presLayoutVars>
      </dgm:prSet>
      <dgm:spPr/>
    </dgm:pt>
    <dgm:pt modelId="{11608D2D-0288-436A-84A4-B26B73DAC2AF}" type="pres">
      <dgm:prSet presAssocID="{CF680934-0061-4B4C-8962-B258F055D8F4}" presName="spaceBetweenRectangles" presStyleCnt="0"/>
      <dgm:spPr/>
    </dgm:pt>
    <dgm:pt modelId="{57E792C7-9F8E-4E36-B854-BB377B4B0840}" type="pres">
      <dgm:prSet presAssocID="{8A3CB01D-9B6A-4CC8-9362-566D66DC8228}" presName="parentLin" presStyleCnt="0"/>
      <dgm:spPr/>
    </dgm:pt>
    <dgm:pt modelId="{1E57AD9A-BF46-4F72-A8A8-E853E22BE43C}" type="pres">
      <dgm:prSet presAssocID="{8A3CB01D-9B6A-4CC8-9362-566D66DC8228}" presName="parentLeftMargin" presStyleLbl="node1" presStyleIdx="1" presStyleCnt="3"/>
      <dgm:spPr/>
    </dgm:pt>
    <dgm:pt modelId="{0A1FF036-9AAA-4719-81D3-EDE724987700}" type="pres">
      <dgm:prSet presAssocID="{8A3CB01D-9B6A-4CC8-9362-566D66DC8228}" presName="parentText" presStyleLbl="node1" presStyleIdx="2" presStyleCnt="3">
        <dgm:presLayoutVars>
          <dgm:chMax val="0"/>
          <dgm:bulletEnabled val="1"/>
        </dgm:presLayoutVars>
      </dgm:prSet>
      <dgm:spPr/>
    </dgm:pt>
    <dgm:pt modelId="{A0AA5839-D311-46DC-9E8D-16FD2EAF06DE}" type="pres">
      <dgm:prSet presAssocID="{8A3CB01D-9B6A-4CC8-9362-566D66DC8228}" presName="negativeSpace" presStyleCnt="0"/>
      <dgm:spPr/>
    </dgm:pt>
    <dgm:pt modelId="{6C954416-1F0B-457C-803B-9CC0E98E22C8}" type="pres">
      <dgm:prSet presAssocID="{8A3CB01D-9B6A-4CC8-9362-566D66DC8228}" presName="childText" presStyleLbl="conFgAcc1" presStyleIdx="2" presStyleCnt="3">
        <dgm:presLayoutVars>
          <dgm:bulletEnabled val="1"/>
        </dgm:presLayoutVars>
      </dgm:prSet>
      <dgm:spPr/>
    </dgm:pt>
  </dgm:ptLst>
  <dgm:cxnLst>
    <dgm:cxn modelId="{5F9B493D-5F37-4BCD-A842-85BE4BAA8270}" type="presOf" srcId="{A18F2CCB-5D86-4E22-88F7-496BAA2EB477}" destId="{2974FB78-2DFE-44C6-B35C-9CC6A704C240}" srcOrd="0" destOrd="0" presId="urn:microsoft.com/office/officeart/2005/8/layout/list1"/>
    <dgm:cxn modelId="{B744D163-19E5-4946-AC97-69C12F597112}" srcId="{271A4368-19AC-4F2F-8E39-6858007ED4BD}" destId="{C45D2C1F-9A29-4FC8-8CA0-1B5818CFBBBD}" srcOrd="0" destOrd="0" parTransId="{1A5297AB-5002-4314-8974-FA13C1DD3181}" sibTransId="{32C42509-DF45-4FAB-A7B5-1BCC1FE8B563}"/>
    <dgm:cxn modelId="{D9F2A86D-8767-40DA-8D21-7D382808A0D2}" srcId="{271A4368-19AC-4F2F-8E39-6858007ED4BD}" destId="{8A3CB01D-9B6A-4CC8-9362-566D66DC8228}" srcOrd="2" destOrd="0" parTransId="{907334B5-C471-407E-83EC-55C633425424}" sibTransId="{493C5ABA-1630-4CAB-A63E-4DBE530EF66D}"/>
    <dgm:cxn modelId="{859CA96E-3BDE-4F60-BE10-60F4276F1990}" srcId="{271A4368-19AC-4F2F-8E39-6858007ED4BD}" destId="{A18F2CCB-5D86-4E22-88F7-496BAA2EB477}" srcOrd="1" destOrd="0" parTransId="{A76A2122-E7D1-46B5-8B27-8CAF1D001A8E}" sibTransId="{CF680934-0061-4B4C-8962-B258F055D8F4}"/>
    <dgm:cxn modelId="{550E8582-E569-49EA-84FE-500AF3E6BBF6}" type="presOf" srcId="{A18F2CCB-5D86-4E22-88F7-496BAA2EB477}" destId="{0BADBE71-BA2A-43AC-9D1A-3E85F76E4534}" srcOrd="1" destOrd="0" presId="urn:microsoft.com/office/officeart/2005/8/layout/list1"/>
    <dgm:cxn modelId="{559C1E8D-CF19-4890-BE2B-C02A227855EF}" type="presOf" srcId="{C45D2C1F-9A29-4FC8-8CA0-1B5818CFBBBD}" destId="{2A8B2E23-637F-4EBC-8FD4-F14409107FB9}" srcOrd="1" destOrd="0" presId="urn:microsoft.com/office/officeart/2005/8/layout/list1"/>
    <dgm:cxn modelId="{090BDDA1-7C44-4287-B3FB-62E7E9ECD830}" type="presOf" srcId="{271A4368-19AC-4F2F-8E39-6858007ED4BD}" destId="{9E953FA9-EC0E-4C5B-A2C5-11B7046074AF}" srcOrd="0" destOrd="0" presId="urn:microsoft.com/office/officeart/2005/8/layout/list1"/>
    <dgm:cxn modelId="{25E7F6AC-FDB6-4415-9353-CCFD6E2154A7}" type="presOf" srcId="{C45D2C1F-9A29-4FC8-8CA0-1B5818CFBBBD}" destId="{E826AFDB-DFB7-4E3A-852B-DB98D86CD6A8}" srcOrd="0" destOrd="0" presId="urn:microsoft.com/office/officeart/2005/8/layout/list1"/>
    <dgm:cxn modelId="{AC6A4ED1-B88B-473E-A0B9-4C1F17D1CE7A}" type="presOf" srcId="{8A3CB01D-9B6A-4CC8-9362-566D66DC8228}" destId="{1E57AD9A-BF46-4F72-A8A8-E853E22BE43C}" srcOrd="0" destOrd="0" presId="urn:microsoft.com/office/officeart/2005/8/layout/list1"/>
    <dgm:cxn modelId="{2BBF89FD-5E01-49C6-9D39-E258933080E5}" type="presOf" srcId="{8A3CB01D-9B6A-4CC8-9362-566D66DC8228}" destId="{0A1FF036-9AAA-4719-81D3-EDE724987700}" srcOrd="1" destOrd="0" presId="urn:microsoft.com/office/officeart/2005/8/layout/list1"/>
    <dgm:cxn modelId="{03A7CEF8-9E83-4579-99A1-5C92B8178A5E}" type="presParOf" srcId="{9E953FA9-EC0E-4C5B-A2C5-11B7046074AF}" destId="{2786DE08-C78A-4796-9A73-5B8A406DEBBF}" srcOrd="0" destOrd="0" presId="urn:microsoft.com/office/officeart/2005/8/layout/list1"/>
    <dgm:cxn modelId="{DF1977E9-92EA-4A5D-A626-CF5692F5D9A4}" type="presParOf" srcId="{2786DE08-C78A-4796-9A73-5B8A406DEBBF}" destId="{E826AFDB-DFB7-4E3A-852B-DB98D86CD6A8}" srcOrd="0" destOrd="0" presId="urn:microsoft.com/office/officeart/2005/8/layout/list1"/>
    <dgm:cxn modelId="{551DF72A-6ABE-4C0D-A841-AA7645055156}" type="presParOf" srcId="{2786DE08-C78A-4796-9A73-5B8A406DEBBF}" destId="{2A8B2E23-637F-4EBC-8FD4-F14409107FB9}" srcOrd="1" destOrd="0" presId="urn:microsoft.com/office/officeart/2005/8/layout/list1"/>
    <dgm:cxn modelId="{F6B51B8D-0CB4-402A-8B29-E574ADBDCCE6}" type="presParOf" srcId="{9E953FA9-EC0E-4C5B-A2C5-11B7046074AF}" destId="{4F1F66D9-4752-4464-AEEC-D21B8460355B}" srcOrd="1" destOrd="0" presId="urn:microsoft.com/office/officeart/2005/8/layout/list1"/>
    <dgm:cxn modelId="{A509C75C-0EB2-4A0F-90F3-3F861A47C2A4}" type="presParOf" srcId="{9E953FA9-EC0E-4C5B-A2C5-11B7046074AF}" destId="{11028BBC-08CD-4ECF-A1B5-EDB8BC601F6F}" srcOrd="2" destOrd="0" presId="urn:microsoft.com/office/officeart/2005/8/layout/list1"/>
    <dgm:cxn modelId="{5FCE2365-F516-4786-B9D0-85DD9175E285}" type="presParOf" srcId="{9E953FA9-EC0E-4C5B-A2C5-11B7046074AF}" destId="{4AB2CAB0-6514-4E15-9996-72BFA79FCBEE}" srcOrd="3" destOrd="0" presId="urn:microsoft.com/office/officeart/2005/8/layout/list1"/>
    <dgm:cxn modelId="{417A69EE-F25A-42DD-B8F1-B57B700BBBAA}" type="presParOf" srcId="{9E953FA9-EC0E-4C5B-A2C5-11B7046074AF}" destId="{1D1A0F99-B8D5-41C9-B033-B3FE7A300104}" srcOrd="4" destOrd="0" presId="urn:microsoft.com/office/officeart/2005/8/layout/list1"/>
    <dgm:cxn modelId="{68595F36-3AAD-4056-8818-F43C87DBC6F1}" type="presParOf" srcId="{1D1A0F99-B8D5-41C9-B033-B3FE7A300104}" destId="{2974FB78-2DFE-44C6-B35C-9CC6A704C240}" srcOrd="0" destOrd="0" presId="urn:microsoft.com/office/officeart/2005/8/layout/list1"/>
    <dgm:cxn modelId="{D0D09749-6AF1-4F37-A399-E90CA3E6E8FF}" type="presParOf" srcId="{1D1A0F99-B8D5-41C9-B033-B3FE7A300104}" destId="{0BADBE71-BA2A-43AC-9D1A-3E85F76E4534}" srcOrd="1" destOrd="0" presId="urn:microsoft.com/office/officeart/2005/8/layout/list1"/>
    <dgm:cxn modelId="{4FBDD394-FE57-4326-A1E2-E84345B076A1}" type="presParOf" srcId="{9E953FA9-EC0E-4C5B-A2C5-11B7046074AF}" destId="{F0C8ED74-2B3E-4E33-AF26-BEF2703CC835}" srcOrd="5" destOrd="0" presId="urn:microsoft.com/office/officeart/2005/8/layout/list1"/>
    <dgm:cxn modelId="{028A1C73-D64C-4DB5-BEB4-D176CE7989B6}" type="presParOf" srcId="{9E953FA9-EC0E-4C5B-A2C5-11B7046074AF}" destId="{BB5B870C-5D4B-4DAD-B0C4-DCA7F2F54681}" srcOrd="6" destOrd="0" presId="urn:microsoft.com/office/officeart/2005/8/layout/list1"/>
    <dgm:cxn modelId="{0A0FC17C-218F-48E6-9D49-F83E6BA6F0B7}" type="presParOf" srcId="{9E953FA9-EC0E-4C5B-A2C5-11B7046074AF}" destId="{11608D2D-0288-436A-84A4-B26B73DAC2AF}" srcOrd="7" destOrd="0" presId="urn:microsoft.com/office/officeart/2005/8/layout/list1"/>
    <dgm:cxn modelId="{DF25F385-D196-4C8D-BABF-CFAA6D794C8C}" type="presParOf" srcId="{9E953FA9-EC0E-4C5B-A2C5-11B7046074AF}" destId="{57E792C7-9F8E-4E36-B854-BB377B4B0840}" srcOrd="8" destOrd="0" presId="urn:microsoft.com/office/officeart/2005/8/layout/list1"/>
    <dgm:cxn modelId="{F1ADF878-FF09-4C03-BAA2-B5E410E488C9}" type="presParOf" srcId="{57E792C7-9F8E-4E36-B854-BB377B4B0840}" destId="{1E57AD9A-BF46-4F72-A8A8-E853E22BE43C}" srcOrd="0" destOrd="0" presId="urn:microsoft.com/office/officeart/2005/8/layout/list1"/>
    <dgm:cxn modelId="{6EAC8BD9-6FB7-415B-9A0C-A66B1C6DA289}" type="presParOf" srcId="{57E792C7-9F8E-4E36-B854-BB377B4B0840}" destId="{0A1FF036-9AAA-4719-81D3-EDE724987700}" srcOrd="1" destOrd="0" presId="urn:microsoft.com/office/officeart/2005/8/layout/list1"/>
    <dgm:cxn modelId="{F041A585-09F3-45C1-9949-71064736BBDA}" type="presParOf" srcId="{9E953FA9-EC0E-4C5B-A2C5-11B7046074AF}" destId="{A0AA5839-D311-46DC-9E8D-16FD2EAF06DE}" srcOrd="9" destOrd="0" presId="urn:microsoft.com/office/officeart/2005/8/layout/list1"/>
    <dgm:cxn modelId="{5A183424-86E7-4A00-B1DB-F4C5801D8016}" type="presParOf" srcId="{9E953FA9-EC0E-4C5B-A2C5-11B7046074AF}" destId="{6C954416-1F0B-457C-803B-9CC0E98E22C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2C2F1-4892-43BF-85F0-68490ADD4A83}">
      <dsp:nvSpPr>
        <dsp:cNvPr id="0" name=""/>
        <dsp:cNvSpPr/>
      </dsp:nvSpPr>
      <dsp:spPr>
        <a:xfrm>
          <a:off x="3423" y="1162241"/>
          <a:ext cx="1818679" cy="542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1. Energy appliances</a:t>
          </a:r>
        </a:p>
      </dsp:txBody>
      <dsp:txXfrm>
        <a:off x="3423" y="1162241"/>
        <a:ext cx="1818679" cy="542801"/>
      </dsp:txXfrm>
    </dsp:sp>
    <dsp:sp modelId="{CCE30914-0F8D-4266-8116-6A069D2BD9C4}">
      <dsp:nvSpPr>
        <dsp:cNvPr id="0" name=""/>
        <dsp:cNvSpPr/>
      </dsp:nvSpPr>
      <dsp:spPr>
        <a:xfrm>
          <a:off x="3423" y="1705043"/>
          <a:ext cx="1818679" cy="20142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HVAC</a:t>
          </a:r>
        </a:p>
        <a:p>
          <a:pPr marL="114300" lvl="1" indent="-114300" algn="l" defTabSz="666750">
            <a:lnSpc>
              <a:spcPct val="90000"/>
            </a:lnSpc>
            <a:spcBef>
              <a:spcPct val="0"/>
            </a:spcBef>
            <a:spcAft>
              <a:spcPct val="15000"/>
            </a:spcAft>
            <a:buChar char="•"/>
          </a:pPr>
          <a:r>
            <a:rPr lang="en-US" sz="1500" kern="1200" dirty="0"/>
            <a:t>Water heating</a:t>
          </a:r>
        </a:p>
        <a:p>
          <a:pPr marL="114300" lvl="1" indent="-114300" algn="l" defTabSz="666750">
            <a:lnSpc>
              <a:spcPct val="90000"/>
            </a:lnSpc>
            <a:spcBef>
              <a:spcPct val="0"/>
            </a:spcBef>
            <a:spcAft>
              <a:spcPct val="15000"/>
            </a:spcAft>
            <a:buChar char="•"/>
          </a:pPr>
          <a:r>
            <a:rPr lang="en-US" sz="1500" kern="1200" dirty="0"/>
            <a:t>Kitchen appliances</a:t>
          </a:r>
        </a:p>
        <a:p>
          <a:pPr marL="114300" lvl="1" indent="-114300" algn="l" defTabSz="666750">
            <a:lnSpc>
              <a:spcPct val="90000"/>
            </a:lnSpc>
            <a:spcBef>
              <a:spcPct val="0"/>
            </a:spcBef>
            <a:spcAft>
              <a:spcPct val="15000"/>
            </a:spcAft>
            <a:buChar char="•"/>
          </a:pPr>
          <a:r>
            <a:rPr lang="en-US" sz="1500" kern="1200" dirty="0"/>
            <a:t>Electrical appliances</a:t>
          </a:r>
        </a:p>
      </dsp:txBody>
      <dsp:txXfrm>
        <a:off x="3423" y="1705043"/>
        <a:ext cx="1818679" cy="2014277"/>
      </dsp:txXfrm>
    </dsp:sp>
    <dsp:sp modelId="{127142E0-D69E-49D0-BE9D-384521B99D26}">
      <dsp:nvSpPr>
        <dsp:cNvPr id="0" name=""/>
        <dsp:cNvSpPr/>
      </dsp:nvSpPr>
      <dsp:spPr>
        <a:xfrm>
          <a:off x="2076717" y="1162241"/>
          <a:ext cx="1818679" cy="542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2. Funding and finance</a:t>
          </a:r>
        </a:p>
      </dsp:txBody>
      <dsp:txXfrm>
        <a:off x="2076717" y="1162241"/>
        <a:ext cx="1818679" cy="542801"/>
      </dsp:txXfrm>
    </dsp:sp>
    <dsp:sp modelId="{AB4063AD-4743-497C-8416-B94B7F717169}">
      <dsp:nvSpPr>
        <dsp:cNvPr id="0" name=""/>
        <dsp:cNvSpPr/>
      </dsp:nvSpPr>
      <dsp:spPr>
        <a:xfrm>
          <a:off x="2076717" y="1705043"/>
          <a:ext cx="1818679" cy="20142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Access to capital</a:t>
          </a:r>
        </a:p>
        <a:p>
          <a:pPr marL="114300" lvl="1" indent="-114300" algn="l" defTabSz="666750">
            <a:lnSpc>
              <a:spcPct val="90000"/>
            </a:lnSpc>
            <a:spcBef>
              <a:spcPct val="0"/>
            </a:spcBef>
            <a:spcAft>
              <a:spcPct val="15000"/>
            </a:spcAft>
            <a:buChar char="•"/>
          </a:pPr>
          <a:r>
            <a:rPr lang="en-US" sz="1500" kern="1200" dirty="0"/>
            <a:t>Rebates</a:t>
          </a:r>
        </a:p>
        <a:p>
          <a:pPr marL="114300" lvl="1" indent="-114300" algn="l" defTabSz="666750">
            <a:lnSpc>
              <a:spcPct val="90000"/>
            </a:lnSpc>
            <a:spcBef>
              <a:spcPct val="0"/>
            </a:spcBef>
            <a:spcAft>
              <a:spcPct val="15000"/>
            </a:spcAft>
            <a:buChar char="•"/>
          </a:pPr>
          <a:r>
            <a:rPr lang="en-US" sz="1500" kern="1200" dirty="0"/>
            <a:t>Tax credits</a:t>
          </a:r>
        </a:p>
      </dsp:txBody>
      <dsp:txXfrm>
        <a:off x="2076717" y="1705043"/>
        <a:ext cx="1818679" cy="2014277"/>
      </dsp:txXfrm>
    </dsp:sp>
    <dsp:sp modelId="{826CAAB1-38C4-4F82-AC0C-6CD29BE6BD81}">
      <dsp:nvSpPr>
        <dsp:cNvPr id="0" name=""/>
        <dsp:cNvSpPr/>
      </dsp:nvSpPr>
      <dsp:spPr>
        <a:xfrm>
          <a:off x="4150012" y="1162241"/>
          <a:ext cx="1818679" cy="542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3. Energy generation &amp; storage </a:t>
          </a:r>
        </a:p>
      </dsp:txBody>
      <dsp:txXfrm>
        <a:off x="4150012" y="1162241"/>
        <a:ext cx="1818679" cy="542801"/>
      </dsp:txXfrm>
    </dsp:sp>
    <dsp:sp modelId="{E5B4F9F3-A8EB-4548-B7E7-A9B5D125B58D}">
      <dsp:nvSpPr>
        <dsp:cNvPr id="0" name=""/>
        <dsp:cNvSpPr/>
      </dsp:nvSpPr>
      <dsp:spPr>
        <a:xfrm>
          <a:off x="4150012" y="1705043"/>
          <a:ext cx="1818679" cy="20142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Solar</a:t>
          </a:r>
        </a:p>
        <a:p>
          <a:pPr marL="114300" lvl="1" indent="-114300" algn="l" defTabSz="666750">
            <a:lnSpc>
              <a:spcPct val="90000"/>
            </a:lnSpc>
            <a:spcBef>
              <a:spcPct val="0"/>
            </a:spcBef>
            <a:spcAft>
              <a:spcPct val="15000"/>
            </a:spcAft>
            <a:buChar char="•"/>
          </a:pPr>
          <a:r>
            <a:rPr lang="en-US" sz="1500" kern="1200" dirty="0"/>
            <a:t>Battery</a:t>
          </a:r>
        </a:p>
        <a:p>
          <a:pPr marL="114300" lvl="1" indent="-114300" algn="l" defTabSz="666750">
            <a:lnSpc>
              <a:spcPct val="90000"/>
            </a:lnSpc>
            <a:spcBef>
              <a:spcPct val="0"/>
            </a:spcBef>
            <a:spcAft>
              <a:spcPct val="15000"/>
            </a:spcAft>
            <a:buChar char="•"/>
          </a:pPr>
          <a:r>
            <a:rPr lang="en-US" sz="1500" kern="1200" dirty="0"/>
            <a:t>Resilience during power shut-offs</a:t>
          </a:r>
        </a:p>
      </dsp:txBody>
      <dsp:txXfrm>
        <a:off x="4150012" y="1705043"/>
        <a:ext cx="1818679" cy="2014277"/>
      </dsp:txXfrm>
    </dsp:sp>
    <dsp:sp modelId="{9E65CE12-E499-4E50-9A76-A10471A0A8A6}">
      <dsp:nvSpPr>
        <dsp:cNvPr id="0" name=""/>
        <dsp:cNvSpPr/>
      </dsp:nvSpPr>
      <dsp:spPr>
        <a:xfrm>
          <a:off x="6223307" y="1162241"/>
          <a:ext cx="1818679" cy="542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4. Market forces</a:t>
          </a:r>
        </a:p>
      </dsp:txBody>
      <dsp:txXfrm>
        <a:off x="6223307" y="1162241"/>
        <a:ext cx="1818679" cy="542801"/>
      </dsp:txXfrm>
    </dsp:sp>
    <dsp:sp modelId="{773C5642-6E5D-4E50-9467-AE83AB71CDCE}">
      <dsp:nvSpPr>
        <dsp:cNvPr id="0" name=""/>
        <dsp:cNvSpPr/>
      </dsp:nvSpPr>
      <dsp:spPr>
        <a:xfrm>
          <a:off x="6223307" y="1705043"/>
          <a:ext cx="1818679" cy="20142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Building trends</a:t>
          </a:r>
        </a:p>
        <a:p>
          <a:pPr marL="114300" lvl="1" indent="-114300" algn="l" defTabSz="666750">
            <a:lnSpc>
              <a:spcPct val="90000"/>
            </a:lnSpc>
            <a:spcBef>
              <a:spcPct val="0"/>
            </a:spcBef>
            <a:spcAft>
              <a:spcPct val="15000"/>
            </a:spcAft>
            <a:buChar char="•"/>
          </a:pPr>
          <a:r>
            <a:rPr lang="en-US" sz="1500" kern="1200" dirty="0"/>
            <a:t>Contractor and supplier behavior</a:t>
          </a:r>
        </a:p>
        <a:p>
          <a:pPr marL="114300" lvl="1" indent="-114300" algn="l" defTabSz="666750">
            <a:lnSpc>
              <a:spcPct val="90000"/>
            </a:lnSpc>
            <a:spcBef>
              <a:spcPct val="0"/>
            </a:spcBef>
            <a:spcAft>
              <a:spcPct val="15000"/>
            </a:spcAft>
            <a:buChar char="•"/>
          </a:pPr>
          <a:r>
            <a:rPr lang="en-US" sz="1500" kern="1200" dirty="0"/>
            <a:t>Price signals</a:t>
          </a:r>
        </a:p>
        <a:p>
          <a:pPr marL="114300" lvl="1" indent="-114300" algn="l" defTabSz="666750">
            <a:lnSpc>
              <a:spcPct val="90000"/>
            </a:lnSpc>
            <a:spcBef>
              <a:spcPct val="0"/>
            </a:spcBef>
            <a:spcAft>
              <a:spcPct val="15000"/>
            </a:spcAft>
            <a:buChar char="•"/>
          </a:pPr>
          <a:r>
            <a:rPr lang="en-US" sz="1500" kern="1200" dirty="0"/>
            <a:t>Real estate trends</a:t>
          </a:r>
        </a:p>
      </dsp:txBody>
      <dsp:txXfrm>
        <a:off x="6223307" y="1705043"/>
        <a:ext cx="1818679" cy="2014277"/>
      </dsp:txXfrm>
    </dsp:sp>
    <dsp:sp modelId="{43EF8171-273F-4E5C-B115-3280AE36F31B}">
      <dsp:nvSpPr>
        <dsp:cNvPr id="0" name=""/>
        <dsp:cNvSpPr/>
      </dsp:nvSpPr>
      <dsp:spPr>
        <a:xfrm>
          <a:off x="8296602" y="1162241"/>
          <a:ext cx="1818679" cy="542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5. Policy and regulations</a:t>
          </a:r>
        </a:p>
      </dsp:txBody>
      <dsp:txXfrm>
        <a:off x="8296602" y="1162241"/>
        <a:ext cx="1818679" cy="542801"/>
      </dsp:txXfrm>
    </dsp:sp>
    <dsp:sp modelId="{83E47B9F-7654-4C96-B1B1-559CE31C1558}">
      <dsp:nvSpPr>
        <dsp:cNvPr id="0" name=""/>
        <dsp:cNvSpPr/>
      </dsp:nvSpPr>
      <dsp:spPr>
        <a:xfrm>
          <a:off x="8296602" y="1705043"/>
          <a:ext cx="1818679" cy="20142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Permitting</a:t>
          </a:r>
        </a:p>
        <a:p>
          <a:pPr marL="114300" lvl="1" indent="-114300" algn="l" defTabSz="666750">
            <a:lnSpc>
              <a:spcPct val="90000"/>
            </a:lnSpc>
            <a:spcBef>
              <a:spcPct val="0"/>
            </a:spcBef>
            <a:spcAft>
              <a:spcPct val="15000"/>
            </a:spcAft>
            <a:buChar char="•"/>
          </a:pPr>
          <a:r>
            <a:rPr lang="en-US" sz="1500" kern="1200" dirty="0"/>
            <a:t>Building codes</a:t>
          </a:r>
        </a:p>
        <a:p>
          <a:pPr marL="114300" lvl="1" indent="-114300" algn="l" defTabSz="666750">
            <a:lnSpc>
              <a:spcPct val="90000"/>
            </a:lnSpc>
            <a:spcBef>
              <a:spcPct val="0"/>
            </a:spcBef>
            <a:spcAft>
              <a:spcPct val="15000"/>
            </a:spcAft>
            <a:buChar char="•"/>
          </a:pPr>
          <a:r>
            <a:rPr lang="en-US" sz="1500" kern="1200" dirty="0"/>
            <a:t>Restrictions</a:t>
          </a:r>
        </a:p>
        <a:p>
          <a:pPr marL="114300" lvl="1" indent="-114300" algn="l" defTabSz="666750">
            <a:lnSpc>
              <a:spcPct val="90000"/>
            </a:lnSpc>
            <a:spcBef>
              <a:spcPct val="0"/>
            </a:spcBef>
            <a:spcAft>
              <a:spcPct val="15000"/>
            </a:spcAft>
            <a:buChar char="•"/>
          </a:pPr>
          <a:r>
            <a:rPr lang="en-US" sz="1500" kern="1200" dirty="0"/>
            <a:t>State law</a:t>
          </a:r>
        </a:p>
        <a:p>
          <a:pPr marL="114300" lvl="1" indent="-114300" algn="l" defTabSz="666750">
            <a:lnSpc>
              <a:spcPct val="90000"/>
            </a:lnSpc>
            <a:spcBef>
              <a:spcPct val="0"/>
            </a:spcBef>
            <a:spcAft>
              <a:spcPct val="15000"/>
            </a:spcAft>
            <a:buChar char="•"/>
          </a:pPr>
          <a:r>
            <a:rPr lang="en-US" sz="1500" kern="1200" dirty="0"/>
            <a:t>Ordinances</a:t>
          </a:r>
        </a:p>
      </dsp:txBody>
      <dsp:txXfrm>
        <a:off x="8296602" y="1705043"/>
        <a:ext cx="1818679" cy="2014277"/>
      </dsp:txXfrm>
    </dsp:sp>
    <dsp:sp modelId="{DC05C29C-3A70-4186-B135-2788D1361768}">
      <dsp:nvSpPr>
        <dsp:cNvPr id="0" name=""/>
        <dsp:cNvSpPr/>
      </dsp:nvSpPr>
      <dsp:spPr>
        <a:xfrm>
          <a:off x="10369897" y="1162241"/>
          <a:ext cx="1818679" cy="5428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6. Consumer behavior</a:t>
          </a:r>
        </a:p>
      </dsp:txBody>
      <dsp:txXfrm>
        <a:off x="10369897" y="1162241"/>
        <a:ext cx="1818679" cy="542801"/>
      </dsp:txXfrm>
    </dsp:sp>
    <dsp:sp modelId="{241B55A7-FA5B-4533-945F-800594AD322F}">
      <dsp:nvSpPr>
        <dsp:cNvPr id="0" name=""/>
        <dsp:cNvSpPr/>
      </dsp:nvSpPr>
      <dsp:spPr>
        <a:xfrm>
          <a:off x="10369897" y="1705043"/>
          <a:ext cx="1818679" cy="20142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Purchasing preferences</a:t>
          </a:r>
        </a:p>
        <a:p>
          <a:pPr marL="114300" lvl="1" indent="-114300" algn="l" defTabSz="666750">
            <a:lnSpc>
              <a:spcPct val="90000"/>
            </a:lnSpc>
            <a:spcBef>
              <a:spcPct val="0"/>
            </a:spcBef>
            <a:spcAft>
              <a:spcPct val="15000"/>
            </a:spcAft>
            <a:buChar char="•"/>
          </a:pPr>
          <a:r>
            <a:rPr lang="en-US" sz="1500" kern="1200" dirty="0"/>
            <a:t>Biases</a:t>
          </a:r>
        </a:p>
        <a:p>
          <a:pPr marL="114300" lvl="1" indent="-114300" algn="l" defTabSz="666750">
            <a:lnSpc>
              <a:spcPct val="90000"/>
            </a:lnSpc>
            <a:spcBef>
              <a:spcPct val="0"/>
            </a:spcBef>
            <a:spcAft>
              <a:spcPct val="15000"/>
            </a:spcAft>
            <a:buChar char="•"/>
          </a:pPr>
          <a:r>
            <a:rPr lang="en-US" sz="1500" kern="1200" dirty="0"/>
            <a:t>Overall knowledge</a:t>
          </a:r>
        </a:p>
        <a:p>
          <a:pPr marL="114300" lvl="1" indent="-114300" algn="l" defTabSz="666750">
            <a:lnSpc>
              <a:spcPct val="90000"/>
            </a:lnSpc>
            <a:spcBef>
              <a:spcPct val="0"/>
            </a:spcBef>
            <a:spcAft>
              <a:spcPct val="15000"/>
            </a:spcAft>
            <a:buChar char="•"/>
          </a:pPr>
          <a:r>
            <a:rPr lang="en-US" sz="1500" kern="1200" dirty="0"/>
            <a:t>Health concerns</a:t>
          </a:r>
        </a:p>
        <a:p>
          <a:pPr marL="114300" lvl="1" indent="-114300" algn="l" defTabSz="666750">
            <a:lnSpc>
              <a:spcPct val="90000"/>
            </a:lnSpc>
            <a:spcBef>
              <a:spcPct val="0"/>
            </a:spcBef>
            <a:spcAft>
              <a:spcPct val="15000"/>
            </a:spcAft>
            <a:buChar char="•"/>
          </a:pPr>
          <a:r>
            <a:rPr lang="en-US" sz="1500" kern="1200" dirty="0"/>
            <a:t>Attitudes about comfort &amp; convenience</a:t>
          </a:r>
        </a:p>
      </dsp:txBody>
      <dsp:txXfrm>
        <a:off x="10369897" y="1705043"/>
        <a:ext cx="1818679" cy="2014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28BBC-08CD-4ECF-A1B5-EDB8BC601F6F}">
      <dsp:nvSpPr>
        <dsp:cNvPr id="0" name=""/>
        <dsp:cNvSpPr/>
      </dsp:nvSpPr>
      <dsp:spPr>
        <a:xfrm>
          <a:off x="0" y="871347"/>
          <a:ext cx="8872538"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8B2E23-637F-4EBC-8FD4-F14409107FB9}">
      <dsp:nvSpPr>
        <dsp:cNvPr id="0" name=""/>
        <dsp:cNvSpPr/>
      </dsp:nvSpPr>
      <dsp:spPr>
        <a:xfrm>
          <a:off x="443626" y="458067"/>
          <a:ext cx="6210776"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753" tIns="0" rIns="234753" bIns="0" numCol="1" spcCol="1270" anchor="ctr" anchorCtr="0">
          <a:noAutofit/>
        </a:bodyPr>
        <a:lstStyle/>
        <a:p>
          <a:pPr marL="0" lvl="0" indent="0" algn="l" defTabSz="1244600">
            <a:lnSpc>
              <a:spcPct val="90000"/>
            </a:lnSpc>
            <a:spcBef>
              <a:spcPct val="0"/>
            </a:spcBef>
            <a:spcAft>
              <a:spcPct val="35000"/>
            </a:spcAft>
            <a:buNone/>
          </a:pPr>
          <a:r>
            <a:rPr lang="en-US" sz="2800" kern="1200" dirty="0"/>
            <a:t>Option 1: Goal Setting</a:t>
          </a:r>
        </a:p>
      </dsp:txBody>
      <dsp:txXfrm>
        <a:off x="483975" y="498416"/>
        <a:ext cx="6130078" cy="745862"/>
      </dsp:txXfrm>
    </dsp:sp>
    <dsp:sp modelId="{BB5B870C-5D4B-4DAD-B0C4-DCA7F2F54681}">
      <dsp:nvSpPr>
        <dsp:cNvPr id="0" name=""/>
        <dsp:cNvSpPr/>
      </dsp:nvSpPr>
      <dsp:spPr>
        <a:xfrm>
          <a:off x="0" y="2141427"/>
          <a:ext cx="8872538"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DBE71-BA2A-43AC-9D1A-3E85F76E4534}">
      <dsp:nvSpPr>
        <dsp:cNvPr id="0" name=""/>
        <dsp:cNvSpPr/>
      </dsp:nvSpPr>
      <dsp:spPr>
        <a:xfrm>
          <a:off x="443626" y="1728147"/>
          <a:ext cx="6210776"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753" tIns="0" rIns="234753" bIns="0" numCol="1" spcCol="1270" anchor="ctr" anchorCtr="0">
          <a:noAutofit/>
        </a:bodyPr>
        <a:lstStyle/>
        <a:p>
          <a:pPr marL="0" lvl="0" indent="0" algn="l" defTabSz="1244600">
            <a:lnSpc>
              <a:spcPct val="90000"/>
            </a:lnSpc>
            <a:spcBef>
              <a:spcPct val="0"/>
            </a:spcBef>
            <a:spcAft>
              <a:spcPct val="35000"/>
            </a:spcAft>
            <a:buNone/>
          </a:pPr>
          <a:r>
            <a:rPr lang="en-US" sz="2800" kern="1200" dirty="0"/>
            <a:t>Option 2: Force Field Analysis</a:t>
          </a:r>
        </a:p>
      </dsp:txBody>
      <dsp:txXfrm>
        <a:off x="483975" y="1768496"/>
        <a:ext cx="6130078" cy="745862"/>
      </dsp:txXfrm>
    </dsp:sp>
    <dsp:sp modelId="{6C954416-1F0B-457C-803B-9CC0E98E22C8}">
      <dsp:nvSpPr>
        <dsp:cNvPr id="0" name=""/>
        <dsp:cNvSpPr/>
      </dsp:nvSpPr>
      <dsp:spPr>
        <a:xfrm>
          <a:off x="0" y="3411507"/>
          <a:ext cx="8872538"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1FF036-9AAA-4719-81D3-EDE724987700}">
      <dsp:nvSpPr>
        <dsp:cNvPr id="0" name=""/>
        <dsp:cNvSpPr/>
      </dsp:nvSpPr>
      <dsp:spPr>
        <a:xfrm>
          <a:off x="443626" y="2998227"/>
          <a:ext cx="6210776"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753" tIns="0" rIns="234753" bIns="0" numCol="1" spcCol="1270" anchor="ctr" anchorCtr="0">
          <a:noAutofit/>
        </a:bodyPr>
        <a:lstStyle/>
        <a:p>
          <a:pPr marL="0" lvl="0" indent="0" algn="l" defTabSz="1244600">
            <a:lnSpc>
              <a:spcPct val="90000"/>
            </a:lnSpc>
            <a:spcBef>
              <a:spcPct val="0"/>
            </a:spcBef>
            <a:spcAft>
              <a:spcPct val="35000"/>
            </a:spcAft>
            <a:buNone/>
          </a:pPr>
          <a:r>
            <a:rPr lang="en-US" sz="2800" kern="1200" dirty="0"/>
            <a:t>Option 3: Inventory of Current Actions</a:t>
          </a:r>
        </a:p>
      </dsp:txBody>
      <dsp:txXfrm>
        <a:off x="483975" y="3038576"/>
        <a:ext cx="6130078"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DDAAE-933C-4131-ABA3-080A24EE9A38}"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C07EC-9B98-4866-A750-5D90B6EA2750}" type="slidenum">
              <a:rPr lang="en-US" smtClean="0"/>
              <a:t>‹#›</a:t>
            </a:fld>
            <a:endParaRPr lang="en-US"/>
          </a:p>
        </p:txBody>
      </p:sp>
    </p:spTree>
    <p:extLst>
      <p:ext uri="{BB962C8B-B14F-4D97-AF65-F5344CB8AC3E}">
        <p14:creationId xmlns:p14="http://schemas.microsoft.com/office/powerpoint/2010/main" val="362965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vcleanenergy.org/electric-ho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RMCP committee, my name is Denise and I am a sustainability coordinator with the Office of Sustainability. Susan and I will be sharing what we have been working on with the </a:t>
            </a:r>
            <a:r>
              <a:rPr lang="en-US" dirty="0" err="1"/>
              <a:t>BayREN</a:t>
            </a:r>
            <a:r>
              <a:rPr lang="en-US" dirty="0"/>
              <a:t> program. </a:t>
            </a: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6165489-170C-984E-A37D-FBE06F9369B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09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fld id="{22599EC4-C769-4D89-9241-655E13295A93}" type="slidenum">
              <a:rPr lang="en-US" smtClean="0"/>
              <a:t>3</a:t>
            </a:fld>
            <a:endParaRPr lang="en-US"/>
          </a:p>
        </p:txBody>
      </p:sp>
    </p:spTree>
    <p:extLst>
      <p:ext uri="{BB962C8B-B14F-4D97-AF65-F5344CB8AC3E}">
        <p14:creationId xmlns:p14="http://schemas.microsoft.com/office/powerpoint/2010/main" val="137458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466725"/>
            <a:ext cx="5575300" cy="3136900"/>
          </a:xfrm>
        </p:spPr>
      </p:sp>
      <p:sp>
        <p:nvSpPr>
          <p:cNvPr id="3" name="Notes Placeholder 2"/>
          <p:cNvSpPr>
            <a:spLocks noGrp="1"/>
          </p:cNvSpPr>
          <p:nvPr>
            <p:ph type="body" idx="1"/>
          </p:nvPr>
        </p:nvSpPr>
        <p:spPr/>
        <p:txBody>
          <a:bodyPr/>
          <a:lstStyle/>
          <a:p>
            <a:r>
              <a:rPr lang="en-US"/>
              <a:t>Kim</a:t>
            </a:r>
          </a:p>
          <a:p>
            <a:r>
              <a:rPr lang="en-US"/>
              <a:t>Graphics came from here: </a:t>
            </a:r>
            <a:r>
              <a:rPr lang="en-US">
                <a:hlinkClick r:id="rId3"/>
              </a:rPr>
              <a:t>https://www.svcleanenergy.org/electric-home/</a:t>
            </a:r>
            <a:endParaRPr lang="en-US"/>
          </a:p>
          <a:p>
            <a:r>
              <a:rPr lang="en-US"/>
              <a:t>Induction stoves</a:t>
            </a:r>
          </a:p>
          <a:p>
            <a:r>
              <a:rPr lang="en-US"/>
              <a:t>Heat pump water heaters</a:t>
            </a:r>
          </a:p>
          <a:p>
            <a:r>
              <a:rPr lang="en-US"/>
              <a:t>Heat pump space heaters</a:t>
            </a:r>
          </a:p>
          <a:p>
            <a:endParaRPr lang="en-US"/>
          </a:p>
        </p:txBody>
      </p:sp>
      <p:sp>
        <p:nvSpPr>
          <p:cNvPr id="4" name="Slide Number Placeholder 3"/>
          <p:cNvSpPr>
            <a:spLocks noGrp="1"/>
          </p:cNvSpPr>
          <p:nvPr>
            <p:ph type="sldNum" sz="quarter" idx="5"/>
          </p:nvPr>
        </p:nvSpPr>
        <p:spPr/>
        <p:txBody>
          <a:bodyPr/>
          <a:lstStyle/>
          <a:p>
            <a:fld id="{FB36BBD8-1AAF-43ED-A2DB-98E2363514E9}" type="slidenum">
              <a:rPr lang="en-US" smtClean="0"/>
              <a:t>5</a:t>
            </a:fld>
            <a:endParaRPr lang="en-US"/>
          </a:p>
        </p:txBody>
      </p:sp>
    </p:spTree>
    <p:extLst>
      <p:ext uri="{BB962C8B-B14F-4D97-AF65-F5344CB8AC3E}">
        <p14:creationId xmlns:p14="http://schemas.microsoft.com/office/powerpoint/2010/main" val="333448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Susan As we began working on electrification of single-family homes, we learned that there are a LOT of other organizations working in this space. There are gaps and opportunities – a way to figure that out is systems mapping to get a comprehensive look at the landscape.</a:t>
            </a:r>
          </a:p>
          <a:p>
            <a:endParaRPr lang="en-US" dirty="0"/>
          </a:p>
        </p:txBody>
      </p:sp>
      <p:sp>
        <p:nvSpPr>
          <p:cNvPr id="4" name="Slide Number Placeholder 3"/>
          <p:cNvSpPr>
            <a:spLocks noGrp="1"/>
          </p:cNvSpPr>
          <p:nvPr>
            <p:ph type="sldNum" sz="quarter" idx="5"/>
          </p:nvPr>
        </p:nvSpPr>
        <p:spPr/>
        <p:txBody>
          <a:bodyPr/>
          <a:lstStyle/>
          <a:p>
            <a:fld id="{801C07EC-9B98-4866-A750-5D90B6EA2750}" type="slidenum">
              <a:rPr lang="en-US" smtClean="0"/>
              <a:t>6</a:t>
            </a:fld>
            <a:endParaRPr lang="en-US"/>
          </a:p>
        </p:txBody>
      </p:sp>
    </p:spTree>
    <p:extLst>
      <p:ext uri="{BB962C8B-B14F-4D97-AF65-F5344CB8AC3E}">
        <p14:creationId xmlns:p14="http://schemas.microsoft.com/office/powerpoint/2010/main" val="19257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Susan – A systems map puts the thing you’re trying to impact at the center of the diagram – in this case, decarbonization of existing single family homes – and then looks at all the things and organizations that have influence on that.  To create our systems map, we’re bringing together about 30 stakeholders involved in this space for an online workshop on October 30. The participants will represent different viewpoints – from products to contractors to policy development to financing to real estate. Follow that workshop, we will have two focus groups to dive into areas of particular interest and complexity… contractors and homeowners. We’ll finish up with a final stakeholder workshop on December 9. The outcome of this process will be a report that will hopefully be a springboard for increased alignment of efforts as well as identification of gap areas where we need to focus.</a:t>
            </a:r>
          </a:p>
          <a:p>
            <a:endParaRPr lang="en-US" dirty="0"/>
          </a:p>
        </p:txBody>
      </p:sp>
      <p:sp>
        <p:nvSpPr>
          <p:cNvPr id="4" name="Slide Number Placeholder 3"/>
          <p:cNvSpPr>
            <a:spLocks noGrp="1"/>
          </p:cNvSpPr>
          <p:nvPr>
            <p:ph type="sldNum" sz="quarter" idx="5"/>
          </p:nvPr>
        </p:nvSpPr>
        <p:spPr/>
        <p:txBody>
          <a:bodyPr/>
          <a:lstStyle/>
          <a:p>
            <a:fld id="{801C07EC-9B98-4866-A750-5D90B6EA2750}" type="slidenum">
              <a:rPr lang="en-US" smtClean="0"/>
              <a:t>7</a:t>
            </a:fld>
            <a:endParaRPr lang="en-US"/>
          </a:p>
        </p:txBody>
      </p:sp>
    </p:spTree>
    <p:extLst>
      <p:ext uri="{BB962C8B-B14F-4D97-AF65-F5344CB8AC3E}">
        <p14:creationId xmlns:p14="http://schemas.microsoft.com/office/powerpoint/2010/main" val="215996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99EC4-C769-4D89-9241-655E13295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99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36165489-170C-984E-A37D-FBE06F9369B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970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3346705"/>
            <a:ext cx="12192000" cy="3511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18070" y="475488"/>
            <a:ext cx="4507885" cy="2704731"/>
          </a:xfrm>
          <a:prstGeom prst="rect">
            <a:avLst/>
          </a:prstGeom>
        </p:spPr>
      </p:pic>
      <p:sp>
        <p:nvSpPr>
          <p:cNvPr id="11" name="Title 10"/>
          <p:cNvSpPr>
            <a:spLocks noGrp="1"/>
          </p:cNvSpPr>
          <p:nvPr>
            <p:ph type="title"/>
          </p:nvPr>
        </p:nvSpPr>
        <p:spPr>
          <a:xfrm>
            <a:off x="1818547" y="3849722"/>
            <a:ext cx="8814816" cy="1490374"/>
          </a:xfrm>
        </p:spPr>
        <p:txBody>
          <a:bodyPr lIns="0" tIns="0" rIns="0" bIns="0" anchor="t" anchorCtr="0">
            <a:noAutofit/>
          </a:bodyPr>
          <a:lstStyle>
            <a:lvl1pPr algn="l">
              <a:lnSpc>
                <a:spcPts val="4600"/>
              </a:lnSpc>
              <a:defRPr sz="5400">
                <a:solidFill>
                  <a:schemeClr val="bg1"/>
                </a:solidFill>
              </a:defRPr>
            </a:lvl1pPr>
          </a:lstStyle>
          <a:p>
            <a:r>
              <a:rPr lang="en-US"/>
              <a:t>Click to edit Master title style</a:t>
            </a:r>
            <a:endParaRPr lang="en-US" dirty="0"/>
          </a:p>
        </p:txBody>
      </p:sp>
      <p:sp>
        <p:nvSpPr>
          <p:cNvPr id="4" name="Rectangle 3"/>
          <p:cNvSpPr/>
          <p:nvPr userDrawn="1"/>
        </p:nvSpPr>
        <p:spPr>
          <a:xfrm>
            <a:off x="1818547" y="5760720"/>
            <a:ext cx="6209885" cy="109728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dirty="0"/>
          </a:p>
        </p:txBody>
      </p:sp>
      <p:sp>
        <p:nvSpPr>
          <p:cNvPr id="3" name="Subtitle 2"/>
          <p:cNvSpPr>
            <a:spLocks noGrp="1"/>
          </p:cNvSpPr>
          <p:nvPr>
            <p:ph type="subTitle" idx="1"/>
          </p:nvPr>
        </p:nvSpPr>
        <p:spPr>
          <a:xfrm>
            <a:off x="2157984" y="5760719"/>
            <a:ext cx="5669280" cy="1097281"/>
          </a:xfrm>
        </p:spPr>
        <p:txBody>
          <a:bodyPr anchor="ctr" anchorCtr="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9928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83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435BAA-5336-7A42-9098-5EE879CA8B2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4E481E-133F-6E44-8C1E-8A68661229E0}"/>
              </a:ext>
            </a:extLst>
          </p:cNvPr>
          <p:cNvPicPr>
            <a:picLocks noChangeAspect="1"/>
          </p:cNvPicPr>
          <p:nvPr userDrawn="1"/>
        </p:nvPicPr>
        <p:blipFill>
          <a:blip r:embed="rId2"/>
          <a:stretch>
            <a:fillRect/>
          </a:stretch>
        </p:blipFill>
        <p:spPr>
          <a:xfrm>
            <a:off x="6534615" y="0"/>
            <a:ext cx="5657385" cy="6862508"/>
          </a:xfrm>
          <a:prstGeom prst="rect">
            <a:avLst/>
          </a:prstGeom>
        </p:spPr>
      </p:pic>
      <p:sp>
        <p:nvSpPr>
          <p:cNvPr id="2" name="Title 1">
            <a:extLst>
              <a:ext uri="{FF2B5EF4-FFF2-40B4-BE49-F238E27FC236}">
                <a16:creationId xmlns:a16="http://schemas.microsoft.com/office/drawing/2014/main" id="{656EA09B-7C97-B348-8AD4-0595835891E1}"/>
              </a:ext>
            </a:extLst>
          </p:cNvPr>
          <p:cNvSpPr>
            <a:spLocks noGrp="1"/>
          </p:cNvSpPr>
          <p:nvPr>
            <p:ph type="ctrTitle"/>
          </p:nvPr>
        </p:nvSpPr>
        <p:spPr>
          <a:xfrm>
            <a:off x="350335" y="2265362"/>
            <a:ext cx="5833946" cy="2387600"/>
          </a:xfrm>
        </p:spPr>
        <p:txBody>
          <a:bodyPr anchor="b"/>
          <a:lstStyle>
            <a:lvl1pPr algn="l">
              <a:defRPr sz="600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72007FC8-5E78-5C4C-B9C1-45BDB8DEA280}"/>
              </a:ext>
            </a:extLst>
          </p:cNvPr>
          <p:cNvSpPr>
            <a:spLocks noGrp="1"/>
          </p:cNvSpPr>
          <p:nvPr>
            <p:ph type="subTitle" idx="1"/>
          </p:nvPr>
        </p:nvSpPr>
        <p:spPr>
          <a:xfrm>
            <a:off x="350335" y="4745037"/>
            <a:ext cx="5833946" cy="1031294"/>
          </a:xfrm>
        </p:spPr>
        <p:txBody>
          <a:bodyPr/>
          <a:lstStyle>
            <a:lvl1pPr marL="0" indent="0" algn="l">
              <a:buNone/>
              <a:defRPr sz="2400">
                <a:solidFill>
                  <a:srgbClr val="5E9FD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F02B1FAF-0FFC-7344-940B-994EFC957F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7320" y="6257318"/>
            <a:ext cx="947621" cy="567346"/>
          </a:xfrm>
          <a:prstGeom prst="rect">
            <a:avLst/>
          </a:prstGeom>
        </p:spPr>
      </p:pic>
    </p:spTree>
    <p:extLst>
      <p:ext uri="{BB962C8B-B14F-4D97-AF65-F5344CB8AC3E}">
        <p14:creationId xmlns:p14="http://schemas.microsoft.com/office/powerpoint/2010/main" val="17636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1471-B887-094D-A5B5-7B7AE0979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6F823-2B2B-2C46-8D48-6983B3A7D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5EC2B18-D525-8048-B639-C746F4E7C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A4AB4-DC53-2542-9495-CB032635698D}"/>
              </a:ext>
            </a:extLst>
          </p:cNvPr>
          <p:cNvSpPr>
            <a:spLocks noGrp="1"/>
          </p:cNvSpPr>
          <p:nvPr>
            <p:ph type="sldNum" sz="quarter" idx="12"/>
          </p:nvPr>
        </p:nvSpPr>
        <p:spPr/>
        <p:txBody>
          <a:bodyPr/>
          <a:lstStyle/>
          <a:p>
            <a:fld id="{9B8CA28B-5DA4-D240-84E8-7FA5E771306E}" type="slidenum">
              <a:rPr lang="en-US" smtClean="0"/>
              <a:t>‹#›</a:t>
            </a:fld>
            <a:endParaRPr lang="en-US"/>
          </a:p>
        </p:txBody>
      </p:sp>
    </p:spTree>
    <p:extLst>
      <p:ext uri="{BB962C8B-B14F-4D97-AF65-F5344CB8AC3E}">
        <p14:creationId xmlns:p14="http://schemas.microsoft.com/office/powerpoint/2010/main" val="2850611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A4CB-1D33-414F-A47A-57D4C075A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3FF0D-347D-794B-BA9D-0E8122463524}"/>
              </a:ext>
            </a:extLst>
          </p:cNvPr>
          <p:cNvSpPr>
            <a:spLocks noGrp="1"/>
          </p:cNvSpPr>
          <p:nvPr>
            <p:ph sz="half" idx="1"/>
          </p:nvPr>
        </p:nvSpPr>
        <p:spPr>
          <a:xfrm>
            <a:off x="381000" y="114133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327A1D-73DA-0948-8BCC-E37552BCB8D1}"/>
              </a:ext>
            </a:extLst>
          </p:cNvPr>
          <p:cNvSpPr>
            <a:spLocks noGrp="1"/>
          </p:cNvSpPr>
          <p:nvPr>
            <p:ph sz="half" idx="2"/>
          </p:nvPr>
        </p:nvSpPr>
        <p:spPr>
          <a:xfrm>
            <a:off x="6284230" y="114133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8762A41-3BE6-734B-97AF-BE50CB32F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89A10-551C-8747-8296-46698E7219E0}"/>
              </a:ext>
            </a:extLst>
          </p:cNvPr>
          <p:cNvSpPr>
            <a:spLocks noGrp="1"/>
          </p:cNvSpPr>
          <p:nvPr>
            <p:ph type="sldNum" sz="quarter" idx="12"/>
          </p:nvPr>
        </p:nvSpPr>
        <p:spPr/>
        <p:txBody>
          <a:bodyPr/>
          <a:lstStyle/>
          <a:p>
            <a:fld id="{9B8CA28B-5DA4-D240-84E8-7FA5E771306E}" type="slidenum">
              <a:rPr lang="en-US" smtClean="0"/>
              <a:t>‹#›</a:t>
            </a:fld>
            <a:endParaRPr lang="en-US"/>
          </a:p>
        </p:txBody>
      </p:sp>
    </p:spTree>
    <p:extLst>
      <p:ext uri="{BB962C8B-B14F-4D97-AF65-F5344CB8AC3E}">
        <p14:creationId xmlns:p14="http://schemas.microsoft.com/office/powerpoint/2010/main" val="420113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2AC454-AA53-8145-889B-E02765B5FF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77517A8-B267-4847-B183-686560767DE4}"/>
              </a:ext>
            </a:extLst>
          </p:cNvPr>
          <p:cNvPicPr>
            <a:picLocks noChangeAspect="1"/>
          </p:cNvPicPr>
          <p:nvPr userDrawn="1"/>
        </p:nvPicPr>
        <p:blipFill>
          <a:blip r:embed="rId2"/>
          <a:stretch>
            <a:fillRect/>
          </a:stretch>
        </p:blipFill>
        <p:spPr>
          <a:xfrm rot="5400000">
            <a:off x="2667000" y="-2667000"/>
            <a:ext cx="6858000" cy="12192000"/>
          </a:xfrm>
          <a:prstGeom prst="rect">
            <a:avLst/>
          </a:prstGeom>
        </p:spPr>
      </p:pic>
      <p:pic>
        <p:nvPicPr>
          <p:cNvPr id="9" name="Picture 8">
            <a:extLst>
              <a:ext uri="{FF2B5EF4-FFF2-40B4-BE49-F238E27FC236}">
                <a16:creationId xmlns:a16="http://schemas.microsoft.com/office/drawing/2014/main" id="{75F943F7-C8DC-6A49-8CC2-520DCDEEB24F}"/>
              </a:ext>
            </a:extLst>
          </p:cNvPr>
          <p:cNvPicPr>
            <a:picLocks noChangeAspect="1"/>
          </p:cNvPicPr>
          <p:nvPr userDrawn="1"/>
        </p:nvPicPr>
        <p:blipFill>
          <a:blip r:embed="rId3"/>
          <a:stretch>
            <a:fillRect/>
          </a:stretch>
        </p:blipFill>
        <p:spPr>
          <a:xfrm>
            <a:off x="2151089" y="770219"/>
            <a:ext cx="9165906" cy="5487679"/>
          </a:xfrm>
          <a:prstGeom prst="rect">
            <a:avLst/>
          </a:prstGeom>
        </p:spPr>
      </p:pic>
    </p:spTree>
    <p:extLst>
      <p:ext uri="{BB962C8B-B14F-4D97-AF65-F5344CB8AC3E}">
        <p14:creationId xmlns:p14="http://schemas.microsoft.com/office/powerpoint/2010/main" val="378848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B3E72-1F47-7D46-A6F7-A184CEEA136E}"/>
              </a:ext>
            </a:extLst>
          </p:cNvPr>
          <p:cNvSpPr/>
          <p:nvPr userDrawn="1"/>
        </p:nvSpPr>
        <p:spPr>
          <a:xfrm>
            <a:off x="0" y="0"/>
            <a:ext cx="12192000" cy="6182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4F5182E-B8E1-5D4A-84C4-DCBC44B503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7EACCC-48CD-9349-A36F-2CA51D60309A}"/>
              </a:ext>
            </a:extLst>
          </p:cNvPr>
          <p:cNvSpPr>
            <a:spLocks noGrp="1"/>
          </p:cNvSpPr>
          <p:nvPr>
            <p:ph type="sldNum" sz="quarter" idx="12"/>
          </p:nvPr>
        </p:nvSpPr>
        <p:spPr/>
        <p:txBody>
          <a:bodyPr/>
          <a:lstStyle/>
          <a:p>
            <a:fld id="{9B8CA28B-5DA4-D240-84E8-7FA5E771306E}" type="slidenum">
              <a:rPr lang="en-US" smtClean="0"/>
              <a:t>‹#›</a:t>
            </a:fld>
            <a:endParaRPr lang="en-US"/>
          </a:p>
        </p:txBody>
      </p:sp>
    </p:spTree>
    <p:extLst>
      <p:ext uri="{BB962C8B-B14F-4D97-AF65-F5344CB8AC3E}">
        <p14:creationId xmlns:p14="http://schemas.microsoft.com/office/powerpoint/2010/main" val="390959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10" name="Rectangle 9"/>
          <p:cNvSpPr/>
          <p:nvPr userDrawn="1"/>
        </p:nvSpPr>
        <p:spPr>
          <a:xfrm rot="10800000" flipH="1">
            <a:off x="0" y="-19692"/>
            <a:ext cx="12192000" cy="6052118"/>
          </a:xfrm>
          <a:prstGeom prst="rect">
            <a:avLst/>
          </a:prstGeom>
          <a:solidFill>
            <a:srgbClr val="A3C2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96" tIns="41148" rIns="82296" bIns="41148" numCol="1" spcCol="0" rtlCol="0" fromWordArt="0" anchor="ctr" anchorCtr="0" forceAA="0" compatLnSpc="1">
            <a:prstTxWarp prst="textNoShape">
              <a:avLst/>
            </a:prstTxWarp>
            <a:noAutofit/>
          </a:bodyPr>
          <a:lstStyle/>
          <a:p>
            <a:endParaRPr lang="en-US" sz="1620"/>
          </a:p>
        </p:txBody>
      </p:sp>
      <p:sp>
        <p:nvSpPr>
          <p:cNvPr id="2" name="Title 1"/>
          <p:cNvSpPr>
            <a:spLocks noGrp="1"/>
          </p:cNvSpPr>
          <p:nvPr>
            <p:ph type="ctrTitle"/>
          </p:nvPr>
        </p:nvSpPr>
        <p:spPr>
          <a:xfrm>
            <a:off x="2133600" y="2579688"/>
            <a:ext cx="7924800" cy="1470025"/>
          </a:xfrm>
        </p:spPr>
        <p:txBody>
          <a:bodyPr/>
          <a:lstStyle>
            <a:lvl1pPr algn="ctr">
              <a:defRPr sz="66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FE04003-C660-BA47-B2A7-3959436DD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320" y="6257318"/>
            <a:ext cx="947621" cy="567346"/>
          </a:xfrm>
          <a:prstGeom prst="rect">
            <a:avLst/>
          </a:prstGeom>
        </p:spPr>
      </p:pic>
      <p:sp>
        <p:nvSpPr>
          <p:cNvPr id="6" name="Rectangle 5">
            <a:extLst>
              <a:ext uri="{FF2B5EF4-FFF2-40B4-BE49-F238E27FC236}">
                <a16:creationId xmlns:a16="http://schemas.microsoft.com/office/drawing/2014/main" id="{9626211C-6B29-C644-B00F-64186419F067}"/>
              </a:ext>
            </a:extLst>
          </p:cNvPr>
          <p:cNvSpPr/>
          <p:nvPr userDrawn="1"/>
        </p:nvSpPr>
        <p:spPr>
          <a:xfrm>
            <a:off x="0" y="6033837"/>
            <a:ext cx="2295294"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27783C-29DB-4642-91BC-1B031771E441}"/>
              </a:ext>
            </a:extLst>
          </p:cNvPr>
          <p:cNvSpPr/>
          <p:nvPr userDrawn="1"/>
        </p:nvSpPr>
        <p:spPr>
          <a:xfrm>
            <a:off x="4141811" y="6033837"/>
            <a:ext cx="8050190"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642C84-7ECA-4A48-A309-C3433343EE97}"/>
              </a:ext>
            </a:extLst>
          </p:cNvPr>
          <p:cNvSpPr/>
          <p:nvPr userDrawn="1"/>
        </p:nvSpPr>
        <p:spPr>
          <a:xfrm>
            <a:off x="2354390" y="6032426"/>
            <a:ext cx="1728324"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011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2395C-141B-49C2-80F4-85B88ED80A64}" type="slidenum">
              <a:rPr lang="en-US" smtClean="0"/>
              <a:t>‹#›</a:t>
            </a:fld>
            <a:endParaRPr lang="en-US"/>
          </a:p>
        </p:txBody>
      </p:sp>
      <p:sp>
        <p:nvSpPr>
          <p:cNvPr id="12" name="Text Placeholder 11"/>
          <p:cNvSpPr>
            <a:spLocks noGrp="1"/>
          </p:cNvSpPr>
          <p:nvPr>
            <p:ph type="body" sz="quarter" idx="13"/>
          </p:nvPr>
        </p:nvSpPr>
        <p:spPr>
          <a:xfrm>
            <a:off x="762000" y="1828800"/>
            <a:ext cx="7315200" cy="1600200"/>
          </a:xfrm>
          <a:solidFill>
            <a:srgbClr val="000000">
              <a:alpha val="50196"/>
            </a:srgbClr>
          </a:solidFill>
          <a:ln>
            <a:noFill/>
          </a:ln>
        </p:spPr>
        <p:txBody>
          <a:bodyPr/>
          <a:lstStyle>
            <a:lvl1pPr marL="0" indent="0">
              <a:buNone/>
              <a:defRPr sz="4800">
                <a:solidFill>
                  <a:schemeClr val="bg1"/>
                </a:solidFill>
                <a:latin typeface="Segoe UI Light" panose="020B0502040204020203" pitchFamily="34" charset="0"/>
                <a:cs typeface="Segoe UI Light" panose="020B0502040204020203"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14277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p:cNvSpPr/>
          <p:nvPr userDrawn="1"/>
        </p:nvSpPr>
        <p:spPr>
          <a:xfrm>
            <a:off x="152400" y="152400"/>
            <a:ext cx="11868150" cy="653415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2395C-141B-49C2-80F4-85B88ED80A64}"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990600" y="1889125"/>
            <a:ext cx="9880600" cy="428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19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1" y="1792224"/>
            <a:ext cx="8872727" cy="4575692"/>
          </a:xfrm>
        </p:spPr>
        <p:txBody>
          <a:bodyPr>
            <a:normAutofit/>
          </a:bodyPr>
          <a:lstStyle>
            <a:lvl1pPr marL="228600" indent="-228600">
              <a:lnSpc>
                <a:spcPct val="100000"/>
              </a:lnSpc>
              <a:spcAft>
                <a:spcPts val="400"/>
              </a:spcAft>
              <a:buFont typeface="Wingdings" charset="2"/>
              <a:buChar char="§"/>
              <a:defRPr sz="3200">
                <a:solidFill>
                  <a:schemeClr val="tx1"/>
                </a:solidFill>
              </a:defRPr>
            </a:lvl1pPr>
            <a:lvl2pPr marL="685800" indent="-228600">
              <a:lnSpc>
                <a:spcPct val="100000"/>
              </a:lnSpc>
              <a:spcAft>
                <a:spcPts val="400"/>
              </a:spcAft>
              <a:buFont typeface="Wingdings" charset="2"/>
              <a:buChar char="§"/>
              <a:defRPr sz="2800">
                <a:solidFill>
                  <a:schemeClr val="tx1"/>
                </a:solidFill>
              </a:defRPr>
            </a:lvl2pPr>
            <a:lvl3pPr marL="1143000" indent="-228600">
              <a:lnSpc>
                <a:spcPct val="100000"/>
              </a:lnSpc>
              <a:spcAft>
                <a:spcPts val="400"/>
              </a:spcAft>
              <a:buFont typeface="Wingdings" charset="2"/>
              <a:buChar char="§"/>
              <a:defRPr sz="2400">
                <a:solidFill>
                  <a:schemeClr val="tx1"/>
                </a:solidFill>
              </a:defRPr>
            </a:lvl3pPr>
            <a:lvl4pPr marL="1600200" indent="-228600">
              <a:lnSpc>
                <a:spcPct val="100000"/>
              </a:lnSpc>
              <a:spcAft>
                <a:spcPts val="400"/>
              </a:spcAft>
              <a:buFont typeface="Wingdings" charset="2"/>
              <a:buChar char="§"/>
              <a:defRPr sz="2000">
                <a:solidFill>
                  <a:schemeClr val="tx1"/>
                </a:solidFill>
              </a:defRPr>
            </a:lvl4pPr>
            <a:lvl5pPr marL="2057400" indent="-228600">
              <a:lnSpc>
                <a:spcPct val="100000"/>
              </a:lnSpc>
              <a:spcAft>
                <a:spcPts val="400"/>
              </a:spcAft>
              <a:buFont typeface="Wingdings" charset="2"/>
              <a:buChar cha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188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5067" y="598248"/>
            <a:ext cx="6121349" cy="5126829"/>
          </a:xfrm>
        </p:spPr>
        <p:txBody>
          <a:bodyPr>
            <a:normAutofit/>
          </a:bodyPr>
          <a:lstStyle>
            <a:lvl1pPr marL="228600" indent="-228600">
              <a:buFont typeface="Wingdings" charset="2"/>
              <a:buChar char="§"/>
              <a:defRPr sz="3200">
                <a:solidFill>
                  <a:schemeClr val="tx1"/>
                </a:solidFill>
              </a:defRPr>
            </a:lvl1pPr>
            <a:lvl2pPr marL="685800" indent="-228600">
              <a:buFont typeface="Wingdings" charset="2"/>
              <a:buChar char="§"/>
              <a:defRPr sz="2800">
                <a:solidFill>
                  <a:schemeClr val="tx1"/>
                </a:solidFill>
              </a:defRPr>
            </a:lvl2pPr>
            <a:lvl3pPr marL="1143000" indent="-228600">
              <a:buFont typeface="Wingdings" charset="2"/>
              <a:buChar char="§"/>
              <a:defRPr sz="2400">
                <a:solidFill>
                  <a:schemeClr val="tx1"/>
                </a:solidFill>
              </a:defRPr>
            </a:lvl3pPr>
            <a:lvl4pPr marL="1600200" indent="-228600">
              <a:buFont typeface="Wingdings" charset="2"/>
              <a:buChar char="§"/>
              <a:defRPr sz="2000">
                <a:solidFill>
                  <a:schemeClr val="tx1"/>
                </a:solidFill>
              </a:defRPr>
            </a:lvl4pPr>
            <a:lvl5pPr marL="2057400" indent="-228600">
              <a:buFont typeface="Wingdings" charset="2"/>
              <a:buChar cha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39624" y="0"/>
            <a:ext cx="3305338" cy="28864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8308" y="182880"/>
            <a:ext cx="2869473" cy="2523744"/>
          </a:xfrm>
          <a:noFill/>
        </p:spPr>
        <p:txBody>
          <a:bodyPr anchor="ctr" anchorCtr="0">
            <a:normAutofit/>
          </a:bodyPr>
          <a:lstStyle>
            <a:lvl1pPr algn="l">
              <a:defRPr sz="4000" b="0" i="0" baseline="0">
                <a:solidFill>
                  <a:schemeClr val="bg1"/>
                </a:solidFill>
                <a:latin typeface="+mn-lt"/>
              </a:defRPr>
            </a:lvl1pPr>
          </a:lstStyle>
          <a:p>
            <a:r>
              <a:rPr lang="en-US"/>
              <a:t>Click to edit Master title style</a:t>
            </a:r>
            <a:endParaRPr lang="en-US" dirty="0"/>
          </a:p>
        </p:txBody>
      </p:sp>
      <p:sp>
        <p:nvSpPr>
          <p:cNvPr id="9" name="Rectangle 8"/>
          <p:cNvSpPr/>
          <p:nvPr userDrawn="1"/>
        </p:nvSpPr>
        <p:spPr>
          <a:xfrm>
            <a:off x="-39624" y="2886455"/>
            <a:ext cx="3305338" cy="3971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058400" y="5938823"/>
            <a:ext cx="1950720" cy="754201"/>
          </a:xfrm>
          <a:prstGeom prst="rect">
            <a:avLst/>
          </a:prstGeom>
        </p:spPr>
      </p:pic>
    </p:spTree>
    <p:extLst>
      <p:ext uri="{BB962C8B-B14F-4D97-AF65-F5344CB8AC3E}">
        <p14:creationId xmlns:p14="http://schemas.microsoft.com/office/powerpoint/2010/main" val="139210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7242047" cy="6858000"/>
          </a:xfrm>
          <a:prstGeom prst="rect">
            <a:avLst/>
          </a:prstGeom>
          <a:gradFill flip="none" rotWithShape="1">
            <a:gsLst>
              <a:gs pos="49000">
                <a:schemeClr val="accent1"/>
              </a:gs>
              <a:gs pos="19000">
                <a:schemeClr val="accent1"/>
              </a:gs>
              <a:gs pos="100000">
                <a:schemeClr val="accent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696" y="914400"/>
            <a:ext cx="5811695" cy="1685473"/>
          </a:xfrm>
        </p:spPr>
        <p:txBody>
          <a:bodyPr anchor="b" anchorCtr="0">
            <a:noAutofit/>
          </a:bodyPr>
          <a:lstStyle>
            <a:lvl1pPr>
              <a:defRPr sz="5000" baseline="0"/>
            </a:lvl1pPr>
          </a:lstStyle>
          <a:p>
            <a:r>
              <a:rPr lang="en-US"/>
              <a:t>Click to edit Master title style</a:t>
            </a:r>
            <a:endParaRPr lang="en-US" dirty="0"/>
          </a:p>
        </p:txBody>
      </p:sp>
      <p:sp>
        <p:nvSpPr>
          <p:cNvPr id="3" name="Text Placeholder 2"/>
          <p:cNvSpPr>
            <a:spLocks noGrp="1"/>
          </p:cNvSpPr>
          <p:nvPr>
            <p:ph type="body" idx="1"/>
          </p:nvPr>
        </p:nvSpPr>
        <p:spPr>
          <a:xfrm>
            <a:off x="753697" y="2892549"/>
            <a:ext cx="5811694"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058400" y="5938823"/>
            <a:ext cx="1950720" cy="754201"/>
          </a:xfrm>
          <a:prstGeom prst="rect">
            <a:avLst/>
          </a:prstGeom>
        </p:spPr>
      </p:pic>
    </p:spTree>
    <p:extLst>
      <p:ext uri="{BB962C8B-B14F-4D97-AF65-F5344CB8AC3E}">
        <p14:creationId xmlns:p14="http://schemas.microsoft.com/office/powerpoint/2010/main" val="334122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49000">
                <a:schemeClr val="accent1"/>
              </a:gs>
              <a:gs pos="19000">
                <a:schemeClr val="accent1"/>
              </a:gs>
              <a:gs pos="100000">
                <a:schemeClr val="accent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696" y="914401"/>
            <a:ext cx="10109376" cy="1346600"/>
          </a:xfrm>
        </p:spPr>
        <p:txBody>
          <a:bodyPr anchor="b" anchorCtr="0">
            <a:noAutofit/>
          </a:bodyPr>
          <a:lstStyle>
            <a:lvl1pPr>
              <a:defRPr sz="5000" baseline="0"/>
            </a:lvl1pPr>
          </a:lstStyle>
          <a:p>
            <a:r>
              <a:rPr lang="en-US"/>
              <a:t>Click to edit Master title style</a:t>
            </a:r>
            <a:endParaRPr lang="en-US" dirty="0"/>
          </a:p>
        </p:txBody>
      </p:sp>
      <p:sp>
        <p:nvSpPr>
          <p:cNvPr id="3" name="Text Placeholder 2"/>
          <p:cNvSpPr>
            <a:spLocks noGrp="1"/>
          </p:cNvSpPr>
          <p:nvPr>
            <p:ph type="body" idx="1"/>
          </p:nvPr>
        </p:nvSpPr>
        <p:spPr>
          <a:xfrm>
            <a:off x="753696" y="2599873"/>
            <a:ext cx="10109375"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624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22192" y="365126"/>
            <a:ext cx="6042879" cy="6154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0"/>
          </p:nvPr>
        </p:nvSpPr>
        <p:spPr>
          <a:xfrm>
            <a:off x="1" y="2886454"/>
            <a:ext cx="3265713" cy="3971545"/>
          </a:xfrm>
        </p:spPr>
        <p:txBody>
          <a:bodyPr/>
          <a:lstStyle/>
          <a:p>
            <a:r>
              <a:rPr lang="en-US" dirty="0"/>
              <a:t>Drag picture to placeholder or click icon to add</a:t>
            </a:r>
          </a:p>
        </p:txBody>
      </p:sp>
      <p:sp>
        <p:nvSpPr>
          <p:cNvPr id="16" name="Rectangle 15"/>
          <p:cNvSpPr/>
          <p:nvPr userDrawn="1"/>
        </p:nvSpPr>
        <p:spPr>
          <a:xfrm>
            <a:off x="-39624" y="0"/>
            <a:ext cx="3305338" cy="28864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8853" y="365125"/>
            <a:ext cx="2605516" cy="2158619"/>
          </a:xfrm>
        </p:spPr>
        <p:txBody>
          <a:bodyPr/>
          <a:lstStyle/>
          <a:p>
            <a:r>
              <a:rPr lang="en-US"/>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058400" y="5938823"/>
            <a:ext cx="1950720" cy="754201"/>
          </a:xfrm>
          <a:prstGeom prst="rect">
            <a:avLst/>
          </a:prstGeom>
        </p:spPr>
      </p:pic>
    </p:spTree>
    <p:extLst>
      <p:ext uri="{BB962C8B-B14F-4D97-AF65-F5344CB8AC3E}">
        <p14:creationId xmlns:p14="http://schemas.microsoft.com/office/powerpoint/2010/main" val="130228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Picture + Content">
    <p:spTree>
      <p:nvGrpSpPr>
        <p:cNvPr id="1" name=""/>
        <p:cNvGrpSpPr/>
        <p:nvPr/>
      </p:nvGrpSpPr>
      <p:grpSpPr>
        <a:xfrm>
          <a:off x="0" y="0"/>
          <a:ext cx="0" cy="0"/>
          <a:chOff x="0" y="0"/>
          <a:chExt cx="0" cy="0"/>
        </a:xfrm>
      </p:grpSpPr>
      <p:sp>
        <p:nvSpPr>
          <p:cNvPr id="8" name="Rectangle 7"/>
          <p:cNvSpPr/>
          <p:nvPr userDrawn="1"/>
        </p:nvSpPr>
        <p:spPr>
          <a:xfrm>
            <a:off x="0" y="0"/>
            <a:ext cx="12192000" cy="1500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878" y="365125"/>
            <a:ext cx="9034585" cy="877521"/>
          </a:xfrm>
        </p:spPr>
        <p:txBody>
          <a:bodyPr/>
          <a:lstStyle/>
          <a:p>
            <a:r>
              <a:rPr lang="en-US"/>
              <a:t>Click to edit Master title style</a:t>
            </a:r>
            <a:endParaRPr lang="en-US" dirty="0"/>
          </a:p>
        </p:txBody>
      </p:sp>
      <p:sp>
        <p:nvSpPr>
          <p:cNvPr id="4" name="Content Placeholder 3"/>
          <p:cNvSpPr>
            <a:spLocks noGrp="1"/>
          </p:cNvSpPr>
          <p:nvPr>
            <p:ph sz="half" idx="2"/>
          </p:nvPr>
        </p:nvSpPr>
        <p:spPr>
          <a:xfrm>
            <a:off x="5596129" y="1737360"/>
            <a:ext cx="5705856" cy="398771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0"/>
          </p:nvPr>
        </p:nvSpPr>
        <p:spPr>
          <a:xfrm>
            <a:off x="0" y="1500554"/>
            <a:ext cx="5175504" cy="5357445"/>
          </a:xfrm>
        </p:spPr>
        <p:txBody>
          <a:bodyPr/>
          <a:lstStyle/>
          <a:p>
            <a:r>
              <a:rPr lang="en-US" dirty="0"/>
              <a:t>Drag picture to placeholder or click icon to add</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058400" y="5938823"/>
            <a:ext cx="1950720" cy="754201"/>
          </a:xfrm>
          <a:prstGeom prst="rect">
            <a:avLst/>
          </a:prstGeom>
        </p:spPr>
      </p:pic>
    </p:spTree>
    <p:extLst>
      <p:ext uri="{BB962C8B-B14F-4D97-AF65-F5344CB8AC3E}">
        <p14:creationId xmlns:p14="http://schemas.microsoft.com/office/powerpoint/2010/main" val="269010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64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64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71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530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emf"/><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1500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279157"/>
            <a:ext cx="9743831" cy="940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4962"/>
            <a:ext cx="8634984" cy="41138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0058400" y="5938823"/>
            <a:ext cx="1950720" cy="754201"/>
          </a:xfrm>
          <a:prstGeom prst="rect">
            <a:avLst/>
          </a:prstGeom>
        </p:spPr>
      </p:pic>
    </p:spTree>
    <p:extLst>
      <p:ext uri="{BB962C8B-B14F-4D97-AF65-F5344CB8AC3E}">
        <p14:creationId xmlns:p14="http://schemas.microsoft.com/office/powerpoint/2010/main" val="809741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2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400"/>
        </a:spcAft>
        <a:buFont typeface="Wingdings" charset="2"/>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400"/>
        </a:spcAft>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400"/>
        </a:spcAft>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400"/>
        </a:spcAft>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400"/>
        </a:spcAft>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F323004-5D77-5743-AE13-0A0CB8B48B06}"/>
              </a:ext>
            </a:extLst>
          </p:cNvPr>
          <p:cNvSpPr/>
          <p:nvPr userDrawn="1"/>
        </p:nvSpPr>
        <p:spPr>
          <a:xfrm rot="10800000" flipH="1">
            <a:off x="0" y="0"/>
            <a:ext cx="12192000" cy="900460"/>
          </a:xfrm>
          <a:prstGeom prst="rect">
            <a:avLst/>
          </a:prstGeom>
          <a:solidFill>
            <a:srgbClr val="5E9F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96" tIns="41148" rIns="82296" bIns="41148" numCol="1" spcCol="0" rtlCol="0" fromWordArt="0" anchor="ctr" anchorCtr="0" forceAA="0" compatLnSpc="1">
            <a:prstTxWarp prst="textNoShape">
              <a:avLst/>
            </a:prstTxWarp>
            <a:noAutofit/>
          </a:bodyPr>
          <a:lstStyle/>
          <a:p>
            <a:endParaRPr lang="en-US" sz="1620"/>
          </a:p>
        </p:txBody>
      </p:sp>
      <p:sp>
        <p:nvSpPr>
          <p:cNvPr id="2" name="Title Placeholder 1">
            <a:extLst>
              <a:ext uri="{FF2B5EF4-FFF2-40B4-BE49-F238E27FC236}">
                <a16:creationId xmlns:a16="http://schemas.microsoft.com/office/drawing/2014/main" id="{4537DF4C-BB27-524E-A9C1-1838EE1A04CC}"/>
              </a:ext>
            </a:extLst>
          </p:cNvPr>
          <p:cNvSpPr>
            <a:spLocks noGrp="1"/>
          </p:cNvSpPr>
          <p:nvPr>
            <p:ph type="title"/>
          </p:nvPr>
        </p:nvSpPr>
        <p:spPr>
          <a:xfrm>
            <a:off x="381000" y="172765"/>
            <a:ext cx="10515600" cy="72769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129EF81-59C6-4C41-94C9-437A15DF34A6}"/>
              </a:ext>
            </a:extLst>
          </p:cNvPr>
          <p:cNvSpPr>
            <a:spLocks noGrp="1"/>
          </p:cNvSpPr>
          <p:nvPr>
            <p:ph type="body" idx="1"/>
          </p:nvPr>
        </p:nvSpPr>
        <p:spPr>
          <a:xfrm>
            <a:off x="381000" y="1144186"/>
            <a:ext cx="11088362" cy="49235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DD0460-D1E8-DF44-B5B3-38A551DEE6CE}"/>
              </a:ext>
            </a:extLst>
          </p:cNvPr>
          <p:cNvSpPr>
            <a:spLocks noGrp="1"/>
          </p:cNvSpPr>
          <p:nvPr>
            <p:ph type="ftr" sz="quarter" idx="3"/>
          </p:nvPr>
        </p:nvSpPr>
        <p:spPr>
          <a:xfrm>
            <a:off x="4038600" y="6356350"/>
            <a:ext cx="7430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BD9915-C7FF-6949-89D4-921EED1B106D}"/>
              </a:ext>
            </a:extLst>
          </p:cNvPr>
          <p:cNvSpPr>
            <a:spLocks noGrp="1"/>
          </p:cNvSpPr>
          <p:nvPr>
            <p:ph type="sldNum" sz="quarter" idx="4"/>
          </p:nvPr>
        </p:nvSpPr>
        <p:spPr>
          <a:xfrm>
            <a:off x="11469362" y="6356350"/>
            <a:ext cx="6053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CA28B-5DA4-D240-84E8-7FA5E771306E}" type="slidenum">
              <a:rPr lang="en-US" smtClean="0"/>
              <a:t>‹#›</a:t>
            </a:fld>
            <a:endParaRPr lang="en-US"/>
          </a:p>
        </p:txBody>
      </p:sp>
      <p:pic>
        <p:nvPicPr>
          <p:cNvPr id="7" name="Picture 6">
            <a:extLst>
              <a:ext uri="{FF2B5EF4-FFF2-40B4-BE49-F238E27FC236}">
                <a16:creationId xmlns:a16="http://schemas.microsoft.com/office/drawing/2014/main" id="{76D0BC7C-DFCB-B441-BDF3-6CEFA2A7866E}"/>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17320" y="6257318"/>
            <a:ext cx="947621" cy="567346"/>
          </a:xfrm>
          <a:prstGeom prst="rect">
            <a:avLst/>
          </a:prstGeom>
        </p:spPr>
      </p:pic>
      <p:sp>
        <p:nvSpPr>
          <p:cNvPr id="9" name="Rectangle 8">
            <a:extLst>
              <a:ext uri="{FF2B5EF4-FFF2-40B4-BE49-F238E27FC236}">
                <a16:creationId xmlns:a16="http://schemas.microsoft.com/office/drawing/2014/main" id="{B46FE28F-56E3-CD42-8785-8B14F4E01ED6}"/>
              </a:ext>
            </a:extLst>
          </p:cNvPr>
          <p:cNvSpPr/>
          <p:nvPr userDrawn="1"/>
        </p:nvSpPr>
        <p:spPr>
          <a:xfrm>
            <a:off x="0" y="893574"/>
            <a:ext cx="2295294" cy="45719"/>
          </a:xfrm>
          <a:prstGeom prst="rect">
            <a:avLst/>
          </a:prstGeom>
          <a:solidFill>
            <a:srgbClr val="A3C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2471E-5566-6D44-A3D0-631B0BC0D98B}"/>
              </a:ext>
            </a:extLst>
          </p:cNvPr>
          <p:cNvSpPr/>
          <p:nvPr userDrawn="1"/>
        </p:nvSpPr>
        <p:spPr>
          <a:xfrm>
            <a:off x="4141811" y="893574"/>
            <a:ext cx="8050190" cy="45719"/>
          </a:xfrm>
          <a:prstGeom prst="rect">
            <a:avLst/>
          </a:prstGeom>
          <a:solidFill>
            <a:srgbClr val="A3C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31D27C-7CCE-1843-981B-88E5CF6DC004}"/>
              </a:ext>
            </a:extLst>
          </p:cNvPr>
          <p:cNvSpPr/>
          <p:nvPr userDrawn="1"/>
        </p:nvSpPr>
        <p:spPr>
          <a:xfrm>
            <a:off x="2354390" y="892163"/>
            <a:ext cx="1728324" cy="45719"/>
          </a:xfrm>
          <a:prstGeom prst="rect">
            <a:avLst/>
          </a:prstGeom>
          <a:solidFill>
            <a:srgbClr val="A3C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1040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9" r:id="rId7"/>
    <p:sldLayoutId id="2147483680" r:id="rId8"/>
  </p:sldLayoutIdLs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swright@smcgov.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13753" y="5760719"/>
            <a:ext cx="5669280" cy="1097281"/>
          </a:xfrm>
        </p:spPr>
        <p:txBody>
          <a:bodyPr/>
          <a:lstStyle/>
          <a:p>
            <a:pPr>
              <a:spcBef>
                <a:spcPts val="0"/>
              </a:spcBef>
              <a:spcAft>
                <a:spcPts val="0"/>
              </a:spcAft>
            </a:pPr>
            <a:r>
              <a:rPr lang="en-US" dirty="0"/>
              <a:t>RMCP Committee</a:t>
            </a:r>
          </a:p>
          <a:p>
            <a:pPr>
              <a:spcBef>
                <a:spcPts val="0"/>
              </a:spcBef>
            </a:pPr>
            <a:r>
              <a:rPr lang="en-US" dirty="0"/>
              <a:t>November 18, 2020</a:t>
            </a:r>
          </a:p>
        </p:txBody>
      </p:sp>
      <p:sp>
        <p:nvSpPr>
          <p:cNvPr id="3" name="Title 2"/>
          <p:cNvSpPr>
            <a:spLocks noGrp="1"/>
          </p:cNvSpPr>
          <p:nvPr>
            <p:ph type="title"/>
          </p:nvPr>
        </p:nvSpPr>
        <p:spPr>
          <a:xfrm>
            <a:off x="1818546" y="3435614"/>
            <a:ext cx="10117639" cy="2070462"/>
          </a:xfrm>
        </p:spPr>
        <p:txBody>
          <a:bodyPr/>
          <a:lstStyle/>
          <a:p>
            <a:pPr>
              <a:lnSpc>
                <a:spcPct val="100000"/>
              </a:lnSpc>
            </a:pPr>
            <a:r>
              <a:rPr lang="en-US" dirty="0"/>
              <a:t>Systems Mapping Project </a:t>
            </a:r>
            <a:br>
              <a:rPr lang="en-US" dirty="0"/>
            </a:br>
            <a:r>
              <a:rPr lang="en-US" sz="3600" dirty="0"/>
              <a:t>Decarbonization of Existing Single-family Homes</a:t>
            </a:r>
          </a:p>
        </p:txBody>
      </p:sp>
    </p:spTree>
    <p:extLst>
      <p:ext uri="{BB962C8B-B14F-4D97-AF65-F5344CB8AC3E}">
        <p14:creationId xmlns:p14="http://schemas.microsoft.com/office/powerpoint/2010/main" val="140523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C95BD-0C9B-44DD-A22A-477CC100BD15}"/>
              </a:ext>
            </a:extLst>
          </p:cNvPr>
          <p:cNvPicPr>
            <a:picLocks noChangeAspect="1"/>
          </p:cNvPicPr>
          <p:nvPr/>
        </p:nvPicPr>
        <p:blipFill rotWithShape="1">
          <a:blip r:embed="rId2"/>
          <a:srcRect t="6613" b="2627"/>
          <a:stretch/>
        </p:blipFill>
        <p:spPr>
          <a:xfrm>
            <a:off x="3281233" y="-77501"/>
            <a:ext cx="8635773" cy="6935501"/>
          </a:xfrm>
          <a:prstGeom prst="rect">
            <a:avLst/>
          </a:prstGeom>
        </p:spPr>
      </p:pic>
      <p:sp>
        <p:nvSpPr>
          <p:cNvPr id="4" name="Rectangle: Rounded Corners 3">
            <a:extLst>
              <a:ext uri="{FF2B5EF4-FFF2-40B4-BE49-F238E27FC236}">
                <a16:creationId xmlns:a16="http://schemas.microsoft.com/office/drawing/2014/main" id="{EF99DA40-D53E-48A9-81F3-23BE82E1FC6B}"/>
              </a:ext>
            </a:extLst>
          </p:cNvPr>
          <p:cNvSpPr/>
          <p:nvPr/>
        </p:nvSpPr>
        <p:spPr>
          <a:xfrm>
            <a:off x="6513531" y="3068876"/>
            <a:ext cx="1866378" cy="1540701"/>
          </a:xfrm>
          <a:prstGeom prst="round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Increase home retrofits and appliances that decrease emissions</a:t>
            </a:r>
          </a:p>
        </p:txBody>
      </p:sp>
      <p:sp>
        <p:nvSpPr>
          <p:cNvPr id="5" name="Title 4">
            <a:extLst>
              <a:ext uri="{FF2B5EF4-FFF2-40B4-BE49-F238E27FC236}">
                <a16:creationId xmlns:a16="http://schemas.microsoft.com/office/drawing/2014/main" id="{C06F972A-A598-460D-B8E0-BBB8DC7C6CED}"/>
              </a:ext>
            </a:extLst>
          </p:cNvPr>
          <p:cNvSpPr>
            <a:spLocks noGrp="1"/>
          </p:cNvSpPr>
          <p:nvPr>
            <p:ph type="title"/>
          </p:nvPr>
        </p:nvSpPr>
        <p:spPr/>
        <p:txBody>
          <a:bodyPr/>
          <a:lstStyle/>
          <a:p>
            <a:r>
              <a:rPr lang="en-US" dirty="0"/>
              <a:t>Part 1: “Mind-Mapping”</a:t>
            </a:r>
          </a:p>
        </p:txBody>
      </p:sp>
    </p:spTree>
    <p:extLst>
      <p:ext uri="{BB962C8B-B14F-4D97-AF65-F5344CB8AC3E}">
        <p14:creationId xmlns:p14="http://schemas.microsoft.com/office/powerpoint/2010/main" val="33683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8C0BEEC-6A47-42DC-A39D-3E633411F11E}"/>
              </a:ext>
            </a:extLst>
          </p:cNvPr>
          <p:cNvGraphicFramePr>
            <a:graphicFrameLocks noGrp="1"/>
          </p:cNvGraphicFramePr>
          <p:nvPr>
            <p:ph sz="half" idx="2"/>
            <p:extLst>
              <p:ext uri="{D42A27DB-BD31-4B8C-83A1-F6EECF244321}">
                <p14:modId xmlns:p14="http://schemas.microsoft.com/office/powerpoint/2010/main" val="1895095534"/>
              </p:ext>
            </p:extLst>
          </p:nvPr>
        </p:nvGraphicFramePr>
        <p:xfrm>
          <a:off x="3661125" y="162841"/>
          <a:ext cx="8041710" cy="2712787"/>
        </p:xfrm>
        <a:graphic>
          <a:graphicData uri="http://schemas.openxmlformats.org/drawingml/2006/table">
            <a:tbl>
              <a:tblPr firstRow="1" bandRow="1">
                <a:tableStyleId>{5C22544A-7EE6-4342-B048-85BDC9FD1C3A}</a:tableStyleId>
              </a:tblPr>
              <a:tblGrid>
                <a:gridCol w="1608342">
                  <a:extLst>
                    <a:ext uri="{9D8B030D-6E8A-4147-A177-3AD203B41FA5}">
                      <a16:colId xmlns:a16="http://schemas.microsoft.com/office/drawing/2014/main" val="882557222"/>
                    </a:ext>
                  </a:extLst>
                </a:gridCol>
                <a:gridCol w="1608342">
                  <a:extLst>
                    <a:ext uri="{9D8B030D-6E8A-4147-A177-3AD203B41FA5}">
                      <a16:colId xmlns:a16="http://schemas.microsoft.com/office/drawing/2014/main" val="3419155477"/>
                    </a:ext>
                  </a:extLst>
                </a:gridCol>
                <a:gridCol w="1608342">
                  <a:extLst>
                    <a:ext uri="{9D8B030D-6E8A-4147-A177-3AD203B41FA5}">
                      <a16:colId xmlns:a16="http://schemas.microsoft.com/office/drawing/2014/main" val="1979344046"/>
                    </a:ext>
                  </a:extLst>
                </a:gridCol>
                <a:gridCol w="1608342">
                  <a:extLst>
                    <a:ext uri="{9D8B030D-6E8A-4147-A177-3AD203B41FA5}">
                      <a16:colId xmlns:a16="http://schemas.microsoft.com/office/drawing/2014/main" val="448269865"/>
                    </a:ext>
                  </a:extLst>
                </a:gridCol>
                <a:gridCol w="1608342">
                  <a:extLst>
                    <a:ext uri="{9D8B030D-6E8A-4147-A177-3AD203B41FA5}">
                      <a16:colId xmlns:a16="http://schemas.microsoft.com/office/drawing/2014/main" val="785847473"/>
                    </a:ext>
                  </a:extLst>
                </a:gridCol>
              </a:tblGrid>
              <a:tr h="426787">
                <a:tc gridSpan="5">
                  <a:txBody>
                    <a:bodyPr/>
                    <a:lstStyle/>
                    <a:p>
                      <a:pPr algn="ctr"/>
                      <a:r>
                        <a:rPr lang="en-US" dirty="0"/>
                        <a:t>Group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2523805"/>
                  </a:ext>
                </a:extLst>
              </a:tr>
              <a:tr h="1873465">
                <a:tc>
                  <a:txBody>
                    <a:bodyPr/>
                    <a:lstStyle/>
                    <a:p>
                      <a:r>
                        <a:rPr lang="en-US" b="1" dirty="0"/>
                        <a:t>Key Players </a:t>
                      </a:r>
                      <a:r>
                        <a:rPr lang="en-US" i="1" dirty="0"/>
                        <a:t>(who operates in this area)</a:t>
                      </a:r>
                    </a:p>
                  </a:txBody>
                  <a:tcPr/>
                </a:tc>
                <a:tc>
                  <a:txBody>
                    <a:bodyPr/>
                    <a:lstStyle/>
                    <a:p>
                      <a:r>
                        <a:rPr lang="en-US" b="1" dirty="0"/>
                        <a:t>What They Do </a:t>
                      </a:r>
                      <a:r>
                        <a:rPr lang="en-US" i="1" dirty="0"/>
                        <a:t>(core services; target market)</a:t>
                      </a:r>
                    </a:p>
                  </a:txBody>
                  <a:tcPr/>
                </a:tc>
                <a:tc>
                  <a:txBody>
                    <a:bodyPr/>
                    <a:lstStyle/>
                    <a:p>
                      <a:r>
                        <a:rPr lang="en-US" b="1" dirty="0"/>
                        <a:t>Opportunities &amp; Barriers</a:t>
                      </a:r>
                      <a:r>
                        <a:rPr lang="en-US" dirty="0"/>
                        <a:t> </a:t>
                      </a:r>
                      <a:r>
                        <a:rPr lang="en-US" i="1" dirty="0"/>
                        <a:t>(what we wish they would do e.g. promote energy efficient options)</a:t>
                      </a:r>
                    </a:p>
                  </a:txBody>
                  <a:tcPr/>
                </a:tc>
                <a:tc>
                  <a:txBody>
                    <a:bodyPr/>
                    <a:lstStyle/>
                    <a:p>
                      <a:r>
                        <a:rPr lang="en-US" b="1" dirty="0"/>
                        <a:t>Info We Want to Have </a:t>
                      </a:r>
                      <a:br>
                        <a:rPr lang="en-US" b="1" dirty="0"/>
                      </a:br>
                      <a:r>
                        <a:rPr lang="en-US" i="1" dirty="0"/>
                        <a:t>(what we want to know from or about them, why do they do what they do?)</a:t>
                      </a:r>
                    </a:p>
                  </a:txBody>
                  <a:tcPr/>
                </a:tc>
                <a:tc>
                  <a:txBody>
                    <a:bodyPr/>
                    <a:lstStyle/>
                    <a:p>
                      <a:r>
                        <a:rPr lang="en-US" b="1" dirty="0"/>
                        <a:t>Optional Notes </a:t>
                      </a:r>
                      <a:r>
                        <a:rPr lang="en-US" i="1" dirty="0"/>
                        <a:t>(additional thoughts or resources)</a:t>
                      </a:r>
                    </a:p>
                  </a:txBody>
                  <a:tcPr/>
                </a:tc>
                <a:extLst>
                  <a:ext uri="{0D108BD9-81ED-4DB2-BD59-A6C34878D82A}">
                    <a16:rowId xmlns:a16="http://schemas.microsoft.com/office/drawing/2014/main" val="102483738"/>
                  </a:ext>
                </a:extLst>
              </a:tr>
            </a:tbl>
          </a:graphicData>
        </a:graphic>
      </p:graphicFrame>
      <p:sp>
        <p:nvSpPr>
          <p:cNvPr id="4" name="Title 3">
            <a:extLst>
              <a:ext uri="{FF2B5EF4-FFF2-40B4-BE49-F238E27FC236}">
                <a16:creationId xmlns:a16="http://schemas.microsoft.com/office/drawing/2014/main" id="{9BBEA9D4-74F9-4DB4-B9F7-A1BAA8F5AC93}"/>
              </a:ext>
            </a:extLst>
          </p:cNvPr>
          <p:cNvSpPr>
            <a:spLocks noGrp="1"/>
          </p:cNvSpPr>
          <p:nvPr>
            <p:ph type="title"/>
          </p:nvPr>
        </p:nvSpPr>
        <p:spPr>
          <a:xfrm>
            <a:off x="125260" y="365125"/>
            <a:ext cx="2943617" cy="2158619"/>
          </a:xfrm>
        </p:spPr>
        <p:txBody>
          <a:bodyPr/>
          <a:lstStyle/>
          <a:p>
            <a:r>
              <a:rPr lang="en-US" dirty="0"/>
              <a:t>Part 2:</a:t>
            </a:r>
            <a:br>
              <a:rPr lang="en-US" dirty="0"/>
            </a:br>
            <a:r>
              <a:rPr lang="en-US" dirty="0"/>
              <a:t>Stakeholder Analysis</a:t>
            </a:r>
          </a:p>
        </p:txBody>
      </p:sp>
      <p:pic>
        <p:nvPicPr>
          <p:cNvPr id="7" name="Picture 6">
            <a:extLst>
              <a:ext uri="{FF2B5EF4-FFF2-40B4-BE49-F238E27FC236}">
                <a16:creationId xmlns:a16="http://schemas.microsoft.com/office/drawing/2014/main" id="{0934CAAC-9EB3-45E4-841F-D321C004ABD3}"/>
              </a:ext>
            </a:extLst>
          </p:cNvPr>
          <p:cNvPicPr>
            <a:picLocks noChangeAspect="1"/>
          </p:cNvPicPr>
          <p:nvPr/>
        </p:nvPicPr>
        <p:blipFill>
          <a:blip r:embed="rId2"/>
          <a:stretch>
            <a:fillRect/>
          </a:stretch>
        </p:blipFill>
        <p:spPr>
          <a:xfrm>
            <a:off x="998234" y="3058732"/>
            <a:ext cx="4779344" cy="3434143"/>
          </a:xfrm>
          <a:prstGeom prst="rect">
            <a:avLst/>
          </a:prstGeom>
        </p:spPr>
      </p:pic>
      <p:pic>
        <p:nvPicPr>
          <p:cNvPr id="8" name="Picture 7">
            <a:extLst>
              <a:ext uri="{FF2B5EF4-FFF2-40B4-BE49-F238E27FC236}">
                <a16:creationId xmlns:a16="http://schemas.microsoft.com/office/drawing/2014/main" id="{A1402CE8-E4F8-4399-908C-161E3281DAE8}"/>
              </a:ext>
            </a:extLst>
          </p:cNvPr>
          <p:cNvPicPr>
            <a:picLocks noChangeAspect="1"/>
          </p:cNvPicPr>
          <p:nvPr/>
        </p:nvPicPr>
        <p:blipFill>
          <a:blip r:embed="rId3"/>
          <a:stretch>
            <a:fillRect/>
          </a:stretch>
        </p:blipFill>
        <p:spPr>
          <a:xfrm>
            <a:off x="7060624" y="2941928"/>
            <a:ext cx="4933177" cy="3753231"/>
          </a:xfrm>
          <a:prstGeom prst="rect">
            <a:avLst/>
          </a:prstGeom>
        </p:spPr>
      </p:pic>
    </p:spTree>
    <p:extLst>
      <p:ext uri="{BB962C8B-B14F-4D97-AF65-F5344CB8AC3E}">
        <p14:creationId xmlns:p14="http://schemas.microsoft.com/office/powerpoint/2010/main" val="20451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DA9C-1DE5-4AC4-8B40-4B512A3A1484}"/>
              </a:ext>
            </a:extLst>
          </p:cNvPr>
          <p:cNvSpPr>
            <a:spLocks noGrp="1"/>
          </p:cNvSpPr>
          <p:nvPr>
            <p:ph type="title"/>
          </p:nvPr>
        </p:nvSpPr>
        <p:spPr/>
        <p:txBody>
          <a:bodyPr/>
          <a:lstStyle/>
          <a:p>
            <a:r>
              <a:rPr lang="en-US" dirty="0"/>
              <a:t>Key Research Questions</a:t>
            </a:r>
          </a:p>
        </p:txBody>
      </p:sp>
      <p:sp>
        <p:nvSpPr>
          <p:cNvPr id="3" name="Content Placeholder 2">
            <a:extLst>
              <a:ext uri="{FF2B5EF4-FFF2-40B4-BE49-F238E27FC236}">
                <a16:creationId xmlns:a16="http://schemas.microsoft.com/office/drawing/2014/main" id="{14DED63B-EEC4-43C1-A30D-4F370C1FFDA2}"/>
              </a:ext>
            </a:extLst>
          </p:cNvPr>
          <p:cNvSpPr>
            <a:spLocks noGrp="1"/>
          </p:cNvSpPr>
          <p:nvPr>
            <p:ph idx="1"/>
          </p:nvPr>
        </p:nvSpPr>
        <p:spPr>
          <a:xfrm>
            <a:off x="363255" y="1792224"/>
            <a:ext cx="8084423" cy="4583524"/>
          </a:xfrm>
        </p:spPr>
        <p:txBody>
          <a:bodyPr>
            <a:noAutofit/>
          </a:bodyPr>
          <a:lstStyle/>
          <a:p>
            <a:pPr lvl="0"/>
            <a:r>
              <a:rPr lang="en-US" sz="2000" dirty="0"/>
              <a:t>What would make </a:t>
            </a:r>
            <a:r>
              <a:rPr lang="en-US" sz="2000" b="1" dirty="0"/>
              <a:t>financing</a:t>
            </a:r>
            <a:r>
              <a:rPr lang="en-US" sz="2000" dirty="0"/>
              <a:t> for homeowners simple? What kinds of </a:t>
            </a:r>
            <a:r>
              <a:rPr lang="en-US" sz="2000" b="1" dirty="0"/>
              <a:t>financing</a:t>
            </a:r>
            <a:r>
              <a:rPr lang="en-US" sz="2000" dirty="0"/>
              <a:t> could banks or utilities offer?</a:t>
            </a:r>
          </a:p>
          <a:p>
            <a:r>
              <a:rPr lang="en-US" sz="2000" dirty="0"/>
              <a:t>How can we get retailers and </a:t>
            </a:r>
            <a:r>
              <a:rPr lang="en-US" sz="2000" b="1" dirty="0"/>
              <a:t>contractors</a:t>
            </a:r>
            <a:r>
              <a:rPr lang="en-US" sz="2000" dirty="0"/>
              <a:t> to help sell the idea of electrification? What is the price point that makes it worthwhile?</a:t>
            </a:r>
          </a:p>
          <a:p>
            <a:pPr lvl="0"/>
            <a:r>
              <a:rPr lang="en-US" sz="2000" dirty="0"/>
              <a:t>How might </a:t>
            </a:r>
            <a:r>
              <a:rPr lang="en-US" sz="2000" b="1" dirty="0"/>
              <a:t>unions</a:t>
            </a:r>
            <a:r>
              <a:rPr lang="en-US" sz="2000" dirty="0"/>
              <a:t> support the move to transition to electricity?</a:t>
            </a:r>
          </a:p>
          <a:p>
            <a:pPr lvl="0"/>
            <a:r>
              <a:rPr lang="en-US" sz="2000" dirty="0"/>
              <a:t>What role can </a:t>
            </a:r>
            <a:r>
              <a:rPr lang="en-US" sz="2000" b="1" dirty="0"/>
              <a:t>realtors</a:t>
            </a:r>
            <a:r>
              <a:rPr lang="en-US" sz="2000" dirty="0"/>
              <a:t> play? What can we tell them to help sell homes?</a:t>
            </a:r>
          </a:p>
          <a:p>
            <a:pPr lvl="0"/>
            <a:r>
              <a:rPr lang="en-US" sz="2000" dirty="0"/>
              <a:t>What motivates </a:t>
            </a:r>
            <a:r>
              <a:rPr lang="en-US" sz="2000" b="1" dirty="0"/>
              <a:t>landlords</a:t>
            </a:r>
            <a:r>
              <a:rPr lang="en-US" sz="2000" dirty="0"/>
              <a:t> to upgrade or retrofit a property?</a:t>
            </a:r>
          </a:p>
          <a:p>
            <a:pPr lvl="0"/>
            <a:r>
              <a:rPr lang="en-US" sz="2000" dirty="0"/>
              <a:t>How do we encourage and/or coordinate with federal agencies and </a:t>
            </a:r>
            <a:r>
              <a:rPr lang="en-US" sz="2000" b="1" dirty="0"/>
              <a:t>regulations</a:t>
            </a:r>
            <a:r>
              <a:rPr lang="en-US" sz="2000" dirty="0"/>
              <a:t>?</a:t>
            </a:r>
          </a:p>
          <a:p>
            <a:pPr lvl="0"/>
            <a:r>
              <a:rPr lang="en-US" sz="2000" dirty="0"/>
              <a:t>What about groups that advocate for </a:t>
            </a:r>
            <a:r>
              <a:rPr lang="en-US" sz="2000" b="1" dirty="0"/>
              <a:t>social justice</a:t>
            </a:r>
            <a:r>
              <a:rPr lang="en-US" sz="2000" dirty="0"/>
              <a:t>, housing equity and environmental justice? What policies might also support their goals?</a:t>
            </a:r>
          </a:p>
        </p:txBody>
      </p:sp>
      <p:pic>
        <p:nvPicPr>
          <p:cNvPr id="1026" name="Picture 2" descr="200 Not-Boring Questions To Connect And Get To Know Someone Better">
            <a:extLst>
              <a:ext uri="{FF2B5EF4-FFF2-40B4-BE49-F238E27FC236}">
                <a16:creationId xmlns:a16="http://schemas.microsoft.com/office/drawing/2014/main" id="{793A354D-BDE9-4FA1-B796-00240BB5B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677" y="1792224"/>
            <a:ext cx="3744323" cy="249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1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DA9C-1DE5-4AC4-8B40-4B512A3A1484}"/>
              </a:ext>
            </a:extLst>
          </p:cNvPr>
          <p:cNvSpPr>
            <a:spLocks noGrp="1"/>
          </p:cNvSpPr>
          <p:nvPr>
            <p:ph type="title"/>
          </p:nvPr>
        </p:nvSpPr>
        <p:spPr/>
        <p:txBody>
          <a:bodyPr/>
          <a:lstStyle/>
          <a:p>
            <a:r>
              <a:rPr lang="en-US" dirty="0"/>
              <a:t>Focus Groups</a:t>
            </a:r>
          </a:p>
        </p:txBody>
      </p:sp>
      <p:sp>
        <p:nvSpPr>
          <p:cNvPr id="3" name="Content Placeholder 2">
            <a:extLst>
              <a:ext uri="{FF2B5EF4-FFF2-40B4-BE49-F238E27FC236}">
                <a16:creationId xmlns:a16="http://schemas.microsoft.com/office/drawing/2014/main" id="{14DED63B-EEC4-43C1-A30D-4F370C1FFDA2}"/>
              </a:ext>
            </a:extLst>
          </p:cNvPr>
          <p:cNvSpPr>
            <a:spLocks noGrp="1"/>
          </p:cNvSpPr>
          <p:nvPr>
            <p:ph idx="1"/>
          </p:nvPr>
        </p:nvSpPr>
        <p:spPr>
          <a:xfrm>
            <a:off x="838201" y="1792224"/>
            <a:ext cx="10109547" cy="1940532"/>
          </a:xfrm>
        </p:spPr>
        <p:txBody>
          <a:bodyPr/>
          <a:lstStyle/>
          <a:p>
            <a:pPr marL="0" indent="0">
              <a:buNone/>
            </a:pPr>
            <a:r>
              <a:rPr lang="en-US" b="1" dirty="0"/>
              <a:t>GOAL: </a:t>
            </a:r>
            <a:r>
              <a:rPr lang="en-US" dirty="0"/>
              <a:t>Discover barriers and opportunities to converting single-family homes from natural gas to electricity, especially heat pump water heaters</a:t>
            </a:r>
          </a:p>
        </p:txBody>
      </p:sp>
      <p:sp>
        <p:nvSpPr>
          <p:cNvPr id="4" name="Rectangle 3">
            <a:extLst>
              <a:ext uri="{FF2B5EF4-FFF2-40B4-BE49-F238E27FC236}">
                <a16:creationId xmlns:a16="http://schemas.microsoft.com/office/drawing/2014/main" id="{8B457826-4158-477A-9195-80012F3F128F}"/>
              </a:ext>
            </a:extLst>
          </p:cNvPr>
          <p:cNvSpPr/>
          <p:nvPr/>
        </p:nvSpPr>
        <p:spPr>
          <a:xfrm>
            <a:off x="2154477" y="4070957"/>
            <a:ext cx="3219189" cy="134028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Contractors: </a:t>
            </a:r>
          </a:p>
          <a:p>
            <a:pPr algn="ctr"/>
            <a:r>
              <a:rPr lang="en-US" sz="2800" dirty="0"/>
              <a:t>Tuesday, Dec. 1 3:30-5pm</a:t>
            </a:r>
          </a:p>
        </p:txBody>
      </p:sp>
      <p:sp>
        <p:nvSpPr>
          <p:cNvPr id="5" name="Rectangle 4">
            <a:extLst>
              <a:ext uri="{FF2B5EF4-FFF2-40B4-BE49-F238E27FC236}">
                <a16:creationId xmlns:a16="http://schemas.microsoft.com/office/drawing/2014/main" id="{08BAB537-6AE6-400C-90DE-22E7D88E2422}"/>
              </a:ext>
            </a:extLst>
          </p:cNvPr>
          <p:cNvSpPr/>
          <p:nvPr/>
        </p:nvSpPr>
        <p:spPr>
          <a:xfrm>
            <a:off x="5663852" y="4070958"/>
            <a:ext cx="3219189" cy="134028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Homeowners: </a:t>
            </a:r>
          </a:p>
          <a:p>
            <a:pPr algn="ctr"/>
            <a:r>
              <a:rPr lang="en-US" sz="2800" dirty="0"/>
              <a:t>Wednesday, Dec. 2 8:30-10am</a:t>
            </a:r>
          </a:p>
        </p:txBody>
      </p:sp>
    </p:spTree>
    <p:extLst>
      <p:ext uri="{BB962C8B-B14F-4D97-AF65-F5344CB8AC3E}">
        <p14:creationId xmlns:p14="http://schemas.microsoft.com/office/powerpoint/2010/main" val="180501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63AA-9D69-431B-AF98-721F213E35EE}"/>
              </a:ext>
            </a:extLst>
          </p:cNvPr>
          <p:cNvSpPr>
            <a:spLocks noGrp="1"/>
          </p:cNvSpPr>
          <p:nvPr>
            <p:ph type="title"/>
          </p:nvPr>
        </p:nvSpPr>
        <p:spPr/>
        <p:txBody>
          <a:bodyPr/>
          <a:lstStyle/>
          <a:p>
            <a:r>
              <a:rPr lang="en-US" dirty="0"/>
              <a:t>Looking Ahead to Stakeholder Workshop #2</a:t>
            </a:r>
          </a:p>
        </p:txBody>
      </p:sp>
      <p:graphicFrame>
        <p:nvGraphicFramePr>
          <p:cNvPr id="4" name="Content Placeholder 3">
            <a:extLst>
              <a:ext uri="{FF2B5EF4-FFF2-40B4-BE49-F238E27FC236}">
                <a16:creationId xmlns:a16="http://schemas.microsoft.com/office/drawing/2014/main" id="{CE9ED0AF-0C8C-4887-9636-57FF127664E7}"/>
              </a:ext>
            </a:extLst>
          </p:cNvPr>
          <p:cNvGraphicFramePr>
            <a:graphicFrameLocks noGrp="1"/>
          </p:cNvGraphicFramePr>
          <p:nvPr>
            <p:ph idx="1"/>
            <p:extLst>
              <p:ext uri="{D42A27DB-BD31-4B8C-83A1-F6EECF244321}">
                <p14:modId xmlns:p14="http://schemas.microsoft.com/office/powerpoint/2010/main" val="3606624440"/>
              </p:ext>
            </p:extLst>
          </p:nvPr>
        </p:nvGraphicFramePr>
        <p:xfrm>
          <a:off x="838200" y="1792288"/>
          <a:ext cx="8872538" cy="45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45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06C9-5A64-4B79-A312-02CB36F36CAB}"/>
              </a:ext>
            </a:extLst>
          </p:cNvPr>
          <p:cNvSpPr>
            <a:spLocks noGrp="1"/>
          </p:cNvSpPr>
          <p:nvPr>
            <p:ph type="title"/>
          </p:nvPr>
        </p:nvSpPr>
        <p:spPr/>
        <p:txBody>
          <a:bodyPr/>
          <a:lstStyle/>
          <a:p>
            <a:r>
              <a:rPr lang="en-US" dirty="0"/>
              <a:t>Option 2: Force Field Analysis</a:t>
            </a:r>
          </a:p>
        </p:txBody>
      </p:sp>
      <p:graphicFrame>
        <p:nvGraphicFramePr>
          <p:cNvPr id="4" name="Content Placeholder 3">
            <a:extLst>
              <a:ext uri="{FF2B5EF4-FFF2-40B4-BE49-F238E27FC236}">
                <a16:creationId xmlns:a16="http://schemas.microsoft.com/office/drawing/2014/main" id="{4EF6DCEA-E3B2-4F6B-8CB1-738A619F0254}"/>
              </a:ext>
            </a:extLst>
          </p:cNvPr>
          <p:cNvGraphicFramePr>
            <a:graphicFrameLocks noGrp="1"/>
          </p:cNvGraphicFramePr>
          <p:nvPr>
            <p:ph idx="1"/>
            <p:extLst>
              <p:ext uri="{D42A27DB-BD31-4B8C-83A1-F6EECF244321}">
                <p14:modId xmlns:p14="http://schemas.microsoft.com/office/powerpoint/2010/main" val="2380427789"/>
              </p:ext>
            </p:extLst>
          </p:nvPr>
        </p:nvGraphicFramePr>
        <p:xfrm>
          <a:off x="37578" y="1884429"/>
          <a:ext cx="7402884" cy="2761177"/>
        </p:xfrm>
        <a:graphic>
          <a:graphicData uri="http://schemas.openxmlformats.org/drawingml/2006/table">
            <a:tbl>
              <a:tblPr firstRow="1" firstCol="1" bandRow="1">
                <a:tableStyleId>{5C22544A-7EE6-4342-B048-85BDC9FD1C3A}</a:tableStyleId>
              </a:tblPr>
              <a:tblGrid>
                <a:gridCol w="1233550">
                  <a:extLst>
                    <a:ext uri="{9D8B030D-6E8A-4147-A177-3AD203B41FA5}">
                      <a16:colId xmlns:a16="http://schemas.microsoft.com/office/drawing/2014/main" val="3966399952"/>
                    </a:ext>
                  </a:extLst>
                </a:gridCol>
                <a:gridCol w="1233550">
                  <a:extLst>
                    <a:ext uri="{9D8B030D-6E8A-4147-A177-3AD203B41FA5}">
                      <a16:colId xmlns:a16="http://schemas.microsoft.com/office/drawing/2014/main" val="992636778"/>
                    </a:ext>
                  </a:extLst>
                </a:gridCol>
                <a:gridCol w="1233550">
                  <a:extLst>
                    <a:ext uri="{9D8B030D-6E8A-4147-A177-3AD203B41FA5}">
                      <a16:colId xmlns:a16="http://schemas.microsoft.com/office/drawing/2014/main" val="26998135"/>
                    </a:ext>
                  </a:extLst>
                </a:gridCol>
                <a:gridCol w="1233550">
                  <a:extLst>
                    <a:ext uri="{9D8B030D-6E8A-4147-A177-3AD203B41FA5}">
                      <a16:colId xmlns:a16="http://schemas.microsoft.com/office/drawing/2014/main" val="165214434"/>
                    </a:ext>
                  </a:extLst>
                </a:gridCol>
                <a:gridCol w="1234342">
                  <a:extLst>
                    <a:ext uri="{9D8B030D-6E8A-4147-A177-3AD203B41FA5}">
                      <a16:colId xmlns:a16="http://schemas.microsoft.com/office/drawing/2014/main" val="250433635"/>
                    </a:ext>
                  </a:extLst>
                </a:gridCol>
                <a:gridCol w="1234342">
                  <a:extLst>
                    <a:ext uri="{9D8B030D-6E8A-4147-A177-3AD203B41FA5}">
                      <a16:colId xmlns:a16="http://schemas.microsoft.com/office/drawing/2014/main" val="148665604"/>
                    </a:ext>
                  </a:extLst>
                </a:gridCol>
              </a:tblGrid>
              <a:tr h="281301">
                <a:tc gridSpan="6">
                  <a:txBody>
                    <a:bodyPr/>
                    <a:lstStyle/>
                    <a:p>
                      <a:pPr marL="0" marR="0" algn="ctr">
                        <a:spcBef>
                          <a:spcPts val="0"/>
                        </a:spcBef>
                        <a:spcAft>
                          <a:spcPts val="0"/>
                        </a:spcAft>
                      </a:pPr>
                      <a:r>
                        <a:rPr lang="en-US" sz="1800" dirty="0">
                          <a:effectLst/>
                        </a:rPr>
                        <a:t>Converting from natural gas to electricity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5977645"/>
                  </a:ext>
                </a:extLst>
              </a:tr>
              <a:tr h="1250228">
                <a:tc>
                  <a:txBody>
                    <a:bodyPr/>
                    <a:lstStyle/>
                    <a:p>
                      <a:pPr marL="0" marR="0" algn="ctr">
                        <a:spcBef>
                          <a:spcPts val="0"/>
                        </a:spcBef>
                        <a:spcAft>
                          <a:spcPts val="0"/>
                        </a:spcAft>
                      </a:pPr>
                      <a:r>
                        <a:rPr lang="en-US" sz="1600" b="1" dirty="0">
                          <a:solidFill>
                            <a:schemeClr val="bg2">
                              <a:lumMod val="10000"/>
                            </a:schemeClr>
                          </a:solidFill>
                          <a:effectLst/>
                        </a:rPr>
                        <a:t>Players central to helping these actions</a:t>
                      </a:r>
                      <a:endParaRPr lang="en-U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marL="0" marR="0" algn="ctr">
                        <a:spcBef>
                          <a:spcPts val="0"/>
                        </a:spcBef>
                        <a:spcAft>
                          <a:spcPts val="0"/>
                        </a:spcAft>
                      </a:pPr>
                      <a:r>
                        <a:rPr lang="en-US" sz="1600" b="1" dirty="0">
                          <a:solidFill>
                            <a:schemeClr val="bg2">
                              <a:lumMod val="10000"/>
                            </a:schemeClr>
                          </a:solidFill>
                          <a:effectLst/>
                        </a:rPr>
                        <a:t>Actions to increase these actions</a:t>
                      </a:r>
                      <a:endParaRPr lang="en-U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marL="0" marR="0" algn="ctr">
                        <a:spcBef>
                          <a:spcPts val="0"/>
                        </a:spcBef>
                        <a:spcAft>
                          <a:spcPts val="0"/>
                        </a:spcAft>
                      </a:pPr>
                      <a:r>
                        <a:rPr lang="en-US" sz="1600" b="1" dirty="0">
                          <a:solidFill>
                            <a:schemeClr val="bg2">
                              <a:lumMod val="10000"/>
                            </a:schemeClr>
                          </a:solidFill>
                          <a:effectLst/>
                        </a:rPr>
                        <a:t>Forces working for it</a:t>
                      </a:r>
                      <a:endParaRPr lang="en-U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marL="0" marR="0" algn="ctr">
                        <a:spcBef>
                          <a:spcPts val="0"/>
                        </a:spcBef>
                        <a:spcAft>
                          <a:spcPts val="0"/>
                        </a:spcAft>
                      </a:pPr>
                      <a:r>
                        <a:rPr lang="en-US" sz="1600" b="1" dirty="0">
                          <a:solidFill>
                            <a:schemeClr val="bg2">
                              <a:lumMod val="10000"/>
                            </a:schemeClr>
                          </a:solidFill>
                          <a:effectLst/>
                        </a:rPr>
                        <a:t>Forces working against</a:t>
                      </a:r>
                      <a:endParaRPr lang="en-U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marL="0" marR="0" algn="ctr">
                        <a:spcBef>
                          <a:spcPts val="0"/>
                        </a:spcBef>
                        <a:spcAft>
                          <a:spcPts val="0"/>
                        </a:spcAft>
                      </a:pPr>
                      <a:r>
                        <a:rPr lang="en-US" sz="1600" b="1" dirty="0">
                          <a:solidFill>
                            <a:schemeClr val="bg2">
                              <a:lumMod val="10000"/>
                            </a:schemeClr>
                          </a:solidFill>
                          <a:effectLst/>
                        </a:rPr>
                        <a:t>Actions to mitigate or remove these forces</a:t>
                      </a:r>
                      <a:endParaRPr lang="en-U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tc>
                  <a:txBody>
                    <a:bodyPr/>
                    <a:lstStyle/>
                    <a:p>
                      <a:pPr marL="0" marR="0" algn="ctr">
                        <a:spcBef>
                          <a:spcPts val="0"/>
                        </a:spcBef>
                        <a:spcAft>
                          <a:spcPts val="0"/>
                        </a:spcAft>
                      </a:pPr>
                      <a:r>
                        <a:rPr lang="en-US" sz="1600" b="1" dirty="0">
                          <a:solidFill>
                            <a:schemeClr val="bg2">
                              <a:lumMod val="10000"/>
                            </a:schemeClr>
                          </a:solidFill>
                          <a:effectLst/>
                        </a:rPr>
                        <a:t>Players central to helping these actions</a:t>
                      </a:r>
                      <a:endParaRPr lang="en-U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0000"/>
                        <a:lumOff val="40000"/>
                      </a:schemeClr>
                    </a:solidFill>
                  </a:tcPr>
                </a:tc>
                <a:extLst>
                  <a:ext uri="{0D108BD9-81ED-4DB2-BD59-A6C34878D82A}">
                    <a16:rowId xmlns:a16="http://schemas.microsoft.com/office/drawing/2014/main" val="3361934432"/>
                  </a:ext>
                </a:extLst>
              </a:tr>
              <a:tr h="755211">
                <a:tc>
                  <a:txBody>
                    <a:bodyPr/>
                    <a:lstStyle/>
                    <a:p>
                      <a:pPr marL="0" marR="0">
                        <a:spcBef>
                          <a:spcPts val="0"/>
                        </a:spcBef>
                        <a:spcAft>
                          <a:spcPts val="0"/>
                        </a:spcAft>
                      </a:pPr>
                      <a:r>
                        <a:rPr lang="en-US" sz="1200" dirty="0">
                          <a:solidFill>
                            <a:srgbClr val="002060"/>
                          </a:solidFill>
                          <a:effectLst/>
                        </a:rPr>
                        <a:t>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200"/>
                        </a:spcAft>
                      </a:pPr>
                      <a:r>
                        <a:rPr lang="en-US" sz="1000" dirty="0">
                          <a:solidFill>
                            <a:schemeClr val="bg2">
                              <a:lumMod val="10000"/>
                            </a:schemeClr>
                          </a:solidFill>
                          <a:effectLst/>
                        </a:rPr>
                        <a:t>Building code changes to require ventilation of gas appliances</a:t>
                      </a:r>
                      <a:endParaRPr lang="en-US"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050" dirty="0">
                          <a:solidFill>
                            <a:schemeClr val="bg2">
                              <a:lumMod val="10000"/>
                            </a:schemeClr>
                          </a:solidFill>
                          <a:effectLst/>
                        </a:rPr>
                        <a:t>Growing concerns about health impacts of gas</a:t>
                      </a:r>
                      <a:endParaRPr lang="en-US"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050" dirty="0">
                          <a:solidFill>
                            <a:schemeClr val="bg2">
                              <a:lumMod val="10000"/>
                            </a:schemeClr>
                          </a:solidFill>
                          <a:effectLst/>
                        </a:rPr>
                        <a:t>Increasing unreliability of electricity</a:t>
                      </a:r>
                      <a:endParaRPr lang="en-US"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200" dirty="0">
                          <a:solidFill>
                            <a:srgbClr val="002060"/>
                          </a:solidFill>
                          <a:effectLst/>
                        </a:rPr>
                        <a:t>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200" dirty="0">
                          <a:solidFill>
                            <a:srgbClr val="002060"/>
                          </a:solidFill>
                          <a:effectLst/>
                        </a:rPr>
                        <a:t>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33696069"/>
                  </a:ext>
                </a:extLst>
              </a:tr>
              <a:tr h="474437">
                <a:tc>
                  <a:txBody>
                    <a:bodyPr/>
                    <a:lstStyle/>
                    <a:p>
                      <a:pPr marL="0" marR="0">
                        <a:spcBef>
                          <a:spcPts val="0"/>
                        </a:spcBef>
                        <a:spcAft>
                          <a:spcPts val="0"/>
                        </a:spcAft>
                      </a:pPr>
                      <a:r>
                        <a:rPr lang="en-US" sz="1200" dirty="0">
                          <a:solidFill>
                            <a:srgbClr val="002060"/>
                          </a:solidFill>
                          <a:effectLst/>
                        </a:rPr>
                        <a:t>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200" dirty="0">
                          <a:solidFill>
                            <a:schemeClr val="bg2">
                              <a:lumMod val="10000"/>
                            </a:schemeClr>
                          </a:solidFill>
                          <a:effectLst/>
                        </a:rPr>
                        <a:t> </a:t>
                      </a:r>
                      <a:endParaRPr lang="en-US"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050" dirty="0">
                          <a:solidFill>
                            <a:schemeClr val="bg2">
                              <a:lumMod val="10000"/>
                            </a:schemeClr>
                          </a:solidFill>
                          <a:effectLst/>
                        </a:rPr>
                        <a:t> </a:t>
                      </a:r>
                      <a:endParaRPr lang="en-US"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050" dirty="0">
                          <a:solidFill>
                            <a:schemeClr val="bg2">
                              <a:lumMod val="10000"/>
                            </a:schemeClr>
                          </a:solidFill>
                          <a:effectLst/>
                        </a:rPr>
                        <a:t>Lower cost of natural gas</a:t>
                      </a:r>
                      <a:endParaRPr lang="en-US"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200" dirty="0">
                          <a:solidFill>
                            <a:srgbClr val="002060"/>
                          </a:solidFill>
                          <a:effectLst/>
                        </a:rPr>
                        <a:t>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spcBef>
                          <a:spcPts val="0"/>
                        </a:spcBef>
                        <a:spcAft>
                          <a:spcPts val="0"/>
                        </a:spcAft>
                      </a:pPr>
                      <a:r>
                        <a:rPr lang="en-US" sz="1200" dirty="0">
                          <a:solidFill>
                            <a:srgbClr val="002060"/>
                          </a:solidFill>
                          <a:effectLst/>
                        </a:rPr>
                        <a:t> </a:t>
                      </a: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510268066"/>
                  </a:ext>
                </a:extLst>
              </a:tr>
            </a:tbl>
          </a:graphicData>
        </a:graphic>
      </p:graphicFrame>
      <p:pic>
        <p:nvPicPr>
          <p:cNvPr id="3074" name="Picture 2" descr="putting the wind at your back">
            <a:extLst>
              <a:ext uri="{FF2B5EF4-FFF2-40B4-BE49-F238E27FC236}">
                <a16:creationId xmlns:a16="http://schemas.microsoft.com/office/drawing/2014/main" id="{825B1121-E397-4D72-88F9-63FFF6EDA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53"/>
          <a:stretch/>
        </p:blipFill>
        <p:spPr bwMode="auto">
          <a:xfrm>
            <a:off x="7440461" y="1863553"/>
            <a:ext cx="4725682" cy="2761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532770-9817-4858-965A-FDAB80809687}"/>
              </a:ext>
            </a:extLst>
          </p:cNvPr>
          <p:cNvSpPr txBox="1"/>
          <p:nvPr/>
        </p:nvSpPr>
        <p:spPr>
          <a:xfrm>
            <a:off x="1277655" y="5085567"/>
            <a:ext cx="5348614" cy="1200329"/>
          </a:xfrm>
          <a:prstGeom prst="rect">
            <a:avLst/>
          </a:prstGeom>
          <a:noFill/>
        </p:spPr>
        <p:txBody>
          <a:bodyPr wrap="square" rtlCol="0">
            <a:spAutoFit/>
          </a:bodyPr>
          <a:lstStyle/>
          <a:p>
            <a:r>
              <a:rPr lang="en-US" sz="2400" b="1" dirty="0"/>
              <a:t>Potential follow-up activities:</a:t>
            </a:r>
          </a:p>
          <a:p>
            <a:pPr marL="342900" indent="-342900">
              <a:buFont typeface="Arial" panose="020B0604020202020204" pitchFamily="34" charset="0"/>
              <a:buChar char="•"/>
            </a:pPr>
            <a:r>
              <a:rPr lang="en-US" sz="2400" dirty="0"/>
              <a:t>Socialize the ideas to specific agencies</a:t>
            </a:r>
          </a:p>
          <a:p>
            <a:pPr marL="342900" indent="-342900">
              <a:buFont typeface="Arial" panose="020B0604020202020204" pitchFamily="34" charset="0"/>
              <a:buChar char="•"/>
            </a:pPr>
            <a:r>
              <a:rPr lang="en-US" sz="2400" dirty="0"/>
              <a:t>Conduct a pilot</a:t>
            </a:r>
          </a:p>
        </p:txBody>
      </p:sp>
    </p:spTree>
    <p:extLst>
      <p:ext uri="{BB962C8B-B14F-4D97-AF65-F5344CB8AC3E}">
        <p14:creationId xmlns:p14="http://schemas.microsoft.com/office/powerpoint/2010/main" val="227688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696" y="914400"/>
            <a:ext cx="5811695" cy="3720230"/>
          </a:xfrm>
        </p:spPr>
        <p:txBody>
          <a:bodyPr/>
          <a:lstStyle/>
          <a:p>
            <a:r>
              <a:rPr lang="en-US" b="1" dirty="0"/>
              <a:t>Discussion</a:t>
            </a:r>
            <a:r>
              <a:rPr lang="en-US" dirty="0"/>
              <a:t>:</a:t>
            </a:r>
            <a:br>
              <a:rPr lang="en-US" dirty="0"/>
            </a:br>
            <a:r>
              <a:rPr lang="en-US" dirty="0"/>
              <a:t>What would be your ideal outcome for this mapping project?</a:t>
            </a:r>
          </a:p>
        </p:txBody>
      </p:sp>
      <p:sp>
        <p:nvSpPr>
          <p:cNvPr id="3" name="TextBox 2">
            <a:extLst>
              <a:ext uri="{FF2B5EF4-FFF2-40B4-BE49-F238E27FC236}">
                <a16:creationId xmlns:a16="http://schemas.microsoft.com/office/drawing/2014/main" id="{E064CB9A-7F77-4EA3-9845-EFAA3AFFB7C8}"/>
              </a:ext>
            </a:extLst>
          </p:cNvPr>
          <p:cNvSpPr txBox="1"/>
          <p:nvPr/>
        </p:nvSpPr>
        <p:spPr>
          <a:xfrm>
            <a:off x="7439186" y="1548768"/>
            <a:ext cx="4752814" cy="3539430"/>
          </a:xfrm>
          <a:prstGeom prst="rect">
            <a:avLst/>
          </a:prstGeom>
          <a:noFill/>
        </p:spPr>
        <p:txBody>
          <a:bodyPr wrap="square" rtlCol="0">
            <a:spAutoFit/>
          </a:bodyPr>
          <a:lstStyle/>
          <a:p>
            <a:r>
              <a:rPr lang="en-US" sz="2800" dirty="0"/>
              <a:t>Some ideas:</a:t>
            </a:r>
          </a:p>
          <a:p>
            <a:pPr marL="457200" indent="-457200">
              <a:buFont typeface="Arial" panose="020B0604020202020204" pitchFamily="34" charset="0"/>
              <a:buChar char="•"/>
            </a:pPr>
            <a:r>
              <a:rPr lang="en-US" sz="2800" dirty="0"/>
              <a:t>Local pilot project</a:t>
            </a:r>
          </a:p>
          <a:p>
            <a:pPr marL="457200" indent="-457200">
              <a:buFont typeface="Arial" panose="020B0604020202020204" pitchFamily="34" charset="0"/>
              <a:buChar char="•"/>
            </a:pPr>
            <a:r>
              <a:rPr lang="en-US" sz="2800" dirty="0"/>
              <a:t>Regional or local “Collective Impact” effort</a:t>
            </a:r>
          </a:p>
          <a:p>
            <a:pPr marL="457200" indent="-457200">
              <a:buFont typeface="Arial" panose="020B0604020202020204" pitchFamily="34" charset="0"/>
              <a:buChar char="•"/>
            </a:pPr>
            <a:r>
              <a:rPr lang="en-US" sz="2800" dirty="0"/>
              <a:t>Working group</a:t>
            </a:r>
          </a:p>
          <a:p>
            <a:pPr marL="457200" indent="-457200">
              <a:buFont typeface="Arial" panose="020B0604020202020204" pitchFamily="34" charset="0"/>
              <a:buChar char="•"/>
            </a:pPr>
            <a:r>
              <a:rPr lang="en-US" sz="2800" dirty="0"/>
              <a:t>Presentation to stakeholder agencies</a:t>
            </a:r>
          </a:p>
          <a:p>
            <a:pPr marL="457200" indent="-457200">
              <a:buFont typeface="Arial" panose="020B0604020202020204" pitchFamily="34" charset="0"/>
              <a:buChar char="•"/>
            </a:pPr>
            <a:r>
              <a:rPr lang="en-US" sz="2800" dirty="0"/>
              <a:t>Report/white paper</a:t>
            </a:r>
          </a:p>
        </p:txBody>
      </p:sp>
    </p:spTree>
    <p:extLst>
      <p:ext uri="{BB962C8B-B14F-4D97-AF65-F5344CB8AC3E}">
        <p14:creationId xmlns:p14="http://schemas.microsoft.com/office/powerpoint/2010/main" val="55983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4" y="422208"/>
            <a:ext cx="9743831" cy="940044"/>
          </a:xfrm>
        </p:spPr>
        <p:txBody>
          <a:bodyPr/>
          <a:lstStyle/>
          <a:p>
            <a:r>
              <a:rPr lang="en-US" dirty="0"/>
              <a:t>Thank you!</a:t>
            </a:r>
          </a:p>
        </p:txBody>
      </p:sp>
      <p:sp>
        <p:nvSpPr>
          <p:cNvPr id="4" name="Content Placeholder 1">
            <a:extLst>
              <a:ext uri="{FF2B5EF4-FFF2-40B4-BE49-F238E27FC236}">
                <a16:creationId xmlns:a16="http://schemas.microsoft.com/office/drawing/2014/main" id="{3AFD482E-0729-4A73-9721-4A37A1E6BD7C}"/>
              </a:ext>
            </a:extLst>
          </p:cNvPr>
          <p:cNvSpPr txBox="1">
            <a:spLocks/>
          </p:cNvSpPr>
          <p:nvPr/>
        </p:nvSpPr>
        <p:spPr>
          <a:xfrm>
            <a:off x="1224084" y="2080936"/>
            <a:ext cx="6042879" cy="4123093"/>
          </a:xfrm>
          <a:prstGeom prst="rect">
            <a:avLst/>
          </a:prstGeom>
        </p:spPr>
        <p:txBody>
          <a:bodyPr/>
          <a:lstStyle>
            <a:lvl1pPr marL="228600" indent="-228600" algn="l" defTabSz="914400" rtl="0" eaLnBrk="1" latinLnBrk="0" hangingPunct="1">
              <a:lnSpc>
                <a:spcPct val="100000"/>
              </a:lnSpc>
              <a:spcBef>
                <a:spcPts val="1000"/>
              </a:spcBef>
              <a:spcAft>
                <a:spcPts val="400"/>
              </a:spcAft>
              <a:buFont typeface="Wingdings" charset="2"/>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400"/>
              </a:spcAft>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400"/>
              </a:spcAft>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400"/>
              </a:spcAft>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400"/>
              </a:spcAft>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US" b="1" dirty="0">
                <a:solidFill>
                  <a:srgbClr val="636565"/>
                </a:solidFill>
              </a:rPr>
              <a:t>Susan Wright </a:t>
            </a:r>
            <a:br>
              <a:rPr lang="en-US" b="1" dirty="0">
                <a:solidFill>
                  <a:srgbClr val="636565"/>
                </a:solidFill>
              </a:rPr>
            </a:br>
            <a:r>
              <a:rPr lang="en-US" dirty="0">
                <a:solidFill>
                  <a:srgbClr val="636565"/>
                </a:solidFill>
              </a:rPr>
              <a:t>Senior</a:t>
            </a:r>
            <a:r>
              <a:rPr lang="en-US" b="1" dirty="0">
                <a:solidFill>
                  <a:srgbClr val="636565"/>
                </a:solidFill>
              </a:rPr>
              <a:t> </a:t>
            </a:r>
            <a:r>
              <a:rPr lang="en-US" dirty="0">
                <a:solidFill>
                  <a:srgbClr val="636565"/>
                </a:solidFill>
              </a:rPr>
              <a:t>Sustainability Specialist</a:t>
            </a:r>
            <a:br>
              <a:rPr lang="en-US" dirty="0">
                <a:solidFill>
                  <a:srgbClr val="636565"/>
                </a:solidFill>
              </a:rPr>
            </a:br>
            <a:r>
              <a:rPr lang="en-US" i="1" dirty="0">
                <a:solidFill>
                  <a:srgbClr val="636565"/>
                </a:solidFill>
                <a:hlinkClick r:id="rId3"/>
              </a:rPr>
              <a:t>swright@smcgov.org</a:t>
            </a:r>
            <a:r>
              <a:rPr lang="en-US" i="1" dirty="0">
                <a:solidFill>
                  <a:srgbClr val="636565"/>
                </a:solidFill>
              </a:rPr>
              <a:t> </a:t>
            </a:r>
          </a:p>
          <a:p>
            <a:pPr marL="0" marR="0" lvl="0" indent="0" algn="l" defTabSz="914400" rtl="0" eaLnBrk="1" fontAlgn="auto" latinLnBrk="0" hangingPunct="1">
              <a:lnSpc>
                <a:spcPct val="100000"/>
              </a:lnSpc>
              <a:spcBef>
                <a:spcPts val="1000"/>
              </a:spcBef>
              <a:spcAft>
                <a:spcPts val="400"/>
              </a:spcAft>
              <a:buClrTx/>
              <a:buSzTx/>
              <a:buFont typeface="Wingdings" charset="2"/>
              <a:buNone/>
              <a:tabLst/>
              <a:defRPr/>
            </a:pPr>
            <a:endParaRPr lang="en-US" i="1" dirty="0">
              <a:solidFill>
                <a:srgbClr val="636565"/>
              </a:solidFill>
              <a:latin typeface="Calibri" panose="020F0502020204030204"/>
            </a:endParaRPr>
          </a:p>
          <a:p>
            <a:pPr marL="0" marR="0" lvl="0" indent="0" algn="l" defTabSz="914400" rtl="0" eaLnBrk="1" fontAlgn="auto" latinLnBrk="0" hangingPunct="1">
              <a:lnSpc>
                <a:spcPct val="100000"/>
              </a:lnSpc>
              <a:spcBef>
                <a:spcPts val="1000"/>
              </a:spcBef>
              <a:spcAft>
                <a:spcPts val="400"/>
              </a:spcAft>
              <a:buClrTx/>
              <a:buSzTx/>
              <a:buFont typeface="Wingdings" charset="2"/>
              <a:buNone/>
              <a:tabLst/>
              <a:defRPr/>
            </a:pPr>
            <a:endParaRPr kumimoji="0" lang="en-US" sz="3200" b="0" i="1" u="none" strike="noStrike" kern="1200" cap="none" spc="0" normalizeH="0" baseline="0" noProof="0" dirty="0">
              <a:ln>
                <a:noFill/>
              </a:ln>
              <a:solidFill>
                <a:srgbClr val="63656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02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0C39-8F22-4F2C-A538-C52ACC39D77F}"/>
              </a:ext>
            </a:extLst>
          </p:cNvPr>
          <p:cNvSpPr>
            <a:spLocks noGrp="1"/>
          </p:cNvSpPr>
          <p:nvPr>
            <p:ph type="title"/>
          </p:nvPr>
        </p:nvSpPr>
        <p:spPr/>
        <p:txBody>
          <a:bodyPr/>
          <a:lstStyle/>
          <a:p>
            <a:r>
              <a:rPr lang="en-US"/>
              <a:t>Why Electrify?</a:t>
            </a:r>
          </a:p>
        </p:txBody>
      </p:sp>
      <p:sp>
        <p:nvSpPr>
          <p:cNvPr id="4" name="TextBox 3">
            <a:extLst>
              <a:ext uri="{FF2B5EF4-FFF2-40B4-BE49-F238E27FC236}">
                <a16:creationId xmlns:a16="http://schemas.microsoft.com/office/drawing/2014/main" id="{A7664192-CD26-4446-A70B-40021C26801A}"/>
              </a:ext>
            </a:extLst>
          </p:cNvPr>
          <p:cNvSpPr txBox="1"/>
          <p:nvPr/>
        </p:nvSpPr>
        <p:spPr>
          <a:xfrm>
            <a:off x="1818968" y="1825626"/>
            <a:ext cx="9162298" cy="1077218"/>
          </a:xfrm>
          <a:prstGeom prst="rect">
            <a:avLst/>
          </a:prstGeom>
          <a:noFill/>
        </p:spPr>
        <p:txBody>
          <a:bodyPr wrap="square" rtlCol="0">
            <a:spAutoFit/>
          </a:bodyPr>
          <a:lstStyle/>
          <a:p>
            <a:r>
              <a:rPr lang="en-US" sz="3200" b="1" i="1"/>
              <a:t>“Electrification is the conversion of a system to the use of electrical power.”</a:t>
            </a:r>
          </a:p>
        </p:txBody>
      </p:sp>
      <p:sp>
        <p:nvSpPr>
          <p:cNvPr id="5" name="TextBox 4">
            <a:extLst>
              <a:ext uri="{FF2B5EF4-FFF2-40B4-BE49-F238E27FC236}">
                <a16:creationId xmlns:a16="http://schemas.microsoft.com/office/drawing/2014/main" id="{0A5371C6-C712-4804-8A5D-F41879A09D18}"/>
              </a:ext>
            </a:extLst>
          </p:cNvPr>
          <p:cNvSpPr txBox="1"/>
          <p:nvPr/>
        </p:nvSpPr>
        <p:spPr>
          <a:xfrm>
            <a:off x="2084439" y="3429000"/>
            <a:ext cx="5486400" cy="2523768"/>
          </a:xfrm>
          <a:prstGeom prst="rect">
            <a:avLst/>
          </a:prstGeom>
          <a:noFill/>
        </p:spPr>
        <p:txBody>
          <a:bodyPr wrap="square" rtlCol="0">
            <a:spAutoFit/>
          </a:bodyPr>
          <a:lstStyle/>
          <a:p>
            <a:r>
              <a:rPr lang="en-US" sz="2800" dirty="0"/>
              <a:t>Electrifying systems makes them:</a:t>
            </a:r>
          </a:p>
          <a:p>
            <a:pPr marL="285750" indent="-285750">
              <a:buFont typeface="Arial" panose="020B0604020202020204" pitchFamily="34" charset="0"/>
              <a:buChar char="•"/>
            </a:pPr>
            <a:r>
              <a:rPr lang="en-US" sz="2800" dirty="0"/>
              <a:t>Cleaner</a:t>
            </a:r>
          </a:p>
          <a:p>
            <a:pPr marL="285750" indent="-285750">
              <a:buFont typeface="Arial" panose="020B0604020202020204" pitchFamily="34" charset="0"/>
              <a:buChar char="•"/>
            </a:pPr>
            <a:r>
              <a:rPr lang="en-US" sz="2800" dirty="0"/>
              <a:t>More efficient</a:t>
            </a:r>
          </a:p>
          <a:p>
            <a:pPr marL="285750" indent="-285750">
              <a:buFont typeface="Arial" panose="020B0604020202020204" pitchFamily="34" charset="0"/>
              <a:buChar char="•"/>
            </a:pPr>
            <a:r>
              <a:rPr lang="en-US" sz="2800" dirty="0"/>
              <a:t>Safer</a:t>
            </a:r>
          </a:p>
          <a:p>
            <a:pPr marL="285750" indent="-285750">
              <a:buFont typeface="Arial" panose="020B0604020202020204" pitchFamily="34" charset="0"/>
              <a:buChar char="•"/>
            </a:pPr>
            <a:r>
              <a:rPr lang="en-US" sz="2800" dirty="0"/>
              <a:t>Healthier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1443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0F2F0E6-0210-4958-959C-DFEEFDC56604}"/>
              </a:ext>
            </a:extLst>
          </p:cNvPr>
          <p:cNvPicPr>
            <a:picLocks noChangeAspect="1"/>
          </p:cNvPicPr>
          <p:nvPr/>
        </p:nvPicPr>
        <p:blipFill rotWithShape="1">
          <a:blip r:embed="rId3">
            <a:extLst>
              <a:ext uri="{28A0092B-C50C-407E-A947-70E740481C1C}">
                <a14:useLocalDpi xmlns:a14="http://schemas.microsoft.com/office/drawing/2010/main" val="0"/>
              </a:ext>
            </a:extLst>
          </a:blip>
          <a:srcRect t="922" b="1"/>
          <a:stretch/>
        </p:blipFill>
        <p:spPr>
          <a:xfrm>
            <a:off x="5695185" y="209216"/>
            <a:ext cx="6392318" cy="5709490"/>
          </a:xfrm>
          <a:prstGeom prst="rect">
            <a:avLst/>
          </a:prstGeom>
        </p:spPr>
      </p:pic>
      <p:sp>
        <p:nvSpPr>
          <p:cNvPr id="13" name="Title 1">
            <a:extLst>
              <a:ext uri="{FF2B5EF4-FFF2-40B4-BE49-F238E27FC236}">
                <a16:creationId xmlns:a16="http://schemas.microsoft.com/office/drawing/2014/main" id="{3F065A68-9FF9-4F5E-942C-1D9C01F0AAE4}"/>
              </a:ext>
            </a:extLst>
          </p:cNvPr>
          <p:cNvSpPr>
            <a:spLocks noGrp="1"/>
          </p:cNvSpPr>
          <p:nvPr>
            <p:ph type="title"/>
          </p:nvPr>
        </p:nvSpPr>
        <p:spPr>
          <a:xfrm>
            <a:off x="104498" y="365125"/>
            <a:ext cx="3046916" cy="2158619"/>
          </a:xfrm>
        </p:spPr>
        <p:txBody>
          <a:bodyPr>
            <a:noAutofit/>
          </a:bodyPr>
          <a:lstStyle/>
          <a:p>
            <a:pPr algn="ctr"/>
            <a:r>
              <a:rPr lang="en-US" sz="3600" b="1" dirty="0"/>
              <a:t>Electrifying Reduces </a:t>
            </a:r>
            <a:br>
              <a:rPr lang="en-US" sz="3600" b="1" dirty="0"/>
            </a:br>
            <a:r>
              <a:rPr lang="en-US" sz="3600" b="1" dirty="0"/>
              <a:t>GHG Emissions</a:t>
            </a:r>
          </a:p>
        </p:txBody>
      </p:sp>
      <p:sp>
        <p:nvSpPr>
          <p:cNvPr id="14" name="TextBox 13">
            <a:extLst>
              <a:ext uri="{FF2B5EF4-FFF2-40B4-BE49-F238E27FC236}">
                <a16:creationId xmlns:a16="http://schemas.microsoft.com/office/drawing/2014/main" id="{4797753F-515E-48F2-88B1-404EB7CEDA6E}"/>
              </a:ext>
            </a:extLst>
          </p:cNvPr>
          <p:cNvSpPr txBox="1"/>
          <p:nvPr/>
        </p:nvSpPr>
        <p:spPr>
          <a:xfrm>
            <a:off x="1509674" y="3244334"/>
            <a:ext cx="2320413" cy="369332"/>
          </a:xfrm>
          <a:prstGeom prst="rect">
            <a:avLst/>
          </a:prstGeom>
          <a:noFill/>
        </p:spPr>
        <p:txBody>
          <a:bodyPr wrap="square" rtlCol="0">
            <a:spAutoFit/>
          </a:bodyPr>
          <a:lstStyle/>
          <a:p>
            <a:pPr algn="ctr"/>
            <a:r>
              <a:rPr lang="en-US" b="1" dirty="0"/>
              <a:t>Passenger Vehicles</a:t>
            </a:r>
          </a:p>
        </p:txBody>
      </p:sp>
      <p:sp>
        <p:nvSpPr>
          <p:cNvPr id="15" name="TextBox 14">
            <a:extLst>
              <a:ext uri="{FF2B5EF4-FFF2-40B4-BE49-F238E27FC236}">
                <a16:creationId xmlns:a16="http://schemas.microsoft.com/office/drawing/2014/main" id="{DB8B10E5-CDCE-42E2-A45D-9A87DEBD7B64}"/>
              </a:ext>
            </a:extLst>
          </p:cNvPr>
          <p:cNvSpPr txBox="1"/>
          <p:nvPr/>
        </p:nvSpPr>
        <p:spPr>
          <a:xfrm>
            <a:off x="9126941" y="3244334"/>
            <a:ext cx="2320413" cy="369332"/>
          </a:xfrm>
          <a:prstGeom prst="rect">
            <a:avLst/>
          </a:prstGeom>
          <a:noFill/>
        </p:spPr>
        <p:txBody>
          <a:bodyPr wrap="square" rtlCol="0">
            <a:spAutoFit/>
          </a:bodyPr>
          <a:lstStyle/>
          <a:p>
            <a:pPr algn="ctr"/>
            <a:r>
              <a:rPr lang="en-US" b="1" dirty="0"/>
              <a:t>Buildings</a:t>
            </a:r>
          </a:p>
        </p:txBody>
      </p:sp>
      <p:sp>
        <p:nvSpPr>
          <p:cNvPr id="2" name="Rectangle 1">
            <a:extLst>
              <a:ext uri="{FF2B5EF4-FFF2-40B4-BE49-F238E27FC236}">
                <a16:creationId xmlns:a16="http://schemas.microsoft.com/office/drawing/2014/main" id="{5B4946E3-C7F7-4222-8354-B0DAC807C69E}"/>
              </a:ext>
            </a:extLst>
          </p:cNvPr>
          <p:cNvSpPr/>
          <p:nvPr/>
        </p:nvSpPr>
        <p:spPr>
          <a:xfrm>
            <a:off x="350729" y="4221271"/>
            <a:ext cx="11841271" cy="2636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1A522E1-886C-4D0F-A656-BEEFBE90AC21}"/>
              </a:ext>
            </a:extLst>
          </p:cNvPr>
          <p:cNvSpPr txBox="1"/>
          <p:nvPr/>
        </p:nvSpPr>
        <p:spPr>
          <a:xfrm>
            <a:off x="5340350" y="3244334"/>
            <a:ext cx="2320413" cy="369332"/>
          </a:xfrm>
          <a:prstGeom prst="rect">
            <a:avLst/>
          </a:prstGeom>
          <a:noFill/>
        </p:spPr>
        <p:txBody>
          <a:bodyPr wrap="square" rtlCol="0">
            <a:spAutoFit/>
          </a:bodyPr>
          <a:lstStyle/>
          <a:p>
            <a:pPr algn="ctr"/>
            <a:r>
              <a:rPr lang="en-US" b="1" dirty="0"/>
              <a:t>Transit</a:t>
            </a:r>
          </a:p>
        </p:txBody>
      </p:sp>
      <p:cxnSp>
        <p:nvCxnSpPr>
          <p:cNvPr id="20" name="Straight Arrow Connector 19">
            <a:extLst>
              <a:ext uri="{FF2B5EF4-FFF2-40B4-BE49-F238E27FC236}">
                <a16:creationId xmlns:a16="http://schemas.microsoft.com/office/drawing/2014/main" id="{535F82B5-7EB5-4E79-A291-51BE4E29C0BC}"/>
              </a:ext>
            </a:extLst>
          </p:cNvPr>
          <p:cNvCxnSpPr>
            <a:cxnSpLocks/>
          </p:cNvCxnSpPr>
          <p:nvPr/>
        </p:nvCxnSpPr>
        <p:spPr>
          <a:xfrm flipH="1" flipV="1">
            <a:off x="8448768" y="2171700"/>
            <a:ext cx="858070" cy="1698842"/>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E055EEA9-DE1C-44FB-B85A-DAB4A4DAB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7424" y="3750788"/>
            <a:ext cx="3530079" cy="2340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Oval 10">
            <a:extLst>
              <a:ext uri="{FF2B5EF4-FFF2-40B4-BE49-F238E27FC236}">
                <a16:creationId xmlns:a16="http://schemas.microsoft.com/office/drawing/2014/main" id="{4C1BB3D6-1751-43D8-94D6-6261E4D3D443}"/>
              </a:ext>
            </a:extLst>
          </p:cNvPr>
          <p:cNvSpPr/>
          <p:nvPr/>
        </p:nvSpPr>
        <p:spPr>
          <a:xfrm>
            <a:off x="8486794" y="3677266"/>
            <a:ext cx="3600709" cy="248756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descr="Will the 2020s deliver Bay Area from traffic hell? – Times-Herald">
            <a:extLst>
              <a:ext uri="{FF2B5EF4-FFF2-40B4-BE49-F238E27FC236}">
                <a16:creationId xmlns:a16="http://schemas.microsoft.com/office/drawing/2014/main" id="{CCA2CB7E-22C9-4369-A493-64CB908C8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5" y="3751689"/>
            <a:ext cx="3583012" cy="2340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2" descr="Financial outlook for Caltrain is grim | Coronavirus ...">
            <a:extLst>
              <a:ext uri="{FF2B5EF4-FFF2-40B4-BE49-F238E27FC236}">
                <a16:creationId xmlns:a16="http://schemas.microsoft.com/office/drawing/2014/main" id="{E4FE1341-3EC2-435A-91EA-F86B3A045A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202" y="3751689"/>
            <a:ext cx="3600710" cy="2340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6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2.29167E-6 -2.59259E-6 L -0.55807 -0.0294 " pathEditMode="relative" rAng="0" ptsTypes="AA">
                                      <p:cBhvr>
                                        <p:cTn id="18" dur="2000" fill="hold"/>
                                        <p:tgtEl>
                                          <p:spTgt spid="10"/>
                                        </p:tgtEl>
                                        <p:attrNameLst>
                                          <p:attrName>ppt_x</p:attrName>
                                          <p:attrName>ppt_y</p:attrName>
                                        </p:attrNameLst>
                                      </p:cBhvr>
                                      <p:rCtr x="-27904" y="-1481"/>
                                    </p:animMotion>
                                  </p:childTnLst>
                                </p:cTn>
                              </p:par>
                              <p:par>
                                <p:cTn id="19" presetID="42" presetClass="path" presetSubtype="0" accel="50000" decel="50000" fill="hold" grpId="1" nodeType="withEffect">
                                  <p:stCondLst>
                                    <p:cond delay="0"/>
                                  </p:stCondLst>
                                  <p:childTnLst>
                                    <p:animMotion origin="layout" path="M 1.11022E-16 -1.11111E-6 L -0.55586 -0.02778 " pathEditMode="relative" rAng="0" ptsTypes="AA">
                                      <p:cBhvr>
                                        <p:cTn id="20" dur="2000" fill="hold"/>
                                        <p:tgtEl>
                                          <p:spTgt spid="11"/>
                                        </p:tgtEl>
                                        <p:attrNameLst>
                                          <p:attrName>ppt_x</p:attrName>
                                          <p:attrName>ppt_y</p:attrName>
                                        </p:attrNameLst>
                                      </p:cBhvr>
                                      <p:rCtr x="-27799" y="-1389"/>
                                    </p:animMotion>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1" presetClass="exit"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4D61D-C4CB-4C2C-9435-71AE50F3EB69}"/>
              </a:ext>
            </a:extLst>
          </p:cNvPr>
          <p:cNvPicPr>
            <a:picLocks noChangeAspect="1"/>
          </p:cNvPicPr>
          <p:nvPr/>
        </p:nvPicPr>
        <p:blipFill rotWithShape="1">
          <a:blip r:embed="rId2">
            <a:extLst>
              <a:ext uri="{28A0092B-C50C-407E-A947-70E740481C1C}">
                <a14:useLocalDpi xmlns:a14="http://schemas.microsoft.com/office/drawing/2010/main" val="0"/>
              </a:ext>
            </a:extLst>
          </a:blip>
          <a:srcRect l="23067" b="9222"/>
          <a:stretch/>
        </p:blipFill>
        <p:spPr>
          <a:xfrm>
            <a:off x="4015432" y="330798"/>
            <a:ext cx="7011554" cy="5431518"/>
          </a:xfrm>
          <a:prstGeom prst="rect">
            <a:avLst/>
          </a:prstGeom>
        </p:spPr>
      </p:pic>
      <p:sp>
        <p:nvSpPr>
          <p:cNvPr id="2" name="Title 1">
            <a:extLst>
              <a:ext uri="{FF2B5EF4-FFF2-40B4-BE49-F238E27FC236}">
                <a16:creationId xmlns:a16="http://schemas.microsoft.com/office/drawing/2014/main" id="{01694F35-B103-4E39-8966-E7B6496C65A1}"/>
              </a:ext>
            </a:extLst>
          </p:cNvPr>
          <p:cNvSpPr>
            <a:spLocks noGrp="1"/>
          </p:cNvSpPr>
          <p:nvPr>
            <p:ph type="title"/>
          </p:nvPr>
        </p:nvSpPr>
        <p:spPr>
          <a:xfrm>
            <a:off x="191896" y="414111"/>
            <a:ext cx="2779904" cy="2158619"/>
          </a:xfrm>
        </p:spPr>
        <p:txBody>
          <a:bodyPr>
            <a:normAutofit fontScale="90000"/>
          </a:bodyPr>
          <a:lstStyle/>
          <a:p>
            <a:pPr algn="ctr"/>
            <a:r>
              <a:rPr lang="en-US" dirty="0"/>
              <a:t>Big Opportunity: Residential Sector</a:t>
            </a:r>
          </a:p>
        </p:txBody>
      </p:sp>
      <p:pic>
        <p:nvPicPr>
          <p:cNvPr id="6" name="Picture 5">
            <a:extLst>
              <a:ext uri="{FF2B5EF4-FFF2-40B4-BE49-F238E27FC236}">
                <a16:creationId xmlns:a16="http://schemas.microsoft.com/office/drawing/2014/main" id="{51E70A6E-FA59-4C83-881F-D412B4507862}"/>
              </a:ext>
            </a:extLst>
          </p:cNvPr>
          <p:cNvPicPr>
            <a:picLocks noChangeAspect="1"/>
          </p:cNvPicPr>
          <p:nvPr/>
        </p:nvPicPr>
        <p:blipFill rotWithShape="1">
          <a:blip r:embed="rId2">
            <a:extLst>
              <a:ext uri="{28A0092B-C50C-407E-A947-70E740481C1C}">
                <a14:useLocalDpi xmlns:a14="http://schemas.microsoft.com/office/drawing/2010/main" val="0"/>
              </a:ext>
            </a:extLst>
          </a:blip>
          <a:srcRect t="88661" r="45639" b="-2579"/>
          <a:stretch/>
        </p:blipFill>
        <p:spPr>
          <a:xfrm>
            <a:off x="338853" y="6004264"/>
            <a:ext cx="4954411" cy="832757"/>
          </a:xfrm>
          <a:prstGeom prst="rect">
            <a:avLst/>
          </a:prstGeom>
        </p:spPr>
      </p:pic>
      <p:sp>
        <p:nvSpPr>
          <p:cNvPr id="7" name="TextBox 6">
            <a:extLst>
              <a:ext uri="{FF2B5EF4-FFF2-40B4-BE49-F238E27FC236}">
                <a16:creationId xmlns:a16="http://schemas.microsoft.com/office/drawing/2014/main" id="{3727EAE0-AE3B-4855-AB5E-454C31197008}"/>
              </a:ext>
            </a:extLst>
          </p:cNvPr>
          <p:cNvSpPr txBox="1"/>
          <p:nvPr/>
        </p:nvSpPr>
        <p:spPr>
          <a:xfrm>
            <a:off x="816429" y="3811443"/>
            <a:ext cx="3199003" cy="954107"/>
          </a:xfrm>
          <a:prstGeom prst="rect">
            <a:avLst/>
          </a:prstGeom>
          <a:noFill/>
        </p:spPr>
        <p:txBody>
          <a:bodyPr wrap="square" rtlCol="0">
            <a:spAutoFit/>
          </a:bodyPr>
          <a:lstStyle/>
          <a:p>
            <a:r>
              <a:rPr lang="en-US" sz="2800" b="1" dirty="0">
                <a:solidFill>
                  <a:schemeClr val="bg2">
                    <a:lumMod val="10000"/>
                  </a:schemeClr>
                </a:solidFill>
              </a:rPr>
              <a:t>Natural Gas Emissions by Sector</a:t>
            </a:r>
          </a:p>
        </p:txBody>
      </p:sp>
    </p:spTree>
    <p:extLst>
      <p:ext uri="{BB962C8B-B14F-4D97-AF65-F5344CB8AC3E}">
        <p14:creationId xmlns:p14="http://schemas.microsoft.com/office/powerpoint/2010/main" val="20787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F872-CF13-4506-BB31-916036E52B09}"/>
              </a:ext>
            </a:extLst>
          </p:cNvPr>
          <p:cNvSpPr>
            <a:spLocks noGrp="1"/>
          </p:cNvSpPr>
          <p:nvPr>
            <p:ph type="title"/>
          </p:nvPr>
        </p:nvSpPr>
        <p:spPr/>
        <p:txBody>
          <a:bodyPr>
            <a:normAutofit/>
          </a:bodyPr>
          <a:lstStyle/>
          <a:p>
            <a:r>
              <a:rPr lang="en-US" dirty="0"/>
              <a:t>3 Main Opportunities to Electrify</a:t>
            </a:r>
            <a:endParaRPr lang="en-US" dirty="0">
              <a:cs typeface="Arial"/>
            </a:endParaRPr>
          </a:p>
        </p:txBody>
      </p:sp>
      <p:pic>
        <p:nvPicPr>
          <p:cNvPr id="4" name="Picture 3">
            <a:extLst>
              <a:ext uri="{FF2B5EF4-FFF2-40B4-BE49-F238E27FC236}">
                <a16:creationId xmlns:a16="http://schemas.microsoft.com/office/drawing/2014/main" id="{B77C8761-FD82-4744-8B68-7812E8A2B48B}"/>
              </a:ext>
            </a:extLst>
          </p:cNvPr>
          <p:cNvPicPr>
            <a:picLocks noChangeAspect="1"/>
          </p:cNvPicPr>
          <p:nvPr/>
        </p:nvPicPr>
        <p:blipFill>
          <a:blip r:embed="rId3"/>
          <a:stretch>
            <a:fillRect/>
          </a:stretch>
        </p:blipFill>
        <p:spPr>
          <a:xfrm>
            <a:off x="455158" y="1636339"/>
            <a:ext cx="10944225" cy="3952875"/>
          </a:xfrm>
          <a:prstGeom prst="rect">
            <a:avLst/>
          </a:prstGeom>
        </p:spPr>
      </p:pic>
      <p:sp>
        <p:nvSpPr>
          <p:cNvPr id="3" name="TextBox 2">
            <a:extLst>
              <a:ext uri="{FF2B5EF4-FFF2-40B4-BE49-F238E27FC236}">
                <a16:creationId xmlns:a16="http://schemas.microsoft.com/office/drawing/2014/main" id="{EB3A25E3-F5AB-4A06-B252-ADDF7AD342FC}"/>
              </a:ext>
            </a:extLst>
          </p:cNvPr>
          <p:cNvSpPr txBox="1"/>
          <p:nvPr/>
        </p:nvSpPr>
        <p:spPr>
          <a:xfrm>
            <a:off x="2026024" y="6006352"/>
            <a:ext cx="81399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Others</a:t>
            </a:r>
            <a:r>
              <a:rPr lang="en-US" dirty="0"/>
              <a:t>: pool heaters, outdoor cooking, mowers and blowers and whackers</a:t>
            </a:r>
          </a:p>
        </p:txBody>
      </p:sp>
    </p:spTree>
    <p:extLst>
      <p:ext uri="{BB962C8B-B14F-4D97-AF65-F5344CB8AC3E}">
        <p14:creationId xmlns:p14="http://schemas.microsoft.com/office/powerpoint/2010/main" val="229761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bayren logo energy efficiency">
            <a:extLst>
              <a:ext uri="{FF2B5EF4-FFF2-40B4-BE49-F238E27FC236}">
                <a16:creationId xmlns:a16="http://schemas.microsoft.com/office/drawing/2014/main" id="{66A997D0-34C4-4BDD-8B26-F303ABD5E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324" y="1593733"/>
            <a:ext cx="2250280" cy="1142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eninsula Clean Energy">
            <a:extLst>
              <a:ext uri="{FF2B5EF4-FFF2-40B4-BE49-F238E27FC236}">
                <a16:creationId xmlns:a16="http://schemas.microsoft.com/office/drawing/2014/main" id="{7E5AC720-6CD6-45DF-9D5D-1CB5778EAD1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0714" t="27778" r="9822" b="30285"/>
          <a:stretch/>
        </p:blipFill>
        <p:spPr bwMode="auto">
          <a:xfrm>
            <a:off x="2100051" y="3158080"/>
            <a:ext cx="2393576" cy="710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dvanced Energy Rebuild Napa">
            <a:extLst>
              <a:ext uri="{FF2B5EF4-FFF2-40B4-BE49-F238E27FC236}">
                <a16:creationId xmlns:a16="http://schemas.microsoft.com/office/drawing/2014/main" id="{3588B76C-44DB-49E9-9E44-57C2B135F17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78528" y="1559669"/>
            <a:ext cx="2484168" cy="133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meIntel — HEA">
            <a:extLst>
              <a:ext uri="{FF2B5EF4-FFF2-40B4-BE49-F238E27FC236}">
                <a16:creationId xmlns:a16="http://schemas.microsoft.com/office/drawing/2014/main" id="{505D2CAC-86D0-45B8-8144-11D1600CDF85}"/>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20902" t="9926" r="21232" b="9156"/>
          <a:stretch/>
        </p:blipFill>
        <p:spPr bwMode="auto">
          <a:xfrm>
            <a:off x="7424744" y="5137665"/>
            <a:ext cx="152690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88B6A5-AB65-4FFF-B02E-BA2CA118D4E0}"/>
              </a:ext>
            </a:extLst>
          </p:cNvPr>
          <p:cNvPicPr>
            <a:picLocks noChangeAspect="1"/>
          </p:cNvPicPr>
          <p:nvPr/>
        </p:nvPicPr>
        <p:blipFill rotWithShape="1">
          <a:blip r:embed="rId7"/>
          <a:srcRect b="10598"/>
          <a:stretch/>
        </p:blipFill>
        <p:spPr>
          <a:xfrm>
            <a:off x="5943600" y="1559669"/>
            <a:ext cx="2833688" cy="861689"/>
          </a:xfrm>
          <a:prstGeom prst="rect">
            <a:avLst/>
          </a:prstGeom>
        </p:spPr>
      </p:pic>
      <p:pic>
        <p:nvPicPr>
          <p:cNvPr id="7" name="Picture 6">
            <a:extLst>
              <a:ext uri="{FF2B5EF4-FFF2-40B4-BE49-F238E27FC236}">
                <a16:creationId xmlns:a16="http://schemas.microsoft.com/office/drawing/2014/main" id="{BADC1096-7C53-4461-84A1-CE2AFC8DB2AE}"/>
              </a:ext>
            </a:extLst>
          </p:cNvPr>
          <p:cNvPicPr>
            <a:picLocks noChangeAspect="1"/>
          </p:cNvPicPr>
          <p:nvPr/>
        </p:nvPicPr>
        <p:blipFill>
          <a:blip r:embed="rId8"/>
          <a:stretch>
            <a:fillRect/>
          </a:stretch>
        </p:blipFill>
        <p:spPr>
          <a:xfrm>
            <a:off x="9392014" y="3276600"/>
            <a:ext cx="2657197" cy="3451414"/>
          </a:xfrm>
          <a:prstGeom prst="rect">
            <a:avLst/>
          </a:prstGeom>
          <a:effectLst>
            <a:outerShdw blurRad="50800" dist="38100" dir="2700000" algn="tl" rotWithShape="0">
              <a:prstClr val="black">
                <a:alpha val="40000"/>
              </a:prstClr>
            </a:outerShdw>
          </a:effectLst>
        </p:spPr>
      </p:pic>
      <p:pic>
        <p:nvPicPr>
          <p:cNvPr id="8" name="Picture 2" descr="EcoBlock">
            <a:extLst>
              <a:ext uri="{FF2B5EF4-FFF2-40B4-BE49-F238E27FC236}">
                <a16:creationId xmlns:a16="http://schemas.microsoft.com/office/drawing/2014/main" id="{FB7F95F7-D8C0-4F20-B685-266529113251}"/>
              </a:ext>
            </a:extLst>
          </p:cNvPr>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6825" t="28038" b="26199"/>
          <a:stretch/>
        </p:blipFill>
        <p:spPr bwMode="auto">
          <a:xfrm>
            <a:off x="3782509" y="5430685"/>
            <a:ext cx="3048632" cy="1056942"/>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86;p26">
            <a:extLst>
              <a:ext uri="{FF2B5EF4-FFF2-40B4-BE49-F238E27FC236}">
                <a16:creationId xmlns:a16="http://schemas.microsoft.com/office/drawing/2014/main" id="{51DFFB57-15CD-4CFD-AFDC-95109736AC44}"/>
              </a:ext>
            </a:extLst>
          </p:cNvPr>
          <p:cNvPicPr preferRelativeResize="0"/>
          <p:nvPr/>
        </p:nvPicPr>
        <p:blipFill>
          <a:blip r:embed="rId10">
            <a:alphaModFix/>
          </a:blip>
          <a:stretch>
            <a:fillRect/>
          </a:stretch>
        </p:blipFill>
        <p:spPr>
          <a:xfrm>
            <a:off x="437877" y="1513631"/>
            <a:ext cx="1424475" cy="1457887"/>
          </a:xfrm>
          <a:prstGeom prst="rect">
            <a:avLst/>
          </a:prstGeom>
          <a:noFill/>
          <a:ln>
            <a:noFill/>
          </a:ln>
        </p:spPr>
      </p:pic>
      <p:sp>
        <p:nvSpPr>
          <p:cNvPr id="11" name="AutoShape 4" descr="SVCE">
            <a:extLst>
              <a:ext uri="{FF2B5EF4-FFF2-40B4-BE49-F238E27FC236}">
                <a16:creationId xmlns:a16="http://schemas.microsoft.com/office/drawing/2014/main" id="{049C16E0-D114-4A97-B932-376ADA3A6F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400E72FB-7C98-448C-AFF5-4493B94DED6B}"/>
              </a:ext>
            </a:extLst>
          </p:cNvPr>
          <p:cNvPicPr>
            <a:picLocks noChangeAspect="1"/>
          </p:cNvPicPr>
          <p:nvPr/>
        </p:nvPicPr>
        <p:blipFill>
          <a:blip r:embed="rId11"/>
          <a:stretch>
            <a:fillRect/>
          </a:stretch>
        </p:blipFill>
        <p:spPr>
          <a:xfrm>
            <a:off x="3785588" y="4210403"/>
            <a:ext cx="3485920" cy="861688"/>
          </a:xfrm>
          <a:prstGeom prst="rect">
            <a:avLst/>
          </a:prstGeom>
        </p:spPr>
      </p:pic>
      <p:pic>
        <p:nvPicPr>
          <p:cNvPr id="13" name="Picture 12">
            <a:extLst>
              <a:ext uri="{FF2B5EF4-FFF2-40B4-BE49-F238E27FC236}">
                <a16:creationId xmlns:a16="http://schemas.microsoft.com/office/drawing/2014/main" id="{0AD2EBA4-AC41-4F4C-AC46-111B65CEE149}"/>
              </a:ext>
            </a:extLst>
          </p:cNvPr>
          <p:cNvPicPr>
            <a:picLocks noChangeAspect="1"/>
          </p:cNvPicPr>
          <p:nvPr/>
        </p:nvPicPr>
        <p:blipFill>
          <a:blip r:embed="rId12"/>
          <a:stretch>
            <a:fillRect/>
          </a:stretch>
        </p:blipFill>
        <p:spPr>
          <a:xfrm>
            <a:off x="5553880" y="2605657"/>
            <a:ext cx="3741728" cy="1188892"/>
          </a:xfrm>
          <a:prstGeom prst="rect">
            <a:avLst/>
          </a:prstGeom>
        </p:spPr>
      </p:pic>
      <p:pic>
        <p:nvPicPr>
          <p:cNvPr id="14" name="Picture 13">
            <a:extLst>
              <a:ext uri="{FF2B5EF4-FFF2-40B4-BE49-F238E27FC236}">
                <a16:creationId xmlns:a16="http://schemas.microsoft.com/office/drawing/2014/main" id="{0906DADF-5E90-4234-AB33-87EDE2DE859A}"/>
              </a:ext>
            </a:extLst>
          </p:cNvPr>
          <p:cNvPicPr>
            <a:picLocks noChangeAspect="1"/>
          </p:cNvPicPr>
          <p:nvPr/>
        </p:nvPicPr>
        <p:blipFill>
          <a:blip r:embed="rId13"/>
          <a:stretch>
            <a:fillRect/>
          </a:stretch>
        </p:blipFill>
        <p:spPr>
          <a:xfrm>
            <a:off x="639641" y="4001607"/>
            <a:ext cx="2657198" cy="1676500"/>
          </a:xfrm>
          <a:prstGeom prst="rect">
            <a:avLst/>
          </a:prstGeom>
        </p:spPr>
      </p:pic>
      <p:sp>
        <p:nvSpPr>
          <p:cNvPr id="15" name="TextBox 14">
            <a:extLst>
              <a:ext uri="{FF2B5EF4-FFF2-40B4-BE49-F238E27FC236}">
                <a16:creationId xmlns:a16="http://schemas.microsoft.com/office/drawing/2014/main" id="{910F78A0-A37A-45AC-BCC2-10E2676D64A2}"/>
              </a:ext>
            </a:extLst>
          </p:cNvPr>
          <p:cNvSpPr txBox="1"/>
          <p:nvPr/>
        </p:nvSpPr>
        <p:spPr>
          <a:xfrm>
            <a:off x="373598" y="5655513"/>
            <a:ext cx="2923241" cy="923330"/>
          </a:xfrm>
          <a:prstGeom prst="rect">
            <a:avLst/>
          </a:prstGeom>
          <a:noFill/>
        </p:spPr>
        <p:txBody>
          <a:bodyPr wrap="square" rtlCol="0">
            <a:spAutoFit/>
          </a:bodyPr>
          <a:lstStyle/>
          <a:p>
            <a:pPr algn="ctr"/>
            <a:r>
              <a:rPr lang="en-US" b="1" dirty="0"/>
              <a:t>City of Palo Alto </a:t>
            </a:r>
            <a:br>
              <a:rPr lang="en-US" b="1" dirty="0"/>
            </a:br>
            <a:r>
              <a:rPr lang="en-US" dirty="0"/>
              <a:t>Home</a:t>
            </a:r>
            <a:r>
              <a:rPr lang="en-US" b="1" dirty="0"/>
              <a:t> </a:t>
            </a:r>
            <a:r>
              <a:rPr lang="en-US" dirty="0"/>
              <a:t>Electrification Readiness Assessment</a:t>
            </a:r>
          </a:p>
        </p:txBody>
      </p:sp>
      <p:sp>
        <p:nvSpPr>
          <p:cNvPr id="16" name="Title 15">
            <a:extLst>
              <a:ext uri="{FF2B5EF4-FFF2-40B4-BE49-F238E27FC236}">
                <a16:creationId xmlns:a16="http://schemas.microsoft.com/office/drawing/2014/main" id="{E054D6A5-208C-46F1-8FA4-9BF88F3B85CD}"/>
              </a:ext>
            </a:extLst>
          </p:cNvPr>
          <p:cNvSpPr>
            <a:spLocks noGrp="1"/>
          </p:cNvSpPr>
          <p:nvPr>
            <p:ph type="title"/>
          </p:nvPr>
        </p:nvSpPr>
        <p:spPr>
          <a:xfrm>
            <a:off x="838200" y="279157"/>
            <a:ext cx="11211011" cy="940044"/>
          </a:xfrm>
        </p:spPr>
        <p:txBody>
          <a:bodyPr>
            <a:normAutofit/>
          </a:bodyPr>
          <a:lstStyle/>
          <a:p>
            <a:r>
              <a:rPr lang="en-US" dirty="0"/>
              <a:t>Many Organizations Have Jumped In</a:t>
            </a:r>
          </a:p>
        </p:txBody>
      </p:sp>
    </p:spTree>
    <p:extLst>
      <p:ext uri="{BB962C8B-B14F-4D97-AF65-F5344CB8AC3E}">
        <p14:creationId xmlns:p14="http://schemas.microsoft.com/office/powerpoint/2010/main" val="327738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5724-9C65-4F45-BB39-06BB08249782}"/>
              </a:ext>
            </a:extLst>
          </p:cNvPr>
          <p:cNvSpPr>
            <a:spLocks noGrp="1"/>
          </p:cNvSpPr>
          <p:nvPr>
            <p:ph type="title"/>
          </p:nvPr>
        </p:nvSpPr>
        <p:spPr/>
        <p:txBody>
          <a:bodyPr/>
          <a:lstStyle/>
          <a:p>
            <a:r>
              <a:rPr lang="en-US" dirty="0"/>
              <a:t>Funding to “Map” the System</a:t>
            </a:r>
          </a:p>
        </p:txBody>
      </p:sp>
      <p:pic>
        <p:nvPicPr>
          <p:cNvPr id="3074" name="Picture 2" descr="Sample framing question: &#10;What are the variables that impact the level of residential carbon emissions &#10;Horne heating &amp; &#10;weatherizatbn &#10;Plug load cmsumption &#10;Existing Residential carbon emissions &#10;Appliance energy &#10;Waste productk)n ">
            <a:extLst>
              <a:ext uri="{FF2B5EF4-FFF2-40B4-BE49-F238E27FC236}">
                <a16:creationId xmlns:a16="http://schemas.microsoft.com/office/drawing/2014/main" id="{01FC24EB-DB32-49E5-A009-0D3EEEA051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3"/>
          <a:stretch/>
        </p:blipFill>
        <p:spPr bwMode="auto">
          <a:xfrm>
            <a:off x="721385" y="3658001"/>
            <a:ext cx="4650897" cy="3199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umni Archives - Page 7 of 10 - Presidio Graduate School">
            <a:extLst>
              <a:ext uri="{FF2B5EF4-FFF2-40B4-BE49-F238E27FC236}">
                <a16:creationId xmlns:a16="http://schemas.microsoft.com/office/drawing/2014/main" id="{5FEEF325-3668-4B04-9AD9-8DDCF4145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39" y="574454"/>
            <a:ext cx="3000721" cy="62083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C763FD6-5556-4015-898F-078F5C04027E}"/>
              </a:ext>
            </a:extLst>
          </p:cNvPr>
          <p:cNvSpPr txBox="1">
            <a:spLocks/>
          </p:cNvSpPr>
          <p:nvPr/>
        </p:nvSpPr>
        <p:spPr>
          <a:xfrm>
            <a:off x="838201" y="1792224"/>
            <a:ext cx="4977383" cy="3362872"/>
          </a:xfrm>
          <a:prstGeom prst="rect">
            <a:avLst/>
          </a:prstGeom>
        </p:spPr>
        <p:txBody>
          <a:bodyPr vert="horz" lIns="91440" tIns="45720" rIns="91440" bIns="45720" rtlCol="0">
            <a:normAutofit/>
          </a:bodyPr>
          <a:lstStyle>
            <a:lvl1pPr marL="228600" indent="-228600" algn="l" defTabSz="457200" rtl="0" eaLnBrk="1" latinLnBrk="0" hangingPunct="1">
              <a:lnSpc>
                <a:spcPct val="100000"/>
              </a:lnSpc>
              <a:spcBef>
                <a:spcPct val="20000"/>
              </a:spcBef>
              <a:spcAft>
                <a:spcPts val="400"/>
              </a:spcAft>
              <a:buFont typeface="Wingdings" charset="2"/>
              <a:buChar char="§"/>
              <a:defRPr sz="3200" kern="1200">
                <a:solidFill>
                  <a:schemeClr val="tx1"/>
                </a:solidFill>
                <a:latin typeface="Calibri"/>
                <a:ea typeface="+mn-ea"/>
                <a:cs typeface="Calibri"/>
              </a:defRPr>
            </a:lvl1pPr>
            <a:lvl2pPr marL="685800" indent="-228600" algn="l" defTabSz="457200" rtl="0" eaLnBrk="1" latinLnBrk="0" hangingPunct="1">
              <a:lnSpc>
                <a:spcPct val="100000"/>
              </a:lnSpc>
              <a:spcBef>
                <a:spcPct val="20000"/>
              </a:spcBef>
              <a:spcAft>
                <a:spcPts val="400"/>
              </a:spcAft>
              <a:buFont typeface="Wingdings" charset="2"/>
              <a:buChar char="§"/>
              <a:defRPr sz="2800" kern="1200">
                <a:solidFill>
                  <a:schemeClr val="tx1"/>
                </a:solidFill>
                <a:latin typeface="Calibri"/>
                <a:ea typeface="+mn-ea"/>
                <a:cs typeface="Calibri"/>
              </a:defRPr>
            </a:lvl2pPr>
            <a:lvl3pPr marL="1143000" indent="-228600" algn="l" defTabSz="457200" rtl="0" eaLnBrk="1" latinLnBrk="0" hangingPunct="1">
              <a:lnSpc>
                <a:spcPct val="100000"/>
              </a:lnSpc>
              <a:spcBef>
                <a:spcPct val="20000"/>
              </a:spcBef>
              <a:spcAft>
                <a:spcPts val="400"/>
              </a:spcAft>
              <a:buFont typeface="Wingdings" charset="2"/>
              <a:buChar char="§"/>
              <a:defRPr sz="2400" kern="1200">
                <a:solidFill>
                  <a:schemeClr val="tx1"/>
                </a:solidFill>
                <a:latin typeface="Calibri"/>
                <a:ea typeface="+mn-ea"/>
                <a:cs typeface="Calibri"/>
              </a:defRPr>
            </a:lvl3pPr>
            <a:lvl4pPr marL="1600200" indent="-228600" algn="l" defTabSz="457200" rtl="0" eaLnBrk="1" latinLnBrk="0" hangingPunct="1">
              <a:lnSpc>
                <a:spcPct val="100000"/>
              </a:lnSpc>
              <a:spcBef>
                <a:spcPct val="20000"/>
              </a:spcBef>
              <a:spcAft>
                <a:spcPts val="400"/>
              </a:spcAft>
              <a:buFont typeface="Wingdings" charset="2"/>
              <a:buChar char="§"/>
              <a:defRPr sz="2000" kern="1200">
                <a:solidFill>
                  <a:schemeClr val="tx1"/>
                </a:solidFill>
                <a:latin typeface="Calibri"/>
                <a:ea typeface="+mn-ea"/>
                <a:cs typeface="Calibri"/>
              </a:defRPr>
            </a:lvl4pPr>
            <a:lvl5pPr marL="2057400" indent="-228600" algn="l" defTabSz="457200" rtl="0" eaLnBrk="1" latinLnBrk="0" hangingPunct="1">
              <a:lnSpc>
                <a:spcPct val="100000"/>
              </a:lnSpc>
              <a:spcBef>
                <a:spcPct val="20000"/>
              </a:spcBef>
              <a:spcAft>
                <a:spcPts val="400"/>
              </a:spcAft>
              <a:buFont typeface="Wingdings" charset="2"/>
              <a:buChar char="§"/>
              <a:defRPr sz="2000" kern="1200">
                <a:solidFill>
                  <a:schemeClr val="tx1"/>
                </a:solidFill>
                <a:latin typeface="Calibri"/>
                <a:ea typeface="+mn-ea"/>
                <a:cs typeface="Calibri"/>
              </a:defRPr>
            </a:lvl5pPr>
            <a:lvl6pPr marL="25146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tx2"/>
                </a:solidFill>
              </a:rPr>
              <a:t>2 Stakeholder workshops</a:t>
            </a:r>
          </a:p>
          <a:p>
            <a:pPr lvl="1"/>
            <a:r>
              <a:rPr lang="en-US" dirty="0">
                <a:solidFill>
                  <a:schemeClr val="tx2"/>
                </a:solidFill>
              </a:rPr>
              <a:t>October 28</a:t>
            </a:r>
          </a:p>
          <a:p>
            <a:pPr lvl="1"/>
            <a:r>
              <a:rPr lang="en-US" dirty="0">
                <a:solidFill>
                  <a:schemeClr val="tx2"/>
                </a:solidFill>
              </a:rPr>
              <a:t>December 9</a:t>
            </a:r>
          </a:p>
        </p:txBody>
      </p:sp>
      <p:pic>
        <p:nvPicPr>
          <p:cNvPr id="4" name="Picture 3">
            <a:extLst>
              <a:ext uri="{FF2B5EF4-FFF2-40B4-BE49-F238E27FC236}">
                <a16:creationId xmlns:a16="http://schemas.microsoft.com/office/drawing/2014/main" id="{567552B3-7080-4B66-99F9-30CD8186EAF4}"/>
              </a:ext>
            </a:extLst>
          </p:cNvPr>
          <p:cNvPicPr>
            <a:picLocks noChangeAspect="1"/>
          </p:cNvPicPr>
          <p:nvPr/>
        </p:nvPicPr>
        <p:blipFill>
          <a:blip r:embed="rId5"/>
          <a:stretch>
            <a:fillRect/>
          </a:stretch>
        </p:blipFill>
        <p:spPr>
          <a:xfrm>
            <a:off x="6227336" y="3856383"/>
            <a:ext cx="5937700" cy="2919037"/>
          </a:xfrm>
          <a:prstGeom prst="rect">
            <a:avLst/>
          </a:prstGeom>
        </p:spPr>
      </p:pic>
      <p:sp>
        <p:nvSpPr>
          <p:cNvPr id="9" name="Content Placeholder 2">
            <a:extLst>
              <a:ext uri="{FF2B5EF4-FFF2-40B4-BE49-F238E27FC236}">
                <a16:creationId xmlns:a16="http://schemas.microsoft.com/office/drawing/2014/main" id="{E883AC2A-B281-4127-9596-546FF9AFB268}"/>
              </a:ext>
            </a:extLst>
          </p:cNvPr>
          <p:cNvSpPr txBox="1">
            <a:spLocks/>
          </p:cNvSpPr>
          <p:nvPr/>
        </p:nvSpPr>
        <p:spPr>
          <a:xfrm>
            <a:off x="6689036" y="1792224"/>
            <a:ext cx="4977383" cy="2064159"/>
          </a:xfrm>
          <a:prstGeom prst="rect">
            <a:avLst/>
          </a:prstGeom>
        </p:spPr>
        <p:txBody>
          <a:bodyPr vert="horz" lIns="91440" tIns="45720" rIns="91440" bIns="45720" rtlCol="0">
            <a:normAutofit/>
          </a:bodyPr>
          <a:lstStyle>
            <a:lvl1pPr marL="228600" indent="-228600" algn="l" defTabSz="457200" rtl="0" eaLnBrk="1" latinLnBrk="0" hangingPunct="1">
              <a:lnSpc>
                <a:spcPct val="100000"/>
              </a:lnSpc>
              <a:spcBef>
                <a:spcPct val="20000"/>
              </a:spcBef>
              <a:spcAft>
                <a:spcPts val="400"/>
              </a:spcAft>
              <a:buFont typeface="Wingdings" charset="2"/>
              <a:buChar char="§"/>
              <a:defRPr sz="3200" kern="1200">
                <a:solidFill>
                  <a:schemeClr val="tx1"/>
                </a:solidFill>
                <a:latin typeface="Calibri"/>
                <a:ea typeface="+mn-ea"/>
                <a:cs typeface="Calibri"/>
              </a:defRPr>
            </a:lvl1pPr>
            <a:lvl2pPr marL="685800" indent="-228600" algn="l" defTabSz="457200" rtl="0" eaLnBrk="1" latinLnBrk="0" hangingPunct="1">
              <a:lnSpc>
                <a:spcPct val="100000"/>
              </a:lnSpc>
              <a:spcBef>
                <a:spcPct val="20000"/>
              </a:spcBef>
              <a:spcAft>
                <a:spcPts val="400"/>
              </a:spcAft>
              <a:buFont typeface="Wingdings" charset="2"/>
              <a:buChar char="§"/>
              <a:defRPr sz="2800" kern="1200">
                <a:solidFill>
                  <a:schemeClr val="tx1"/>
                </a:solidFill>
                <a:latin typeface="Calibri"/>
                <a:ea typeface="+mn-ea"/>
                <a:cs typeface="Calibri"/>
              </a:defRPr>
            </a:lvl2pPr>
            <a:lvl3pPr marL="1143000" indent="-228600" algn="l" defTabSz="457200" rtl="0" eaLnBrk="1" latinLnBrk="0" hangingPunct="1">
              <a:lnSpc>
                <a:spcPct val="100000"/>
              </a:lnSpc>
              <a:spcBef>
                <a:spcPct val="20000"/>
              </a:spcBef>
              <a:spcAft>
                <a:spcPts val="400"/>
              </a:spcAft>
              <a:buFont typeface="Wingdings" charset="2"/>
              <a:buChar char="§"/>
              <a:defRPr sz="2400" kern="1200">
                <a:solidFill>
                  <a:schemeClr val="tx1"/>
                </a:solidFill>
                <a:latin typeface="Calibri"/>
                <a:ea typeface="+mn-ea"/>
                <a:cs typeface="Calibri"/>
              </a:defRPr>
            </a:lvl3pPr>
            <a:lvl4pPr marL="1600200" indent="-228600" algn="l" defTabSz="457200" rtl="0" eaLnBrk="1" latinLnBrk="0" hangingPunct="1">
              <a:lnSpc>
                <a:spcPct val="100000"/>
              </a:lnSpc>
              <a:spcBef>
                <a:spcPct val="20000"/>
              </a:spcBef>
              <a:spcAft>
                <a:spcPts val="400"/>
              </a:spcAft>
              <a:buFont typeface="Wingdings" charset="2"/>
              <a:buChar char="§"/>
              <a:defRPr sz="2000" kern="1200">
                <a:solidFill>
                  <a:schemeClr val="tx1"/>
                </a:solidFill>
                <a:latin typeface="Calibri"/>
                <a:ea typeface="+mn-ea"/>
                <a:cs typeface="Calibri"/>
              </a:defRPr>
            </a:lvl4pPr>
            <a:lvl5pPr marL="2057400" indent="-228600" algn="l" defTabSz="457200" rtl="0" eaLnBrk="1" latinLnBrk="0" hangingPunct="1">
              <a:lnSpc>
                <a:spcPct val="100000"/>
              </a:lnSpc>
              <a:spcBef>
                <a:spcPct val="20000"/>
              </a:spcBef>
              <a:spcAft>
                <a:spcPts val="400"/>
              </a:spcAft>
              <a:buFont typeface="Wingdings" charset="2"/>
              <a:buChar char="§"/>
              <a:defRPr sz="2000" kern="1200">
                <a:solidFill>
                  <a:schemeClr val="tx1"/>
                </a:solidFill>
                <a:latin typeface="Calibri"/>
                <a:ea typeface="+mn-ea"/>
                <a:cs typeface="Calibri"/>
              </a:defRPr>
            </a:lvl5pPr>
            <a:lvl6pPr marL="25146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tx2"/>
                </a:solidFill>
              </a:rPr>
              <a:t>2 Focus groups</a:t>
            </a:r>
          </a:p>
          <a:p>
            <a:pPr lvl="1"/>
            <a:r>
              <a:rPr lang="en-US" dirty="0">
                <a:solidFill>
                  <a:schemeClr val="tx2"/>
                </a:solidFill>
              </a:rPr>
              <a:t>Contractors – Dec. 1</a:t>
            </a:r>
          </a:p>
          <a:p>
            <a:pPr lvl="1"/>
            <a:r>
              <a:rPr lang="en-US" dirty="0">
                <a:solidFill>
                  <a:schemeClr val="tx2"/>
                </a:solidFill>
              </a:rPr>
              <a:t>Homeowners – Dec. 2</a:t>
            </a:r>
          </a:p>
        </p:txBody>
      </p:sp>
    </p:spTree>
    <p:extLst>
      <p:ext uri="{BB962C8B-B14F-4D97-AF65-F5344CB8AC3E}">
        <p14:creationId xmlns:p14="http://schemas.microsoft.com/office/powerpoint/2010/main" val="36387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3A63-937B-48CC-AFBA-A8BFAE631961}"/>
              </a:ext>
            </a:extLst>
          </p:cNvPr>
          <p:cNvSpPr>
            <a:spLocks noGrp="1"/>
          </p:cNvSpPr>
          <p:nvPr>
            <p:ph type="title"/>
          </p:nvPr>
        </p:nvSpPr>
        <p:spPr/>
        <p:txBody>
          <a:bodyPr/>
          <a:lstStyle/>
          <a:p>
            <a:r>
              <a:rPr lang="en-US" dirty="0"/>
              <a:t>1</a:t>
            </a:r>
            <a:r>
              <a:rPr lang="en-US" baseline="30000" dirty="0"/>
              <a:t>st</a:t>
            </a:r>
            <a:r>
              <a:rPr lang="en-US" dirty="0"/>
              <a:t> Stakeholder Workshop – 40 Attendees</a:t>
            </a:r>
          </a:p>
        </p:txBody>
      </p:sp>
      <p:sp>
        <p:nvSpPr>
          <p:cNvPr id="3" name="Content Placeholder 2">
            <a:extLst>
              <a:ext uri="{FF2B5EF4-FFF2-40B4-BE49-F238E27FC236}">
                <a16:creationId xmlns:a16="http://schemas.microsoft.com/office/drawing/2014/main" id="{618AA270-14B4-4E20-9E7D-1A6C79018FBB}"/>
              </a:ext>
            </a:extLst>
          </p:cNvPr>
          <p:cNvSpPr>
            <a:spLocks noGrp="1"/>
          </p:cNvSpPr>
          <p:nvPr>
            <p:ph idx="1"/>
          </p:nvPr>
        </p:nvSpPr>
        <p:spPr>
          <a:xfrm>
            <a:off x="838200" y="1792224"/>
            <a:ext cx="11353799" cy="4786619"/>
          </a:xfrm>
        </p:spPr>
        <p:txBody>
          <a:bodyPr numCol="3">
            <a:noAutofit/>
          </a:bodyPr>
          <a:lstStyle/>
          <a:p>
            <a:r>
              <a:rPr lang="en-US" sz="1800" dirty="0" err="1"/>
              <a:t>BayREN</a:t>
            </a:r>
            <a:endParaRPr lang="en-US" sz="1800" dirty="0"/>
          </a:p>
          <a:p>
            <a:r>
              <a:rPr lang="en-US" sz="1800" dirty="0"/>
              <a:t>Building Decarbonization  Coalition</a:t>
            </a:r>
          </a:p>
          <a:p>
            <a:r>
              <a:rPr lang="en-US" sz="1800" dirty="0"/>
              <a:t>Building Efficiency</a:t>
            </a:r>
          </a:p>
          <a:p>
            <a:r>
              <a:rPr lang="en-US" sz="1800" dirty="0"/>
              <a:t>City of Berkeley</a:t>
            </a:r>
          </a:p>
          <a:p>
            <a:r>
              <a:rPr lang="en-US" sz="1800" dirty="0"/>
              <a:t>Clean Tech </a:t>
            </a:r>
            <a:r>
              <a:rPr lang="en-US" sz="1800" dirty="0" err="1"/>
              <a:t>Entrpreneur</a:t>
            </a:r>
            <a:endParaRPr lang="en-US" sz="1800" dirty="0"/>
          </a:p>
          <a:p>
            <a:r>
              <a:rPr lang="en-US" sz="1800" dirty="0"/>
              <a:t>CLEAResult</a:t>
            </a:r>
          </a:p>
          <a:p>
            <a:r>
              <a:rPr lang="en-US" sz="1800" dirty="0"/>
              <a:t>County of San Mateo</a:t>
            </a:r>
          </a:p>
          <a:p>
            <a:r>
              <a:rPr lang="en-US" sz="1800" dirty="0"/>
              <a:t>Drawdown Bay Area</a:t>
            </a:r>
          </a:p>
          <a:p>
            <a:r>
              <a:rPr lang="en-US" sz="1800" dirty="0"/>
              <a:t>East Bay Clean Energy</a:t>
            </a:r>
          </a:p>
          <a:p>
            <a:r>
              <a:rPr lang="en-US" sz="1800" dirty="0"/>
              <a:t>EE consultant</a:t>
            </a:r>
          </a:p>
          <a:p>
            <a:r>
              <a:rPr lang="en-US" sz="1800" dirty="0"/>
              <a:t>Electrify My Home</a:t>
            </a:r>
          </a:p>
          <a:p>
            <a:r>
              <a:rPr lang="en-US" sz="1800" dirty="0" err="1"/>
              <a:t>emeraldECO</a:t>
            </a:r>
            <a:endParaRPr lang="en-US" sz="1800" dirty="0"/>
          </a:p>
          <a:p>
            <a:r>
              <a:rPr lang="en-US" sz="1800" dirty="0"/>
              <a:t>Energy Coalition</a:t>
            </a:r>
          </a:p>
          <a:p>
            <a:r>
              <a:rPr lang="en-US" sz="1800" dirty="0"/>
              <a:t>Financial advisor</a:t>
            </a:r>
          </a:p>
          <a:p>
            <a:r>
              <a:rPr lang="en-US" sz="1800" dirty="0"/>
              <a:t>Greenlining Institute</a:t>
            </a:r>
          </a:p>
          <a:p>
            <a:r>
              <a:rPr lang="en-US" sz="1800" dirty="0"/>
              <a:t>GRID Alternatives</a:t>
            </a:r>
          </a:p>
          <a:p>
            <a:r>
              <a:rPr lang="en-US" sz="1800" dirty="0"/>
              <a:t>Grounded Research </a:t>
            </a:r>
          </a:p>
          <a:p>
            <a:r>
              <a:rPr lang="en-US" sz="1800" dirty="0"/>
              <a:t>Home Intel</a:t>
            </a:r>
          </a:p>
          <a:p>
            <a:r>
              <a:rPr lang="en-US" sz="1800" dirty="0"/>
              <a:t>International Brotherhood of Electrical Workers</a:t>
            </a:r>
          </a:p>
          <a:p>
            <a:r>
              <a:rPr lang="en-US" sz="1800" dirty="0"/>
              <a:t>Marin Clean Energy</a:t>
            </a:r>
          </a:p>
          <a:p>
            <a:r>
              <a:rPr lang="en-US" sz="1800" dirty="0"/>
              <a:t>Menlo Spark</a:t>
            </a:r>
          </a:p>
          <a:p>
            <a:r>
              <a:rPr lang="en-US" sz="1800" dirty="0"/>
              <a:t>Peninsula Clean Energy</a:t>
            </a:r>
          </a:p>
          <a:p>
            <a:r>
              <a:rPr lang="en-US" sz="1800" dirty="0"/>
              <a:t>PG&amp;E </a:t>
            </a:r>
          </a:p>
          <a:p>
            <a:r>
              <a:rPr lang="en-US" sz="1800" dirty="0"/>
              <a:t>Sonoma County Regional Climate Protection Authority</a:t>
            </a:r>
          </a:p>
          <a:p>
            <a:r>
              <a:rPr lang="en-US" sz="1800" dirty="0"/>
              <a:t>Realtor</a:t>
            </a:r>
          </a:p>
          <a:p>
            <a:r>
              <a:rPr lang="en-US" sz="1800" dirty="0" err="1"/>
              <a:t>Rescape</a:t>
            </a:r>
            <a:endParaRPr lang="en-US" sz="1800" dirty="0"/>
          </a:p>
          <a:p>
            <a:r>
              <a:rPr lang="en-US" sz="1800" dirty="0"/>
              <a:t>Rincon </a:t>
            </a:r>
          </a:p>
          <a:p>
            <a:r>
              <a:rPr lang="en-US" sz="1800" dirty="0" err="1"/>
              <a:t>StopWaste</a:t>
            </a:r>
            <a:endParaRPr lang="en-US" sz="1800" dirty="0"/>
          </a:p>
          <a:p>
            <a:r>
              <a:rPr lang="en-US" sz="1800" dirty="0" err="1"/>
              <a:t>SunWork</a:t>
            </a:r>
            <a:endParaRPr lang="en-US" sz="1800" dirty="0"/>
          </a:p>
          <a:p>
            <a:r>
              <a:rPr lang="en-US" sz="1800" dirty="0" err="1"/>
              <a:t>Yellowtin</a:t>
            </a:r>
            <a:endParaRPr lang="en-US" sz="1800" dirty="0"/>
          </a:p>
          <a:p>
            <a:endParaRPr lang="en-US" sz="1800" dirty="0"/>
          </a:p>
        </p:txBody>
      </p:sp>
    </p:spTree>
    <p:extLst>
      <p:ext uri="{BB962C8B-B14F-4D97-AF65-F5344CB8AC3E}">
        <p14:creationId xmlns:p14="http://schemas.microsoft.com/office/powerpoint/2010/main" val="341738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735E-96EA-47FB-B1E2-850F781EC2CB}"/>
              </a:ext>
            </a:extLst>
          </p:cNvPr>
          <p:cNvSpPr>
            <a:spLocks noGrp="1"/>
          </p:cNvSpPr>
          <p:nvPr>
            <p:ph type="title"/>
          </p:nvPr>
        </p:nvSpPr>
        <p:spPr/>
        <p:txBody>
          <a:bodyPr/>
          <a:lstStyle/>
          <a:p>
            <a:r>
              <a:rPr lang="en-US" dirty="0"/>
              <a:t>Six Pieces of the Puzzle</a:t>
            </a:r>
          </a:p>
        </p:txBody>
      </p:sp>
      <p:graphicFrame>
        <p:nvGraphicFramePr>
          <p:cNvPr id="7" name="Content Placeholder 6">
            <a:extLst>
              <a:ext uri="{FF2B5EF4-FFF2-40B4-BE49-F238E27FC236}">
                <a16:creationId xmlns:a16="http://schemas.microsoft.com/office/drawing/2014/main" id="{AA855BA8-4BB3-4819-90F1-CE40994BE8BD}"/>
              </a:ext>
            </a:extLst>
          </p:cNvPr>
          <p:cNvGraphicFramePr>
            <a:graphicFrameLocks noGrp="1"/>
          </p:cNvGraphicFramePr>
          <p:nvPr>
            <p:ph idx="1"/>
            <p:extLst>
              <p:ext uri="{D42A27DB-BD31-4B8C-83A1-F6EECF244321}">
                <p14:modId xmlns:p14="http://schemas.microsoft.com/office/powerpoint/2010/main" val="1093335572"/>
              </p:ext>
            </p:extLst>
          </p:nvPr>
        </p:nvGraphicFramePr>
        <p:xfrm>
          <a:off x="1" y="1485900"/>
          <a:ext cx="12192000" cy="488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999533"/>
      </p:ext>
    </p:extLst>
  </p:cSld>
  <p:clrMapOvr>
    <a:masterClrMapping/>
  </p:clrMapOvr>
</p:sld>
</file>

<file path=ppt/theme/theme1.xml><?xml version="1.0" encoding="utf-8"?>
<a:theme xmlns:a="http://schemas.openxmlformats.org/drawingml/2006/main" name="Title and Content">
  <a:themeElements>
    <a:clrScheme name="Custom 3">
      <a:dk1>
        <a:srgbClr val="636565"/>
      </a:dk1>
      <a:lt1>
        <a:srgbClr val="FFFFFF"/>
      </a:lt1>
      <a:dk2>
        <a:srgbClr val="44546A"/>
      </a:dk2>
      <a:lt2>
        <a:srgbClr val="E7E6E6"/>
      </a:lt2>
      <a:accent1>
        <a:srgbClr val="205F8A"/>
      </a:accent1>
      <a:accent2>
        <a:srgbClr val="00AC85"/>
      </a:accent2>
      <a:accent3>
        <a:srgbClr val="693856"/>
      </a:accent3>
      <a:accent4>
        <a:srgbClr val="788376"/>
      </a:accent4>
      <a:accent5>
        <a:srgbClr val="FAD300"/>
      </a:accent5>
      <a:accent6>
        <a:srgbClr val="E64F3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 Set 2 Option" id="{2C0EA681-9D44-FC4E-9515-8B9F03B1F03F}" vid="{98C59872-4391-1842-8E45-40664DD83F3D}"/>
    </a:ext>
  </a:extLst>
</a:theme>
</file>

<file path=ppt/theme/theme2.xml><?xml version="1.0" encoding="utf-8"?>
<a:theme xmlns:a="http://schemas.openxmlformats.org/drawingml/2006/main" name="Custom Design">
  <a:themeElements>
    <a:clrScheme name="Cascadia2019">
      <a:dk1>
        <a:srgbClr val="000000"/>
      </a:dk1>
      <a:lt1>
        <a:srgbClr val="FFFFFF"/>
      </a:lt1>
      <a:dk2>
        <a:srgbClr val="615155"/>
      </a:dk2>
      <a:lt2>
        <a:srgbClr val="E7E6E6"/>
      </a:lt2>
      <a:accent1>
        <a:srgbClr val="0187C4"/>
      </a:accent1>
      <a:accent2>
        <a:srgbClr val="F59030"/>
      </a:accent2>
      <a:accent3>
        <a:srgbClr val="8E6385"/>
      </a:accent3>
      <a:accent4>
        <a:srgbClr val="DECD36"/>
      </a:accent4>
      <a:accent5>
        <a:srgbClr val="21AABD"/>
      </a:accent5>
      <a:accent6>
        <a:srgbClr val="70AD47"/>
      </a:accent6>
      <a:hlink>
        <a:srgbClr val="615155"/>
      </a:hlink>
      <a:folHlink>
        <a:srgbClr val="6151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FDF0264BE5DD459D4806CF828B79E2" ma:contentTypeVersion="12" ma:contentTypeDescription="Create a new document." ma:contentTypeScope="" ma:versionID="b0d492307ac1d1d53b87a537d9e513a5">
  <xsd:schema xmlns:xsd="http://www.w3.org/2001/XMLSchema" xmlns:xs="http://www.w3.org/2001/XMLSchema" xmlns:p="http://schemas.microsoft.com/office/2006/metadata/properties" xmlns:ns3="fb906d6b-f241-4f74-9650-efb503012407" xmlns:ns4="bc824e15-4402-4b2e-adc4-ad0f848c86bb" targetNamespace="http://schemas.microsoft.com/office/2006/metadata/properties" ma:root="true" ma:fieldsID="0d8857479a603684e97d89980a30542d" ns3:_="" ns4:_="">
    <xsd:import namespace="fb906d6b-f241-4f74-9650-efb503012407"/>
    <xsd:import namespace="bc824e15-4402-4b2e-adc4-ad0f848c86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06d6b-f241-4f74-9650-efb5030124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24e15-4402-4b2e-adc4-ad0f848c86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CC9E4-EF5F-44C6-AB67-A4CCEC513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06d6b-f241-4f74-9650-efb503012407"/>
    <ds:schemaRef ds:uri="bc824e15-4402-4b2e-adc4-ad0f848c8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96D960-C60D-4BC0-9FD2-2D9F699AAC42}">
  <ds:schemaRefs>
    <ds:schemaRef ds:uri="bc824e15-4402-4b2e-adc4-ad0f848c86bb"/>
    <ds:schemaRef ds:uri="http://purl.org/dc/terms/"/>
    <ds:schemaRef ds:uri="http://schemas.openxmlformats.org/package/2006/metadata/core-properties"/>
    <ds:schemaRef ds:uri="fb906d6b-f241-4f74-9650-efb503012407"/>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FB425F9D-B67D-4C8E-AE21-6E54568578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676</TotalTime>
  <Words>978</Words>
  <Application>Microsoft Office PowerPoint</Application>
  <PresentationFormat>Widescreen</PresentationFormat>
  <Paragraphs>164</Paragraphs>
  <Slides>17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Segoe UI Light</vt:lpstr>
      <vt:lpstr>Wingdings</vt:lpstr>
      <vt:lpstr>Title and Content</vt:lpstr>
      <vt:lpstr>Custom Design</vt:lpstr>
      <vt:lpstr>Systems Mapping Project  Decarbonization of Existing Single-family Homes</vt:lpstr>
      <vt:lpstr>Why Electrify?</vt:lpstr>
      <vt:lpstr>Electrifying Reduces  GHG Emissions</vt:lpstr>
      <vt:lpstr>Big Opportunity: Residential Sector</vt:lpstr>
      <vt:lpstr>3 Main Opportunities to Electrify</vt:lpstr>
      <vt:lpstr>Many Organizations Have Jumped In</vt:lpstr>
      <vt:lpstr>Funding to “Map” the System</vt:lpstr>
      <vt:lpstr>1st Stakeholder Workshop – 40 Attendees</vt:lpstr>
      <vt:lpstr>Six Pieces of the Puzzle</vt:lpstr>
      <vt:lpstr>Part 1: “Mind-Mapping”</vt:lpstr>
      <vt:lpstr>Part 2: Stakeholder Analysis</vt:lpstr>
      <vt:lpstr>Key Research Questions</vt:lpstr>
      <vt:lpstr>Focus Groups</vt:lpstr>
      <vt:lpstr>Looking Ahead to Stakeholder Workshop #2</vt:lpstr>
      <vt:lpstr>Option 2: Force Field Analysis</vt:lpstr>
      <vt:lpstr>Discussion: What would be your ideal outcome for this mapping project?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Updates</dc:title>
  <dc:creator>Denise Lin</dc:creator>
  <cp:lastModifiedBy>Susan Wright</cp:lastModifiedBy>
  <cp:revision>68</cp:revision>
  <dcterms:created xsi:type="dcterms:W3CDTF">2020-10-16T21:35:57Z</dcterms:created>
  <dcterms:modified xsi:type="dcterms:W3CDTF">2020-11-18T18:00:36Z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0x0101007AFDF0264BE5DD459D4806CF828B79E2</vt:lpwstr>
  </property>
</Properties>
</file>