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9" r:id="rId2"/>
    <p:sldMasterId id="2147483722" r:id="rId3"/>
  </p:sldMasterIdLst>
  <p:notesMasterIdLst>
    <p:notesMasterId r:id="rId21"/>
  </p:notesMasterIdLst>
  <p:handoutMasterIdLst>
    <p:handoutMasterId r:id="rId22"/>
  </p:handoutMasterIdLst>
  <p:sldIdLst>
    <p:sldId id="476" r:id="rId4"/>
    <p:sldId id="477" r:id="rId5"/>
    <p:sldId id="317" r:id="rId6"/>
    <p:sldId id="478" r:id="rId7"/>
    <p:sldId id="518" r:id="rId8"/>
    <p:sldId id="529" r:id="rId9"/>
    <p:sldId id="483" r:id="rId10"/>
    <p:sldId id="531" r:id="rId11"/>
    <p:sldId id="525" r:id="rId12"/>
    <p:sldId id="519" r:id="rId13"/>
    <p:sldId id="523" r:id="rId14"/>
    <p:sldId id="258" r:id="rId15"/>
    <p:sldId id="267" r:id="rId16"/>
    <p:sldId id="472" r:id="rId17"/>
    <p:sldId id="528" r:id="rId18"/>
    <p:sldId id="530" r:id="rId19"/>
    <p:sldId id="515" r:id="rId20"/>
  </p:sldIdLst>
  <p:sldSz cx="12192000" cy="6858000"/>
  <p:notesSz cx="9296400" cy="7010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iams, Jennifer" initials="WJ" lastIdx="9" clrIdx="0"/>
  <p:cmAuthor id="1" name="John Ford" initials="JF" lastIdx="7" clrIdx="1">
    <p:extLst>
      <p:ext uri="{19B8F6BF-5375-455C-9EA6-DF929625EA0E}">
        <p15:presenceInfo xmlns:p15="http://schemas.microsoft.com/office/powerpoint/2012/main" userId="S-1-5-21-2397426405-3472156023-4282568544-21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62" autoAdjust="0"/>
    <p:restoredTop sz="94615" autoAdjust="0"/>
  </p:normalViewPr>
  <p:slideViewPr>
    <p:cSldViewPr snapToGrid="0">
      <p:cViewPr varScale="1">
        <p:scale>
          <a:sx n="108" d="100"/>
          <a:sy n="108" d="100"/>
        </p:scale>
        <p:origin x="15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5D7903-0C40-44C6-9EE6-C8E1C09B097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</dgm:pt>
    <dgm:pt modelId="{CC6EFE7D-CA0E-4F30-95B3-2BE9363F98EA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Commuter Programs</a:t>
          </a:r>
        </a:p>
      </dgm:t>
    </dgm:pt>
    <dgm:pt modelId="{83AF3BB3-633A-452D-B96D-D4665A802F6D}" type="parTrans" cxnId="{F0A3D0B7-71E8-4D8F-8957-360FD3C593D7}">
      <dgm:prSet/>
      <dgm:spPr/>
      <dgm:t>
        <a:bodyPr/>
        <a:lstStyle/>
        <a:p>
          <a:endParaRPr lang="en-US"/>
        </a:p>
      </dgm:t>
    </dgm:pt>
    <dgm:pt modelId="{A83F8529-33FC-47C8-A8A3-C8A2837FAC77}" type="sibTrans" cxnId="{F0A3D0B7-71E8-4D8F-8957-360FD3C593D7}">
      <dgm:prSet/>
      <dgm:spPr/>
      <dgm:t>
        <a:bodyPr/>
        <a:lstStyle/>
        <a:p>
          <a:endParaRPr lang="en-US"/>
        </a:p>
      </dgm:t>
    </dgm:pt>
    <dgm:pt modelId="{993A3BFD-90E8-4960-9081-C6DF0F16F9EB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Employer Programs</a:t>
          </a:r>
        </a:p>
      </dgm:t>
    </dgm:pt>
    <dgm:pt modelId="{DC14BA6F-4C6F-4EBA-8A62-F2E937D979D3}" type="parTrans" cxnId="{78D6B5D2-6EE7-4957-91E3-E96D4111DBEC}">
      <dgm:prSet/>
      <dgm:spPr/>
      <dgm:t>
        <a:bodyPr/>
        <a:lstStyle/>
        <a:p>
          <a:endParaRPr lang="en-US"/>
        </a:p>
      </dgm:t>
    </dgm:pt>
    <dgm:pt modelId="{FFFA4557-3EEA-4687-9626-AAD4EC0777AE}" type="sibTrans" cxnId="{78D6B5D2-6EE7-4957-91E3-E96D4111DBEC}">
      <dgm:prSet/>
      <dgm:spPr/>
      <dgm:t>
        <a:bodyPr/>
        <a:lstStyle/>
        <a:p>
          <a:endParaRPr lang="en-US"/>
        </a:p>
      </dgm:t>
    </dgm:pt>
    <dgm:pt modelId="{8B478EB5-3A9B-4FDD-81F6-AB2FC955775C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Shuttle Program</a:t>
          </a:r>
        </a:p>
      </dgm:t>
    </dgm:pt>
    <dgm:pt modelId="{98FC4218-50DF-490B-B6B2-800936550EBC}" type="parTrans" cxnId="{6E75FC2C-9FCE-47DB-A34F-8AF1B0A26495}">
      <dgm:prSet/>
      <dgm:spPr/>
      <dgm:t>
        <a:bodyPr/>
        <a:lstStyle/>
        <a:p>
          <a:endParaRPr lang="en-US"/>
        </a:p>
      </dgm:t>
    </dgm:pt>
    <dgm:pt modelId="{9B8508C6-419E-4022-B347-7BC12B1F6A3B}" type="sibTrans" cxnId="{6E75FC2C-9FCE-47DB-A34F-8AF1B0A26495}">
      <dgm:prSet/>
      <dgm:spPr/>
      <dgm:t>
        <a:bodyPr/>
        <a:lstStyle/>
        <a:p>
          <a:endParaRPr lang="en-US"/>
        </a:p>
      </dgm:t>
    </dgm:pt>
    <dgm:pt modelId="{D135621A-164E-4702-8AD9-DDE8D2F84AD0}" type="pres">
      <dgm:prSet presAssocID="{EB5D7903-0C40-44C6-9EE6-C8E1C09B097D}" presName="root" presStyleCnt="0">
        <dgm:presLayoutVars>
          <dgm:dir/>
          <dgm:resizeHandles val="exact"/>
        </dgm:presLayoutVars>
      </dgm:prSet>
      <dgm:spPr/>
    </dgm:pt>
    <dgm:pt modelId="{204F84B3-71BF-433A-BEE0-6BE3BE7E1590}" type="pres">
      <dgm:prSet presAssocID="{CC6EFE7D-CA0E-4F30-95B3-2BE9363F98EA}" presName="compNode" presStyleCnt="0"/>
      <dgm:spPr/>
    </dgm:pt>
    <dgm:pt modelId="{33B15F31-2472-48B0-B332-DAB59EB884E1}" type="pres">
      <dgm:prSet presAssocID="{CC6EFE7D-CA0E-4F30-95B3-2BE9363F98EA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F362169-BF5D-43CD-84C1-A41E9280F88F}" type="pres">
      <dgm:prSet presAssocID="{CC6EFE7D-CA0E-4F30-95B3-2BE9363F98E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93A0C401-0BC7-4598-B387-0E38BA265A96}" type="pres">
      <dgm:prSet presAssocID="{CC6EFE7D-CA0E-4F30-95B3-2BE9363F98EA}" presName="spaceRect" presStyleCnt="0"/>
      <dgm:spPr/>
    </dgm:pt>
    <dgm:pt modelId="{77F41868-BE56-4876-911D-037048DDE72B}" type="pres">
      <dgm:prSet presAssocID="{CC6EFE7D-CA0E-4F30-95B3-2BE9363F98EA}" presName="textRect" presStyleLbl="revTx" presStyleIdx="0" presStyleCnt="3">
        <dgm:presLayoutVars>
          <dgm:chMax val="1"/>
          <dgm:chPref val="1"/>
        </dgm:presLayoutVars>
      </dgm:prSet>
      <dgm:spPr/>
    </dgm:pt>
    <dgm:pt modelId="{7E00630F-6D4A-4E75-A475-AFB6624CB1CE}" type="pres">
      <dgm:prSet presAssocID="{A83F8529-33FC-47C8-A8A3-C8A2837FAC77}" presName="sibTrans" presStyleCnt="0"/>
      <dgm:spPr/>
    </dgm:pt>
    <dgm:pt modelId="{B0712DBD-EE4A-4BB7-AFE7-8D64C77D78B9}" type="pres">
      <dgm:prSet presAssocID="{993A3BFD-90E8-4960-9081-C6DF0F16F9EB}" presName="compNode" presStyleCnt="0"/>
      <dgm:spPr/>
    </dgm:pt>
    <dgm:pt modelId="{09E5087D-16D7-47D5-8F94-BCA8576CF872}" type="pres">
      <dgm:prSet presAssocID="{993A3BFD-90E8-4960-9081-C6DF0F16F9EB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AB3F353-DBED-410D-ADBA-F1111CB074EC}" type="pres">
      <dgm:prSet presAssocID="{993A3BFD-90E8-4960-9081-C6DF0F16F9E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DA5CEB9-8FC3-4BCD-9B03-79D613E93663}" type="pres">
      <dgm:prSet presAssocID="{993A3BFD-90E8-4960-9081-C6DF0F16F9EB}" presName="spaceRect" presStyleCnt="0"/>
      <dgm:spPr/>
    </dgm:pt>
    <dgm:pt modelId="{E1E6B955-085D-4777-8D3D-EB04CE2299D8}" type="pres">
      <dgm:prSet presAssocID="{993A3BFD-90E8-4960-9081-C6DF0F16F9EB}" presName="textRect" presStyleLbl="revTx" presStyleIdx="1" presStyleCnt="3">
        <dgm:presLayoutVars>
          <dgm:chMax val="1"/>
          <dgm:chPref val="1"/>
        </dgm:presLayoutVars>
      </dgm:prSet>
      <dgm:spPr/>
    </dgm:pt>
    <dgm:pt modelId="{6B55BECF-5FD9-4FCA-8A5E-06836D7FA852}" type="pres">
      <dgm:prSet presAssocID="{FFFA4557-3EEA-4687-9626-AAD4EC0777AE}" presName="sibTrans" presStyleCnt="0"/>
      <dgm:spPr/>
    </dgm:pt>
    <dgm:pt modelId="{ECDB7A74-498A-4FEA-8175-97803181AC35}" type="pres">
      <dgm:prSet presAssocID="{8B478EB5-3A9B-4FDD-81F6-AB2FC955775C}" presName="compNode" presStyleCnt="0"/>
      <dgm:spPr/>
    </dgm:pt>
    <dgm:pt modelId="{5F0AF291-992E-4A7E-A79D-7094BC98A699}" type="pres">
      <dgm:prSet presAssocID="{8B478EB5-3A9B-4FDD-81F6-AB2FC955775C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C3B1612-AD19-4BEF-86F5-4A7BE2380E4B}" type="pres">
      <dgm:prSet presAssocID="{8B478EB5-3A9B-4FDD-81F6-AB2FC955775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485EA41D-6473-445D-BF28-74BEE093FC8C}" type="pres">
      <dgm:prSet presAssocID="{8B478EB5-3A9B-4FDD-81F6-AB2FC955775C}" presName="spaceRect" presStyleCnt="0"/>
      <dgm:spPr/>
    </dgm:pt>
    <dgm:pt modelId="{ECD4AF3F-51F3-496C-8E1F-5DDDB4F199F7}" type="pres">
      <dgm:prSet presAssocID="{8B478EB5-3A9B-4FDD-81F6-AB2FC955775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E75FC2C-9FCE-47DB-A34F-8AF1B0A26495}" srcId="{EB5D7903-0C40-44C6-9EE6-C8E1C09B097D}" destId="{8B478EB5-3A9B-4FDD-81F6-AB2FC955775C}" srcOrd="2" destOrd="0" parTransId="{98FC4218-50DF-490B-B6B2-800936550EBC}" sibTransId="{9B8508C6-419E-4022-B347-7BC12B1F6A3B}"/>
    <dgm:cxn modelId="{F9EA6A65-F467-47B6-B742-0B1DC0768715}" type="presOf" srcId="{993A3BFD-90E8-4960-9081-C6DF0F16F9EB}" destId="{E1E6B955-085D-4777-8D3D-EB04CE2299D8}" srcOrd="0" destOrd="0" presId="urn:microsoft.com/office/officeart/2018/5/layout/IconLeafLabelList"/>
    <dgm:cxn modelId="{4841FB4D-BFD1-4462-906A-49C571AD582F}" type="presOf" srcId="{EB5D7903-0C40-44C6-9EE6-C8E1C09B097D}" destId="{D135621A-164E-4702-8AD9-DDE8D2F84AD0}" srcOrd="0" destOrd="0" presId="urn:microsoft.com/office/officeart/2018/5/layout/IconLeafLabelList"/>
    <dgm:cxn modelId="{DE04B0AB-5489-4106-AA0E-F55EC1CD3D98}" type="presOf" srcId="{8B478EB5-3A9B-4FDD-81F6-AB2FC955775C}" destId="{ECD4AF3F-51F3-496C-8E1F-5DDDB4F199F7}" srcOrd="0" destOrd="0" presId="urn:microsoft.com/office/officeart/2018/5/layout/IconLeafLabelList"/>
    <dgm:cxn modelId="{F0A3D0B7-71E8-4D8F-8957-360FD3C593D7}" srcId="{EB5D7903-0C40-44C6-9EE6-C8E1C09B097D}" destId="{CC6EFE7D-CA0E-4F30-95B3-2BE9363F98EA}" srcOrd="0" destOrd="0" parTransId="{83AF3BB3-633A-452D-B96D-D4665A802F6D}" sibTransId="{A83F8529-33FC-47C8-A8A3-C8A2837FAC77}"/>
    <dgm:cxn modelId="{78D6B5D2-6EE7-4957-91E3-E96D4111DBEC}" srcId="{EB5D7903-0C40-44C6-9EE6-C8E1C09B097D}" destId="{993A3BFD-90E8-4960-9081-C6DF0F16F9EB}" srcOrd="1" destOrd="0" parTransId="{DC14BA6F-4C6F-4EBA-8A62-F2E937D979D3}" sibTransId="{FFFA4557-3EEA-4687-9626-AAD4EC0777AE}"/>
    <dgm:cxn modelId="{269C66F3-539C-4CC8-B2A7-60EABF74699A}" type="presOf" srcId="{CC6EFE7D-CA0E-4F30-95B3-2BE9363F98EA}" destId="{77F41868-BE56-4876-911D-037048DDE72B}" srcOrd="0" destOrd="0" presId="urn:microsoft.com/office/officeart/2018/5/layout/IconLeafLabelList"/>
    <dgm:cxn modelId="{EBFE999F-36CB-44A6-ACE3-D0AC41AA3B6B}" type="presParOf" srcId="{D135621A-164E-4702-8AD9-DDE8D2F84AD0}" destId="{204F84B3-71BF-433A-BEE0-6BE3BE7E1590}" srcOrd="0" destOrd="0" presId="urn:microsoft.com/office/officeart/2018/5/layout/IconLeafLabelList"/>
    <dgm:cxn modelId="{8E8B3699-5F7F-4995-A9B4-DAE81F9005DF}" type="presParOf" srcId="{204F84B3-71BF-433A-BEE0-6BE3BE7E1590}" destId="{33B15F31-2472-48B0-B332-DAB59EB884E1}" srcOrd="0" destOrd="0" presId="urn:microsoft.com/office/officeart/2018/5/layout/IconLeafLabelList"/>
    <dgm:cxn modelId="{91FB1E16-FB67-4062-A4E3-B1B38A74D4D3}" type="presParOf" srcId="{204F84B3-71BF-433A-BEE0-6BE3BE7E1590}" destId="{6F362169-BF5D-43CD-84C1-A41E9280F88F}" srcOrd="1" destOrd="0" presId="urn:microsoft.com/office/officeart/2018/5/layout/IconLeafLabelList"/>
    <dgm:cxn modelId="{8321EECB-C21C-4C1A-9C93-3749F936F3B8}" type="presParOf" srcId="{204F84B3-71BF-433A-BEE0-6BE3BE7E1590}" destId="{93A0C401-0BC7-4598-B387-0E38BA265A96}" srcOrd="2" destOrd="0" presId="urn:microsoft.com/office/officeart/2018/5/layout/IconLeafLabelList"/>
    <dgm:cxn modelId="{822F7848-B417-4929-85CB-B0F0E4AF435F}" type="presParOf" srcId="{204F84B3-71BF-433A-BEE0-6BE3BE7E1590}" destId="{77F41868-BE56-4876-911D-037048DDE72B}" srcOrd="3" destOrd="0" presId="urn:microsoft.com/office/officeart/2018/5/layout/IconLeafLabelList"/>
    <dgm:cxn modelId="{D665D630-C3E1-4A92-A8F2-801DF791342F}" type="presParOf" srcId="{D135621A-164E-4702-8AD9-DDE8D2F84AD0}" destId="{7E00630F-6D4A-4E75-A475-AFB6624CB1CE}" srcOrd="1" destOrd="0" presId="urn:microsoft.com/office/officeart/2018/5/layout/IconLeafLabelList"/>
    <dgm:cxn modelId="{C3508DF5-9688-43B1-A5C1-A109F4ED2C3F}" type="presParOf" srcId="{D135621A-164E-4702-8AD9-DDE8D2F84AD0}" destId="{B0712DBD-EE4A-4BB7-AFE7-8D64C77D78B9}" srcOrd="2" destOrd="0" presId="urn:microsoft.com/office/officeart/2018/5/layout/IconLeafLabelList"/>
    <dgm:cxn modelId="{0CCA2EC8-E04D-49AD-810D-E838ED769B95}" type="presParOf" srcId="{B0712DBD-EE4A-4BB7-AFE7-8D64C77D78B9}" destId="{09E5087D-16D7-47D5-8F94-BCA8576CF872}" srcOrd="0" destOrd="0" presId="urn:microsoft.com/office/officeart/2018/5/layout/IconLeafLabelList"/>
    <dgm:cxn modelId="{3CB49249-93E9-4A53-8959-25D5959EA80C}" type="presParOf" srcId="{B0712DBD-EE4A-4BB7-AFE7-8D64C77D78B9}" destId="{8AB3F353-DBED-410D-ADBA-F1111CB074EC}" srcOrd="1" destOrd="0" presId="urn:microsoft.com/office/officeart/2018/5/layout/IconLeafLabelList"/>
    <dgm:cxn modelId="{F24BBCF5-F10C-4D25-95CA-EE232B2C1F83}" type="presParOf" srcId="{B0712DBD-EE4A-4BB7-AFE7-8D64C77D78B9}" destId="{7DA5CEB9-8FC3-4BCD-9B03-79D613E93663}" srcOrd="2" destOrd="0" presId="urn:microsoft.com/office/officeart/2018/5/layout/IconLeafLabelList"/>
    <dgm:cxn modelId="{D27B99F5-E18D-494E-95C5-AB3142F90C6F}" type="presParOf" srcId="{B0712DBD-EE4A-4BB7-AFE7-8D64C77D78B9}" destId="{E1E6B955-085D-4777-8D3D-EB04CE2299D8}" srcOrd="3" destOrd="0" presId="urn:microsoft.com/office/officeart/2018/5/layout/IconLeafLabelList"/>
    <dgm:cxn modelId="{80CC4802-1C1F-45E5-8573-62B11E6C7685}" type="presParOf" srcId="{D135621A-164E-4702-8AD9-DDE8D2F84AD0}" destId="{6B55BECF-5FD9-4FCA-8A5E-06836D7FA852}" srcOrd="3" destOrd="0" presId="urn:microsoft.com/office/officeart/2018/5/layout/IconLeafLabelList"/>
    <dgm:cxn modelId="{52A6EC4C-6C7C-4F4E-854E-CD79304DB432}" type="presParOf" srcId="{D135621A-164E-4702-8AD9-DDE8D2F84AD0}" destId="{ECDB7A74-498A-4FEA-8175-97803181AC35}" srcOrd="4" destOrd="0" presId="urn:microsoft.com/office/officeart/2018/5/layout/IconLeafLabelList"/>
    <dgm:cxn modelId="{771C0584-F03C-43BF-B82D-4D2F2F996136}" type="presParOf" srcId="{ECDB7A74-498A-4FEA-8175-97803181AC35}" destId="{5F0AF291-992E-4A7E-A79D-7094BC98A699}" srcOrd="0" destOrd="0" presId="urn:microsoft.com/office/officeart/2018/5/layout/IconLeafLabelList"/>
    <dgm:cxn modelId="{8A5876A5-0C50-4886-8972-561C524D91BE}" type="presParOf" srcId="{ECDB7A74-498A-4FEA-8175-97803181AC35}" destId="{DC3B1612-AD19-4BEF-86F5-4A7BE2380E4B}" srcOrd="1" destOrd="0" presId="urn:microsoft.com/office/officeart/2018/5/layout/IconLeafLabelList"/>
    <dgm:cxn modelId="{376C7EEC-1657-48DB-9A23-CB839B270FF4}" type="presParOf" srcId="{ECDB7A74-498A-4FEA-8175-97803181AC35}" destId="{485EA41D-6473-445D-BF28-74BEE093FC8C}" srcOrd="2" destOrd="0" presId="urn:microsoft.com/office/officeart/2018/5/layout/IconLeafLabelList"/>
    <dgm:cxn modelId="{E8740F52-A34D-4F11-8690-C046DCFF80B5}" type="presParOf" srcId="{ECDB7A74-498A-4FEA-8175-97803181AC35}" destId="{ECD4AF3F-51F3-496C-8E1F-5DDDB4F199F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15F31-2472-48B0-B332-DAB59EB884E1}">
      <dsp:nvSpPr>
        <dsp:cNvPr id="0" name=""/>
        <dsp:cNvSpPr/>
      </dsp:nvSpPr>
      <dsp:spPr>
        <a:xfrm>
          <a:off x="513269" y="893169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62169-BF5D-43CD-84C1-A41E9280F88F}">
      <dsp:nvSpPr>
        <dsp:cNvPr id="0" name=""/>
        <dsp:cNvSpPr/>
      </dsp:nvSpPr>
      <dsp:spPr>
        <a:xfrm>
          <a:off x="813081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41868-BE56-4876-911D-037048DDE72B}">
      <dsp:nvSpPr>
        <dsp:cNvPr id="0" name=""/>
        <dsp:cNvSpPr/>
      </dsp:nvSpPr>
      <dsp:spPr>
        <a:xfrm>
          <a:off x="63550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Commuter Programs</a:t>
          </a:r>
        </a:p>
      </dsp:txBody>
      <dsp:txXfrm>
        <a:off x="63550" y="2738169"/>
        <a:ext cx="2306250" cy="720000"/>
      </dsp:txXfrm>
    </dsp:sp>
    <dsp:sp modelId="{09E5087D-16D7-47D5-8F94-BCA8576CF872}">
      <dsp:nvSpPr>
        <dsp:cNvPr id="0" name=""/>
        <dsp:cNvSpPr/>
      </dsp:nvSpPr>
      <dsp:spPr>
        <a:xfrm>
          <a:off x="3223113" y="893169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3F353-DBED-410D-ADBA-F1111CB074EC}">
      <dsp:nvSpPr>
        <dsp:cNvPr id="0" name=""/>
        <dsp:cNvSpPr/>
      </dsp:nvSpPr>
      <dsp:spPr>
        <a:xfrm>
          <a:off x="3522925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6B955-085D-4777-8D3D-EB04CE2299D8}">
      <dsp:nvSpPr>
        <dsp:cNvPr id="0" name=""/>
        <dsp:cNvSpPr/>
      </dsp:nvSpPr>
      <dsp:spPr>
        <a:xfrm>
          <a:off x="2773394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Employer Programs</a:t>
          </a:r>
        </a:p>
      </dsp:txBody>
      <dsp:txXfrm>
        <a:off x="2773394" y="2738169"/>
        <a:ext cx="2306250" cy="720000"/>
      </dsp:txXfrm>
    </dsp:sp>
    <dsp:sp modelId="{5F0AF291-992E-4A7E-A79D-7094BC98A699}">
      <dsp:nvSpPr>
        <dsp:cNvPr id="0" name=""/>
        <dsp:cNvSpPr/>
      </dsp:nvSpPr>
      <dsp:spPr>
        <a:xfrm>
          <a:off x="5932957" y="893169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B1612-AD19-4BEF-86F5-4A7BE2380E4B}">
      <dsp:nvSpPr>
        <dsp:cNvPr id="0" name=""/>
        <dsp:cNvSpPr/>
      </dsp:nvSpPr>
      <dsp:spPr>
        <a:xfrm>
          <a:off x="6232769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4AF3F-51F3-496C-8E1F-5DDDB4F199F7}">
      <dsp:nvSpPr>
        <dsp:cNvPr id="0" name=""/>
        <dsp:cNvSpPr/>
      </dsp:nvSpPr>
      <dsp:spPr>
        <a:xfrm>
          <a:off x="5483238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Shuttle Program</a:t>
          </a:r>
        </a:p>
      </dsp:txBody>
      <dsp:txXfrm>
        <a:off x="5483238" y="2738169"/>
        <a:ext cx="23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F54AA-1BF9-48E4-B68C-B7E78E9FE52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4D040-F0B2-4C50-AE71-A9AC87440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36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0BF7AF-B80B-4C49-8033-9B61C344339B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B7099F-F868-442A-87D7-D92A47FA6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9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F6173-6B29-42D8-B8CD-1A3912C33B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9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513C0-A048-4000-AB54-08C75603967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Commute.org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F20B7BE-4153-4B78-B83C-EC9193D5A450}" type="datetime1">
              <a:rPr lang="en-US" smtClean="0"/>
              <a:t>11/3/2020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2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622F584B-E067-9747-8315-759C1CD644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61975" y="776288"/>
            <a:ext cx="6819900" cy="3835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50AE229D-8B7F-9E44-A281-4B296D28A7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95161" y="4856401"/>
            <a:ext cx="6356421" cy="46013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239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622F584B-E067-9747-8315-759C1CD644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61975" y="776288"/>
            <a:ext cx="6819900" cy="3835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50AE229D-8B7F-9E44-A281-4B296D28A7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95161" y="4856401"/>
            <a:ext cx="6356421" cy="46013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97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     </a:t>
            </a:r>
          </a:p>
          <a:p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513C0-A048-4000-AB54-08C7560396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823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     </a:t>
            </a:r>
          </a:p>
          <a:p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513C0-A048-4000-AB54-08C7560396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46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557B-A3FF-4090-B7AE-77643DB71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2BD0C-C8A5-4754-AA0A-8C185071B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847BF-BCD3-4C59-B568-8D4FF40B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0A2B-572E-4D44-8337-D2A9AFA89F63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AEBEE-F755-474B-806E-31696FF6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FFF28-088C-42CC-8099-EC441D34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8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7CE9-1092-4C1B-AEBD-AA03667EB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55955-4C25-43CA-8BBF-38CA96EBB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285F-46C1-41C9-8672-BDEFD6FF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D711-AE01-4559-A87B-3D225049F757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D76BF-C0F5-49D4-958D-64FF184D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93E93-F8B1-4CE4-B43D-CAA00EC4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E35EED-122C-445C-B513-663CD16F0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EEB64-B0BB-4FDB-BDEC-740E9F181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9A0EB-4398-41E3-9055-79A1EEAE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4438-D257-4772-BD3F-04A5B376AE20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E0722-7243-4D34-BF86-A79F509B6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EF581-E114-468A-B3BC-9131D8DA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2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86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557B-A3FF-4090-B7AE-77643DB71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2BD0C-C8A5-4754-AA0A-8C185071B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847BF-BCD3-4C59-B568-8D4FF40B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AEDE-5550-4683-9C91-458B2A90FC3F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AEBEE-F755-474B-806E-31696FF6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FFF28-088C-42CC-8099-EC441D34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2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CA88F-2B22-46D8-8D81-C83F1777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0CC3-D098-4D17-8830-3125CFBC8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65BDD-E19C-4867-9FD4-39671359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0202-BBF7-4ACB-916B-92B482F53D49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D343D-4AB2-4BA9-948A-A4518A73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8F0B1-0B23-4070-9799-F82BB604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2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A7D8-D3E7-46B4-941D-7DD3722A0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30143-F70A-4992-97CA-C55F2E611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9B273-9150-4BF5-990A-03A2B8D9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796D-703C-42A6-BF75-F3AEF551D2AE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3AAAE-D89A-4596-B38B-4F1E1905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B61FC-1087-4B65-90CE-2AB56E6A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5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4434-E5E8-48FF-B704-B2FDAE57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DDF4C-A5BF-4815-BD1E-F90F13F15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15069-632B-4214-8DFE-9CF3B86FF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E2B8-3F20-4DF6-8004-A7CCCBAE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4029-BE36-4553-9026-A5AD8F2CCD22}" type="datetime1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BD224-5064-4F5D-9656-27406D15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851A5-FBC0-4DE9-8432-62B274CE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574D1-15F3-4328-A2C3-209BB5EE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81B94-9882-4EDB-9357-08E37A086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1CCA4-2F21-43C5-9B99-BB4B33618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F5379-BA03-40F7-AD2E-FC70F0838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EB3938-AA0F-402E-88BB-B7BB006EC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1DAAB-19CE-406C-8667-A10D55322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08F2-0FC0-45BE-BEC6-6100E3FFA1A9}" type="datetime1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C1A908-167F-4CCF-946F-28AE9D85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E1D845-7BCB-429D-A46E-54D7BB757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1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BF4E9-3DAC-454A-93F8-40713BDF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05E4B6-8B8E-41E6-A572-A5D3FCB2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8E04-32E1-4A78-947B-B8B85AD4D35A}" type="datetime1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170D8-B7BC-4B8B-B4F1-3F593A93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4C30-BABA-403F-A65A-088CBADC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2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191DE-A58D-4D82-8F76-04B9A0A9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E4CB-6AC7-45E3-97A0-08A60798F7AB}" type="datetime1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4508EA-4ADD-4490-B194-2EE12DB8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6A56F-0521-4C4B-8CBB-E016D320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3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CA88F-2B22-46D8-8D81-C83F1777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0CC3-D098-4D17-8830-3125CFBC8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65BDD-E19C-4867-9FD4-39671359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6344-7F67-4424-BD2B-14E8D5C8DE57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D343D-4AB2-4BA9-948A-A4518A73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8F0B1-0B23-4070-9799-F82BB604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4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93A9-7B93-4B2D-A655-0590236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2C74F-5E22-4ACF-AD7D-62638C312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36B00-12F3-4718-99A4-4F59D9EFA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2445E-7E7B-4629-A043-B19F8669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1B1A-9F73-41C9-989D-43D59EAF4780}" type="datetime1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23792-9A8C-40AD-9757-1E35B656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69B2A-1FB4-4D20-BBC7-5C6B57AE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7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6453B-FA38-43BB-BFC5-D69BA969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15CD41-6DEC-43EB-BE52-8E4073DB6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F99E0-9A05-4653-9713-13F97CFC9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9A484-E544-4460-9F85-62B6A9F2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1600-7322-40BB-A212-02E52103E077}" type="datetime1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0B846-0BC0-440F-A5ED-1823366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54C44-C3DC-4DDB-8225-5206FCEB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7CE9-1092-4C1B-AEBD-AA03667EB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55955-4C25-43CA-8BBF-38CA96EBB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285F-46C1-41C9-8672-BDEFD6FF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3B1B-7173-4225-9DBA-9B4F3ADC0912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D76BF-C0F5-49D4-958D-64FF184D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93E93-F8B1-4CE4-B43D-CAA00EC4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5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E35EED-122C-445C-B513-663CD16F0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EEB64-B0BB-4FDB-BDEC-740E9F181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9A0EB-4398-41E3-9055-79A1EEAE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843E-B0F5-49B9-947C-9D70BB26D260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E0722-7243-4D34-BF86-A79F509B6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EF581-E114-468A-B3BC-9131D8DA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2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40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EEEC-701B-431D-B8F5-16F65400CE9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6AB3-83C7-4A02-97E1-0E562E4CC8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93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EEEC-701B-431D-B8F5-16F65400CE9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6AB3-83C7-4A02-97E1-0E562E4C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8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EEEC-701B-431D-B8F5-16F65400CE9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6AB3-83C7-4A02-97E1-0E562E4CC8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8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EEEC-701B-431D-B8F5-16F65400CE9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6AB3-83C7-4A02-97E1-0E562E4C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5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EEEC-701B-431D-B8F5-16F65400CE9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6AB3-83C7-4A02-97E1-0E562E4C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9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A7D8-D3E7-46B4-941D-7DD3722A0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30143-F70A-4992-97CA-C55F2E611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9B273-9150-4BF5-990A-03A2B8D9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C798-FDC8-4313-8C95-2C6113BD1A7B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3AAAE-D89A-4596-B38B-4F1E1905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B61FC-1087-4B65-90CE-2AB56E6A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0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EEEC-701B-431D-B8F5-16F65400CE9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6AB3-83C7-4A02-97E1-0E562E4C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9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EEEC-701B-431D-B8F5-16F65400CE9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6AB3-83C7-4A02-97E1-0E562E4C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54CEEEC-701B-431D-B8F5-16F65400CE9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FD6AB3-83C7-4A02-97E1-0E562E4C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7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EEEC-701B-431D-B8F5-16F65400CE9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6AB3-83C7-4A02-97E1-0E562E4C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30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EEEC-701B-431D-B8F5-16F65400CE9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6AB3-83C7-4A02-97E1-0E562E4C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7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EEEC-701B-431D-B8F5-16F65400CE9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6AB3-83C7-4A02-97E1-0E562E4C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2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4434-E5E8-48FF-B704-B2FDAE57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DDF4C-A5BF-4815-BD1E-F90F13F15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15069-632B-4214-8DFE-9CF3B86FF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E2B8-3F20-4DF6-8004-A7CCCBAE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F702-F15E-446D-A7E0-C5A9B750D2AB}" type="datetime1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BD224-5064-4F5D-9656-27406D15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851A5-FBC0-4DE9-8432-62B274CE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09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574D1-15F3-4328-A2C3-209BB5EE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81B94-9882-4EDB-9357-08E37A086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1CCA4-2F21-43C5-9B99-BB4B33618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F5379-BA03-40F7-AD2E-FC70F0838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EB3938-AA0F-402E-88BB-B7BB006EC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1DAAB-19CE-406C-8667-A10D55322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339-C1E1-4FDE-A7BC-F85C3A52AF3A}" type="datetime1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C1A908-167F-4CCF-946F-28AE9D85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E1D845-7BCB-429D-A46E-54D7BB757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0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BF4E9-3DAC-454A-93F8-40713BDF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05E4B6-8B8E-41E6-A572-A5D3FCB2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1E1B-EA07-4D17-A205-D5C4FD14998D}" type="datetime1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170D8-B7BC-4B8B-B4F1-3F593A93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4C30-BABA-403F-A65A-088CBADC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4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191DE-A58D-4D82-8F76-04B9A0A9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0D0C-146C-423C-88F3-06236FA3AA55}" type="datetime1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4508EA-4ADD-4490-B194-2EE12DB8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6A56F-0521-4C4B-8CBB-E016D320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93A9-7B93-4B2D-A655-0590236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2C74F-5E22-4ACF-AD7D-62638C312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36B00-12F3-4718-99A4-4F59D9EFA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2445E-7E7B-4629-A043-B19F8669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8D01-789D-49C7-83AB-B68412422D3E}" type="datetime1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23792-9A8C-40AD-9757-1E35B656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69B2A-1FB4-4D20-BBC7-5C6B57AE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1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6453B-FA38-43BB-BFC5-D69BA969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15CD41-6DEC-43EB-BE52-8E4073DB6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F99E0-9A05-4653-9713-13F97CFC9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9A484-E544-4460-9F85-62B6A9F2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B760-4238-4EEB-9782-7286E6EACFF1}" type="datetime1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0B846-0BC0-440F-A5ED-1823366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54C44-C3DC-4DDB-8225-5206FCEB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5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CE110A-5164-47B1-A306-0EE51D0D5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502F5-577A-4821-9AD6-44510635E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EE8F3-97CE-4F45-BB13-53FD51109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B6635-08D1-477A-A516-5B8CD3E86D07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B94E0-9527-47DA-A010-8C775180D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060B5-6EE4-468C-AF7E-976900A31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6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CE110A-5164-47B1-A306-0EE51D0D5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502F5-577A-4821-9AD6-44510635E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EE8F3-97CE-4F45-BB13-53FD51109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F3969-5A13-4F75-A40F-7B186BAD2BED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B94E0-9527-47DA-A010-8C775180D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060B5-6EE4-468C-AF7E-976900A31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41E85-D24D-4149-BBA9-5E152623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6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4CEEEC-701B-431D-B8F5-16F65400CE9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4FD6AB3-83C7-4A02-97E1-0E562E4CC88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33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7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1948E-7207-4679-9664-BAFA739D5B71}"/>
              </a:ext>
            </a:extLst>
          </p:cNvPr>
          <p:cNvSpPr txBox="1"/>
          <p:nvPr/>
        </p:nvSpPr>
        <p:spPr>
          <a:xfrm>
            <a:off x="2718503" y="5334595"/>
            <a:ext cx="6754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Presentation for:</a:t>
            </a:r>
          </a:p>
          <a:p>
            <a:pPr algn="ctr"/>
            <a:r>
              <a:rPr lang="en-US" dirty="0"/>
              <a:t>City/County Association of Governments in San Mateo County (C/CAG)</a:t>
            </a:r>
          </a:p>
          <a:p>
            <a:pPr algn="ctr"/>
            <a:r>
              <a:rPr lang="en-US" dirty="0"/>
              <a:t>Board of Directors (11/12/2020)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1CA45ED-D66E-4059-93C0-5DD064B1C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1454406"/>
            <a:ext cx="10905066" cy="310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27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548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9BF45F-D183-4EA6-AF69-3D2B0A365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136583"/>
            <a:ext cx="1462088" cy="5848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3213" y="375601"/>
            <a:ext cx="8007572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Pandemic Response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94B6E5-D1E8-46A7-B846-1736DA8927C2}"/>
              </a:ext>
            </a:extLst>
          </p:cNvPr>
          <p:cNvSpPr/>
          <p:nvPr/>
        </p:nvSpPr>
        <p:spPr>
          <a:xfrm>
            <a:off x="927082" y="4381277"/>
            <a:ext cx="823912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Opportunity to stay engaged with commuters and employers during the pandemic by providing support and assistance to frontline organizations where employees continue to work on-site as well as to organizations that have shifted to a remote work model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Encourage adoption of remote work as a long-term alternative where possible (training, resources, Pledge)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04787FDD-4CB6-4431-90C8-C2D1FBEA4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28" y="1541434"/>
            <a:ext cx="6791418" cy="258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3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27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548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9BF45F-D183-4EA6-AF69-3D2B0A365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136583"/>
            <a:ext cx="1462088" cy="5848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8824" y="268434"/>
            <a:ext cx="8007572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Pandemic Response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94B6E5-D1E8-46A7-B846-1736DA8927C2}"/>
              </a:ext>
            </a:extLst>
          </p:cNvPr>
          <p:cNvSpPr/>
          <p:nvPr/>
        </p:nvSpPr>
        <p:spPr>
          <a:xfrm>
            <a:off x="852922" y="4499085"/>
            <a:ext cx="823912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Provide education, training, and incentives to commuters who are looking for non-drive alone alternatives – get them ready to return to work with bicycling as an option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Collaboration with SVBC, PCE, cities confirms that bicycling is positioned to gain mode share in the post-COVID period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A collage of illustrated bicycles with black text overlaid that reads &quot;Bicycle Rewards: Bike to work and earn $100&quot;">
            <a:extLst>
              <a:ext uri="{FF2B5EF4-FFF2-40B4-BE49-F238E27FC236}">
                <a16:creationId xmlns:a16="http://schemas.microsoft.com/office/drawing/2014/main" id="{4F6A0E25-E2C0-4EBA-A9A2-BB29B3F23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70" y="1593997"/>
            <a:ext cx="6844018" cy="253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48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0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ctangle 42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5" name="Straight Connector 44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6" name="Rectangle 46">
            <a:extLst>
              <a:ext uri="{FF2B5EF4-FFF2-40B4-BE49-F238E27FC236}">
                <a16:creationId xmlns:a16="http://schemas.microsoft.com/office/drawing/2014/main" id="{184CF176-5285-4F57-A3FF-F97742FC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677D3-FC1B-4902-B52F-EC712A64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Carpool Rewards 2020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CB7FD3D-3526-48F9-91CF-42F6925F80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" r="2" b="3085"/>
          <a:stretch/>
        </p:blipFill>
        <p:spPr>
          <a:xfrm>
            <a:off x="556475" y="776453"/>
            <a:ext cx="5617048" cy="5100663"/>
          </a:xfrm>
          <a:prstGeom prst="rect">
            <a:avLst/>
          </a:prstGeom>
        </p:spPr>
      </p:pic>
      <p:cxnSp>
        <p:nvCxnSpPr>
          <p:cNvPr id="57" name="Straight Connector 48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F936838B-2942-49A4-8369-F371A9422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1B7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59448C7-491D-4920-A6AA-C30F167D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D39FD-6EF7-4C63-B5C2-37CFE6EE8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1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82076-8CB1-4FA5-9063-DCC903498A07}"/>
              </a:ext>
            </a:extLst>
          </p:cNvPr>
          <p:cNvSpPr txBox="1">
            <a:spLocks/>
          </p:cNvSpPr>
          <p:nvPr/>
        </p:nvSpPr>
        <p:spPr>
          <a:xfrm>
            <a:off x="1097280" y="295748"/>
            <a:ext cx="10058400" cy="6960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Carpool Rewards Results in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53B91-0451-493C-BB19-353D175B9DBE}"/>
              </a:ext>
            </a:extLst>
          </p:cNvPr>
          <p:cNvSpPr txBox="1"/>
          <p:nvPr/>
        </p:nvSpPr>
        <p:spPr>
          <a:xfrm>
            <a:off x="7540283" y="6016916"/>
            <a:ext cx="46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*preliminary results through September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83FE94-5B0A-9F45-92D0-4CD6429F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38" y="1378715"/>
            <a:ext cx="5626342" cy="2823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77E30A-A24D-473D-8473-6EBD54BD2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04704"/>
            <a:ext cx="5541160" cy="33469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F29815-B206-40FE-AEC0-B67A089DFB3D}"/>
              </a:ext>
            </a:extLst>
          </p:cNvPr>
          <p:cNvSpPr txBox="1"/>
          <p:nvPr/>
        </p:nvSpPr>
        <p:spPr>
          <a:xfrm>
            <a:off x="7540283" y="2035372"/>
            <a:ext cx="3045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# of Rewards Earned by Month</a:t>
            </a:r>
          </a:p>
        </p:txBody>
      </p:sp>
    </p:spTree>
    <p:extLst>
      <p:ext uri="{BB962C8B-B14F-4D97-AF65-F5344CB8AC3E}">
        <p14:creationId xmlns:p14="http://schemas.microsoft.com/office/powerpoint/2010/main" val="246332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27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548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D8DE4E-6E26-4EE8-8530-35A79B83F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136583"/>
            <a:ext cx="1462088" cy="5848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52544" y="401788"/>
            <a:ext cx="92964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Shuttle Program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C53980-CA9B-46EC-9843-9F3DCDED7B2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75470" y="1819507"/>
            <a:ext cx="5543456" cy="239241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63C684-7A55-4697-902D-888737DD15E5}"/>
              </a:ext>
            </a:extLst>
          </p:cNvPr>
          <p:cNvSpPr/>
          <p:nvPr/>
        </p:nvSpPr>
        <p:spPr>
          <a:xfrm>
            <a:off x="852922" y="4499085"/>
            <a:ext cx="823912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Continued operation during COVID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22 routes under Commute.org management (26 contracted routes)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Route reductions, suspensions, consolidations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Ridership in October: up 112% from May, down 85% from prior year</a:t>
            </a:r>
          </a:p>
        </p:txBody>
      </p:sp>
    </p:spTree>
    <p:extLst>
      <p:ext uri="{BB962C8B-B14F-4D97-AF65-F5344CB8AC3E}">
        <p14:creationId xmlns:p14="http://schemas.microsoft.com/office/powerpoint/2010/main" val="115315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27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548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D8DE4E-6E26-4EE8-8530-35A79B83F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136583"/>
            <a:ext cx="1462088" cy="5848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52544" y="401788"/>
            <a:ext cx="92964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Shuttle Route Status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17EC24-59F8-4DDE-855B-81DD0FF8D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205" y="1651245"/>
            <a:ext cx="7167725" cy="504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0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27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548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9BF45F-D183-4EA6-AF69-3D2B0A365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136583"/>
            <a:ext cx="1462088" cy="5848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180BB3C-FCE5-4160-B9BC-26488C96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Strategic Plan Update for 2021-2025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41E85-D24D-4149-BBA9-5E1526236A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234EB9E-351A-4368-8E76-96D6F9DA29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800225"/>
            <a:ext cx="8505825" cy="4419600"/>
          </a:xfrm>
        </p:spPr>
        <p:txBody>
          <a:bodyPr/>
          <a:lstStyle/>
          <a:p>
            <a:pPr marL="639128" lvl="1" indent="-4572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Planning process began in November 2019</a:t>
            </a:r>
          </a:p>
          <a:p>
            <a:pPr marL="639128" lvl="1" indent="-4572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Ad hoc steering committee managing the process</a:t>
            </a:r>
          </a:p>
          <a:p>
            <a:pPr marL="639128" lvl="1" indent="-4572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Stakeholder input and feedback throughout</a:t>
            </a:r>
          </a:p>
          <a:p>
            <a:pPr marL="639128" lvl="1" indent="-4572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Simultaneous planning projects impact plan</a:t>
            </a:r>
          </a:p>
          <a:p>
            <a:pPr marL="639128" lvl="1" indent="-4572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Target adoption in February 2021</a:t>
            </a:r>
          </a:p>
          <a:p>
            <a:pPr marL="639128" lvl="1" indent="-4572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639128" lvl="1" indent="-4572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639128" lvl="1" indent="-4572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639128" lvl="1" indent="-4572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639128" lvl="1" indent="-45720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206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27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548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9BF45F-D183-4EA6-AF69-3D2B0A365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136583"/>
            <a:ext cx="1462088" cy="5848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1C0818F-EB47-43E8-8E17-73623D94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761" y="1317625"/>
            <a:ext cx="5057775" cy="1325563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chemeClr val="accent1"/>
                </a:solidFill>
              </a:rPr>
              <a:t>Discussion</a:t>
            </a:r>
            <a:endParaRPr lang="en-US" sz="8800" dirty="0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420601-C4EF-4B29-92DC-48F38F7191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22" y="5886183"/>
            <a:ext cx="440411" cy="4404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EE05E0-8367-4A69-97E1-A41F4EF55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670" y="5886184"/>
            <a:ext cx="707773" cy="4404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AFDD57-3DA9-4041-9460-8DA5905784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02" y="5886183"/>
            <a:ext cx="440412" cy="440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CD5B71-1992-4E9B-A76B-7BF30AD7DB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634" y="5886185"/>
            <a:ext cx="440410" cy="440410"/>
          </a:xfrm>
          <a:prstGeom prst="rect">
            <a:avLst/>
          </a:prstGeom>
        </p:spPr>
      </p:pic>
      <p:pic>
        <p:nvPicPr>
          <p:cNvPr id="19" name="Picture 2" descr="https://en.instagram-brand.com/wp-content/uploads/2016/11/glyph-icons2.png">
            <a:extLst>
              <a:ext uri="{FF2B5EF4-FFF2-40B4-BE49-F238E27FC236}">
                <a16:creationId xmlns:a16="http://schemas.microsoft.com/office/drawing/2014/main" id="{98C07839-D2E9-4B31-A972-B76C8D4B7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5"/>
          <a:stretch/>
        </p:blipFill>
        <p:spPr bwMode="auto">
          <a:xfrm>
            <a:off x="3173235" y="5886183"/>
            <a:ext cx="443004" cy="44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DB9716-BF8E-4B8C-8F42-D003C5FDB484}"/>
              </a:ext>
            </a:extLst>
          </p:cNvPr>
          <p:cNvSpPr txBox="1"/>
          <p:nvPr/>
        </p:nvSpPr>
        <p:spPr>
          <a:xfrm>
            <a:off x="5777653" y="4676993"/>
            <a:ext cx="4124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/>
              <a:t>John Ford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Executive Director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PH: 650/588-8170 x105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john@commute.org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0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27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548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136583"/>
            <a:ext cx="1462088" cy="5848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0070C0"/>
                </a:solidFill>
              </a:rPr>
              <a:t>Presentation Outline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1692685" y="2156453"/>
            <a:ext cx="6805496" cy="3450613"/>
          </a:xfrm>
        </p:spPr>
        <p:txBody>
          <a:bodyPr anchor="ctr"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en-US" sz="3200" dirty="0"/>
              <a:t>Agency Update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FY 2020-2021 Work Plan Highlights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Programs Review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Strategic Planning 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Discussion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8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27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548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CB59F4-70D8-431F-A8A7-D060A815A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136583"/>
            <a:ext cx="1462088" cy="5848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50801" y="360435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Agency Overview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35736" y="1547309"/>
            <a:ext cx="9014102" cy="4348215"/>
          </a:xfrm>
        </p:spPr>
        <p:txBody>
          <a:bodyPr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/>
              <a:t>Structure:</a:t>
            </a: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en-US" dirty="0"/>
              <a:t>JPA – 18 members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Board – elected officials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Staff – 8 full-time, 1 AmeriCorps Fellow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Funding Partners:</a:t>
            </a: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en-US" dirty="0"/>
              <a:t>C/CAG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San Mateo County Transportation Authority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Bay Area Air Quality Management District (TFCA via C/CAG)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Private Sector Employers, Property Managers, Cities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5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27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548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9BF45F-D183-4EA6-AF69-3D2B0A365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136583"/>
            <a:ext cx="1462088" cy="5848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9FF5B2-6A7D-4F81-B7B5-EB244ADB8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26" y="1576725"/>
            <a:ext cx="7496176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182563" algn="l"/>
                <a:tab pos="17145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182563" algn="l"/>
                <a:tab pos="17145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182563" algn="l"/>
                <a:tab pos="17145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182563" algn="l"/>
                <a:tab pos="17145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182563" algn="l"/>
                <a:tab pos="17145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17145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17145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17145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17145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2686050" algn="l"/>
                <a:tab pos="5029200" algn="l"/>
              </a:tabLst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Michael Lempres	Davina Hurt	Clifford Lentz*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2686050" algn="l"/>
                <a:tab pos="50292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Atherton	Belmont	Brisbane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2686050" algn="l"/>
                <a:tab pos="5029200" algn="l"/>
              </a:tabLst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563" algn="l"/>
                <a:tab pos="2686050" algn="l"/>
                <a:tab pos="5029200" algn="l"/>
              </a:tabLst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Emily Beach**	Rae Gonzalez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Pamela DiGiovanni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563" algn="l"/>
                <a:tab pos="2686050" algn="l"/>
                <a:tab pos="50292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Burlingame	Colma	Daly City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2686050" algn="l"/>
                <a:tab pos="5029200" algn="l"/>
              </a:tabLst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2686050" algn="l"/>
                <a:tab pos="5029200" algn="l"/>
              </a:tabLst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Carlos Romero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Richa Awasthi	Robert Brownstone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2686050" algn="l"/>
                <a:tab pos="50292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East Palo Alto	Foster City	Half Moon Bay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2686050" algn="l"/>
                <a:tab pos="5029200" algn="l"/>
              </a:tabLst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2686050" algn="l"/>
                <a:tab pos="5029200" algn="l"/>
              </a:tabLst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Shawn Christianson	Reuben Holober	Mike O’Neill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2686050" algn="l"/>
                <a:tab pos="50292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Hillsborough	Millbrae	Pacifica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2686050" algn="l"/>
                <a:tab pos="5029200" algn="l"/>
              </a:tabLst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563" algn="l"/>
                <a:tab pos="2686050" algn="l"/>
                <a:tab pos="5029200" algn="l"/>
              </a:tabLst>
              <a:defRPr/>
            </a:pPr>
            <a:r>
              <a:rPr lang="en-US" altLang="en-US" sz="16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Giselle Hale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Rico Medina	Sara McDowell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563" algn="l"/>
                <a:tab pos="2686050" algn="l"/>
                <a:tab pos="50292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Redwood City	San Bruno	San Carlos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2686050" algn="l"/>
                <a:tab pos="5029200" algn="l"/>
              </a:tabLst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2686050" algn="l"/>
                <a:tab pos="5029200" algn="l"/>
              </a:tabLst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Rick Bonilla	Richard Garbarino	David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Canepa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2686050" algn="l"/>
                <a:tab pos="50292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 Mateo	South San Francisco	County of San Mateo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2686050" algn="l"/>
                <a:tab pos="5029200" algn="l"/>
              </a:tabLst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2686050" algn="l"/>
                <a:tab pos="50292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Chair	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2686050" algn="l"/>
                <a:tab pos="50292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Vice Chair	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Roster as of 11/2020</a:t>
            </a:r>
            <a:endParaRPr kumimoji="0" lang="en-US" alt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1714500" algn="l"/>
                <a:tab pos="3657600" algn="l"/>
                <a:tab pos="4572000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180BB3C-FCE5-4160-B9BC-26488C96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Board of Directors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7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27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548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9BF45F-D183-4EA6-AF69-3D2B0A365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136583"/>
            <a:ext cx="1462088" cy="5848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5457" y="655699"/>
            <a:ext cx="8007572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Commute.org Mission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94B6E5-D1E8-46A7-B846-1736DA8927C2}"/>
              </a:ext>
            </a:extLst>
          </p:cNvPr>
          <p:cNvSpPr/>
          <p:nvPr/>
        </p:nvSpPr>
        <p:spPr>
          <a:xfrm>
            <a:off x="866492" y="5387687"/>
            <a:ext cx="8239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Reduce Vehicle Miles Traveled (VMT) and Single-Occupant Vehicle (SOV) trips by commuters in San Mateo County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DBE62EB2-BFF4-497E-88AB-62E6BFBB5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92" y="2425561"/>
            <a:ext cx="7822374" cy="2517827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result for home icon">
            <a:extLst>
              <a:ext uri="{FF2B5EF4-FFF2-40B4-BE49-F238E27FC236}">
                <a16:creationId xmlns:a16="http://schemas.microsoft.com/office/drawing/2014/main" id="{192D6E7B-F7CF-42B1-BB4E-7F036CE6F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49" y="2448472"/>
            <a:ext cx="462794" cy="46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201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27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548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9230B-AE03-4419-AED8-113E6D54F3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136583"/>
            <a:ext cx="1462088" cy="5848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2118" y="446589"/>
            <a:ext cx="8560022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TDM Programs for San Mateo County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E4FCA96-CB4D-4C02-AE71-3C648E7075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4115" y="1772152"/>
          <a:ext cx="785303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043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1">
            <a:extLst>
              <a:ext uri="{FF2B5EF4-FFF2-40B4-BE49-F238E27FC236}">
                <a16:creationId xmlns:a16="http://schemas.microsoft.com/office/drawing/2014/main" id="{1C6C017B-514B-534F-BF73-D76A04F39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237" y="1811927"/>
            <a:ext cx="1794633" cy="3459061"/>
          </a:xfrm>
          <a:custGeom>
            <a:avLst/>
            <a:gdLst>
              <a:gd name="T0" fmla="*/ 298 w 3649"/>
              <a:gd name="T1" fmla="*/ 6728 h 7027"/>
              <a:gd name="T2" fmla="*/ 3350 w 3649"/>
              <a:gd name="T3" fmla="*/ 6728 h 7027"/>
              <a:gd name="T4" fmla="*/ 3350 w 3649"/>
              <a:gd name="T5" fmla="*/ 504 h 7027"/>
              <a:gd name="T6" fmla="*/ 3350 w 3649"/>
              <a:gd name="T7" fmla="*/ 504 h 7027"/>
              <a:gd name="T8" fmla="*/ 3145 w 3649"/>
              <a:gd name="T9" fmla="*/ 299 h 7027"/>
              <a:gd name="T10" fmla="*/ 503 w 3649"/>
              <a:gd name="T11" fmla="*/ 299 h 7027"/>
              <a:gd name="T12" fmla="*/ 503 w 3649"/>
              <a:gd name="T13" fmla="*/ 299 h 7027"/>
              <a:gd name="T14" fmla="*/ 298 w 3649"/>
              <a:gd name="T15" fmla="*/ 504 h 7027"/>
              <a:gd name="T16" fmla="*/ 298 w 3649"/>
              <a:gd name="T17" fmla="*/ 6728 h 7027"/>
              <a:gd name="T18" fmla="*/ 3648 w 3649"/>
              <a:gd name="T19" fmla="*/ 7026 h 7027"/>
              <a:gd name="T20" fmla="*/ 0 w 3649"/>
              <a:gd name="T21" fmla="*/ 7026 h 7027"/>
              <a:gd name="T22" fmla="*/ 0 w 3649"/>
              <a:gd name="T23" fmla="*/ 504 h 7027"/>
              <a:gd name="T24" fmla="*/ 0 w 3649"/>
              <a:gd name="T25" fmla="*/ 504 h 7027"/>
              <a:gd name="T26" fmla="*/ 503 w 3649"/>
              <a:gd name="T27" fmla="*/ 0 h 7027"/>
              <a:gd name="T28" fmla="*/ 3145 w 3649"/>
              <a:gd name="T29" fmla="*/ 0 h 7027"/>
              <a:gd name="T30" fmla="*/ 3145 w 3649"/>
              <a:gd name="T31" fmla="*/ 0 h 7027"/>
              <a:gd name="T32" fmla="*/ 3648 w 3649"/>
              <a:gd name="T33" fmla="*/ 504 h 7027"/>
              <a:gd name="T34" fmla="*/ 3648 w 3649"/>
              <a:gd name="T35" fmla="*/ 7026 h 7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49" h="7027">
                <a:moveTo>
                  <a:pt x="298" y="6728"/>
                </a:moveTo>
                <a:lnTo>
                  <a:pt x="3350" y="6728"/>
                </a:lnTo>
                <a:lnTo>
                  <a:pt x="3350" y="504"/>
                </a:lnTo>
                <a:lnTo>
                  <a:pt x="3350" y="504"/>
                </a:lnTo>
                <a:cubicBezTo>
                  <a:pt x="3350" y="390"/>
                  <a:pt x="3258" y="299"/>
                  <a:pt x="3145" y="299"/>
                </a:cubicBezTo>
                <a:lnTo>
                  <a:pt x="503" y="299"/>
                </a:lnTo>
                <a:lnTo>
                  <a:pt x="503" y="299"/>
                </a:lnTo>
                <a:cubicBezTo>
                  <a:pt x="390" y="299"/>
                  <a:pt x="298" y="390"/>
                  <a:pt x="298" y="504"/>
                </a:cubicBezTo>
                <a:lnTo>
                  <a:pt x="298" y="6728"/>
                </a:lnTo>
                <a:close/>
                <a:moveTo>
                  <a:pt x="3648" y="7026"/>
                </a:moveTo>
                <a:lnTo>
                  <a:pt x="0" y="7026"/>
                </a:lnTo>
                <a:lnTo>
                  <a:pt x="0" y="504"/>
                </a:lnTo>
                <a:lnTo>
                  <a:pt x="0" y="504"/>
                </a:lnTo>
                <a:cubicBezTo>
                  <a:pt x="0" y="226"/>
                  <a:pt x="226" y="0"/>
                  <a:pt x="503" y="0"/>
                </a:cubicBezTo>
                <a:lnTo>
                  <a:pt x="3145" y="0"/>
                </a:lnTo>
                <a:lnTo>
                  <a:pt x="3145" y="0"/>
                </a:lnTo>
                <a:cubicBezTo>
                  <a:pt x="3423" y="0"/>
                  <a:pt x="3648" y="226"/>
                  <a:pt x="3648" y="504"/>
                </a:cubicBezTo>
                <a:lnTo>
                  <a:pt x="3648" y="702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12289" name="Freeform 1">
            <a:extLst>
              <a:ext uri="{FF2B5EF4-FFF2-40B4-BE49-F238E27FC236}">
                <a16:creationId xmlns:a16="http://schemas.microsoft.com/office/drawing/2014/main" id="{5BE47269-D8D9-F943-8CA9-B10441B06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035" y="1849281"/>
            <a:ext cx="1794633" cy="3459061"/>
          </a:xfrm>
          <a:custGeom>
            <a:avLst/>
            <a:gdLst>
              <a:gd name="T0" fmla="*/ 298 w 3649"/>
              <a:gd name="T1" fmla="*/ 6728 h 7027"/>
              <a:gd name="T2" fmla="*/ 3350 w 3649"/>
              <a:gd name="T3" fmla="*/ 6728 h 7027"/>
              <a:gd name="T4" fmla="*/ 3350 w 3649"/>
              <a:gd name="T5" fmla="*/ 504 h 7027"/>
              <a:gd name="T6" fmla="*/ 3350 w 3649"/>
              <a:gd name="T7" fmla="*/ 504 h 7027"/>
              <a:gd name="T8" fmla="*/ 3145 w 3649"/>
              <a:gd name="T9" fmla="*/ 299 h 7027"/>
              <a:gd name="T10" fmla="*/ 503 w 3649"/>
              <a:gd name="T11" fmla="*/ 299 h 7027"/>
              <a:gd name="T12" fmla="*/ 503 w 3649"/>
              <a:gd name="T13" fmla="*/ 299 h 7027"/>
              <a:gd name="T14" fmla="*/ 298 w 3649"/>
              <a:gd name="T15" fmla="*/ 504 h 7027"/>
              <a:gd name="T16" fmla="*/ 298 w 3649"/>
              <a:gd name="T17" fmla="*/ 6728 h 7027"/>
              <a:gd name="T18" fmla="*/ 3648 w 3649"/>
              <a:gd name="T19" fmla="*/ 7026 h 7027"/>
              <a:gd name="T20" fmla="*/ 0 w 3649"/>
              <a:gd name="T21" fmla="*/ 7026 h 7027"/>
              <a:gd name="T22" fmla="*/ 0 w 3649"/>
              <a:gd name="T23" fmla="*/ 504 h 7027"/>
              <a:gd name="T24" fmla="*/ 0 w 3649"/>
              <a:gd name="T25" fmla="*/ 504 h 7027"/>
              <a:gd name="T26" fmla="*/ 503 w 3649"/>
              <a:gd name="T27" fmla="*/ 0 h 7027"/>
              <a:gd name="T28" fmla="*/ 3145 w 3649"/>
              <a:gd name="T29" fmla="*/ 0 h 7027"/>
              <a:gd name="T30" fmla="*/ 3145 w 3649"/>
              <a:gd name="T31" fmla="*/ 0 h 7027"/>
              <a:gd name="T32" fmla="*/ 3648 w 3649"/>
              <a:gd name="T33" fmla="*/ 504 h 7027"/>
              <a:gd name="T34" fmla="*/ 3648 w 3649"/>
              <a:gd name="T35" fmla="*/ 7026 h 7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49" h="7027">
                <a:moveTo>
                  <a:pt x="298" y="6728"/>
                </a:moveTo>
                <a:lnTo>
                  <a:pt x="3350" y="6728"/>
                </a:lnTo>
                <a:lnTo>
                  <a:pt x="3350" y="504"/>
                </a:lnTo>
                <a:lnTo>
                  <a:pt x="3350" y="504"/>
                </a:lnTo>
                <a:cubicBezTo>
                  <a:pt x="3350" y="390"/>
                  <a:pt x="3258" y="299"/>
                  <a:pt x="3145" y="299"/>
                </a:cubicBezTo>
                <a:lnTo>
                  <a:pt x="503" y="299"/>
                </a:lnTo>
                <a:lnTo>
                  <a:pt x="503" y="299"/>
                </a:lnTo>
                <a:cubicBezTo>
                  <a:pt x="390" y="299"/>
                  <a:pt x="298" y="390"/>
                  <a:pt x="298" y="504"/>
                </a:cubicBezTo>
                <a:lnTo>
                  <a:pt x="298" y="6728"/>
                </a:lnTo>
                <a:close/>
                <a:moveTo>
                  <a:pt x="3648" y="7026"/>
                </a:moveTo>
                <a:lnTo>
                  <a:pt x="0" y="7026"/>
                </a:lnTo>
                <a:lnTo>
                  <a:pt x="0" y="504"/>
                </a:lnTo>
                <a:lnTo>
                  <a:pt x="0" y="504"/>
                </a:lnTo>
                <a:cubicBezTo>
                  <a:pt x="0" y="226"/>
                  <a:pt x="226" y="0"/>
                  <a:pt x="503" y="0"/>
                </a:cubicBezTo>
                <a:lnTo>
                  <a:pt x="3145" y="0"/>
                </a:lnTo>
                <a:lnTo>
                  <a:pt x="3145" y="0"/>
                </a:lnTo>
                <a:cubicBezTo>
                  <a:pt x="3423" y="0"/>
                  <a:pt x="3648" y="226"/>
                  <a:pt x="3648" y="504"/>
                </a:cubicBezTo>
                <a:lnTo>
                  <a:pt x="3648" y="702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12290" name="Freeform 2">
            <a:extLst>
              <a:ext uri="{FF2B5EF4-FFF2-40B4-BE49-F238E27FC236}">
                <a16:creationId xmlns:a16="http://schemas.microsoft.com/office/drawing/2014/main" id="{ECB509FD-BACF-BD4A-85D5-7B26C19D6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2938" y="1811927"/>
            <a:ext cx="1794631" cy="3459061"/>
          </a:xfrm>
          <a:custGeom>
            <a:avLst/>
            <a:gdLst>
              <a:gd name="T0" fmla="*/ 298 w 3649"/>
              <a:gd name="T1" fmla="*/ 6728 h 7027"/>
              <a:gd name="T2" fmla="*/ 3350 w 3649"/>
              <a:gd name="T3" fmla="*/ 6728 h 7027"/>
              <a:gd name="T4" fmla="*/ 3350 w 3649"/>
              <a:gd name="T5" fmla="*/ 504 h 7027"/>
              <a:gd name="T6" fmla="*/ 3350 w 3649"/>
              <a:gd name="T7" fmla="*/ 504 h 7027"/>
              <a:gd name="T8" fmla="*/ 3145 w 3649"/>
              <a:gd name="T9" fmla="*/ 299 h 7027"/>
              <a:gd name="T10" fmla="*/ 502 w 3649"/>
              <a:gd name="T11" fmla="*/ 299 h 7027"/>
              <a:gd name="T12" fmla="*/ 502 w 3649"/>
              <a:gd name="T13" fmla="*/ 299 h 7027"/>
              <a:gd name="T14" fmla="*/ 298 w 3649"/>
              <a:gd name="T15" fmla="*/ 504 h 7027"/>
              <a:gd name="T16" fmla="*/ 298 w 3649"/>
              <a:gd name="T17" fmla="*/ 6728 h 7027"/>
              <a:gd name="T18" fmla="*/ 3648 w 3649"/>
              <a:gd name="T19" fmla="*/ 7026 h 7027"/>
              <a:gd name="T20" fmla="*/ 0 w 3649"/>
              <a:gd name="T21" fmla="*/ 7026 h 7027"/>
              <a:gd name="T22" fmla="*/ 0 w 3649"/>
              <a:gd name="T23" fmla="*/ 504 h 7027"/>
              <a:gd name="T24" fmla="*/ 0 w 3649"/>
              <a:gd name="T25" fmla="*/ 504 h 7027"/>
              <a:gd name="T26" fmla="*/ 502 w 3649"/>
              <a:gd name="T27" fmla="*/ 0 h 7027"/>
              <a:gd name="T28" fmla="*/ 3145 w 3649"/>
              <a:gd name="T29" fmla="*/ 0 h 7027"/>
              <a:gd name="T30" fmla="*/ 3145 w 3649"/>
              <a:gd name="T31" fmla="*/ 0 h 7027"/>
              <a:gd name="T32" fmla="*/ 3648 w 3649"/>
              <a:gd name="T33" fmla="*/ 504 h 7027"/>
              <a:gd name="T34" fmla="*/ 3648 w 3649"/>
              <a:gd name="T35" fmla="*/ 7026 h 7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49" h="7027">
                <a:moveTo>
                  <a:pt x="298" y="6728"/>
                </a:moveTo>
                <a:lnTo>
                  <a:pt x="3350" y="6728"/>
                </a:lnTo>
                <a:lnTo>
                  <a:pt x="3350" y="504"/>
                </a:lnTo>
                <a:lnTo>
                  <a:pt x="3350" y="504"/>
                </a:lnTo>
                <a:cubicBezTo>
                  <a:pt x="3350" y="390"/>
                  <a:pt x="3258" y="299"/>
                  <a:pt x="3145" y="299"/>
                </a:cubicBezTo>
                <a:lnTo>
                  <a:pt x="502" y="299"/>
                </a:lnTo>
                <a:lnTo>
                  <a:pt x="502" y="299"/>
                </a:lnTo>
                <a:cubicBezTo>
                  <a:pt x="390" y="299"/>
                  <a:pt x="298" y="390"/>
                  <a:pt x="298" y="504"/>
                </a:cubicBezTo>
                <a:lnTo>
                  <a:pt x="298" y="6728"/>
                </a:lnTo>
                <a:close/>
                <a:moveTo>
                  <a:pt x="3648" y="7026"/>
                </a:moveTo>
                <a:lnTo>
                  <a:pt x="0" y="7026"/>
                </a:lnTo>
                <a:lnTo>
                  <a:pt x="0" y="504"/>
                </a:lnTo>
                <a:lnTo>
                  <a:pt x="0" y="504"/>
                </a:lnTo>
                <a:cubicBezTo>
                  <a:pt x="0" y="226"/>
                  <a:pt x="225" y="0"/>
                  <a:pt x="502" y="0"/>
                </a:cubicBezTo>
                <a:lnTo>
                  <a:pt x="3145" y="0"/>
                </a:lnTo>
                <a:lnTo>
                  <a:pt x="3145" y="0"/>
                </a:lnTo>
                <a:cubicBezTo>
                  <a:pt x="3423" y="0"/>
                  <a:pt x="3648" y="226"/>
                  <a:pt x="3648" y="504"/>
                </a:cubicBezTo>
                <a:lnTo>
                  <a:pt x="3648" y="7026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12291" name="Freeform 3">
            <a:extLst>
              <a:ext uri="{FF2B5EF4-FFF2-40B4-BE49-F238E27FC236}">
                <a16:creationId xmlns:a16="http://schemas.microsoft.com/office/drawing/2014/main" id="{96A96C0F-28E5-6E4A-B933-34128D1C0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4855" y="1811927"/>
            <a:ext cx="1796802" cy="3459061"/>
          </a:xfrm>
          <a:custGeom>
            <a:avLst/>
            <a:gdLst>
              <a:gd name="T0" fmla="*/ 299 w 3650"/>
              <a:gd name="T1" fmla="*/ 6728 h 7027"/>
              <a:gd name="T2" fmla="*/ 3350 w 3650"/>
              <a:gd name="T3" fmla="*/ 6728 h 7027"/>
              <a:gd name="T4" fmla="*/ 3350 w 3650"/>
              <a:gd name="T5" fmla="*/ 504 h 7027"/>
              <a:gd name="T6" fmla="*/ 3350 w 3650"/>
              <a:gd name="T7" fmla="*/ 504 h 7027"/>
              <a:gd name="T8" fmla="*/ 3145 w 3650"/>
              <a:gd name="T9" fmla="*/ 299 h 7027"/>
              <a:gd name="T10" fmla="*/ 503 w 3650"/>
              <a:gd name="T11" fmla="*/ 299 h 7027"/>
              <a:gd name="T12" fmla="*/ 503 w 3650"/>
              <a:gd name="T13" fmla="*/ 299 h 7027"/>
              <a:gd name="T14" fmla="*/ 299 w 3650"/>
              <a:gd name="T15" fmla="*/ 504 h 7027"/>
              <a:gd name="T16" fmla="*/ 299 w 3650"/>
              <a:gd name="T17" fmla="*/ 6728 h 7027"/>
              <a:gd name="T18" fmla="*/ 3649 w 3650"/>
              <a:gd name="T19" fmla="*/ 7026 h 7027"/>
              <a:gd name="T20" fmla="*/ 0 w 3650"/>
              <a:gd name="T21" fmla="*/ 7026 h 7027"/>
              <a:gd name="T22" fmla="*/ 0 w 3650"/>
              <a:gd name="T23" fmla="*/ 504 h 7027"/>
              <a:gd name="T24" fmla="*/ 0 w 3650"/>
              <a:gd name="T25" fmla="*/ 504 h 7027"/>
              <a:gd name="T26" fmla="*/ 503 w 3650"/>
              <a:gd name="T27" fmla="*/ 0 h 7027"/>
              <a:gd name="T28" fmla="*/ 3145 w 3650"/>
              <a:gd name="T29" fmla="*/ 0 h 7027"/>
              <a:gd name="T30" fmla="*/ 3145 w 3650"/>
              <a:gd name="T31" fmla="*/ 0 h 7027"/>
              <a:gd name="T32" fmla="*/ 3649 w 3650"/>
              <a:gd name="T33" fmla="*/ 504 h 7027"/>
              <a:gd name="T34" fmla="*/ 3649 w 3650"/>
              <a:gd name="T35" fmla="*/ 7026 h 7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50" h="7027">
                <a:moveTo>
                  <a:pt x="299" y="6728"/>
                </a:moveTo>
                <a:lnTo>
                  <a:pt x="3350" y="6728"/>
                </a:lnTo>
                <a:lnTo>
                  <a:pt x="3350" y="504"/>
                </a:lnTo>
                <a:lnTo>
                  <a:pt x="3350" y="504"/>
                </a:lnTo>
                <a:cubicBezTo>
                  <a:pt x="3350" y="390"/>
                  <a:pt x="3258" y="299"/>
                  <a:pt x="3145" y="299"/>
                </a:cubicBezTo>
                <a:lnTo>
                  <a:pt x="503" y="299"/>
                </a:lnTo>
                <a:lnTo>
                  <a:pt x="503" y="299"/>
                </a:lnTo>
                <a:cubicBezTo>
                  <a:pt x="390" y="299"/>
                  <a:pt x="299" y="390"/>
                  <a:pt x="299" y="504"/>
                </a:cubicBezTo>
                <a:lnTo>
                  <a:pt x="299" y="6728"/>
                </a:lnTo>
                <a:close/>
                <a:moveTo>
                  <a:pt x="3649" y="7026"/>
                </a:moveTo>
                <a:lnTo>
                  <a:pt x="0" y="7026"/>
                </a:lnTo>
                <a:lnTo>
                  <a:pt x="0" y="504"/>
                </a:lnTo>
                <a:lnTo>
                  <a:pt x="0" y="504"/>
                </a:lnTo>
                <a:cubicBezTo>
                  <a:pt x="0" y="226"/>
                  <a:pt x="226" y="0"/>
                  <a:pt x="503" y="0"/>
                </a:cubicBezTo>
                <a:lnTo>
                  <a:pt x="3145" y="0"/>
                </a:lnTo>
                <a:lnTo>
                  <a:pt x="3145" y="0"/>
                </a:lnTo>
                <a:cubicBezTo>
                  <a:pt x="3423" y="0"/>
                  <a:pt x="3649" y="226"/>
                  <a:pt x="3649" y="504"/>
                </a:cubicBezTo>
                <a:lnTo>
                  <a:pt x="3649" y="702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 useBgFill="1">
        <p:nvSpPr>
          <p:cNvPr id="12292" name="Freeform 4">
            <a:extLst>
              <a:ext uri="{FF2B5EF4-FFF2-40B4-BE49-F238E27FC236}">
                <a16:creationId xmlns:a16="http://schemas.microsoft.com/office/drawing/2014/main" id="{7C9B1450-0201-494E-AA35-8D81B8457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5520" y="4358150"/>
            <a:ext cx="1667262" cy="1667263"/>
          </a:xfrm>
          <a:custGeom>
            <a:avLst/>
            <a:gdLst>
              <a:gd name="T0" fmla="*/ 65 w 3699"/>
              <a:gd name="T1" fmla="*/ 0 h 3700"/>
              <a:gd name="T2" fmla="*/ 3632 w 3699"/>
              <a:gd name="T3" fmla="*/ 0 h 3700"/>
              <a:gd name="T4" fmla="*/ 3632 w 3699"/>
              <a:gd name="T5" fmla="*/ 0 h 3700"/>
              <a:gd name="T6" fmla="*/ 3698 w 3699"/>
              <a:gd name="T7" fmla="*/ 66 h 3700"/>
              <a:gd name="T8" fmla="*/ 3698 w 3699"/>
              <a:gd name="T9" fmla="*/ 3633 h 3700"/>
              <a:gd name="T10" fmla="*/ 3698 w 3699"/>
              <a:gd name="T11" fmla="*/ 3633 h 3700"/>
              <a:gd name="T12" fmla="*/ 3632 w 3699"/>
              <a:gd name="T13" fmla="*/ 3699 h 3700"/>
              <a:gd name="T14" fmla="*/ 65 w 3699"/>
              <a:gd name="T15" fmla="*/ 3699 h 3700"/>
              <a:gd name="T16" fmla="*/ 65 w 3699"/>
              <a:gd name="T17" fmla="*/ 3699 h 3700"/>
              <a:gd name="T18" fmla="*/ 0 w 3699"/>
              <a:gd name="T19" fmla="*/ 3633 h 3700"/>
              <a:gd name="T20" fmla="*/ 0 w 3699"/>
              <a:gd name="T21" fmla="*/ 66 h 3700"/>
              <a:gd name="T22" fmla="*/ 0 w 3699"/>
              <a:gd name="T23" fmla="*/ 66 h 3700"/>
              <a:gd name="T24" fmla="*/ 65 w 3699"/>
              <a:gd name="T25" fmla="*/ 0 h 3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99" h="3700">
                <a:moveTo>
                  <a:pt x="65" y="0"/>
                </a:moveTo>
                <a:lnTo>
                  <a:pt x="3632" y="0"/>
                </a:lnTo>
                <a:lnTo>
                  <a:pt x="3632" y="0"/>
                </a:lnTo>
                <a:cubicBezTo>
                  <a:pt x="3669" y="0"/>
                  <a:pt x="3698" y="30"/>
                  <a:pt x="3698" y="66"/>
                </a:cubicBezTo>
                <a:lnTo>
                  <a:pt x="3698" y="3633"/>
                </a:lnTo>
                <a:lnTo>
                  <a:pt x="3698" y="3633"/>
                </a:lnTo>
                <a:cubicBezTo>
                  <a:pt x="3698" y="3669"/>
                  <a:pt x="3669" y="3699"/>
                  <a:pt x="3632" y="3699"/>
                </a:cubicBezTo>
                <a:lnTo>
                  <a:pt x="65" y="3699"/>
                </a:lnTo>
                <a:lnTo>
                  <a:pt x="65" y="3699"/>
                </a:lnTo>
                <a:cubicBezTo>
                  <a:pt x="30" y="3699"/>
                  <a:pt x="0" y="3669"/>
                  <a:pt x="0" y="3633"/>
                </a:cubicBezTo>
                <a:lnTo>
                  <a:pt x="0" y="66"/>
                </a:lnTo>
                <a:lnTo>
                  <a:pt x="0" y="66"/>
                </a:lnTo>
                <a:cubicBezTo>
                  <a:pt x="0" y="30"/>
                  <a:pt x="30" y="0"/>
                  <a:pt x="65" y="0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12293" name="Freeform 5">
            <a:extLst>
              <a:ext uri="{FF2B5EF4-FFF2-40B4-BE49-F238E27FC236}">
                <a16:creationId xmlns:a16="http://schemas.microsoft.com/office/drawing/2014/main" id="{61760CC6-9000-6347-A9B0-EC8399802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1162" y="4185963"/>
            <a:ext cx="2011638" cy="2011638"/>
          </a:xfrm>
          <a:custGeom>
            <a:avLst/>
            <a:gdLst>
              <a:gd name="T0" fmla="*/ 3239 w 4089"/>
              <a:gd name="T1" fmla="*/ 3699 h 4089"/>
              <a:gd name="T2" fmla="*/ 3239 w 4089"/>
              <a:gd name="T3" fmla="*/ 3699 h 4089"/>
              <a:gd name="T4" fmla="*/ 3698 w 4089"/>
              <a:gd name="T5" fmla="*/ 3240 h 4089"/>
              <a:gd name="T6" fmla="*/ 3698 w 4089"/>
              <a:gd name="T7" fmla="*/ 849 h 4089"/>
              <a:gd name="T8" fmla="*/ 3698 w 4089"/>
              <a:gd name="T9" fmla="*/ 849 h 4089"/>
              <a:gd name="T10" fmla="*/ 3239 w 4089"/>
              <a:gd name="T11" fmla="*/ 390 h 4089"/>
              <a:gd name="T12" fmla="*/ 848 w 4089"/>
              <a:gd name="T13" fmla="*/ 390 h 4089"/>
              <a:gd name="T14" fmla="*/ 848 w 4089"/>
              <a:gd name="T15" fmla="*/ 390 h 4089"/>
              <a:gd name="T16" fmla="*/ 390 w 4089"/>
              <a:gd name="T17" fmla="*/ 849 h 4089"/>
              <a:gd name="T18" fmla="*/ 390 w 4089"/>
              <a:gd name="T19" fmla="*/ 3240 h 4089"/>
              <a:gd name="T20" fmla="*/ 390 w 4089"/>
              <a:gd name="T21" fmla="*/ 3240 h 4089"/>
              <a:gd name="T22" fmla="*/ 848 w 4089"/>
              <a:gd name="T23" fmla="*/ 3699 h 4089"/>
              <a:gd name="T24" fmla="*/ 3239 w 4089"/>
              <a:gd name="T25" fmla="*/ 3699 h 4089"/>
              <a:gd name="T26" fmla="*/ 848 w 4089"/>
              <a:gd name="T27" fmla="*/ 0 h 4089"/>
              <a:gd name="T28" fmla="*/ 3239 w 4089"/>
              <a:gd name="T29" fmla="*/ 0 h 4089"/>
              <a:gd name="T30" fmla="*/ 3239 w 4089"/>
              <a:gd name="T31" fmla="*/ 0 h 4089"/>
              <a:gd name="T32" fmla="*/ 4088 w 4089"/>
              <a:gd name="T33" fmla="*/ 849 h 4089"/>
              <a:gd name="T34" fmla="*/ 4088 w 4089"/>
              <a:gd name="T35" fmla="*/ 3240 h 4089"/>
              <a:gd name="T36" fmla="*/ 4088 w 4089"/>
              <a:gd name="T37" fmla="*/ 3240 h 4089"/>
              <a:gd name="T38" fmla="*/ 3239 w 4089"/>
              <a:gd name="T39" fmla="*/ 4088 h 4089"/>
              <a:gd name="T40" fmla="*/ 848 w 4089"/>
              <a:gd name="T41" fmla="*/ 4088 h 4089"/>
              <a:gd name="T42" fmla="*/ 848 w 4089"/>
              <a:gd name="T43" fmla="*/ 4088 h 4089"/>
              <a:gd name="T44" fmla="*/ 0 w 4089"/>
              <a:gd name="T45" fmla="*/ 3240 h 4089"/>
              <a:gd name="T46" fmla="*/ 0 w 4089"/>
              <a:gd name="T47" fmla="*/ 849 h 4089"/>
              <a:gd name="T48" fmla="*/ 0 w 4089"/>
              <a:gd name="T49" fmla="*/ 849 h 4089"/>
              <a:gd name="T50" fmla="*/ 848 w 4089"/>
              <a:gd name="T51" fmla="*/ 0 h 4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089" h="4089">
                <a:moveTo>
                  <a:pt x="3239" y="3699"/>
                </a:moveTo>
                <a:lnTo>
                  <a:pt x="3239" y="3699"/>
                </a:lnTo>
                <a:cubicBezTo>
                  <a:pt x="3493" y="3699"/>
                  <a:pt x="3698" y="3493"/>
                  <a:pt x="3698" y="3240"/>
                </a:cubicBezTo>
                <a:lnTo>
                  <a:pt x="3698" y="849"/>
                </a:lnTo>
                <a:lnTo>
                  <a:pt x="3698" y="849"/>
                </a:lnTo>
                <a:cubicBezTo>
                  <a:pt x="3698" y="596"/>
                  <a:pt x="3493" y="390"/>
                  <a:pt x="3239" y="390"/>
                </a:cubicBezTo>
                <a:lnTo>
                  <a:pt x="848" y="390"/>
                </a:lnTo>
                <a:lnTo>
                  <a:pt x="848" y="390"/>
                </a:lnTo>
                <a:cubicBezTo>
                  <a:pt x="596" y="390"/>
                  <a:pt x="390" y="596"/>
                  <a:pt x="390" y="849"/>
                </a:cubicBezTo>
                <a:lnTo>
                  <a:pt x="390" y="3240"/>
                </a:lnTo>
                <a:lnTo>
                  <a:pt x="390" y="3240"/>
                </a:lnTo>
                <a:cubicBezTo>
                  <a:pt x="390" y="3493"/>
                  <a:pt x="596" y="3699"/>
                  <a:pt x="848" y="3699"/>
                </a:cubicBezTo>
                <a:lnTo>
                  <a:pt x="3239" y="3699"/>
                </a:lnTo>
                <a:close/>
                <a:moveTo>
                  <a:pt x="848" y="0"/>
                </a:moveTo>
                <a:lnTo>
                  <a:pt x="3239" y="0"/>
                </a:lnTo>
                <a:lnTo>
                  <a:pt x="3239" y="0"/>
                </a:lnTo>
                <a:cubicBezTo>
                  <a:pt x="3708" y="0"/>
                  <a:pt x="4088" y="381"/>
                  <a:pt x="4088" y="849"/>
                </a:cubicBezTo>
                <a:lnTo>
                  <a:pt x="4088" y="3240"/>
                </a:lnTo>
                <a:lnTo>
                  <a:pt x="4088" y="3240"/>
                </a:lnTo>
                <a:cubicBezTo>
                  <a:pt x="4088" y="3707"/>
                  <a:pt x="3708" y="4088"/>
                  <a:pt x="3239" y="4088"/>
                </a:cubicBezTo>
                <a:lnTo>
                  <a:pt x="848" y="4088"/>
                </a:lnTo>
                <a:lnTo>
                  <a:pt x="848" y="4088"/>
                </a:lnTo>
                <a:cubicBezTo>
                  <a:pt x="381" y="4088"/>
                  <a:pt x="0" y="3707"/>
                  <a:pt x="0" y="3240"/>
                </a:cubicBezTo>
                <a:lnTo>
                  <a:pt x="0" y="849"/>
                </a:lnTo>
                <a:lnTo>
                  <a:pt x="0" y="849"/>
                </a:lnTo>
                <a:cubicBezTo>
                  <a:pt x="0" y="381"/>
                  <a:pt x="381" y="0"/>
                  <a:pt x="8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12294" name="Freeform 6">
            <a:extLst>
              <a:ext uri="{FF2B5EF4-FFF2-40B4-BE49-F238E27FC236}">
                <a16:creationId xmlns:a16="http://schemas.microsoft.com/office/drawing/2014/main" id="{BD4408A9-1D62-FA43-B6AD-52E1FCB7F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9627" y="3814884"/>
            <a:ext cx="779048" cy="529493"/>
          </a:xfrm>
          <a:custGeom>
            <a:avLst/>
            <a:gdLst>
              <a:gd name="T0" fmla="*/ 790 w 1582"/>
              <a:gd name="T1" fmla="*/ 0 h 1077"/>
              <a:gd name="T2" fmla="*/ 0 w 1582"/>
              <a:gd name="T3" fmla="*/ 1076 h 1077"/>
              <a:gd name="T4" fmla="*/ 1581 w 1582"/>
              <a:gd name="T5" fmla="*/ 1076 h 1077"/>
              <a:gd name="T6" fmla="*/ 790 w 1582"/>
              <a:gd name="T7" fmla="*/ 0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2" h="1077">
                <a:moveTo>
                  <a:pt x="790" y="0"/>
                </a:moveTo>
                <a:lnTo>
                  <a:pt x="0" y="1076"/>
                </a:lnTo>
                <a:lnTo>
                  <a:pt x="1581" y="1076"/>
                </a:lnTo>
                <a:lnTo>
                  <a:pt x="79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 useBgFill="1">
        <p:nvSpPr>
          <p:cNvPr id="12295" name="Freeform 7">
            <a:extLst>
              <a:ext uri="{FF2B5EF4-FFF2-40B4-BE49-F238E27FC236}">
                <a16:creationId xmlns:a16="http://schemas.microsoft.com/office/drawing/2014/main" id="{424564CD-1AB3-B345-812F-A30D6E327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602" y="4358150"/>
            <a:ext cx="1667262" cy="1667263"/>
          </a:xfrm>
          <a:custGeom>
            <a:avLst/>
            <a:gdLst>
              <a:gd name="T0" fmla="*/ 65 w 3698"/>
              <a:gd name="T1" fmla="*/ 0 h 3700"/>
              <a:gd name="T2" fmla="*/ 3632 w 3698"/>
              <a:gd name="T3" fmla="*/ 0 h 3700"/>
              <a:gd name="T4" fmla="*/ 3632 w 3698"/>
              <a:gd name="T5" fmla="*/ 0 h 3700"/>
              <a:gd name="T6" fmla="*/ 3697 w 3698"/>
              <a:gd name="T7" fmla="*/ 66 h 3700"/>
              <a:gd name="T8" fmla="*/ 3697 w 3698"/>
              <a:gd name="T9" fmla="*/ 3633 h 3700"/>
              <a:gd name="T10" fmla="*/ 3697 w 3698"/>
              <a:gd name="T11" fmla="*/ 3633 h 3700"/>
              <a:gd name="T12" fmla="*/ 3632 w 3698"/>
              <a:gd name="T13" fmla="*/ 3699 h 3700"/>
              <a:gd name="T14" fmla="*/ 65 w 3698"/>
              <a:gd name="T15" fmla="*/ 3699 h 3700"/>
              <a:gd name="T16" fmla="*/ 65 w 3698"/>
              <a:gd name="T17" fmla="*/ 3699 h 3700"/>
              <a:gd name="T18" fmla="*/ 0 w 3698"/>
              <a:gd name="T19" fmla="*/ 3633 h 3700"/>
              <a:gd name="T20" fmla="*/ 0 w 3698"/>
              <a:gd name="T21" fmla="*/ 66 h 3700"/>
              <a:gd name="T22" fmla="*/ 0 w 3698"/>
              <a:gd name="T23" fmla="*/ 66 h 3700"/>
              <a:gd name="T24" fmla="*/ 65 w 3698"/>
              <a:gd name="T25" fmla="*/ 0 h 3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98" h="3700">
                <a:moveTo>
                  <a:pt x="65" y="0"/>
                </a:moveTo>
                <a:lnTo>
                  <a:pt x="3632" y="0"/>
                </a:lnTo>
                <a:lnTo>
                  <a:pt x="3632" y="0"/>
                </a:lnTo>
                <a:cubicBezTo>
                  <a:pt x="3668" y="0"/>
                  <a:pt x="3697" y="30"/>
                  <a:pt x="3697" y="66"/>
                </a:cubicBezTo>
                <a:lnTo>
                  <a:pt x="3697" y="3633"/>
                </a:lnTo>
                <a:lnTo>
                  <a:pt x="3697" y="3633"/>
                </a:lnTo>
                <a:cubicBezTo>
                  <a:pt x="3697" y="3669"/>
                  <a:pt x="3668" y="3699"/>
                  <a:pt x="3632" y="3699"/>
                </a:cubicBezTo>
                <a:lnTo>
                  <a:pt x="65" y="3699"/>
                </a:lnTo>
                <a:lnTo>
                  <a:pt x="65" y="3699"/>
                </a:lnTo>
                <a:cubicBezTo>
                  <a:pt x="29" y="3699"/>
                  <a:pt x="0" y="3669"/>
                  <a:pt x="0" y="3633"/>
                </a:cubicBezTo>
                <a:lnTo>
                  <a:pt x="0" y="66"/>
                </a:lnTo>
                <a:lnTo>
                  <a:pt x="0" y="66"/>
                </a:lnTo>
                <a:cubicBezTo>
                  <a:pt x="0" y="30"/>
                  <a:pt x="29" y="0"/>
                  <a:pt x="65" y="0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12296" name="Freeform 8">
            <a:extLst>
              <a:ext uri="{FF2B5EF4-FFF2-40B4-BE49-F238E27FC236}">
                <a16:creationId xmlns:a16="http://schemas.microsoft.com/office/drawing/2014/main" id="{A799650D-552E-C845-81F0-6AA5143C6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1415" y="4185963"/>
            <a:ext cx="2011636" cy="2011638"/>
          </a:xfrm>
          <a:custGeom>
            <a:avLst/>
            <a:gdLst>
              <a:gd name="T0" fmla="*/ 3239 w 4088"/>
              <a:gd name="T1" fmla="*/ 3699 h 4089"/>
              <a:gd name="T2" fmla="*/ 3239 w 4088"/>
              <a:gd name="T3" fmla="*/ 3699 h 4089"/>
              <a:gd name="T4" fmla="*/ 3697 w 4088"/>
              <a:gd name="T5" fmla="*/ 3240 h 4089"/>
              <a:gd name="T6" fmla="*/ 3697 w 4088"/>
              <a:gd name="T7" fmla="*/ 849 h 4089"/>
              <a:gd name="T8" fmla="*/ 3697 w 4088"/>
              <a:gd name="T9" fmla="*/ 849 h 4089"/>
              <a:gd name="T10" fmla="*/ 3239 w 4088"/>
              <a:gd name="T11" fmla="*/ 390 h 4089"/>
              <a:gd name="T12" fmla="*/ 848 w 4088"/>
              <a:gd name="T13" fmla="*/ 390 h 4089"/>
              <a:gd name="T14" fmla="*/ 848 w 4088"/>
              <a:gd name="T15" fmla="*/ 390 h 4089"/>
              <a:gd name="T16" fmla="*/ 389 w 4088"/>
              <a:gd name="T17" fmla="*/ 849 h 4089"/>
              <a:gd name="T18" fmla="*/ 389 w 4088"/>
              <a:gd name="T19" fmla="*/ 3240 h 4089"/>
              <a:gd name="T20" fmla="*/ 389 w 4088"/>
              <a:gd name="T21" fmla="*/ 3240 h 4089"/>
              <a:gd name="T22" fmla="*/ 848 w 4088"/>
              <a:gd name="T23" fmla="*/ 3699 h 4089"/>
              <a:gd name="T24" fmla="*/ 3239 w 4088"/>
              <a:gd name="T25" fmla="*/ 3699 h 4089"/>
              <a:gd name="T26" fmla="*/ 848 w 4088"/>
              <a:gd name="T27" fmla="*/ 0 h 4089"/>
              <a:gd name="T28" fmla="*/ 3239 w 4088"/>
              <a:gd name="T29" fmla="*/ 0 h 4089"/>
              <a:gd name="T30" fmla="*/ 3239 w 4088"/>
              <a:gd name="T31" fmla="*/ 0 h 4089"/>
              <a:gd name="T32" fmla="*/ 4087 w 4088"/>
              <a:gd name="T33" fmla="*/ 849 h 4089"/>
              <a:gd name="T34" fmla="*/ 4087 w 4088"/>
              <a:gd name="T35" fmla="*/ 3240 h 4089"/>
              <a:gd name="T36" fmla="*/ 4087 w 4088"/>
              <a:gd name="T37" fmla="*/ 3240 h 4089"/>
              <a:gd name="T38" fmla="*/ 3239 w 4088"/>
              <a:gd name="T39" fmla="*/ 4088 h 4089"/>
              <a:gd name="T40" fmla="*/ 848 w 4088"/>
              <a:gd name="T41" fmla="*/ 4088 h 4089"/>
              <a:gd name="T42" fmla="*/ 848 w 4088"/>
              <a:gd name="T43" fmla="*/ 4088 h 4089"/>
              <a:gd name="T44" fmla="*/ 0 w 4088"/>
              <a:gd name="T45" fmla="*/ 3240 h 4089"/>
              <a:gd name="T46" fmla="*/ 0 w 4088"/>
              <a:gd name="T47" fmla="*/ 849 h 4089"/>
              <a:gd name="T48" fmla="*/ 0 w 4088"/>
              <a:gd name="T49" fmla="*/ 849 h 4089"/>
              <a:gd name="T50" fmla="*/ 848 w 4088"/>
              <a:gd name="T51" fmla="*/ 0 h 4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088" h="4089">
                <a:moveTo>
                  <a:pt x="3239" y="3699"/>
                </a:moveTo>
                <a:lnTo>
                  <a:pt x="3239" y="3699"/>
                </a:lnTo>
                <a:cubicBezTo>
                  <a:pt x="3492" y="3699"/>
                  <a:pt x="3697" y="3493"/>
                  <a:pt x="3697" y="3240"/>
                </a:cubicBezTo>
                <a:lnTo>
                  <a:pt x="3697" y="849"/>
                </a:lnTo>
                <a:lnTo>
                  <a:pt x="3697" y="849"/>
                </a:lnTo>
                <a:cubicBezTo>
                  <a:pt x="3697" y="596"/>
                  <a:pt x="3492" y="390"/>
                  <a:pt x="3239" y="390"/>
                </a:cubicBezTo>
                <a:lnTo>
                  <a:pt x="848" y="390"/>
                </a:lnTo>
                <a:lnTo>
                  <a:pt x="848" y="390"/>
                </a:lnTo>
                <a:cubicBezTo>
                  <a:pt x="595" y="390"/>
                  <a:pt x="389" y="596"/>
                  <a:pt x="389" y="849"/>
                </a:cubicBezTo>
                <a:lnTo>
                  <a:pt x="389" y="3240"/>
                </a:lnTo>
                <a:lnTo>
                  <a:pt x="389" y="3240"/>
                </a:lnTo>
                <a:cubicBezTo>
                  <a:pt x="389" y="3493"/>
                  <a:pt x="595" y="3699"/>
                  <a:pt x="848" y="3699"/>
                </a:cubicBezTo>
                <a:lnTo>
                  <a:pt x="3239" y="3699"/>
                </a:lnTo>
                <a:close/>
                <a:moveTo>
                  <a:pt x="848" y="0"/>
                </a:moveTo>
                <a:lnTo>
                  <a:pt x="3239" y="0"/>
                </a:lnTo>
                <a:lnTo>
                  <a:pt x="3239" y="0"/>
                </a:lnTo>
                <a:cubicBezTo>
                  <a:pt x="3707" y="0"/>
                  <a:pt x="4087" y="381"/>
                  <a:pt x="4087" y="849"/>
                </a:cubicBezTo>
                <a:lnTo>
                  <a:pt x="4087" y="3240"/>
                </a:lnTo>
                <a:lnTo>
                  <a:pt x="4087" y="3240"/>
                </a:lnTo>
                <a:cubicBezTo>
                  <a:pt x="4087" y="3707"/>
                  <a:pt x="3707" y="4088"/>
                  <a:pt x="3239" y="4088"/>
                </a:cubicBezTo>
                <a:lnTo>
                  <a:pt x="848" y="4088"/>
                </a:lnTo>
                <a:lnTo>
                  <a:pt x="848" y="4088"/>
                </a:lnTo>
                <a:cubicBezTo>
                  <a:pt x="380" y="4088"/>
                  <a:pt x="0" y="3707"/>
                  <a:pt x="0" y="3240"/>
                </a:cubicBezTo>
                <a:lnTo>
                  <a:pt x="0" y="849"/>
                </a:lnTo>
                <a:lnTo>
                  <a:pt x="0" y="849"/>
                </a:lnTo>
                <a:cubicBezTo>
                  <a:pt x="0" y="381"/>
                  <a:pt x="380" y="0"/>
                  <a:pt x="8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12297" name="Freeform 9">
            <a:extLst>
              <a:ext uri="{FF2B5EF4-FFF2-40B4-BE49-F238E27FC236}">
                <a16:creationId xmlns:a16="http://schemas.microsoft.com/office/drawing/2014/main" id="{A56FB629-E6B1-6F4B-8661-20790D6C0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7709" y="3814884"/>
            <a:ext cx="779048" cy="529493"/>
          </a:xfrm>
          <a:custGeom>
            <a:avLst/>
            <a:gdLst>
              <a:gd name="T0" fmla="*/ 790 w 1582"/>
              <a:gd name="T1" fmla="*/ 0 h 1077"/>
              <a:gd name="T2" fmla="*/ 0 w 1582"/>
              <a:gd name="T3" fmla="*/ 1076 h 1077"/>
              <a:gd name="T4" fmla="*/ 1581 w 1582"/>
              <a:gd name="T5" fmla="*/ 1076 h 1077"/>
              <a:gd name="T6" fmla="*/ 790 w 1582"/>
              <a:gd name="T7" fmla="*/ 0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2" h="1077">
                <a:moveTo>
                  <a:pt x="790" y="0"/>
                </a:moveTo>
                <a:lnTo>
                  <a:pt x="0" y="1076"/>
                </a:lnTo>
                <a:lnTo>
                  <a:pt x="1581" y="1076"/>
                </a:lnTo>
                <a:lnTo>
                  <a:pt x="790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 useBgFill="1">
        <p:nvSpPr>
          <p:cNvPr id="12298" name="Freeform 10">
            <a:extLst>
              <a:ext uri="{FF2B5EF4-FFF2-40B4-BE49-F238E27FC236}">
                <a16:creationId xmlns:a16="http://schemas.microsoft.com/office/drawing/2014/main" id="{3ED9B207-7F87-3C43-A9CF-34188561C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6700" y="4395504"/>
            <a:ext cx="1667263" cy="1667263"/>
          </a:xfrm>
          <a:custGeom>
            <a:avLst/>
            <a:gdLst>
              <a:gd name="T0" fmla="*/ 65 w 3699"/>
              <a:gd name="T1" fmla="*/ 0 h 3700"/>
              <a:gd name="T2" fmla="*/ 3632 w 3699"/>
              <a:gd name="T3" fmla="*/ 0 h 3700"/>
              <a:gd name="T4" fmla="*/ 3632 w 3699"/>
              <a:gd name="T5" fmla="*/ 0 h 3700"/>
              <a:gd name="T6" fmla="*/ 3698 w 3699"/>
              <a:gd name="T7" fmla="*/ 66 h 3700"/>
              <a:gd name="T8" fmla="*/ 3698 w 3699"/>
              <a:gd name="T9" fmla="*/ 3633 h 3700"/>
              <a:gd name="T10" fmla="*/ 3698 w 3699"/>
              <a:gd name="T11" fmla="*/ 3633 h 3700"/>
              <a:gd name="T12" fmla="*/ 3632 w 3699"/>
              <a:gd name="T13" fmla="*/ 3699 h 3700"/>
              <a:gd name="T14" fmla="*/ 65 w 3699"/>
              <a:gd name="T15" fmla="*/ 3699 h 3700"/>
              <a:gd name="T16" fmla="*/ 65 w 3699"/>
              <a:gd name="T17" fmla="*/ 3699 h 3700"/>
              <a:gd name="T18" fmla="*/ 0 w 3699"/>
              <a:gd name="T19" fmla="*/ 3633 h 3700"/>
              <a:gd name="T20" fmla="*/ 0 w 3699"/>
              <a:gd name="T21" fmla="*/ 66 h 3700"/>
              <a:gd name="T22" fmla="*/ 0 w 3699"/>
              <a:gd name="T23" fmla="*/ 66 h 3700"/>
              <a:gd name="T24" fmla="*/ 65 w 3699"/>
              <a:gd name="T25" fmla="*/ 0 h 3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99" h="3700">
                <a:moveTo>
                  <a:pt x="65" y="0"/>
                </a:moveTo>
                <a:lnTo>
                  <a:pt x="3632" y="0"/>
                </a:lnTo>
                <a:lnTo>
                  <a:pt x="3632" y="0"/>
                </a:lnTo>
                <a:cubicBezTo>
                  <a:pt x="3668" y="0"/>
                  <a:pt x="3698" y="30"/>
                  <a:pt x="3698" y="66"/>
                </a:cubicBezTo>
                <a:lnTo>
                  <a:pt x="3698" y="3633"/>
                </a:lnTo>
                <a:lnTo>
                  <a:pt x="3698" y="3633"/>
                </a:lnTo>
                <a:cubicBezTo>
                  <a:pt x="3698" y="3669"/>
                  <a:pt x="3668" y="3699"/>
                  <a:pt x="3632" y="3699"/>
                </a:cubicBezTo>
                <a:lnTo>
                  <a:pt x="65" y="3699"/>
                </a:lnTo>
                <a:lnTo>
                  <a:pt x="65" y="3699"/>
                </a:lnTo>
                <a:cubicBezTo>
                  <a:pt x="29" y="3699"/>
                  <a:pt x="0" y="3669"/>
                  <a:pt x="0" y="3633"/>
                </a:cubicBezTo>
                <a:lnTo>
                  <a:pt x="0" y="66"/>
                </a:lnTo>
                <a:lnTo>
                  <a:pt x="0" y="66"/>
                </a:lnTo>
                <a:cubicBezTo>
                  <a:pt x="0" y="30"/>
                  <a:pt x="29" y="0"/>
                  <a:pt x="65" y="0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12299" name="Freeform 11">
            <a:extLst>
              <a:ext uri="{FF2B5EF4-FFF2-40B4-BE49-F238E27FC236}">
                <a16:creationId xmlns:a16="http://schemas.microsoft.com/office/drawing/2014/main" id="{32B4081B-76A7-3E43-A2F2-C19C621B3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12" y="4223317"/>
            <a:ext cx="2011638" cy="2011638"/>
          </a:xfrm>
          <a:custGeom>
            <a:avLst/>
            <a:gdLst>
              <a:gd name="T0" fmla="*/ 3239 w 4089"/>
              <a:gd name="T1" fmla="*/ 3699 h 4089"/>
              <a:gd name="T2" fmla="*/ 3239 w 4089"/>
              <a:gd name="T3" fmla="*/ 3699 h 4089"/>
              <a:gd name="T4" fmla="*/ 3698 w 4089"/>
              <a:gd name="T5" fmla="*/ 3240 h 4089"/>
              <a:gd name="T6" fmla="*/ 3698 w 4089"/>
              <a:gd name="T7" fmla="*/ 849 h 4089"/>
              <a:gd name="T8" fmla="*/ 3698 w 4089"/>
              <a:gd name="T9" fmla="*/ 849 h 4089"/>
              <a:gd name="T10" fmla="*/ 3239 w 4089"/>
              <a:gd name="T11" fmla="*/ 390 h 4089"/>
              <a:gd name="T12" fmla="*/ 848 w 4089"/>
              <a:gd name="T13" fmla="*/ 390 h 4089"/>
              <a:gd name="T14" fmla="*/ 848 w 4089"/>
              <a:gd name="T15" fmla="*/ 390 h 4089"/>
              <a:gd name="T16" fmla="*/ 389 w 4089"/>
              <a:gd name="T17" fmla="*/ 849 h 4089"/>
              <a:gd name="T18" fmla="*/ 389 w 4089"/>
              <a:gd name="T19" fmla="*/ 3240 h 4089"/>
              <a:gd name="T20" fmla="*/ 389 w 4089"/>
              <a:gd name="T21" fmla="*/ 3240 h 4089"/>
              <a:gd name="T22" fmla="*/ 848 w 4089"/>
              <a:gd name="T23" fmla="*/ 3699 h 4089"/>
              <a:gd name="T24" fmla="*/ 3239 w 4089"/>
              <a:gd name="T25" fmla="*/ 3699 h 4089"/>
              <a:gd name="T26" fmla="*/ 848 w 4089"/>
              <a:gd name="T27" fmla="*/ 0 h 4089"/>
              <a:gd name="T28" fmla="*/ 3239 w 4089"/>
              <a:gd name="T29" fmla="*/ 0 h 4089"/>
              <a:gd name="T30" fmla="*/ 3239 w 4089"/>
              <a:gd name="T31" fmla="*/ 0 h 4089"/>
              <a:gd name="T32" fmla="*/ 4088 w 4089"/>
              <a:gd name="T33" fmla="*/ 849 h 4089"/>
              <a:gd name="T34" fmla="*/ 4088 w 4089"/>
              <a:gd name="T35" fmla="*/ 3240 h 4089"/>
              <a:gd name="T36" fmla="*/ 4088 w 4089"/>
              <a:gd name="T37" fmla="*/ 3240 h 4089"/>
              <a:gd name="T38" fmla="*/ 3239 w 4089"/>
              <a:gd name="T39" fmla="*/ 4088 h 4089"/>
              <a:gd name="T40" fmla="*/ 848 w 4089"/>
              <a:gd name="T41" fmla="*/ 4088 h 4089"/>
              <a:gd name="T42" fmla="*/ 848 w 4089"/>
              <a:gd name="T43" fmla="*/ 4088 h 4089"/>
              <a:gd name="T44" fmla="*/ 0 w 4089"/>
              <a:gd name="T45" fmla="*/ 3240 h 4089"/>
              <a:gd name="T46" fmla="*/ 0 w 4089"/>
              <a:gd name="T47" fmla="*/ 849 h 4089"/>
              <a:gd name="T48" fmla="*/ 0 w 4089"/>
              <a:gd name="T49" fmla="*/ 849 h 4089"/>
              <a:gd name="T50" fmla="*/ 848 w 4089"/>
              <a:gd name="T51" fmla="*/ 0 h 4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089" h="4089">
                <a:moveTo>
                  <a:pt x="3239" y="3699"/>
                </a:moveTo>
                <a:lnTo>
                  <a:pt x="3239" y="3699"/>
                </a:lnTo>
                <a:cubicBezTo>
                  <a:pt x="3492" y="3699"/>
                  <a:pt x="3698" y="3493"/>
                  <a:pt x="3698" y="3240"/>
                </a:cubicBezTo>
                <a:lnTo>
                  <a:pt x="3698" y="849"/>
                </a:lnTo>
                <a:lnTo>
                  <a:pt x="3698" y="849"/>
                </a:lnTo>
                <a:cubicBezTo>
                  <a:pt x="3698" y="596"/>
                  <a:pt x="3492" y="390"/>
                  <a:pt x="3239" y="390"/>
                </a:cubicBezTo>
                <a:lnTo>
                  <a:pt x="848" y="390"/>
                </a:lnTo>
                <a:lnTo>
                  <a:pt x="848" y="390"/>
                </a:lnTo>
                <a:cubicBezTo>
                  <a:pt x="596" y="390"/>
                  <a:pt x="389" y="596"/>
                  <a:pt x="389" y="849"/>
                </a:cubicBezTo>
                <a:lnTo>
                  <a:pt x="389" y="3240"/>
                </a:lnTo>
                <a:lnTo>
                  <a:pt x="389" y="3240"/>
                </a:lnTo>
                <a:cubicBezTo>
                  <a:pt x="389" y="3493"/>
                  <a:pt x="596" y="3699"/>
                  <a:pt x="848" y="3699"/>
                </a:cubicBezTo>
                <a:lnTo>
                  <a:pt x="3239" y="3699"/>
                </a:lnTo>
                <a:close/>
                <a:moveTo>
                  <a:pt x="848" y="0"/>
                </a:moveTo>
                <a:lnTo>
                  <a:pt x="3239" y="0"/>
                </a:lnTo>
                <a:lnTo>
                  <a:pt x="3239" y="0"/>
                </a:lnTo>
                <a:cubicBezTo>
                  <a:pt x="3707" y="0"/>
                  <a:pt x="4088" y="381"/>
                  <a:pt x="4088" y="849"/>
                </a:cubicBezTo>
                <a:lnTo>
                  <a:pt x="4088" y="3240"/>
                </a:lnTo>
                <a:lnTo>
                  <a:pt x="4088" y="3240"/>
                </a:lnTo>
                <a:cubicBezTo>
                  <a:pt x="4088" y="3707"/>
                  <a:pt x="3707" y="4088"/>
                  <a:pt x="3239" y="4088"/>
                </a:cubicBezTo>
                <a:lnTo>
                  <a:pt x="848" y="4088"/>
                </a:lnTo>
                <a:lnTo>
                  <a:pt x="848" y="4088"/>
                </a:lnTo>
                <a:cubicBezTo>
                  <a:pt x="381" y="4088"/>
                  <a:pt x="0" y="3707"/>
                  <a:pt x="0" y="3240"/>
                </a:cubicBezTo>
                <a:lnTo>
                  <a:pt x="0" y="849"/>
                </a:lnTo>
                <a:lnTo>
                  <a:pt x="0" y="849"/>
                </a:lnTo>
                <a:cubicBezTo>
                  <a:pt x="0" y="381"/>
                  <a:pt x="381" y="0"/>
                  <a:pt x="8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12300" name="Freeform 12">
            <a:extLst>
              <a:ext uri="{FF2B5EF4-FFF2-40B4-BE49-F238E27FC236}">
                <a16:creationId xmlns:a16="http://schemas.microsoft.com/office/drawing/2014/main" id="{835C9389-FF18-254B-B58F-4077BD80E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807" y="3852238"/>
            <a:ext cx="779049" cy="529493"/>
          </a:xfrm>
          <a:custGeom>
            <a:avLst/>
            <a:gdLst>
              <a:gd name="T0" fmla="*/ 791 w 1582"/>
              <a:gd name="T1" fmla="*/ 0 h 1077"/>
              <a:gd name="T2" fmla="*/ 0 w 1582"/>
              <a:gd name="T3" fmla="*/ 1076 h 1077"/>
              <a:gd name="T4" fmla="*/ 1581 w 1582"/>
              <a:gd name="T5" fmla="*/ 1076 h 1077"/>
              <a:gd name="T6" fmla="*/ 791 w 1582"/>
              <a:gd name="T7" fmla="*/ 0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2" h="1077">
                <a:moveTo>
                  <a:pt x="791" y="0"/>
                </a:moveTo>
                <a:lnTo>
                  <a:pt x="0" y="1076"/>
                </a:lnTo>
                <a:lnTo>
                  <a:pt x="1581" y="1076"/>
                </a:lnTo>
                <a:lnTo>
                  <a:pt x="791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 useBgFill="1">
        <p:nvSpPr>
          <p:cNvPr id="12309" name="Freeform 21">
            <a:extLst>
              <a:ext uri="{FF2B5EF4-FFF2-40B4-BE49-F238E27FC236}">
                <a16:creationId xmlns:a16="http://schemas.microsoft.com/office/drawing/2014/main" id="{53AE5A3C-4EDC-EC46-8B62-36B6D93B0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924" y="4358151"/>
            <a:ext cx="1667262" cy="1667262"/>
          </a:xfrm>
          <a:custGeom>
            <a:avLst/>
            <a:gdLst>
              <a:gd name="T0" fmla="*/ 65 w 3699"/>
              <a:gd name="T1" fmla="*/ 0 h 3700"/>
              <a:gd name="T2" fmla="*/ 3632 w 3699"/>
              <a:gd name="T3" fmla="*/ 0 h 3700"/>
              <a:gd name="T4" fmla="*/ 3632 w 3699"/>
              <a:gd name="T5" fmla="*/ 0 h 3700"/>
              <a:gd name="T6" fmla="*/ 3698 w 3699"/>
              <a:gd name="T7" fmla="*/ 66 h 3700"/>
              <a:gd name="T8" fmla="*/ 3698 w 3699"/>
              <a:gd name="T9" fmla="*/ 3633 h 3700"/>
              <a:gd name="T10" fmla="*/ 3698 w 3699"/>
              <a:gd name="T11" fmla="*/ 3633 h 3700"/>
              <a:gd name="T12" fmla="*/ 3632 w 3699"/>
              <a:gd name="T13" fmla="*/ 3699 h 3700"/>
              <a:gd name="T14" fmla="*/ 65 w 3699"/>
              <a:gd name="T15" fmla="*/ 3699 h 3700"/>
              <a:gd name="T16" fmla="*/ 65 w 3699"/>
              <a:gd name="T17" fmla="*/ 3699 h 3700"/>
              <a:gd name="T18" fmla="*/ 0 w 3699"/>
              <a:gd name="T19" fmla="*/ 3633 h 3700"/>
              <a:gd name="T20" fmla="*/ 0 w 3699"/>
              <a:gd name="T21" fmla="*/ 66 h 3700"/>
              <a:gd name="T22" fmla="*/ 0 w 3699"/>
              <a:gd name="T23" fmla="*/ 66 h 3700"/>
              <a:gd name="T24" fmla="*/ 65 w 3699"/>
              <a:gd name="T25" fmla="*/ 0 h 3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99" h="3700">
                <a:moveTo>
                  <a:pt x="65" y="0"/>
                </a:moveTo>
                <a:lnTo>
                  <a:pt x="3632" y="0"/>
                </a:lnTo>
                <a:lnTo>
                  <a:pt x="3632" y="0"/>
                </a:lnTo>
                <a:cubicBezTo>
                  <a:pt x="3669" y="0"/>
                  <a:pt x="3698" y="30"/>
                  <a:pt x="3698" y="66"/>
                </a:cubicBezTo>
                <a:lnTo>
                  <a:pt x="3698" y="3633"/>
                </a:lnTo>
                <a:lnTo>
                  <a:pt x="3698" y="3633"/>
                </a:lnTo>
                <a:cubicBezTo>
                  <a:pt x="3698" y="3669"/>
                  <a:pt x="3669" y="3699"/>
                  <a:pt x="3632" y="3699"/>
                </a:cubicBezTo>
                <a:lnTo>
                  <a:pt x="65" y="3699"/>
                </a:lnTo>
                <a:lnTo>
                  <a:pt x="65" y="3699"/>
                </a:lnTo>
                <a:cubicBezTo>
                  <a:pt x="30" y="3699"/>
                  <a:pt x="0" y="3669"/>
                  <a:pt x="0" y="3633"/>
                </a:cubicBezTo>
                <a:lnTo>
                  <a:pt x="0" y="66"/>
                </a:lnTo>
                <a:lnTo>
                  <a:pt x="0" y="66"/>
                </a:lnTo>
                <a:cubicBezTo>
                  <a:pt x="0" y="30"/>
                  <a:pt x="30" y="0"/>
                  <a:pt x="65" y="0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12310" name="Freeform 22">
            <a:extLst>
              <a:ext uri="{FF2B5EF4-FFF2-40B4-BE49-F238E27FC236}">
                <a16:creationId xmlns:a16="http://schemas.microsoft.com/office/drawing/2014/main" id="{526F7B8B-49A3-614A-BBF0-C51250345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36" y="4185963"/>
            <a:ext cx="2011638" cy="2011638"/>
          </a:xfrm>
          <a:custGeom>
            <a:avLst/>
            <a:gdLst>
              <a:gd name="T0" fmla="*/ 3239 w 4089"/>
              <a:gd name="T1" fmla="*/ 3699 h 4089"/>
              <a:gd name="T2" fmla="*/ 3239 w 4089"/>
              <a:gd name="T3" fmla="*/ 3699 h 4089"/>
              <a:gd name="T4" fmla="*/ 3698 w 4089"/>
              <a:gd name="T5" fmla="*/ 3240 h 4089"/>
              <a:gd name="T6" fmla="*/ 3698 w 4089"/>
              <a:gd name="T7" fmla="*/ 849 h 4089"/>
              <a:gd name="T8" fmla="*/ 3698 w 4089"/>
              <a:gd name="T9" fmla="*/ 849 h 4089"/>
              <a:gd name="T10" fmla="*/ 3239 w 4089"/>
              <a:gd name="T11" fmla="*/ 390 h 4089"/>
              <a:gd name="T12" fmla="*/ 848 w 4089"/>
              <a:gd name="T13" fmla="*/ 390 h 4089"/>
              <a:gd name="T14" fmla="*/ 848 w 4089"/>
              <a:gd name="T15" fmla="*/ 390 h 4089"/>
              <a:gd name="T16" fmla="*/ 390 w 4089"/>
              <a:gd name="T17" fmla="*/ 849 h 4089"/>
              <a:gd name="T18" fmla="*/ 390 w 4089"/>
              <a:gd name="T19" fmla="*/ 3240 h 4089"/>
              <a:gd name="T20" fmla="*/ 390 w 4089"/>
              <a:gd name="T21" fmla="*/ 3240 h 4089"/>
              <a:gd name="T22" fmla="*/ 848 w 4089"/>
              <a:gd name="T23" fmla="*/ 3699 h 4089"/>
              <a:gd name="T24" fmla="*/ 3239 w 4089"/>
              <a:gd name="T25" fmla="*/ 3699 h 4089"/>
              <a:gd name="T26" fmla="*/ 848 w 4089"/>
              <a:gd name="T27" fmla="*/ 0 h 4089"/>
              <a:gd name="T28" fmla="*/ 3239 w 4089"/>
              <a:gd name="T29" fmla="*/ 0 h 4089"/>
              <a:gd name="T30" fmla="*/ 3239 w 4089"/>
              <a:gd name="T31" fmla="*/ 0 h 4089"/>
              <a:gd name="T32" fmla="*/ 4088 w 4089"/>
              <a:gd name="T33" fmla="*/ 849 h 4089"/>
              <a:gd name="T34" fmla="*/ 4088 w 4089"/>
              <a:gd name="T35" fmla="*/ 3240 h 4089"/>
              <a:gd name="T36" fmla="*/ 4088 w 4089"/>
              <a:gd name="T37" fmla="*/ 3240 h 4089"/>
              <a:gd name="T38" fmla="*/ 3239 w 4089"/>
              <a:gd name="T39" fmla="*/ 4088 h 4089"/>
              <a:gd name="T40" fmla="*/ 848 w 4089"/>
              <a:gd name="T41" fmla="*/ 4088 h 4089"/>
              <a:gd name="T42" fmla="*/ 848 w 4089"/>
              <a:gd name="T43" fmla="*/ 4088 h 4089"/>
              <a:gd name="T44" fmla="*/ 0 w 4089"/>
              <a:gd name="T45" fmla="*/ 3240 h 4089"/>
              <a:gd name="T46" fmla="*/ 0 w 4089"/>
              <a:gd name="T47" fmla="*/ 849 h 4089"/>
              <a:gd name="T48" fmla="*/ 0 w 4089"/>
              <a:gd name="T49" fmla="*/ 849 h 4089"/>
              <a:gd name="T50" fmla="*/ 848 w 4089"/>
              <a:gd name="T51" fmla="*/ 0 h 4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089" h="4089">
                <a:moveTo>
                  <a:pt x="3239" y="3699"/>
                </a:moveTo>
                <a:lnTo>
                  <a:pt x="3239" y="3699"/>
                </a:lnTo>
                <a:cubicBezTo>
                  <a:pt x="3493" y="3699"/>
                  <a:pt x="3698" y="3493"/>
                  <a:pt x="3698" y="3240"/>
                </a:cubicBezTo>
                <a:lnTo>
                  <a:pt x="3698" y="849"/>
                </a:lnTo>
                <a:lnTo>
                  <a:pt x="3698" y="849"/>
                </a:lnTo>
                <a:cubicBezTo>
                  <a:pt x="3698" y="596"/>
                  <a:pt x="3493" y="390"/>
                  <a:pt x="3239" y="390"/>
                </a:cubicBezTo>
                <a:lnTo>
                  <a:pt x="848" y="390"/>
                </a:lnTo>
                <a:lnTo>
                  <a:pt x="848" y="390"/>
                </a:lnTo>
                <a:cubicBezTo>
                  <a:pt x="596" y="390"/>
                  <a:pt x="390" y="596"/>
                  <a:pt x="390" y="849"/>
                </a:cubicBezTo>
                <a:lnTo>
                  <a:pt x="390" y="3240"/>
                </a:lnTo>
                <a:lnTo>
                  <a:pt x="390" y="3240"/>
                </a:lnTo>
                <a:cubicBezTo>
                  <a:pt x="390" y="3493"/>
                  <a:pt x="596" y="3699"/>
                  <a:pt x="848" y="3699"/>
                </a:cubicBezTo>
                <a:lnTo>
                  <a:pt x="3239" y="3699"/>
                </a:lnTo>
                <a:close/>
                <a:moveTo>
                  <a:pt x="848" y="0"/>
                </a:moveTo>
                <a:lnTo>
                  <a:pt x="3239" y="0"/>
                </a:lnTo>
                <a:lnTo>
                  <a:pt x="3239" y="0"/>
                </a:lnTo>
                <a:cubicBezTo>
                  <a:pt x="3707" y="0"/>
                  <a:pt x="4088" y="381"/>
                  <a:pt x="4088" y="849"/>
                </a:cubicBezTo>
                <a:lnTo>
                  <a:pt x="4088" y="3240"/>
                </a:lnTo>
                <a:lnTo>
                  <a:pt x="4088" y="3240"/>
                </a:lnTo>
                <a:cubicBezTo>
                  <a:pt x="4088" y="3707"/>
                  <a:pt x="3707" y="4088"/>
                  <a:pt x="3239" y="4088"/>
                </a:cubicBezTo>
                <a:lnTo>
                  <a:pt x="848" y="4088"/>
                </a:lnTo>
                <a:lnTo>
                  <a:pt x="848" y="4088"/>
                </a:lnTo>
                <a:cubicBezTo>
                  <a:pt x="381" y="4088"/>
                  <a:pt x="0" y="3707"/>
                  <a:pt x="0" y="3240"/>
                </a:cubicBezTo>
                <a:lnTo>
                  <a:pt x="0" y="849"/>
                </a:lnTo>
                <a:lnTo>
                  <a:pt x="0" y="849"/>
                </a:lnTo>
                <a:cubicBezTo>
                  <a:pt x="0" y="381"/>
                  <a:pt x="381" y="0"/>
                  <a:pt x="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12311" name="Freeform 23">
            <a:extLst>
              <a:ext uri="{FF2B5EF4-FFF2-40B4-BE49-F238E27FC236}">
                <a16:creationId xmlns:a16="http://schemas.microsoft.com/office/drawing/2014/main" id="{CF7E0A4E-1557-0A40-A08D-75963A019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030" y="3814884"/>
            <a:ext cx="779049" cy="529493"/>
          </a:xfrm>
          <a:custGeom>
            <a:avLst/>
            <a:gdLst>
              <a:gd name="T0" fmla="*/ 790 w 1582"/>
              <a:gd name="T1" fmla="*/ 0 h 1077"/>
              <a:gd name="T2" fmla="*/ 0 w 1582"/>
              <a:gd name="T3" fmla="*/ 1076 h 1077"/>
              <a:gd name="T4" fmla="*/ 1581 w 1582"/>
              <a:gd name="T5" fmla="*/ 1076 h 1077"/>
              <a:gd name="T6" fmla="*/ 790 w 1582"/>
              <a:gd name="T7" fmla="*/ 0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2" h="1077">
                <a:moveTo>
                  <a:pt x="790" y="0"/>
                </a:moveTo>
                <a:lnTo>
                  <a:pt x="0" y="1076"/>
                </a:lnTo>
                <a:lnTo>
                  <a:pt x="1581" y="1076"/>
                </a:lnTo>
                <a:lnTo>
                  <a:pt x="79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1B9D4F-05B6-1140-871D-9564A18691D9}"/>
              </a:ext>
            </a:extLst>
          </p:cNvPr>
          <p:cNvSpPr txBox="1"/>
          <p:nvPr/>
        </p:nvSpPr>
        <p:spPr>
          <a:xfrm>
            <a:off x="2546731" y="391085"/>
            <a:ext cx="6199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4000" b="1" dirty="0">
                <a:solidFill>
                  <a:srgbClr val="08204C"/>
                </a:solidFill>
                <a:latin typeface="Poppins" pitchFamily="2" charset="77"/>
                <a:cs typeface="Poppins" pitchFamily="2" charset="77"/>
              </a:rPr>
              <a:t>Commuter Programs     2020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D9ED17-159F-B842-B2D0-6A662E11B988}"/>
              </a:ext>
            </a:extLst>
          </p:cNvPr>
          <p:cNvSpPr txBox="1"/>
          <p:nvPr/>
        </p:nvSpPr>
        <p:spPr>
          <a:xfrm>
            <a:off x="5437166" y="1961811"/>
            <a:ext cx="1460731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723F9F">
                    <a:lumMod val="7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Guaranteed Ride Home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E52D86-F917-1241-82A6-63C04A4A3ACE}"/>
              </a:ext>
            </a:extLst>
          </p:cNvPr>
          <p:cNvSpPr txBox="1"/>
          <p:nvPr/>
        </p:nvSpPr>
        <p:spPr>
          <a:xfrm>
            <a:off x="7951431" y="2097529"/>
            <a:ext cx="1097800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0081D9">
                    <a:lumMod val="7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Challenges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9EE260-FD3C-7544-9954-53DFA728F79D}"/>
              </a:ext>
            </a:extLst>
          </p:cNvPr>
          <p:cNvSpPr txBox="1"/>
          <p:nvPr/>
        </p:nvSpPr>
        <p:spPr>
          <a:xfrm>
            <a:off x="2972769" y="1974419"/>
            <a:ext cx="1587379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02C980">
                    <a:lumMod val="7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Incentives and Rewards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78FC31-9571-C840-B5A8-FA5EFDDCF395}"/>
              </a:ext>
            </a:extLst>
          </p:cNvPr>
          <p:cNvSpPr txBox="1"/>
          <p:nvPr/>
        </p:nvSpPr>
        <p:spPr>
          <a:xfrm>
            <a:off x="10211664" y="2074106"/>
            <a:ext cx="1103187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FFC001">
                    <a:lumMod val="7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STAR Store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863C8F39-0C6B-9343-8F43-95FC05170329}"/>
              </a:ext>
            </a:extLst>
          </p:cNvPr>
          <p:cNvSpPr txBox="1">
            <a:spLocks/>
          </p:cNvSpPr>
          <p:nvPr/>
        </p:nvSpPr>
        <p:spPr>
          <a:xfrm>
            <a:off x="5509803" y="2816985"/>
            <a:ext cx="1361427" cy="715773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ts val="1750"/>
              </a:lnSpc>
            </a:pPr>
            <a:r>
              <a:rPr lang="en-US" sz="1200" dirty="0">
                <a:solidFill>
                  <a:srgbClr val="AAAAAA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Free ride home in the event of an emergency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19EE2116-5F13-7D45-B93E-4AD2621D0357}"/>
              </a:ext>
            </a:extLst>
          </p:cNvPr>
          <p:cNvSpPr txBox="1">
            <a:spLocks/>
          </p:cNvSpPr>
          <p:nvPr/>
        </p:nvSpPr>
        <p:spPr>
          <a:xfrm>
            <a:off x="7832638" y="2511439"/>
            <a:ext cx="1361427" cy="121437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ts val="1750"/>
              </a:lnSpc>
            </a:pPr>
            <a:r>
              <a:rPr lang="en-US" sz="1200" dirty="0">
                <a:solidFill>
                  <a:srgbClr val="AAAAAA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defTabSz="543818">
              <a:lnSpc>
                <a:spcPts val="1750"/>
              </a:lnSpc>
            </a:pPr>
            <a:r>
              <a:rPr lang="en-US" sz="1200" dirty="0">
                <a:solidFill>
                  <a:srgbClr val="AAAAAA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Prize drawings for all modes of commute alternatives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2E3A054B-CF04-4642-8D94-B74347B53924}"/>
              </a:ext>
            </a:extLst>
          </p:cNvPr>
          <p:cNvSpPr txBox="1">
            <a:spLocks/>
          </p:cNvSpPr>
          <p:nvPr/>
        </p:nvSpPr>
        <p:spPr>
          <a:xfrm>
            <a:off x="3116519" y="2544677"/>
            <a:ext cx="1361427" cy="121437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ts val="1750"/>
              </a:lnSpc>
            </a:pPr>
            <a:r>
              <a:rPr lang="en-US" sz="1200" dirty="0">
                <a:solidFill>
                  <a:srgbClr val="AAAAAA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Carpool and Bicycle rewards up to $100.</a:t>
            </a:r>
          </a:p>
          <a:p>
            <a:pPr defTabSz="543818">
              <a:lnSpc>
                <a:spcPts val="1750"/>
              </a:lnSpc>
            </a:pPr>
            <a:r>
              <a:rPr lang="en-US" sz="1200" dirty="0">
                <a:solidFill>
                  <a:srgbClr val="AAAAAA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Vanpool rewards up to $500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4B728921-41DB-8446-994A-55D028997906}"/>
              </a:ext>
            </a:extLst>
          </p:cNvPr>
          <p:cNvSpPr txBox="1">
            <a:spLocks/>
          </p:cNvSpPr>
          <p:nvPr/>
        </p:nvSpPr>
        <p:spPr>
          <a:xfrm>
            <a:off x="10082542" y="2816985"/>
            <a:ext cx="1361427" cy="715773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ts val="1750"/>
              </a:lnSpc>
            </a:pPr>
            <a:r>
              <a:rPr lang="en-US" sz="1200" dirty="0">
                <a:solidFill>
                  <a:srgbClr val="AAAAAA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Tracking commute trips = points to redeem for prizes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50139A6-C9A3-40E2-8FA0-2415EBB6B1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21684" r="22707" b="23436"/>
          <a:stretch/>
        </p:blipFill>
        <p:spPr>
          <a:xfrm>
            <a:off x="3041951" y="4532880"/>
            <a:ext cx="1449016" cy="1426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B6D0A0-C77A-4C14-8549-D90A6928CF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21" r="33931" b="21061"/>
          <a:stretch/>
        </p:blipFill>
        <p:spPr>
          <a:xfrm>
            <a:off x="7825106" y="4485610"/>
            <a:ext cx="1368959" cy="1510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1BC73E-39F1-4849-A39A-9B81DCA439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89" r="8196" b="5339"/>
          <a:stretch/>
        </p:blipFill>
        <p:spPr>
          <a:xfrm>
            <a:off x="10013882" y="4583340"/>
            <a:ext cx="1484124" cy="1254598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F86FD2E-C0B7-405A-BD3B-8EE6678C0B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394" y="4745190"/>
            <a:ext cx="1062998" cy="852612"/>
          </a:xfrm>
          <a:prstGeom prst="rect">
            <a:avLst/>
          </a:prstGeom>
        </p:spPr>
      </p:pic>
      <p:sp>
        <p:nvSpPr>
          <p:cNvPr id="52" name="Freeform 3">
            <a:extLst>
              <a:ext uri="{FF2B5EF4-FFF2-40B4-BE49-F238E27FC236}">
                <a16:creationId xmlns:a16="http://schemas.microsoft.com/office/drawing/2014/main" id="{63670FD6-E7B3-42AE-A8B9-0156E3AE6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45" y="1811927"/>
            <a:ext cx="1796802" cy="3459061"/>
          </a:xfrm>
          <a:custGeom>
            <a:avLst/>
            <a:gdLst>
              <a:gd name="T0" fmla="*/ 299 w 3650"/>
              <a:gd name="T1" fmla="*/ 6728 h 7027"/>
              <a:gd name="T2" fmla="*/ 3350 w 3650"/>
              <a:gd name="T3" fmla="*/ 6728 h 7027"/>
              <a:gd name="T4" fmla="*/ 3350 w 3650"/>
              <a:gd name="T5" fmla="*/ 504 h 7027"/>
              <a:gd name="T6" fmla="*/ 3350 w 3650"/>
              <a:gd name="T7" fmla="*/ 504 h 7027"/>
              <a:gd name="T8" fmla="*/ 3145 w 3650"/>
              <a:gd name="T9" fmla="*/ 299 h 7027"/>
              <a:gd name="T10" fmla="*/ 503 w 3650"/>
              <a:gd name="T11" fmla="*/ 299 h 7027"/>
              <a:gd name="T12" fmla="*/ 503 w 3650"/>
              <a:gd name="T13" fmla="*/ 299 h 7027"/>
              <a:gd name="T14" fmla="*/ 299 w 3650"/>
              <a:gd name="T15" fmla="*/ 504 h 7027"/>
              <a:gd name="T16" fmla="*/ 299 w 3650"/>
              <a:gd name="T17" fmla="*/ 6728 h 7027"/>
              <a:gd name="T18" fmla="*/ 3649 w 3650"/>
              <a:gd name="T19" fmla="*/ 7026 h 7027"/>
              <a:gd name="T20" fmla="*/ 0 w 3650"/>
              <a:gd name="T21" fmla="*/ 7026 h 7027"/>
              <a:gd name="T22" fmla="*/ 0 w 3650"/>
              <a:gd name="T23" fmla="*/ 504 h 7027"/>
              <a:gd name="T24" fmla="*/ 0 w 3650"/>
              <a:gd name="T25" fmla="*/ 504 h 7027"/>
              <a:gd name="T26" fmla="*/ 503 w 3650"/>
              <a:gd name="T27" fmla="*/ 0 h 7027"/>
              <a:gd name="T28" fmla="*/ 3145 w 3650"/>
              <a:gd name="T29" fmla="*/ 0 h 7027"/>
              <a:gd name="T30" fmla="*/ 3145 w 3650"/>
              <a:gd name="T31" fmla="*/ 0 h 7027"/>
              <a:gd name="T32" fmla="*/ 3649 w 3650"/>
              <a:gd name="T33" fmla="*/ 504 h 7027"/>
              <a:gd name="T34" fmla="*/ 3649 w 3650"/>
              <a:gd name="T35" fmla="*/ 7026 h 7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50" h="7027">
                <a:moveTo>
                  <a:pt x="299" y="6728"/>
                </a:moveTo>
                <a:lnTo>
                  <a:pt x="3350" y="6728"/>
                </a:lnTo>
                <a:lnTo>
                  <a:pt x="3350" y="504"/>
                </a:lnTo>
                <a:lnTo>
                  <a:pt x="3350" y="504"/>
                </a:lnTo>
                <a:cubicBezTo>
                  <a:pt x="3350" y="390"/>
                  <a:pt x="3258" y="299"/>
                  <a:pt x="3145" y="299"/>
                </a:cubicBezTo>
                <a:lnTo>
                  <a:pt x="503" y="299"/>
                </a:lnTo>
                <a:lnTo>
                  <a:pt x="503" y="299"/>
                </a:lnTo>
                <a:cubicBezTo>
                  <a:pt x="390" y="299"/>
                  <a:pt x="299" y="390"/>
                  <a:pt x="299" y="504"/>
                </a:cubicBezTo>
                <a:lnTo>
                  <a:pt x="299" y="6728"/>
                </a:lnTo>
                <a:close/>
                <a:moveTo>
                  <a:pt x="3649" y="7026"/>
                </a:moveTo>
                <a:lnTo>
                  <a:pt x="0" y="7026"/>
                </a:lnTo>
                <a:lnTo>
                  <a:pt x="0" y="504"/>
                </a:lnTo>
                <a:lnTo>
                  <a:pt x="0" y="504"/>
                </a:lnTo>
                <a:cubicBezTo>
                  <a:pt x="0" y="226"/>
                  <a:pt x="226" y="0"/>
                  <a:pt x="503" y="0"/>
                </a:cubicBezTo>
                <a:lnTo>
                  <a:pt x="3145" y="0"/>
                </a:lnTo>
                <a:lnTo>
                  <a:pt x="3145" y="0"/>
                </a:lnTo>
                <a:cubicBezTo>
                  <a:pt x="3423" y="0"/>
                  <a:pt x="3649" y="226"/>
                  <a:pt x="3649" y="504"/>
                </a:cubicBezTo>
                <a:lnTo>
                  <a:pt x="3649" y="7026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 useBgFill="1">
        <p:nvSpPr>
          <p:cNvPr id="53" name="Freeform 4">
            <a:extLst>
              <a:ext uri="{FF2B5EF4-FFF2-40B4-BE49-F238E27FC236}">
                <a16:creationId xmlns:a16="http://schemas.microsoft.com/office/drawing/2014/main" id="{CC347941-4CFB-4FC8-B479-05220A5E0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10" y="4358150"/>
            <a:ext cx="1667262" cy="1667263"/>
          </a:xfrm>
          <a:custGeom>
            <a:avLst/>
            <a:gdLst>
              <a:gd name="T0" fmla="*/ 65 w 3699"/>
              <a:gd name="T1" fmla="*/ 0 h 3700"/>
              <a:gd name="T2" fmla="*/ 3632 w 3699"/>
              <a:gd name="T3" fmla="*/ 0 h 3700"/>
              <a:gd name="T4" fmla="*/ 3632 w 3699"/>
              <a:gd name="T5" fmla="*/ 0 h 3700"/>
              <a:gd name="T6" fmla="*/ 3698 w 3699"/>
              <a:gd name="T7" fmla="*/ 66 h 3700"/>
              <a:gd name="T8" fmla="*/ 3698 w 3699"/>
              <a:gd name="T9" fmla="*/ 3633 h 3700"/>
              <a:gd name="T10" fmla="*/ 3698 w 3699"/>
              <a:gd name="T11" fmla="*/ 3633 h 3700"/>
              <a:gd name="T12" fmla="*/ 3632 w 3699"/>
              <a:gd name="T13" fmla="*/ 3699 h 3700"/>
              <a:gd name="T14" fmla="*/ 65 w 3699"/>
              <a:gd name="T15" fmla="*/ 3699 h 3700"/>
              <a:gd name="T16" fmla="*/ 65 w 3699"/>
              <a:gd name="T17" fmla="*/ 3699 h 3700"/>
              <a:gd name="T18" fmla="*/ 0 w 3699"/>
              <a:gd name="T19" fmla="*/ 3633 h 3700"/>
              <a:gd name="T20" fmla="*/ 0 w 3699"/>
              <a:gd name="T21" fmla="*/ 66 h 3700"/>
              <a:gd name="T22" fmla="*/ 0 w 3699"/>
              <a:gd name="T23" fmla="*/ 66 h 3700"/>
              <a:gd name="T24" fmla="*/ 65 w 3699"/>
              <a:gd name="T25" fmla="*/ 0 h 3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99" h="3700">
                <a:moveTo>
                  <a:pt x="65" y="0"/>
                </a:moveTo>
                <a:lnTo>
                  <a:pt x="3632" y="0"/>
                </a:lnTo>
                <a:lnTo>
                  <a:pt x="3632" y="0"/>
                </a:lnTo>
                <a:cubicBezTo>
                  <a:pt x="3669" y="0"/>
                  <a:pt x="3698" y="30"/>
                  <a:pt x="3698" y="66"/>
                </a:cubicBezTo>
                <a:lnTo>
                  <a:pt x="3698" y="3633"/>
                </a:lnTo>
                <a:lnTo>
                  <a:pt x="3698" y="3633"/>
                </a:lnTo>
                <a:cubicBezTo>
                  <a:pt x="3698" y="3669"/>
                  <a:pt x="3669" y="3699"/>
                  <a:pt x="3632" y="3699"/>
                </a:cubicBezTo>
                <a:lnTo>
                  <a:pt x="65" y="3699"/>
                </a:lnTo>
                <a:lnTo>
                  <a:pt x="65" y="3699"/>
                </a:lnTo>
                <a:cubicBezTo>
                  <a:pt x="30" y="3699"/>
                  <a:pt x="0" y="3669"/>
                  <a:pt x="0" y="3633"/>
                </a:cubicBezTo>
                <a:lnTo>
                  <a:pt x="0" y="66"/>
                </a:lnTo>
                <a:lnTo>
                  <a:pt x="0" y="66"/>
                </a:lnTo>
                <a:cubicBezTo>
                  <a:pt x="0" y="30"/>
                  <a:pt x="30" y="0"/>
                  <a:pt x="65" y="0"/>
                </a:cubicBezTo>
              </a:path>
            </a:pathLst>
          </a:cu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0952DD1E-C6CD-48CF-8A9A-24F285DD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52" y="4185963"/>
            <a:ext cx="2011638" cy="2011638"/>
          </a:xfrm>
          <a:custGeom>
            <a:avLst/>
            <a:gdLst>
              <a:gd name="T0" fmla="*/ 3239 w 4089"/>
              <a:gd name="T1" fmla="*/ 3699 h 4089"/>
              <a:gd name="T2" fmla="*/ 3239 w 4089"/>
              <a:gd name="T3" fmla="*/ 3699 h 4089"/>
              <a:gd name="T4" fmla="*/ 3698 w 4089"/>
              <a:gd name="T5" fmla="*/ 3240 h 4089"/>
              <a:gd name="T6" fmla="*/ 3698 w 4089"/>
              <a:gd name="T7" fmla="*/ 849 h 4089"/>
              <a:gd name="T8" fmla="*/ 3698 w 4089"/>
              <a:gd name="T9" fmla="*/ 849 h 4089"/>
              <a:gd name="T10" fmla="*/ 3239 w 4089"/>
              <a:gd name="T11" fmla="*/ 390 h 4089"/>
              <a:gd name="T12" fmla="*/ 848 w 4089"/>
              <a:gd name="T13" fmla="*/ 390 h 4089"/>
              <a:gd name="T14" fmla="*/ 848 w 4089"/>
              <a:gd name="T15" fmla="*/ 390 h 4089"/>
              <a:gd name="T16" fmla="*/ 390 w 4089"/>
              <a:gd name="T17" fmla="*/ 849 h 4089"/>
              <a:gd name="T18" fmla="*/ 390 w 4089"/>
              <a:gd name="T19" fmla="*/ 3240 h 4089"/>
              <a:gd name="T20" fmla="*/ 390 w 4089"/>
              <a:gd name="T21" fmla="*/ 3240 h 4089"/>
              <a:gd name="T22" fmla="*/ 848 w 4089"/>
              <a:gd name="T23" fmla="*/ 3699 h 4089"/>
              <a:gd name="T24" fmla="*/ 3239 w 4089"/>
              <a:gd name="T25" fmla="*/ 3699 h 4089"/>
              <a:gd name="T26" fmla="*/ 848 w 4089"/>
              <a:gd name="T27" fmla="*/ 0 h 4089"/>
              <a:gd name="T28" fmla="*/ 3239 w 4089"/>
              <a:gd name="T29" fmla="*/ 0 h 4089"/>
              <a:gd name="T30" fmla="*/ 3239 w 4089"/>
              <a:gd name="T31" fmla="*/ 0 h 4089"/>
              <a:gd name="T32" fmla="*/ 4088 w 4089"/>
              <a:gd name="T33" fmla="*/ 849 h 4089"/>
              <a:gd name="T34" fmla="*/ 4088 w 4089"/>
              <a:gd name="T35" fmla="*/ 3240 h 4089"/>
              <a:gd name="T36" fmla="*/ 4088 w 4089"/>
              <a:gd name="T37" fmla="*/ 3240 h 4089"/>
              <a:gd name="T38" fmla="*/ 3239 w 4089"/>
              <a:gd name="T39" fmla="*/ 4088 h 4089"/>
              <a:gd name="T40" fmla="*/ 848 w 4089"/>
              <a:gd name="T41" fmla="*/ 4088 h 4089"/>
              <a:gd name="T42" fmla="*/ 848 w 4089"/>
              <a:gd name="T43" fmla="*/ 4088 h 4089"/>
              <a:gd name="T44" fmla="*/ 0 w 4089"/>
              <a:gd name="T45" fmla="*/ 3240 h 4089"/>
              <a:gd name="T46" fmla="*/ 0 w 4089"/>
              <a:gd name="T47" fmla="*/ 849 h 4089"/>
              <a:gd name="T48" fmla="*/ 0 w 4089"/>
              <a:gd name="T49" fmla="*/ 849 h 4089"/>
              <a:gd name="T50" fmla="*/ 848 w 4089"/>
              <a:gd name="T51" fmla="*/ 0 h 4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089" h="4089">
                <a:moveTo>
                  <a:pt x="3239" y="3699"/>
                </a:moveTo>
                <a:lnTo>
                  <a:pt x="3239" y="3699"/>
                </a:lnTo>
                <a:cubicBezTo>
                  <a:pt x="3493" y="3699"/>
                  <a:pt x="3698" y="3493"/>
                  <a:pt x="3698" y="3240"/>
                </a:cubicBezTo>
                <a:lnTo>
                  <a:pt x="3698" y="849"/>
                </a:lnTo>
                <a:lnTo>
                  <a:pt x="3698" y="849"/>
                </a:lnTo>
                <a:cubicBezTo>
                  <a:pt x="3698" y="596"/>
                  <a:pt x="3493" y="390"/>
                  <a:pt x="3239" y="390"/>
                </a:cubicBezTo>
                <a:lnTo>
                  <a:pt x="848" y="390"/>
                </a:lnTo>
                <a:lnTo>
                  <a:pt x="848" y="390"/>
                </a:lnTo>
                <a:cubicBezTo>
                  <a:pt x="596" y="390"/>
                  <a:pt x="390" y="596"/>
                  <a:pt x="390" y="849"/>
                </a:cubicBezTo>
                <a:lnTo>
                  <a:pt x="390" y="3240"/>
                </a:lnTo>
                <a:lnTo>
                  <a:pt x="390" y="3240"/>
                </a:lnTo>
                <a:cubicBezTo>
                  <a:pt x="390" y="3493"/>
                  <a:pt x="596" y="3699"/>
                  <a:pt x="848" y="3699"/>
                </a:cubicBezTo>
                <a:lnTo>
                  <a:pt x="3239" y="3699"/>
                </a:lnTo>
                <a:close/>
                <a:moveTo>
                  <a:pt x="848" y="0"/>
                </a:moveTo>
                <a:lnTo>
                  <a:pt x="3239" y="0"/>
                </a:lnTo>
                <a:lnTo>
                  <a:pt x="3239" y="0"/>
                </a:lnTo>
                <a:cubicBezTo>
                  <a:pt x="3708" y="0"/>
                  <a:pt x="4088" y="381"/>
                  <a:pt x="4088" y="849"/>
                </a:cubicBezTo>
                <a:lnTo>
                  <a:pt x="4088" y="3240"/>
                </a:lnTo>
                <a:lnTo>
                  <a:pt x="4088" y="3240"/>
                </a:lnTo>
                <a:cubicBezTo>
                  <a:pt x="4088" y="3707"/>
                  <a:pt x="3708" y="4088"/>
                  <a:pt x="3239" y="4088"/>
                </a:cubicBezTo>
                <a:lnTo>
                  <a:pt x="848" y="4088"/>
                </a:lnTo>
                <a:lnTo>
                  <a:pt x="848" y="4088"/>
                </a:lnTo>
                <a:cubicBezTo>
                  <a:pt x="381" y="4088"/>
                  <a:pt x="0" y="3707"/>
                  <a:pt x="0" y="3240"/>
                </a:cubicBezTo>
                <a:lnTo>
                  <a:pt x="0" y="849"/>
                </a:lnTo>
                <a:lnTo>
                  <a:pt x="0" y="849"/>
                </a:lnTo>
                <a:cubicBezTo>
                  <a:pt x="0" y="381"/>
                  <a:pt x="381" y="0"/>
                  <a:pt x="84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55" name="Freeform 6">
            <a:extLst>
              <a:ext uri="{FF2B5EF4-FFF2-40B4-BE49-F238E27FC236}">
                <a16:creationId xmlns:a16="http://schemas.microsoft.com/office/drawing/2014/main" id="{45C33CCF-4B4E-47CF-B410-E3D4340BE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017" y="3814884"/>
            <a:ext cx="779048" cy="529493"/>
          </a:xfrm>
          <a:custGeom>
            <a:avLst/>
            <a:gdLst>
              <a:gd name="T0" fmla="*/ 790 w 1582"/>
              <a:gd name="T1" fmla="*/ 0 h 1077"/>
              <a:gd name="T2" fmla="*/ 0 w 1582"/>
              <a:gd name="T3" fmla="*/ 1076 h 1077"/>
              <a:gd name="T4" fmla="*/ 1581 w 1582"/>
              <a:gd name="T5" fmla="*/ 1076 h 1077"/>
              <a:gd name="T6" fmla="*/ 790 w 1582"/>
              <a:gd name="T7" fmla="*/ 0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2" h="1077">
                <a:moveTo>
                  <a:pt x="790" y="0"/>
                </a:moveTo>
                <a:lnTo>
                  <a:pt x="0" y="1076"/>
                </a:lnTo>
                <a:lnTo>
                  <a:pt x="1581" y="1076"/>
                </a:lnTo>
                <a:lnTo>
                  <a:pt x="790" y="0"/>
                </a:lnTo>
              </a:path>
            </a:pathLst>
          </a:cu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B1DEC1D-7195-4F0E-958D-65BEC086E7A9}"/>
              </a:ext>
            </a:extLst>
          </p:cNvPr>
          <p:cNvSpPr txBox="1"/>
          <p:nvPr/>
        </p:nvSpPr>
        <p:spPr>
          <a:xfrm>
            <a:off x="860975" y="2074106"/>
            <a:ext cx="1067343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FF594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Try Transit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1B1625FE-63D6-4FF4-8F0F-D2AAA701CC59}"/>
              </a:ext>
            </a:extLst>
          </p:cNvPr>
          <p:cNvSpPr txBox="1">
            <a:spLocks/>
          </p:cNvSpPr>
          <p:nvPr/>
        </p:nvSpPr>
        <p:spPr>
          <a:xfrm>
            <a:off x="713932" y="2474085"/>
            <a:ext cx="1361427" cy="121437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ts val="1750"/>
              </a:lnSpc>
            </a:pPr>
            <a:endParaRPr lang="en-US" sz="1200" dirty="0">
              <a:solidFill>
                <a:srgbClr val="AAAAAA"/>
              </a:solidFill>
              <a:latin typeface="Lato Light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543818">
              <a:lnSpc>
                <a:spcPts val="1750"/>
              </a:lnSpc>
            </a:pPr>
            <a:r>
              <a:rPr lang="en-US" sz="1200" dirty="0">
                <a:solidFill>
                  <a:srgbClr val="AAAAAA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Free Transit Tickets on SamTrans, Caltrain, BART or SF Bay Ferry</a:t>
            </a:r>
          </a:p>
        </p:txBody>
      </p:sp>
      <p:pic>
        <p:nvPicPr>
          <p:cNvPr id="18" name="Picture 1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8BA841B6-D41C-4866-A30D-1D0B4E9C20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72" y="6381425"/>
            <a:ext cx="1409358" cy="47657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D4D391-5295-479C-BA6A-3B1C806534C1}"/>
              </a:ext>
            </a:extLst>
          </p:cNvPr>
          <p:cNvCxnSpPr>
            <a:cxnSpLocks/>
          </p:cNvCxnSpPr>
          <p:nvPr/>
        </p:nvCxnSpPr>
        <p:spPr>
          <a:xfrm>
            <a:off x="7334250" y="476250"/>
            <a:ext cx="0" cy="53805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rain">
            <a:extLst>
              <a:ext uri="{FF2B5EF4-FFF2-40B4-BE49-F238E27FC236}">
                <a16:creationId xmlns:a16="http://schemas.microsoft.com/office/drawing/2014/main" id="{F4CEBA4E-9A1E-425C-8640-ADF46A2846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50711" y="4718003"/>
            <a:ext cx="1086173" cy="108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6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reeform 1">
            <a:extLst>
              <a:ext uri="{FF2B5EF4-FFF2-40B4-BE49-F238E27FC236}">
                <a16:creationId xmlns:a16="http://schemas.microsoft.com/office/drawing/2014/main" id="{5BE47269-D8D9-F943-8CA9-B10441B06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035" y="1831525"/>
            <a:ext cx="1794633" cy="3459061"/>
          </a:xfrm>
          <a:custGeom>
            <a:avLst/>
            <a:gdLst>
              <a:gd name="T0" fmla="*/ 298 w 3649"/>
              <a:gd name="T1" fmla="*/ 6728 h 7027"/>
              <a:gd name="T2" fmla="*/ 3350 w 3649"/>
              <a:gd name="T3" fmla="*/ 6728 h 7027"/>
              <a:gd name="T4" fmla="*/ 3350 w 3649"/>
              <a:gd name="T5" fmla="*/ 504 h 7027"/>
              <a:gd name="T6" fmla="*/ 3350 w 3649"/>
              <a:gd name="T7" fmla="*/ 504 h 7027"/>
              <a:gd name="T8" fmla="*/ 3145 w 3649"/>
              <a:gd name="T9" fmla="*/ 299 h 7027"/>
              <a:gd name="T10" fmla="*/ 503 w 3649"/>
              <a:gd name="T11" fmla="*/ 299 h 7027"/>
              <a:gd name="T12" fmla="*/ 503 w 3649"/>
              <a:gd name="T13" fmla="*/ 299 h 7027"/>
              <a:gd name="T14" fmla="*/ 298 w 3649"/>
              <a:gd name="T15" fmla="*/ 504 h 7027"/>
              <a:gd name="T16" fmla="*/ 298 w 3649"/>
              <a:gd name="T17" fmla="*/ 6728 h 7027"/>
              <a:gd name="T18" fmla="*/ 3648 w 3649"/>
              <a:gd name="T19" fmla="*/ 7026 h 7027"/>
              <a:gd name="T20" fmla="*/ 0 w 3649"/>
              <a:gd name="T21" fmla="*/ 7026 h 7027"/>
              <a:gd name="T22" fmla="*/ 0 w 3649"/>
              <a:gd name="T23" fmla="*/ 504 h 7027"/>
              <a:gd name="T24" fmla="*/ 0 w 3649"/>
              <a:gd name="T25" fmla="*/ 504 h 7027"/>
              <a:gd name="T26" fmla="*/ 503 w 3649"/>
              <a:gd name="T27" fmla="*/ 0 h 7027"/>
              <a:gd name="T28" fmla="*/ 3145 w 3649"/>
              <a:gd name="T29" fmla="*/ 0 h 7027"/>
              <a:gd name="T30" fmla="*/ 3145 w 3649"/>
              <a:gd name="T31" fmla="*/ 0 h 7027"/>
              <a:gd name="T32" fmla="*/ 3648 w 3649"/>
              <a:gd name="T33" fmla="*/ 504 h 7027"/>
              <a:gd name="T34" fmla="*/ 3648 w 3649"/>
              <a:gd name="T35" fmla="*/ 7026 h 7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49" h="7027">
                <a:moveTo>
                  <a:pt x="298" y="6728"/>
                </a:moveTo>
                <a:lnTo>
                  <a:pt x="3350" y="6728"/>
                </a:lnTo>
                <a:lnTo>
                  <a:pt x="3350" y="504"/>
                </a:lnTo>
                <a:lnTo>
                  <a:pt x="3350" y="504"/>
                </a:lnTo>
                <a:cubicBezTo>
                  <a:pt x="3350" y="390"/>
                  <a:pt x="3258" y="299"/>
                  <a:pt x="3145" y="299"/>
                </a:cubicBezTo>
                <a:lnTo>
                  <a:pt x="503" y="299"/>
                </a:lnTo>
                <a:lnTo>
                  <a:pt x="503" y="299"/>
                </a:lnTo>
                <a:cubicBezTo>
                  <a:pt x="390" y="299"/>
                  <a:pt x="298" y="390"/>
                  <a:pt x="298" y="504"/>
                </a:cubicBezTo>
                <a:lnTo>
                  <a:pt x="298" y="6728"/>
                </a:lnTo>
                <a:close/>
                <a:moveTo>
                  <a:pt x="3648" y="7026"/>
                </a:moveTo>
                <a:lnTo>
                  <a:pt x="0" y="7026"/>
                </a:lnTo>
                <a:lnTo>
                  <a:pt x="0" y="504"/>
                </a:lnTo>
                <a:lnTo>
                  <a:pt x="0" y="504"/>
                </a:lnTo>
                <a:cubicBezTo>
                  <a:pt x="0" y="226"/>
                  <a:pt x="226" y="0"/>
                  <a:pt x="503" y="0"/>
                </a:cubicBezTo>
                <a:lnTo>
                  <a:pt x="3145" y="0"/>
                </a:lnTo>
                <a:lnTo>
                  <a:pt x="3145" y="0"/>
                </a:lnTo>
                <a:cubicBezTo>
                  <a:pt x="3423" y="0"/>
                  <a:pt x="3648" y="226"/>
                  <a:pt x="3648" y="504"/>
                </a:cubicBezTo>
                <a:lnTo>
                  <a:pt x="3648" y="702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12290" name="Freeform 2">
            <a:extLst>
              <a:ext uri="{FF2B5EF4-FFF2-40B4-BE49-F238E27FC236}">
                <a16:creationId xmlns:a16="http://schemas.microsoft.com/office/drawing/2014/main" id="{ECB509FD-BACF-BD4A-85D5-7B26C19D6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792" y="1853175"/>
            <a:ext cx="1794631" cy="3459061"/>
          </a:xfrm>
          <a:custGeom>
            <a:avLst/>
            <a:gdLst>
              <a:gd name="T0" fmla="*/ 298 w 3649"/>
              <a:gd name="T1" fmla="*/ 6728 h 7027"/>
              <a:gd name="T2" fmla="*/ 3350 w 3649"/>
              <a:gd name="T3" fmla="*/ 6728 h 7027"/>
              <a:gd name="T4" fmla="*/ 3350 w 3649"/>
              <a:gd name="T5" fmla="*/ 504 h 7027"/>
              <a:gd name="T6" fmla="*/ 3350 w 3649"/>
              <a:gd name="T7" fmla="*/ 504 h 7027"/>
              <a:gd name="T8" fmla="*/ 3145 w 3649"/>
              <a:gd name="T9" fmla="*/ 299 h 7027"/>
              <a:gd name="T10" fmla="*/ 502 w 3649"/>
              <a:gd name="T11" fmla="*/ 299 h 7027"/>
              <a:gd name="T12" fmla="*/ 502 w 3649"/>
              <a:gd name="T13" fmla="*/ 299 h 7027"/>
              <a:gd name="T14" fmla="*/ 298 w 3649"/>
              <a:gd name="T15" fmla="*/ 504 h 7027"/>
              <a:gd name="T16" fmla="*/ 298 w 3649"/>
              <a:gd name="T17" fmla="*/ 6728 h 7027"/>
              <a:gd name="T18" fmla="*/ 3648 w 3649"/>
              <a:gd name="T19" fmla="*/ 7026 h 7027"/>
              <a:gd name="T20" fmla="*/ 0 w 3649"/>
              <a:gd name="T21" fmla="*/ 7026 h 7027"/>
              <a:gd name="T22" fmla="*/ 0 w 3649"/>
              <a:gd name="T23" fmla="*/ 504 h 7027"/>
              <a:gd name="T24" fmla="*/ 0 w 3649"/>
              <a:gd name="T25" fmla="*/ 504 h 7027"/>
              <a:gd name="T26" fmla="*/ 502 w 3649"/>
              <a:gd name="T27" fmla="*/ 0 h 7027"/>
              <a:gd name="T28" fmla="*/ 3145 w 3649"/>
              <a:gd name="T29" fmla="*/ 0 h 7027"/>
              <a:gd name="T30" fmla="*/ 3145 w 3649"/>
              <a:gd name="T31" fmla="*/ 0 h 7027"/>
              <a:gd name="T32" fmla="*/ 3648 w 3649"/>
              <a:gd name="T33" fmla="*/ 504 h 7027"/>
              <a:gd name="T34" fmla="*/ 3648 w 3649"/>
              <a:gd name="T35" fmla="*/ 7026 h 7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49" h="7027">
                <a:moveTo>
                  <a:pt x="298" y="6728"/>
                </a:moveTo>
                <a:lnTo>
                  <a:pt x="3350" y="6728"/>
                </a:lnTo>
                <a:lnTo>
                  <a:pt x="3350" y="504"/>
                </a:lnTo>
                <a:lnTo>
                  <a:pt x="3350" y="504"/>
                </a:lnTo>
                <a:cubicBezTo>
                  <a:pt x="3350" y="390"/>
                  <a:pt x="3258" y="299"/>
                  <a:pt x="3145" y="299"/>
                </a:cubicBezTo>
                <a:lnTo>
                  <a:pt x="502" y="299"/>
                </a:lnTo>
                <a:lnTo>
                  <a:pt x="502" y="299"/>
                </a:lnTo>
                <a:cubicBezTo>
                  <a:pt x="390" y="299"/>
                  <a:pt x="298" y="390"/>
                  <a:pt x="298" y="504"/>
                </a:cubicBezTo>
                <a:lnTo>
                  <a:pt x="298" y="6728"/>
                </a:lnTo>
                <a:close/>
                <a:moveTo>
                  <a:pt x="3648" y="7026"/>
                </a:moveTo>
                <a:lnTo>
                  <a:pt x="0" y="7026"/>
                </a:lnTo>
                <a:lnTo>
                  <a:pt x="0" y="504"/>
                </a:lnTo>
                <a:lnTo>
                  <a:pt x="0" y="504"/>
                </a:lnTo>
                <a:cubicBezTo>
                  <a:pt x="0" y="226"/>
                  <a:pt x="225" y="0"/>
                  <a:pt x="502" y="0"/>
                </a:cubicBezTo>
                <a:lnTo>
                  <a:pt x="3145" y="0"/>
                </a:lnTo>
                <a:lnTo>
                  <a:pt x="3145" y="0"/>
                </a:lnTo>
                <a:cubicBezTo>
                  <a:pt x="3423" y="0"/>
                  <a:pt x="3648" y="226"/>
                  <a:pt x="3648" y="504"/>
                </a:cubicBezTo>
                <a:lnTo>
                  <a:pt x="3648" y="7026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 useBgFill="1">
        <p:nvSpPr>
          <p:cNvPr id="12292" name="Freeform 4">
            <a:extLst>
              <a:ext uri="{FF2B5EF4-FFF2-40B4-BE49-F238E27FC236}">
                <a16:creationId xmlns:a16="http://schemas.microsoft.com/office/drawing/2014/main" id="{7C9B1450-0201-494E-AA35-8D81B8457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5520" y="4358150"/>
            <a:ext cx="1667262" cy="1667263"/>
          </a:xfrm>
          <a:custGeom>
            <a:avLst/>
            <a:gdLst>
              <a:gd name="T0" fmla="*/ 65 w 3699"/>
              <a:gd name="T1" fmla="*/ 0 h 3700"/>
              <a:gd name="T2" fmla="*/ 3632 w 3699"/>
              <a:gd name="T3" fmla="*/ 0 h 3700"/>
              <a:gd name="T4" fmla="*/ 3632 w 3699"/>
              <a:gd name="T5" fmla="*/ 0 h 3700"/>
              <a:gd name="T6" fmla="*/ 3698 w 3699"/>
              <a:gd name="T7" fmla="*/ 66 h 3700"/>
              <a:gd name="T8" fmla="*/ 3698 w 3699"/>
              <a:gd name="T9" fmla="*/ 3633 h 3700"/>
              <a:gd name="T10" fmla="*/ 3698 w 3699"/>
              <a:gd name="T11" fmla="*/ 3633 h 3700"/>
              <a:gd name="T12" fmla="*/ 3632 w 3699"/>
              <a:gd name="T13" fmla="*/ 3699 h 3700"/>
              <a:gd name="T14" fmla="*/ 65 w 3699"/>
              <a:gd name="T15" fmla="*/ 3699 h 3700"/>
              <a:gd name="T16" fmla="*/ 65 w 3699"/>
              <a:gd name="T17" fmla="*/ 3699 h 3700"/>
              <a:gd name="T18" fmla="*/ 0 w 3699"/>
              <a:gd name="T19" fmla="*/ 3633 h 3700"/>
              <a:gd name="T20" fmla="*/ 0 w 3699"/>
              <a:gd name="T21" fmla="*/ 66 h 3700"/>
              <a:gd name="T22" fmla="*/ 0 w 3699"/>
              <a:gd name="T23" fmla="*/ 66 h 3700"/>
              <a:gd name="T24" fmla="*/ 65 w 3699"/>
              <a:gd name="T25" fmla="*/ 0 h 3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99" h="3700">
                <a:moveTo>
                  <a:pt x="65" y="0"/>
                </a:moveTo>
                <a:lnTo>
                  <a:pt x="3632" y="0"/>
                </a:lnTo>
                <a:lnTo>
                  <a:pt x="3632" y="0"/>
                </a:lnTo>
                <a:cubicBezTo>
                  <a:pt x="3669" y="0"/>
                  <a:pt x="3698" y="30"/>
                  <a:pt x="3698" y="66"/>
                </a:cubicBezTo>
                <a:lnTo>
                  <a:pt x="3698" y="3633"/>
                </a:lnTo>
                <a:lnTo>
                  <a:pt x="3698" y="3633"/>
                </a:lnTo>
                <a:cubicBezTo>
                  <a:pt x="3698" y="3669"/>
                  <a:pt x="3669" y="3699"/>
                  <a:pt x="3632" y="3699"/>
                </a:cubicBezTo>
                <a:lnTo>
                  <a:pt x="65" y="3699"/>
                </a:lnTo>
                <a:lnTo>
                  <a:pt x="65" y="3699"/>
                </a:lnTo>
                <a:cubicBezTo>
                  <a:pt x="30" y="3699"/>
                  <a:pt x="0" y="3669"/>
                  <a:pt x="0" y="3633"/>
                </a:cubicBezTo>
                <a:lnTo>
                  <a:pt x="0" y="66"/>
                </a:lnTo>
                <a:lnTo>
                  <a:pt x="0" y="66"/>
                </a:lnTo>
                <a:cubicBezTo>
                  <a:pt x="0" y="30"/>
                  <a:pt x="30" y="0"/>
                  <a:pt x="65" y="0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 useBgFill="1">
        <p:nvSpPr>
          <p:cNvPr id="12295" name="Freeform 7">
            <a:extLst>
              <a:ext uri="{FF2B5EF4-FFF2-40B4-BE49-F238E27FC236}">
                <a16:creationId xmlns:a16="http://schemas.microsoft.com/office/drawing/2014/main" id="{424564CD-1AB3-B345-812F-A30D6E327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9456" y="4399398"/>
            <a:ext cx="1667262" cy="1667263"/>
          </a:xfrm>
          <a:custGeom>
            <a:avLst/>
            <a:gdLst>
              <a:gd name="T0" fmla="*/ 65 w 3698"/>
              <a:gd name="T1" fmla="*/ 0 h 3700"/>
              <a:gd name="T2" fmla="*/ 3632 w 3698"/>
              <a:gd name="T3" fmla="*/ 0 h 3700"/>
              <a:gd name="T4" fmla="*/ 3632 w 3698"/>
              <a:gd name="T5" fmla="*/ 0 h 3700"/>
              <a:gd name="T6" fmla="*/ 3697 w 3698"/>
              <a:gd name="T7" fmla="*/ 66 h 3700"/>
              <a:gd name="T8" fmla="*/ 3697 w 3698"/>
              <a:gd name="T9" fmla="*/ 3633 h 3700"/>
              <a:gd name="T10" fmla="*/ 3697 w 3698"/>
              <a:gd name="T11" fmla="*/ 3633 h 3700"/>
              <a:gd name="T12" fmla="*/ 3632 w 3698"/>
              <a:gd name="T13" fmla="*/ 3699 h 3700"/>
              <a:gd name="T14" fmla="*/ 65 w 3698"/>
              <a:gd name="T15" fmla="*/ 3699 h 3700"/>
              <a:gd name="T16" fmla="*/ 65 w 3698"/>
              <a:gd name="T17" fmla="*/ 3699 h 3700"/>
              <a:gd name="T18" fmla="*/ 0 w 3698"/>
              <a:gd name="T19" fmla="*/ 3633 h 3700"/>
              <a:gd name="T20" fmla="*/ 0 w 3698"/>
              <a:gd name="T21" fmla="*/ 66 h 3700"/>
              <a:gd name="T22" fmla="*/ 0 w 3698"/>
              <a:gd name="T23" fmla="*/ 66 h 3700"/>
              <a:gd name="T24" fmla="*/ 65 w 3698"/>
              <a:gd name="T25" fmla="*/ 0 h 3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98" h="3700">
                <a:moveTo>
                  <a:pt x="65" y="0"/>
                </a:moveTo>
                <a:lnTo>
                  <a:pt x="3632" y="0"/>
                </a:lnTo>
                <a:lnTo>
                  <a:pt x="3632" y="0"/>
                </a:lnTo>
                <a:cubicBezTo>
                  <a:pt x="3668" y="0"/>
                  <a:pt x="3697" y="30"/>
                  <a:pt x="3697" y="66"/>
                </a:cubicBezTo>
                <a:lnTo>
                  <a:pt x="3697" y="3633"/>
                </a:lnTo>
                <a:lnTo>
                  <a:pt x="3697" y="3633"/>
                </a:lnTo>
                <a:cubicBezTo>
                  <a:pt x="3697" y="3669"/>
                  <a:pt x="3668" y="3699"/>
                  <a:pt x="3632" y="3699"/>
                </a:cubicBezTo>
                <a:lnTo>
                  <a:pt x="65" y="3699"/>
                </a:lnTo>
                <a:lnTo>
                  <a:pt x="65" y="3699"/>
                </a:lnTo>
                <a:cubicBezTo>
                  <a:pt x="29" y="3699"/>
                  <a:pt x="0" y="3669"/>
                  <a:pt x="0" y="3633"/>
                </a:cubicBezTo>
                <a:lnTo>
                  <a:pt x="0" y="66"/>
                </a:lnTo>
                <a:lnTo>
                  <a:pt x="0" y="66"/>
                </a:lnTo>
                <a:cubicBezTo>
                  <a:pt x="0" y="30"/>
                  <a:pt x="29" y="0"/>
                  <a:pt x="65" y="0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12296" name="Freeform 8">
            <a:extLst>
              <a:ext uri="{FF2B5EF4-FFF2-40B4-BE49-F238E27FC236}">
                <a16:creationId xmlns:a16="http://schemas.microsoft.com/office/drawing/2014/main" id="{A799650D-552E-C845-81F0-6AA5143C6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269" y="4227211"/>
            <a:ext cx="2011636" cy="2011638"/>
          </a:xfrm>
          <a:custGeom>
            <a:avLst/>
            <a:gdLst>
              <a:gd name="T0" fmla="*/ 3239 w 4088"/>
              <a:gd name="T1" fmla="*/ 3699 h 4089"/>
              <a:gd name="T2" fmla="*/ 3239 w 4088"/>
              <a:gd name="T3" fmla="*/ 3699 h 4089"/>
              <a:gd name="T4" fmla="*/ 3697 w 4088"/>
              <a:gd name="T5" fmla="*/ 3240 h 4089"/>
              <a:gd name="T6" fmla="*/ 3697 w 4088"/>
              <a:gd name="T7" fmla="*/ 849 h 4089"/>
              <a:gd name="T8" fmla="*/ 3697 w 4088"/>
              <a:gd name="T9" fmla="*/ 849 h 4089"/>
              <a:gd name="T10" fmla="*/ 3239 w 4088"/>
              <a:gd name="T11" fmla="*/ 390 h 4089"/>
              <a:gd name="T12" fmla="*/ 848 w 4088"/>
              <a:gd name="T13" fmla="*/ 390 h 4089"/>
              <a:gd name="T14" fmla="*/ 848 w 4088"/>
              <a:gd name="T15" fmla="*/ 390 h 4089"/>
              <a:gd name="T16" fmla="*/ 389 w 4088"/>
              <a:gd name="T17" fmla="*/ 849 h 4089"/>
              <a:gd name="T18" fmla="*/ 389 w 4088"/>
              <a:gd name="T19" fmla="*/ 3240 h 4089"/>
              <a:gd name="T20" fmla="*/ 389 w 4088"/>
              <a:gd name="T21" fmla="*/ 3240 h 4089"/>
              <a:gd name="T22" fmla="*/ 848 w 4088"/>
              <a:gd name="T23" fmla="*/ 3699 h 4089"/>
              <a:gd name="T24" fmla="*/ 3239 w 4088"/>
              <a:gd name="T25" fmla="*/ 3699 h 4089"/>
              <a:gd name="T26" fmla="*/ 848 w 4088"/>
              <a:gd name="T27" fmla="*/ 0 h 4089"/>
              <a:gd name="T28" fmla="*/ 3239 w 4088"/>
              <a:gd name="T29" fmla="*/ 0 h 4089"/>
              <a:gd name="T30" fmla="*/ 3239 w 4088"/>
              <a:gd name="T31" fmla="*/ 0 h 4089"/>
              <a:gd name="T32" fmla="*/ 4087 w 4088"/>
              <a:gd name="T33" fmla="*/ 849 h 4089"/>
              <a:gd name="T34" fmla="*/ 4087 w 4088"/>
              <a:gd name="T35" fmla="*/ 3240 h 4089"/>
              <a:gd name="T36" fmla="*/ 4087 w 4088"/>
              <a:gd name="T37" fmla="*/ 3240 h 4089"/>
              <a:gd name="T38" fmla="*/ 3239 w 4088"/>
              <a:gd name="T39" fmla="*/ 4088 h 4089"/>
              <a:gd name="T40" fmla="*/ 848 w 4088"/>
              <a:gd name="T41" fmla="*/ 4088 h 4089"/>
              <a:gd name="T42" fmla="*/ 848 w 4088"/>
              <a:gd name="T43" fmla="*/ 4088 h 4089"/>
              <a:gd name="T44" fmla="*/ 0 w 4088"/>
              <a:gd name="T45" fmla="*/ 3240 h 4089"/>
              <a:gd name="T46" fmla="*/ 0 w 4088"/>
              <a:gd name="T47" fmla="*/ 849 h 4089"/>
              <a:gd name="T48" fmla="*/ 0 w 4088"/>
              <a:gd name="T49" fmla="*/ 849 h 4089"/>
              <a:gd name="T50" fmla="*/ 848 w 4088"/>
              <a:gd name="T51" fmla="*/ 0 h 4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088" h="4089">
                <a:moveTo>
                  <a:pt x="3239" y="3699"/>
                </a:moveTo>
                <a:lnTo>
                  <a:pt x="3239" y="3699"/>
                </a:lnTo>
                <a:cubicBezTo>
                  <a:pt x="3492" y="3699"/>
                  <a:pt x="3697" y="3493"/>
                  <a:pt x="3697" y="3240"/>
                </a:cubicBezTo>
                <a:lnTo>
                  <a:pt x="3697" y="849"/>
                </a:lnTo>
                <a:lnTo>
                  <a:pt x="3697" y="849"/>
                </a:lnTo>
                <a:cubicBezTo>
                  <a:pt x="3697" y="596"/>
                  <a:pt x="3492" y="390"/>
                  <a:pt x="3239" y="390"/>
                </a:cubicBezTo>
                <a:lnTo>
                  <a:pt x="848" y="390"/>
                </a:lnTo>
                <a:lnTo>
                  <a:pt x="848" y="390"/>
                </a:lnTo>
                <a:cubicBezTo>
                  <a:pt x="595" y="390"/>
                  <a:pt x="389" y="596"/>
                  <a:pt x="389" y="849"/>
                </a:cubicBezTo>
                <a:lnTo>
                  <a:pt x="389" y="3240"/>
                </a:lnTo>
                <a:lnTo>
                  <a:pt x="389" y="3240"/>
                </a:lnTo>
                <a:cubicBezTo>
                  <a:pt x="389" y="3493"/>
                  <a:pt x="595" y="3699"/>
                  <a:pt x="848" y="3699"/>
                </a:cubicBezTo>
                <a:lnTo>
                  <a:pt x="3239" y="3699"/>
                </a:lnTo>
                <a:close/>
                <a:moveTo>
                  <a:pt x="848" y="0"/>
                </a:moveTo>
                <a:lnTo>
                  <a:pt x="3239" y="0"/>
                </a:lnTo>
                <a:lnTo>
                  <a:pt x="3239" y="0"/>
                </a:lnTo>
                <a:cubicBezTo>
                  <a:pt x="3707" y="0"/>
                  <a:pt x="4087" y="381"/>
                  <a:pt x="4087" y="849"/>
                </a:cubicBezTo>
                <a:lnTo>
                  <a:pt x="4087" y="3240"/>
                </a:lnTo>
                <a:lnTo>
                  <a:pt x="4087" y="3240"/>
                </a:lnTo>
                <a:cubicBezTo>
                  <a:pt x="4087" y="3707"/>
                  <a:pt x="3707" y="4088"/>
                  <a:pt x="3239" y="4088"/>
                </a:cubicBezTo>
                <a:lnTo>
                  <a:pt x="848" y="4088"/>
                </a:lnTo>
                <a:lnTo>
                  <a:pt x="848" y="4088"/>
                </a:lnTo>
                <a:cubicBezTo>
                  <a:pt x="380" y="4088"/>
                  <a:pt x="0" y="3707"/>
                  <a:pt x="0" y="3240"/>
                </a:cubicBezTo>
                <a:lnTo>
                  <a:pt x="0" y="849"/>
                </a:lnTo>
                <a:lnTo>
                  <a:pt x="0" y="849"/>
                </a:lnTo>
                <a:cubicBezTo>
                  <a:pt x="0" y="381"/>
                  <a:pt x="380" y="0"/>
                  <a:pt x="8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12297" name="Freeform 9">
            <a:extLst>
              <a:ext uri="{FF2B5EF4-FFF2-40B4-BE49-F238E27FC236}">
                <a16:creationId xmlns:a16="http://schemas.microsoft.com/office/drawing/2014/main" id="{A56FB629-E6B1-6F4B-8661-20790D6C0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563" y="3856132"/>
            <a:ext cx="779048" cy="529493"/>
          </a:xfrm>
          <a:custGeom>
            <a:avLst/>
            <a:gdLst>
              <a:gd name="T0" fmla="*/ 790 w 1582"/>
              <a:gd name="T1" fmla="*/ 0 h 1077"/>
              <a:gd name="T2" fmla="*/ 0 w 1582"/>
              <a:gd name="T3" fmla="*/ 1076 h 1077"/>
              <a:gd name="T4" fmla="*/ 1581 w 1582"/>
              <a:gd name="T5" fmla="*/ 1076 h 1077"/>
              <a:gd name="T6" fmla="*/ 790 w 1582"/>
              <a:gd name="T7" fmla="*/ 0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2" h="1077">
                <a:moveTo>
                  <a:pt x="790" y="0"/>
                </a:moveTo>
                <a:lnTo>
                  <a:pt x="0" y="1076"/>
                </a:lnTo>
                <a:lnTo>
                  <a:pt x="1581" y="1076"/>
                </a:lnTo>
                <a:lnTo>
                  <a:pt x="790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 useBgFill="1">
        <p:nvSpPr>
          <p:cNvPr id="12298" name="Freeform 10">
            <a:extLst>
              <a:ext uri="{FF2B5EF4-FFF2-40B4-BE49-F238E27FC236}">
                <a16:creationId xmlns:a16="http://schemas.microsoft.com/office/drawing/2014/main" id="{3ED9B207-7F87-3C43-A9CF-34188561C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6700" y="4377748"/>
            <a:ext cx="1667263" cy="1667263"/>
          </a:xfrm>
          <a:custGeom>
            <a:avLst/>
            <a:gdLst>
              <a:gd name="T0" fmla="*/ 65 w 3699"/>
              <a:gd name="T1" fmla="*/ 0 h 3700"/>
              <a:gd name="T2" fmla="*/ 3632 w 3699"/>
              <a:gd name="T3" fmla="*/ 0 h 3700"/>
              <a:gd name="T4" fmla="*/ 3632 w 3699"/>
              <a:gd name="T5" fmla="*/ 0 h 3700"/>
              <a:gd name="T6" fmla="*/ 3698 w 3699"/>
              <a:gd name="T7" fmla="*/ 66 h 3700"/>
              <a:gd name="T8" fmla="*/ 3698 w 3699"/>
              <a:gd name="T9" fmla="*/ 3633 h 3700"/>
              <a:gd name="T10" fmla="*/ 3698 w 3699"/>
              <a:gd name="T11" fmla="*/ 3633 h 3700"/>
              <a:gd name="T12" fmla="*/ 3632 w 3699"/>
              <a:gd name="T13" fmla="*/ 3699 h 3700"/>
              <a:gd name="T14" fmla="*/ 65 w 3699"/>
              <a:gd name="T15" fmla="*/ 3699 h 3700"/>
              <a:gd name="T16" fmla="*/ 65 w 3699"/>
              <a:gd name="T17" fmla="*/ 3699 h 3700"/>
              <a:gd name="T18" fmla="*/ 0 w 3699"/>
              <a:gd name="T19" fmla="*/ 3633 h 3700"/>
              <a:gd name="T20" fmla="*/ 0 w 3699"/>
              <a:gd name="T21" fmla="*/ 66 h 3700"/>
              <a:gd name="T22" fmla="*/ 0 w 3699"/>
              <a:gd name="T23" fmla="*/ 66 h 3700"/>
              <a:gd name="T24" fmla="*/ 65 w 3699"/>
              <a:gd name="T25" fmla="*/ 0 h 3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99" h="3700">
                <a:moveTo>
                  <a:pt x="65" y="0"/>
                </a:moveTo>
                <a:lnTo>
                  <a:pt x="3632" y="0"/>
                </a:lnTo>
                <a:lnTo>
                  <a:pt x="3632" y="0"/>
                </a:lnTo>
                <a:cubicBezTo>
                  <a:pt x="3668" y="0"/>
                  <a:pt x="3698" y="30"/>
                  <a:pt x="3698" y="66"/>
                </a:cubicBezTo>
                <a:lnTo>
                  <a:pt x="3698" y="3633"/>
                </a:lnTo>
                <a:lnTo>
                  <a:pt x="3698" y="3633"/>
                </a:lnTo>
                <a:cubicBezTo>
                  <a:pt x="3698" y="3669"/>
                  <a:pt x="3668" y="3699"/>
                  <a:pt x="3632" y="3699"/>
                </a:cubicBezTo>
                <a:lnTo>
                  <a:pt x="65" y="3699"/>
                </a:lnTo>
                <a:lnTo>
                  <a:pt x="65" y="3699"/>
                </a:lnTo>
                <a:cubicBezTo>
                  <a:pt x="29" y="3699"/>
                  <a:pt x="0" y="3669"/>
                  <a:pt x="0" y="3633"/>
                </a:cubicBezTo>
                <a:lnTo>
                  <a:pt x="0" y="66"/>
                </a:lnTo>
                <a:lnTo>
                  <a:pt x="0" y="66"/>
                </a:lnTo>
                <a:cubicBezTo>
                  <a:pt x="0" y="30"/>
                  <a:pt x="29" y="0"/>
                  <a:pt x="65" y="0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12299" name="Freeform 11">
            <a:extLst>
              <a:ext uri="{FF2B5EF4-FFF2-40B4-BE49-F238E27FC236}">
                <a16:creationId xmlns:a16="http://schemas.microsoft.com/office/drawing/2014/main" id="{32B4081B-76A7-3E43-A2F2-C19C621B3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12" y="4205561"/>
            <a:ext cx="2011638" cy="2011638"/>
          </a:xfrm>
          <a:custGeom>
            <a:avLst/>
            <a:gdLst>
              <a:gd name="T0" fmla="*/ 3239 w 4089"/>
              <a:gd name="T1" fmla="*/ 3699 h 4089"/>
              <a:gd name="T2" fmla="*/ 3239 w 4089"/>
              <a:gd name="T3" fmla="*/ 3699 h 4089"/>
              <a:gd name="T4" fmla="*/ 3698 w 4089"/>
              <a:gd name="T5" fmla="*/ 3240 h 4089"/>
              <a:gd name="T6" fmla="*/ 3698 w 4089"/>
              <a:gd name="T7" fmla="*/ 849 h 4089"/>
              <a:gd name="T8" fmla="*/ 3698 w 4089"/>
              <a:gd name="T9" fmla="*/ 849 h 4089"/>
              <a:gd name="T10" fmla="*/ 3239 w 4089"/>
              <a:gd name="T11" fmla="*/ 390 h 4089"/>
              <a:gd name="T12" fmla="*/ 848 w 4089"/>
              <a:gd name="T13" fmla="*/ 390 h 4089"/>
              <a:gd name="T14" fmla="*/ 848 w 4089"/>
              <a:gd name="T15" fmla="*/ 390 h 4089"/>
              <a:gd name="T16" fmla="*/ 389 w 4089"/>
              <a:gd name="T17" fmla="*/ 849 h 4089"/>
              <a:gd name="T18" fmla="*/ 389 w 4089"/>
              <a:gd name="T19" fmla="*/ 3240 h 4089"/>
              <a:gd name="T20" fmla="*/ 389 w 4089"/>
              <a:gd name="T21" fmla="*/ 3240 h 4089"/>
              <a:gd name="T22" fmla="*/ 848 w 4089"/>
              <a:gd name="T23" fmla="*/ 3699 h 4089"/>
              <a:gd name="T24" fmla="*/ 3239 w 4089"/>
              <a:gd name="T25" fmla="*/ 3699 h 4089"/>
              <a:gd name="T26" fmla="*/ 848 w 4089"/>
              <a:gd name="T27" fmla="*/ 0 h 4089"/>
              <a:gd name="T28" fmla="*/ 3239 w 4089"/>
              <a:gd name="T29" fmla="*/ 0 h 4089"/>
              <a:gd name="T30" fmla="*/ 3239 w 4089"/>
              <a:gd name="T31" fmla="*/ 0 h 4089"/>
              <a:gd name="T32" fmla="*/ 4088 w 4089"/>
              <a:gd name="T33" fmla="*/ 849 h 4089"/>
              <a:gd name="T34" fmla="*/ 4088 w 4089"/>
              <a:gd name="T35" fmla="*/ 3240 h 4089"/>
              <a:gd name="T36" fmla="*/ 4088 w 4089"/>
              <a:gd name="T37" fmla="*/ 3240 h 4089"/>
              <a:gd name="T38" fmla="*/ 3239 w 4089"/>
              <a:gd name="T39" fmla="*/ 4088 h 4089"/>
              <a:gd name="T40" fmla="*/ 848 w 4089"/>
              <a:gd name="T41" fmla="*/ 4088 h 4089"/>
              <a:gd name="T42" fmla="*/ 848 w 4089"/>
              <a:gd name="T43" fmla="*/ 4088 h 4089"/>
              <a:gd name="T44" fmla="*/ 0 w 4089"/>
              <a:gd name="T45" fmla="*/ 3240 h 4089"/>
              <a:gd name="T46" fmla="*/ 0 w 4089"/>
              <a:gd name="T47" fmla="*/ 849 h 4089"/>
              <a:gd name="T48" fmla="*/ 0 w 4089"/>
              <a:gd name="T49" fmla="*/ 849 h 4089"/>
              <a:gd name="T50" fmla="*/ 848 w 4089"/>
              <a:gd name="T51" fmla="*/ 0 h 4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089" h="4089">
                <a:moveTo>
                  <a:pt x="3239" y="3699"/>
                </a:moveTo>
                <a:lnTo>
                  <a:pt x="3239" y="3699"/>
                </a:lnTo>
                <a:cubicBezTo>
                  <a:pt x="3492" y="3699"/>
                  <a:pt x="3698" y="3493"/>
                  <a:pt x="3698" y="3240"/>
                </a:cubicBezTo>
                <a:lnTo>
                  <a:pt x="3698" y="849"/>
                </a:lnTo>
                <a:lnTo>
                  <a:pt x="3698" y="849"/>
                </a:lnTo>
                <a:cubicBezTo>
                  <a:pt x="3698" y="596"/>
                  <a:pt x="3492" y="390"/>
                  <a:pt x="3239" y="390"/>
                </a:cubicBezTo>
                <a:lnTo>
                  <a:pt x="848" y="390"/>
                </a:lnTo>
                <a:lnTo>
                  <a:pt x="848" y="390"/>
                </a:lnTo>
                <a:cubicBezTo>
                  <a:pt x="596" y="390"/>
                  <a:pt x="389" y="596"/>
                  <a:pt x="389" y="849"/>
                </a:cubicBezTo>
                <a:lnTo>
                  <a:pt x="389" y="3240"/>
                </a:lnTo>
                <a:lnTo>
                  <a:pt x="389" y="3240"/>
                </a:lnTo>
                <a:cubicBezTo>
                  <a:pt x="389" y="3493"/>
                  <a:pt x="596" y="3699"/>
                  <a:pt x="848" y="3699"/>
                </a:cubicBezTo>
                <a:lnTo>
                  <a:pt x="3239" y="3699"/>
                </a:lnTo>
                <a:close/>
                <a:moveTo>
                  <a:pt x="848" y="0"/>
                </a:moveTo>
                <a:lnTo>
                  <a:pt x="3239" y="0"/>
                </a:lnTo>
                <a:lnTo>
                  <a:pt x="3239" y="0"/>
                </a:lnTo>
                <a:cubicBezTo>
                  <a:pt x="3707" y="0"/>
                  <a:pt x="4088" y="381"/>
                  <a:pt x="4088" y="849"/>
                </a:cubicBezTo>
                <a:lnTo>
                  <a:pt x="4088" y="3240"/>
                </a:lnTo>
                <a:lnTo>
                  <a:pt x="4088" y="3240"/>
                </a:lnTo>
                <a:cubicBezTo>
                  <a:pt x="4088" y="3707"/>
                  <a:pt x="3707" y="4088"/>
                  <a:pt x="3239" y="4088"/>
                </a:cubicBezTo>
                <a:lnTo>
                  <a:pt x="848" y="4088"/>
                </a:lnTo>
                <a:lnTo>
                  <a:pt x="848" y="4088"/>
                </a:lnTo>
                <a:cubicBezTo>
                  <a:pt x="381" y="4088"/>
                  <a:pt x="0" y="3707"/>
                  <a:pt x="0" y="3240"/>
                </a:cubicBezTo>
                <a:lnTo>
                  <a:pt x="0" y="849"/>
                </a:lnTo>
                <a:lnTo>
                  <a:pt x="0" y="849"/>
                </a:lnTo>
                <a:cubicBezTo>
                  <a:pt x="0" y="381"/>
                  <a:pt x="381" y="0"/>
                  <a:pt x="8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12300" name="Freeform 12">
            <a:extLst>
              <a:ext uri="{FF2B5EF4-FFF2-40B4-BE49-F238E27FC236}">
                <a16:creationId xmlns:a16="http://schemas.microsoft.com/office/drawing/2014/main" id="{835C9389-FF18-254B-B58F-4077BD80E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807" y="3834482"/>
            <a:ext cx="779049" cy="529493"/>
          </a:xfrm>
          <a:custGeom>
            <a:avLst/>
            <a:gdLst>
              <a:gd name="T0" fmla="*/ 791 w 1582"/>
              <a:gd name="T1" fmla="*/ 0 h 1077"/>
              <a:gd name="T2" fmla="*/ 0 w 1582"/>
              <a:gd name="T3" fmla="*/ 1076 h 1077"/>
              <a:gd name="T4" fmla="*/ 1581 w 1582"/>
              <a:gd name="T5" fmla="*/ 1076 h 1077"/>
              <a:gd name="T6" fmla="*/ 791 w 1582"/>
              <a:gd name="T7" fmla="*/ 0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2" h="1077">
                <a:moveTo>
                  <a:pt x="791" y="0"/>
                </a:moveTo>
                <a:lnTo>
                  <a:pt x="0" y="1076"/>
                </a:lnTo>
                <a:lnTo>
                  <a:pt x="1581" y="1076"/>
                </a:lnTo>
                <a:lnTo>
                  <a:pt x="791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1B9D4F-05B6-1140-871D-9564A18691D9}"/>
              </a:ext>
            </a:extLst>
          </p:cNvPr>
          <p:cNvSpPr txBox="1"/>
          <p:nvPr/>
        </p:nvSpPr>
        <p:spPr>
          <a:xfrm>
            <a:off x="2670612" y="391085"/>
            <a:ext cx="5951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4000" b="1" dirty="0">
                <a:solidFill>
                  <a:srgbClr val="08204C"/>
                </a:solidFill>
                <a:latin typeface="Poppins" pitchFamily="2" charset="77"/>
                <a:cs typeface="Poppins" pitchFamily="2" charset="77"/>
              </a:rPr>
              <a:t>Employer Programs     2020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E52D86-F917-1241-82A6-63C04A4A3ACE}"/>
              </a:ext>
            </a:extLst>
          </p:cNvPr>
          <p:cNvSpPr txBox="1"/>
          <p:nvPr/>
        </p:nvSpPr>
        <p:spPr>
          <a:xfrm>
            <a:off x="7909464" y="1947882"/>
            <a:ext cx="118173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0081D9">
                    <a:lumMod val="7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Compliance</a:t>
            </a:r>
          </a:p>
          <a:p>
            <a:pPr algn="ctr" defTabSz="914217"/>
            <a:r>
              <a:rPr lang="en-US" sz="1600" b="1" dirty="0">
                <a:solidFill>
                  <a:srgbClr val="0081D9">
                    <a:lumMod val="7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Assistance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9EE260-FD3C-7544-9954-53DFA728F79D}"/>
              </a:ext>
            </a:extLst>
          </p:cNvPr>
          <p:cNvSpPr txBox="1"/>
          <p:nvPr/>
        </p:nvSpPr>
        <p:spPr>
          <a:xfrm>
            <a:off x="5218623" y="2015667"/>
            <a:ext cx="1587379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02C980">
                    <a:lumMod val="7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Commute Programs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19EE2116-5F13-7D45-B93E-4AD2621D0357}"/>
              </a:ext>
            </a:extLst>
          </p:cNvPr>
          <p:cNvSpPr txBox="1">
            <a:spLocks/>
          </p:cNvSpPr>
          <p:nvPr/>
        </p:nvSpPr>
        <p:spPr>
          <a:xfrm>
            <a:off x="7832638" y="2493683"/>
            <a:ext cx="1361427" cy="117743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ts val="1750"/>
              </a:lnSpc>
            </a:pPr>
            <a:r>
              <a:rPr lang="en-US" sz="1200" dirty="0">
                <a:solidFill>
                  <a:srgbClr val="AAAAAA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Assist employers, property managers, municipalities with TDM compliance 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2E3A054B-CF04-4642-8D94-B74347B53924}"/>
              </a:ext>
            </a:extLst>
          </p:cNvPr>
          <p:cNvSpPr txBox="1">
            <a:spLocks/>
          </p:cNvSpPr>
          <p:nvPr/>
        </p:nvSpPr>
        <p:spPr>
          <a:xfrm>
            <a:off x="5362373" y="2585925"/>
            <a:ext cx="1361427" cy="117743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ts val="1750"/>
              </a:lnSpc>
            </a:pPr>
            <a:r>
              <a:rPr lang="en-US" sz="1200" dirty="0">
                <a:solidFill>
                  <a:srgbClr val="AAAAAA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Encourage the adoption of Commute.org’s TDM programs by employers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50139A6-C9A3-40E2-8FA0-2415EBB6B1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21684" r="22707" b="23436"/>
          <a:stretch/>
        </p:blipFill>
        <p:spPr>
          <a:xfrm>
            <a:off x="5287805" y="4574128"/>
            <a:ext cx="1449016" cy="1426280"/>
          </a:xfrm>
          <a:prstGeom prst="rect">
            <a:avLst/>
          </a:prstGeom>
        </p:spPr>
      </p:pic>
      <p:sp>
        <p:nvSpPr>
          <p:cNvPr id="52" name="Freeform 3">
            <a:extLst>
              <a:ext uri="{FF2B5EF4-FFF2-40B4-BE49-F238E27FC236}">
                <a16:creationId xmlns:a16="http://schemas.microsoft.com/office/drawing/2014/main" id="{63670FD6-E7B3-42AE-A8B9-0156E3AE6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099" y="1853175"/>
            <a:ext cx="1796802" cy="3459061"/>
          </a:xfrm>
          <a:custGeom>
            <a:avLst/>
            <a:gdLst>
              <a:gd name="T0" fmla="*/ 299 w 3650"/>
              <a:gd name="T1" fmla="*/ 6728 h 7027"/>
              <a:gd name="T2" fmla="*/ 3350 w 3650"/>
              <a:gd name="T3" fmla="*/ 6728 h 7027"/>
              <a:gd name="T4" fmla="*/ 3350 w 3650"/>
              <a:gd name="T5" fmla="*/ 504 h 7027"/>
              <a:gd name="T6" fmla="*/ 3350 w 3650"/>
              <a:gd name="T7" fmla="*/ 504 h 7027"/>
              <a:gd name="T8" fmla="*/ 3145 w 3650"/>
              <a:gd name="T9" fmla="*/ 299 h 7027"/>
              <a:gd name="T10" fmla="*/ 503 w 3650"/>
              <a:gd name="T11" fmla="*/ 299 h 7027"/>
              <a:gd name="T12" fmla="*/ 503 w 3650"/>
              <a:gd name="T13" fmla="*/ 299 h 7027"/>
              <a:gd name="T14" fmla="*/ 299 w 3650"/>
              <a:gd name="T15" fmla="*/ 504 h 7027"/>
              <a:gd name="T16" fmla="*/ 299 w 3650"/>
              <a:gd name="T17" fmla="*/ 6728 h 7027"/>
              <a:gd name="T18" fmla="*/ 3649 w 3650"/>
              <a:gd name="T19" fmla="*/ 7026 h 7027"/>
              <a:gd name="T20" fmla="*/ 0 w 3650"/>
              <a:gd name="T21" fmla="*/ 7026 h 7027"/>
              <a:gd name="T22" fmla="*/ 0 w 3650"/>
              <a:gd name="T23" fmla="*/ 504 h 7027"/>
              <a:gd name="T24" fmla="*/ 0 w 3650"/>
              <a:gd name="T25" fmla="*/ 504 h 7027"/>
              <a:gd name="T26" fmla="*/ 503 w 3650"/>
              <a:gd name="T27" fmla="*/ 0 h 7027"/>
              <a:gd name="T28" fmla="*/ 3145 w 3650"/>
              <a:gd name="T29" fmla="*/ 0 h 7027"/>
              <a:gd name="T30" fmla="*/ 3145 w 3650"/>
              <a:gd name="T31" fmla="*/ 0 h 7027"/>
              <a:gd name="T32" fmla="*/ 3649 w 3650"/>
              <a:gd name="T33" fmla="*/ 504 h 7027"/>
              <a:gd name="T34" fmla="*/ 3649 w 3650"/>
              <a:gd name="T35" fmla="*/ 7026 h 7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50" h="7027">
                <a:moveTo>
                  <a:pt x="299" y="6728"/>
                </a:moveTo>
                <a:lnTo>
                  <a:pt x="3350" y="6728"/>
                </a:lnTo>
                <a:lnTo>
                  <a:pt x="3350" y="504"/>
                </a:lnTo>
                <a:lnTo>
                  <a:pt x="3350" y="504"/>
                </a:lnTo>
                <a:cubicBezTo>
                  <a:pt x="3350" y="390"/>
                  <a:pt x="3258" y="299"/>
                  <a:pt x="3145" y="299"/>
                </a:cubicBezTo>
                <a:lnTo>
                  <a:pt x="503" y="299"/>
                </a:lnTo>
                <a:lnTo>
                  <a:pt x="503" y="299"/>
                </a:lnTo>
                <a:cubicBezTo>
                  <a:pt x="390" y="299"/>
                  <a:pt x="299" y="390"/>
                  <a:pt x="299" y="504"/>
                </a:cubicBezTo>
                <a:lnTo>
                  <a:pt x="299" y="6728"/>
                </a:lnTo>
                <a:close/>
                <a:moveTo>
                  <a:pt x="3649" y="7026"/>
                </a:moveTo>
                <a:lnTo>
                  <a:pt x="0" y="7026"/>
                </a:lnTo>
                <a:lnTo>
                  <a:pt x="0" y="504"/>
                </a:lnTo>
                <a:lnTo>
                  <a:pt x="0" y="504"/>
                </a:lnTo>
                <a:cubicBezTo>
                  <a:pt x="0" y="226"/>
                  <a:pt x="226" y="0"/>
                  <a:pt x="503" y="0"/>
                </a:cubicBezTo>
                <a:lnTo>
                  <a:pt x="3145" y="0"/>
                </a:lnTo>
                <a:lnTo>
                  <a:pt x="3145" y="0"/>
                </a:lnTo>
                <a:cubicBezTo>
                  <a:pt x="3423" y="0"/>
                  <a:pt x="3649" y="226"/>
                  <a:pt x="3649" y="504"/>
                </a:cubicBezTo>
                <a:lnTo>
                  <a:pt x="3649" y="7026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 useBgFill="1">
        <p:nvSpPr>
          <p:cNvPr id="53" name="Freeform 4">
            <a:extLst>
              <a:ext uri="{FF2B5EF4-FFF2-40B4-BE49-F238E27FC236}">
                <a16:creationId xmlns:a16="http://schemas.microsoft.com/office/drawing/2014/main" id="{CC347941-4CFB-4FC8-B479-05220A5E0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2764" y="4399398"/>
            <a:ext cx="1667262" cy="1667263"/>
          </a:xfrm>
          <a:custGeom>
            <a:avLst/>
            <a:gdLst>
              <a:gd name="T0" fmla="*/ 65 w 3699"/>
              <a:gd name="T1" fmla="*/ 0 h 3700"/>
              <a:gd name="T2" fmla="*/ 3632 w 3699"/>
              <a:gd name="T3" fmla="*/ 0 h 3700"/>
              <a:gd name="T4" fmla="*/ 3632 w 3699"/>
              <a:gd name="T5" fmla="*/ 0 h 3700"/>
              <a:gd name="T6" fmla="*/ 3698 w 3699"/>
              <a:gd name="T7" fmla="*/ 66 h 3700"/>
              <a:gd name="T8" fmla="*/ 3698 w 3699"/>
              <a:gd name="T9" fmla="*/ 3633 h 3700"/>
              <a:gd name="T10" fmla="*/ 3698 w 3699"/>
              <a:gd name="T11" fmla="*/ 3633 h 3700"/>
              <a:gd name="T12" fmla="*/ 3632 w 3699"/>
              <a:gd name="T13" fmla="*/ 3699 h 3700"/>
              <a:gd name="T14" fmla="*/ 65 w 3699"/>
              <a:gd name="T15" fmla="*/ 3699 h 3700"/>
              <a:gd name="T16" fmla="*/ 65 w 3699"/>
              <a:gd name="T17" fmla="*/ 3699 h 3700"/>
              <a:gd name="T18" fmla="*/ 0 w 3699"/>
              <a:gd name="T19" fmla="*/ 3633 h 3700"/>
              <a:gd name="T20" fmla="*/ 0 w 3699"/>
              <a:gd name="T21" fmla="*/ 66 h 3700"/>
              <a:gd name="T22" fmla="*/ 0 w 3699"/>
              <a:gd name="T23" fmla="*/ 66 h 3700"/>
              <a:gd name="T24" fmla="*/ 65 w 3699"/>
              <a:gd name="T25" fmla="*/ 0 h 3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99" h="3700">
                <a:moveTo>
                  <a:pt x="65" y="0"/>
                </a:moveTo>
                <a:lnTo>
                  <a:pt x="3632" y="0"/>
                </a:lnTo>
                <a:lnTo>
                  <a:pt x="3632" y="0"/>
                </a:lnTo>
                <a:cubicBezTo>
                  <a:pt x="3669" y="0"/>
                  <a:pt x="3698" y="30"/>
                  <a:pt x="3698" y="66"/>
                </a:cubicBezTo>
                <a:lnTo>
                  <a:pt x="3698" y="3633"/>
                </a:lnTo>
                <a:lnTo>
                  <a:pt x="3698" y="3633"/>
                </a:lnTo>
                <a:cubicBezTo>
                  <a:pt x="3698" y="3669"/>
                  <a:pt x="3669" y="3699"/>
                  <a:pt x="3632" y="3699"/>
                </a:cubicBezTo>
                <a:lnTo>
                  <a:pt x="65" y="3699"/>
                </a:lnTo>
                <a:lnTo>
                  <a:pt x="65" y="3699"/>
                </a:lnTo>
                <a:cubicBezTo>
                  <a:pt x="30" y="3699"/>
                  <a:pt x="0" y="3669"/>
                  <a:pt x="0" y="3633"/>
                </a:cubicBezTo>
                <a:lnTo>
                  <a:pt x="0" y="66"/>
                </a:lnTo>
                <a:lnTo>
                  <a:pt x="0" y="66"/>
                </a:lnTo>
                <a:cubicBezTo>
                  <a:pt x="0" y="30"/>
                  <a:pt x="30" y="0"/>
                  <a:pt x="65" y="0"/>
                </a:cubicBezTo>
              </a:path>
            </a:pathLst>
          </a:cu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0952DD1E-C6CD-48CF-8A9A-24F285DD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406" y="4227211"/>
            <a:ext cx="2011638" cy="2011638"/>
          </a:xfrm>
          <a:custGeom>
            <a:avLst/>
            <a:gdLst>
              <a:gd name="T0" fmla="*/ 3239 w 4089"/>
              <a:gd name="T1" fmla="*/ 3699 h 4089"/>
              <a:gd name="T2" fmla="*/ 3239 w 4089"/>
              <a:gd name="T3" fmla="*/ 3699 h 4089"/>
              <a:gd name="T4" fmla="*/ 3698 w 4089"/>
              <a:gd name="T5" fmla="*/ 3240 h 4089"/>
              <a:gd name="T6" fmla="*/ 3698 w 4089"/>
              <a:gd name="T7" fmla="*/ 849 h 4089"/>
              <a:gd name="T8" fmla="*/ 3698 w 4089"/>
              <a:gd name="T9" fmla="*/ 849 h 4089"/>
              <a:gd name="T10" fmla="*/ 3239 w 4089"/>
              <a:gd name="T11" fmla="*/ 390 h 4089"/>
              <a:gd name="T12" fmla="*/ 848 w 4089"/>
              <a:gd name="T13" fmla="*/ 390 h 4089"/>
              <a:gd name="T14" fmla="*/ 848 w 4089"/>
              <a:gd name="T15" fmla="*/ 390 h 4089"/>
              <a:gd name="T16" fmla="*/ 390 w 4089"/>
              <a:gd name="T17" fmla="*/ 849 h 4089"/>
              <a:gd name="T18" fmla="*/ 390 w 4089"/>
              <a:gd name="T19" fmla="*/ 3240 h 4089"/>
              <a:gd name="T20" fmla="*/ 390 w 4089"/>
              <a:gd name="T21" fmla="*/ 3240 h 4089"/>
              <a:gd name="T22" fmla="*/ 848 w 4089"/>
              <a:gd name="T23" fmla="*/ 3699 h 4089"/>
              <a:gd name="T24" fmla="*/ 3239 w 4089"/>
              <a:gd name="T25" fmla="*/ 3699 h 4089"/>
              <a:gd name="T26" fmla="*/ 848 w 4089"/>
              <a:gd name="T27" fmla="*/ 0 h 4089"/>
              <a:gd name="T28" fmla="*/ 3239 w 4089"/>
              <a:gd name="T29" fmla="*/ 0 h 4089"/>
              <a:gd name="T30" fmla="*/ 3239 w 4089"/>
              <a:gd name="T31" fmla="*/ 0 h 4089"/>
              <a:gd name="T32" fmla="*/ 4088 w 4089"/>
              <a:gd name="T33" fmla="*/ 849 h 4089"/>
              <a:gd name="T34" fmla="*/ 4088 w 4089"/>
              <a:gd name="T35" fmla="*/ 3240 h 4089"/>
              <a:gd name="T36" fmla="*/ 4088 w 4089"/>
              <a:gd name="T37" fmla="*/ 3240 h 4089"/>
              <a:gd name="T38" fmla="*/ 3239 w 4089"/>
              <a:gd name="T39" fmla="*/ 4088 h 4089"/>
              <a:gd name="T40" fmla="*/ 848 w 4089"/>
              <a:gd name="T41" fmla="*/ 4088 h 4089"/>
              <a:gd name="T42" fmla="*/ 848 w 4089"/>
              <a:gd name="T43" fmla="*/ 4088 h 4089"/>
              <a:gd name="T44" fmla="*/ 0 w 4089"/>
              <a:gd name="T45" fmla="*/ 3240 h 4089"/>
              <a:gd name="T46" fmla="*/ 0 w 4089"/>
              <a:gd name="T47" fmla="*/ 849 h 4089"/>
              <a:gd name="T48" fmla="*/ 0 w 4089"/>
              <a:gd name="T49" fmla="*/ 849 h 4089"/>
              <a:gd name="T50" fmla="*/ 848 w 4089"/>
              <a:gd name="T51" fmla="*/ 0 h 4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089" h="4089">
                <a:moveTo>
                  <a:pt x="3239" y="3699"/>
                </a:moveTo>
                <a:lnTo>
                  <a:pt x="3239" y="3699"/>
                </a:lnTo>
                <a:cubicBezTo>
                  <a:pt x="3493" y="3699"/>
                  <a:pt x="3698" y="3493"/>
                  <a:pt x="3698" y="3240"/>
                </a:cubicBezTo>
                <a:lnTo>
                  <a:pt x="3698" y="849"/>
                </a:lnTo>
                <a:lnTo>
                  <a:pt x="3698" y="849"/>
                </a:lnTo>
                <a:cubicBezTo>
                  <a:pt x="3698" y="596"/>
                  <a:pt x="3493" y="390"/>
                  <a:pt x="3239" y="390"/>
                </a:cubicBezTo>
                <a:lnTo>
                  <a:pt x="848" y="390"/>
                </a:lnTo>
                <a:lnTo>
                  <a:pt x="848" y="390"/>
                </a:lnTo>
                <a:cubicBezTo>
                  <a:pt x="596" y="390"/>
                  <a:pt x="390" y="596"/>
                  <a:pt x="390" y="849"/>
                </a:cubicBezTo>
                <a:lnTo>
                  <a:pt x="390" y="3240"/>
                </a:lnTo>
                <a:lnTo>
                  <a:pt x="390" y="3240"/>
                </a:lnTo>
                <a:cubicBezTo>
                  <a:pt x="390" y="3493"/>
                  <a:pt x="596" y="3699"/>
                  <a:pt x="848" y="3699"/>
                </a:cubicBezTo>
                <a:lnTo>
                  <a:pt x="3239" y="3699"/>
                </a:lnTo>
                <a:close/>
                <a:moveTo>
                  <a:pt x="848" y="0"/>
                </a:moveTo>
                <a:lnTo>
                  <a:pt x="3239" y="0"/>
                </a:lnTo>
                <a:lnTo>
                  <a:pt x="3239" y="0"/>
                </a:lnTo>
                <a:cubicBezTo>
                  <a:pt x="3708" y="0"/>
                  <a:pt x="4088" y="381"/>
                  <a:pt x="4088" y="849"/>
                </a:cubicBezTo>
                <a:lnTo>
                  <a:pt x="4088" y="3240"/>
                </a:lnTo>
                <a:lnTo>
                  <a:pt x="4088" y="3240"/>
                </a:lnTo>
                <a:cubicBezTo>
                  <a:pt x="4088" y="3707"/>
                  <a:pt x="3708" y="4088"/>
                  <a:pt x="3239" y="4088"/>
                </a:cubicBezTo>
                <a:lnTo>
                  <a:pt x="848" y="4088"/>
                </a:lnTo>
                <a:lnTo>
                  <a:pt x="848" y="4088"/>
                </a:lnTo>
                <a:cubicBezTo>
                  <a:pt x="381" y="4088"/>
                  <a:pt x="0" y="3707"/>
                  <a:pt x="0" y="3240"/>
                </a:cubicBezTo>
                <a:lnTo>
                  <a:pt x="0" y="849"/>
                </a:lnTo>
                <a:lnTo>
                  <a:pt x="0" y="849"/>
                </a:lnTo>
                <a:cubicBezTo>
                  <a:pt x="0" y="381"/>
                  <a:pt x="381" y="0"/>
                  <a:pt x="84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55" name="Freeform 6">
            <a:extLst>
              <a:ext uri="{FF2B5EF4-FFF2-40B4-BE49-F238E27FC236}">
                <a16:creationId xmlns:a16="http://schemas.microsoft.com/office/drawing/2014/main" id="{45C33CCF-4B4E-47CF-B410-E3D4340BE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871" y="3856132"/>
            <a:ext cx="779048" cy="529493"/>
          </a:xfrm>
          <a:custGeom>
            <a:avLst/>
            <a:gdLst>
              <a:gd name="T0" fmla="*/ 790 w 1582"/>
              <a:gd name="T1" fmla="*/ 0 h 1077"/>
              <a:gd name="T2" fmla="*/ 0 w 1582"/>
              <a:gd name="T3" fmla="*/ 1076 h 1077"/>
              <a:gd name="T4" fmla="*/ 1581 w 1582"/>
              <a:gd name="T5" fmla="*/ 1076 h 1077"/>
              <a:gd name="T6" fmla="*/ 790 w 1582"/>
              <a:gd name="T7" fmla="*/ 0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2" h="1077">
                <a:moveTo>
                  <a:pt x="790" y="0"/>
                </a:moveTo>
                <a:lnTo>
                  <a:pt x="0" y="1076"/>
                </a:lnTo>
                <a:lnTo>
                  <a:pt x="1581" y="1076"/>
                </a:lnTo>
                <a:lnTo>
                  <a:pt x="790" y="0"/>
                </a:lnTo>
              </a:path>
            </a:pathLst>
          </a:cu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217"/>
            <a:endParaRPr lang="en-US" sz="3266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B1DEC1D-7195-4F0E-958D-65BEC086E7A9}"/>
              </a:ext>
            </a:extLst>
          </p:cNvPr>
          <p:cNvSpPr txBox="1"/>
          <p:nvPr/>
        </p:nvSpPr>
        <p:spPr>
          <a:xfrm>
            <a:off x="3037668" y="2016839"/>
            <a:ext cx="121886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FF594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Resources</a:t>
            </a:r>
          </a:p>
          <a:p>
            <a:pPr algn="ctr" defTabSz="914217"/>
            <a:r>
              <a:rPr lang="en-US" sz="1600" b="1" dirty="0">
                <a:solidFill>
                  <a:srgbClr val="FF594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&amp; Education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1B1625FE-63D6-4FF4-8F0F-D2AAA701CC59}"/>
              </a:ext>
            </a:extLst>
          </p:cNvPr>
          <p:cNvSpPr txBox="1">
            <a:spLocks/>
          </p:cNvSpPr>
          <p:nvPr/>
        </p:nvSpPr>
        <p:spPr>
          <a:xfrm>
            <a:off x="2943511" y="2642188"/>
            <a:ext cx="1361427" cy="94660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ts val="1750"/>
              </a:lnSpc>
            </a:pPr>
            <a:r>
              <a:rPr lang="en-US" sz="1200" dirty="0">
                <a:solidFill>
                  <a:srgbClr val="AAAAAA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Provide resources and education to all employers in San Mateo County</a:t>
            </a:r>
          </a:p>
        </p:txBody>
      </p:sp>
      <p:pic>
        <p:nvPicPr>
          <p:cNvPr id="18" name="Picture 1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8BA841B6-D41C-4866-A30D-1D0B4E9C2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72" y="6381425"/>
            <a:ext cx="1409358" cy="47657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D4D391-5295-479C-BA6A-3B1C806534C1}"/>
              </a:ext>
            </a:extLst>
          </p:cNvPr>
          <p:cNvCxnSpPr>
            <a:cxnSpLocks/>
          </p:cNvCxnSpPr>
          <p:nvPr/>
        </p:nvCxnSpPr>
        <p:spPr>
          <a:xfrm>
            <a:off x="7334250" y="476250"/>
            <a:ext cx="0" cy="53805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source Icons - Download Free Vector Icons | Noun Project">
            <a:extLst>
              <a:ext uri="{FF2B5EF4-FFF2-40B4-BE49-F238E27FC236}">
                <a16:creationId xmlns:a16="http://schemas.microsoft.com/office/drawing/2014/main" id="{64E5EB08-9527-4988-B8E0-50BFCC4FF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276" y="4662460"/>
            <a:ext cx="1256252" cy="125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 For Compliance , Free Transparent Clipart - ClipartKey">
            <a:extLst>
              <a:ext uri="{FF2B5EF4-FFF2-40B4-BE49-F238E27FC236}">
                <a16:creationId xmlns:a16="http://schemas.microsoft.com/office/drawing/2014/main" id="{9C56A7AE-BFD1-4DB6-B3C1-1FE8381DE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962" y="4553551"/>
            <a:ext cx="1213249" cy="13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59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27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548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9BF45F-D183-4EA6-AF69-3D2B0A365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136583"/>
            <a:ext cx="1462088" cy="5848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6579" y="292168"/>
            <a:ext cx="8007572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Pandemic Response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94B6E5-D1E8-46A7-B846-1736DA8927C2}"/>
              </a:ext>
            </a:extLst>
          </p:cNvPr>
          <p:cNvSpPr/>
          <p:nvPr/>
        </p:nvSpPr>
        <p:spPr>
          <a:xfrm>
            <a:off x="838200" y="4959528"/>
            <a:ext cx="82391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Pause aggressive outreach and messaging efforts, but continue to support employers and commuters and build for the future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Mitigate the potential increase in congestion resulting from the decrease in commuters choosing shared mobility options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1E85-D24D-4149-BBA9-5E1526236A44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D26E9-AE9A-4646-8A43-A66A7A589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470" y="1576602"/>
            <a:ext cx="5988424" cy="30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3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626</Words>
  <Application>Microsoft Office PowerPoint</Application>
  <PresentationFormat>Widescreen</PresentationFormat>
  <Paragraphs>123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Lato Light</vt:lpstr>
      <vt:lpstr>Poppins</vt:lpstr>
      <vt:lpstr>Wingdings</vt:lpstr>
      <vt:lpstr>Office Theme</vt:lpstr>
      <vt:lpstr>1_Office Theme</vt:lpstr>
      <vt:lpstr>Retrospect</vt:lpstr>
      <vt:lpstr>PowerPoint Presentation</vt:lpstr>
      <vt:lpstr>Presentation Outline</vt:lpstr>
      <vt:lpstr>Agency Overview</vt:lpstr>
      <vt:lpstr>Board of Directors</vt:lpstr>
      <vt:lpstr>Commute.org Mission</vt:lpstr>
      <vt:lpstr>TDM Programs for San Mateo County</vt:lpstr>
      <vt:lpstr>PowerPoint Presentation</vt:lpstr>
      <vt:lpstr>PowerPoint Presentation</vt:lpstr>
      <vt:lpstr>Pandemic Response</vt:lpstr>
      <vt:lpstr>Pandemic Response</vt:lpstr>
      <vt:lpstr>Pandemic Response</vt:lpstr>
      <vt:lpstr>Carpool Rewards 2020</vt:lpstr>
      <vt:lpstr>PowerPoint Presentation</vt:lpstr>
      <vt:lpstr>Shuttle Program</vt:lpstr>
      <vt:lpstr>Shuttle Route Status</vt:lpstr>
      <vt:lpstr>Strategic Plan Update for 2021-2025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Ford</dc:creator>
  <cp:lastModifiedBy>John Ford</cp:lastModifiedBy>
  <cp:revision>86</cp:revision>
  <dcterms:created xsi:type="dcterms:W3CDTF">2019-02-25T20:50:39Z</dcterms:created>
  <dcterms:modified xsi:type="dcterms:W3CDTF">2020-11-03T20:44:17Z</dcterms:modified>
</cp:coreProperties>
</file>