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2"/>
  </p:notesMasterIdLst>
  <p:sldIdLst>
    <p:sldId id="3108" r:id="rId6"/>
    <p:sldId id="3074" r:id="rId7"/>
    <p:sldId id="3103" r:id="rId8"/>
    <p:sldId id="3106" r:id="rId9"/>
    <p:sldId id="3109" r:id="rId10"/>
    <p:sldId id="3111" r:id="rId11"/>
    <p:sldId id="3110" r:id="rId12"/>
    <p:sldId id="3112" r:id="rId13"/>
    <p:sldId id="3114" r:id="rId14"/>
    <p:sldId id="3115" r:id="rId15"/>
    <p:sldId id="3116" r:id="rId16"/>
    <p:sldId id="3117" r:id="rId17"/>
    <p:sldId id="3118" r:id="rId18"/>
    <p:sldId id="3119" r:id="rId19"/>
    <p:sldId id="3120" r:id="rId20"/>
    <p:sldId id="31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right" initials="SW" lastIdx="1" clrIdx="0">
    <p:extLst>
      <p:ext uri="{19B8F6BF-5375-455C-9EA6-DF929625EA0E}">
        <p15:presenceInfo xmlns:p15="http://schemas.microsoft.com/office/powerpoint/2012/main" userId="S::swright@smcgov.org::36d5d2be-5d38-4da2-9d6b-e7d34e4867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A1A5D-7ACC-4355-A14F-C7B087AC193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89A920-7764-4955-9904-CB50DC41E36A}">
      <dgm:prSet phldrT="[Text]"/>
      <dgm:spPr/>
      <dgm:t>
        <a:bodyPr/>
        <a:lstStyle/>
        <a:p>
          <a:r>
            <a:rPr lang="en-US" dirty="0"/>
            <a:t>Contractors</a:t>
          </a:r>
        </a:p>
      </dgm:t>
    </dgm:pt>
    <dgm:pt modelId="{6D00F8F9-E5DD-4C41-A7F4-C660A9713622}" type="parTrans" cxnId="{BD22EAF9-8013-4FD7-899B-68E224E81788}">
      <dgm:prSet/>
      <dgm:spPr/>
      <dgm:t>
        <a:bodyPr/>
        <a:lstStyle/>
        <a:p>
          <a:endParaRPr lang="en-US"/>
        </a:p>
      </dgm:t>
    </dgm:pt>
    <dgm:pt modelId="{3B9058BC-08CB-4C95-B636-AB9DB446639C}" type="sibTrans" cxnId="{BD22EAF9-8013-4FD7-899B-68E224E81788}">
      <dgm:prSet/>
      <dgm:spPr/>
      <dgm:t>
        <a:bodyPr/>
        <a:lstStyle/>
        <a:p>
          <a:endParaRPr lang="en-US"/>
        </a:p>
      </dgm:t>
    </dgm:pt>
    <dgm:pt modelId="{C6664ACD-C943-41A1-B973-22CF3D209DD8}">
      <dgm:prSet phldrT="[Text]"/>
      <dgm:spPr/>
      <dgm:t>
        <a:bodyPr/>
        <a:lstStyle/>
        <a:p>
          <a:r>
            <a:rPr lang="en-US" dirty="0"/>
            <a:t>4 attendees</a:t>
          </a:r>
        </a:p>
      </dgm:t>
    </dgm:pt>
    <dgm:pt modelId="{C5588BA9-9469-4616-B87E-75F1E6458E5E}" type="parTrans" cxnId="{694D4CA1-D6A2-4D04-BC12-95909DFA843D}">
      <dgm:prSet/>
      <dgm:spPr/>
      <dgm:t>
        <a:bodyPr/>
        <a:lstStyle/>
        <a:p>
          <a:endParaRPr lang="en-US"/>
        </a:p>
      </dgm:t>
    </dgm:pt>
    <dgm:pt modelId="{3F135275-D735-4687-B5E5-8023C2550849}" type="sibTrans" cxnId="{694D4CA1-D6A2-4D04-BC12-95909DFA843D}">
      <dgm:prSet/>
      <dgm:spPr/>
      <dgm:t>
        <a:bodyPr/>
        <a:lstStyle/>
        <a:p>
          <a:endParaRPr lang="en-US"/>
        </a:p>
      </dgm:t>
    </dgm:pt>
    <dgm:pt modelId="{25D20C10-2A04-4C12-9978-F31D8A90AA27}">
      <dgm:prSet phldrT="[Text]"/>
      <dgm:spPr/>
      <dgm:t>
        <a:bodyPr/>
        <a:lstStyle/>
        <a:p>
          <a:r>
            <a:rPr lang="en-US" dirty="0"/>
            <a:t>some </a:t>
          </a:r>
          <a:r>
            <a:rPr lang="en-US" dirty="0" err="1"/>
            <a:t>BayREN</a:t>
          </a:r>
          <a:r>
            <a:rPr lang="en-US" dirty="0"/>
            <a:t> contractors, some not</a:t>
          </a:r>
        </a:p>
      </dgm:t>
    </dgm:pt>
    <dgm:pt modelId="{D8A28918-1CF6-4B02-AE18-124C2E4A8BD6}" type="parTrans" cxnId="{2E89BBE2-C215-4DB4-B69A-94E18DE13C83}">
      <dgm:prSet/>
      <dgm:spPr/>
      <dgm:t>
        <a:bodyPr/>
        <a:lstStyle/>
        <a:p>
          <a:endParaRPr lang="en-US"/>
        </a:p>
      </dgm:t>
    </dgm:pt>
    <dgm:pt modelId="{C221982C-65B4-4645-BC75-0DF6C9E4B597}" type="sibTrans" cxnId="{2E89BBE2-C215-4DB4-B69A-94E18DE13C83}">
      <dgm:prSet/>
      <dgm:spPr/>
      <dgm:t>
        <a:bodyPr/>
        <a:lstStyle/>
        <a:p>
          <a:endParaRPr lang="en-US"/>
        </a:p>
      </dgm:t>
    </dgm:pt>
    <dgm:pt modelId="{7A6A08CE-5470-463E-9DEC-DA529FFB11A9}">
      <dgm:prSet phldrT="[Text]"/>
      <dgm:spPr/>
      <dgm:t>
        <a:bodyPr/>
        <a:lstStyle/>
        <a:p>
          <a:r>
            <a:rPr lang="en-US" dirty="0"/>
            <a:t>Homeowners</a:t>
          </a:r>
        </a:p>
      </dgm:t>
    </dgm:pt>
    <dgm:pt modelId="{7DC781B8-0136-4A71-BA8A-314A8B16AF5A}" type="parTrans" cxnId="{E28E44BB-01EE-47DD-BDC3-550D77C47841}">
      <dgm:prSet/>
      <dgm:spPr/>
      <dgm:t>
        <a:bodyPr/>
        <a:lstStyle/>
        <a:p>
          <a:endParaRPr lang="en-US"/>
        </a:p>
      </dgm:t>
    </dgm:pt>
    <dgm:pt modelId="{6BC41E0C-253E-4DF6-9519-DDE79E217958}" type="sibTrans" cxnId="{E28E44BB-01EE-47DD-BDC3-550D77C47841}">
      <dgm:prSet/>
      <dgm:spPr/>
      <dgm:t>
        <a:bodyPr/>
        <a:lstStyle/>
        <a:p>
          <a:endParaRPr lang="en-US"/>
        </a:p>
      </dgm:t>
    </dgm:pt>
    <dgm:pt modelId="{9DD7EC55-4BF3-4773-80FA-56198591039C}">
      <dgm:prSet phldrT="[Text]"/>
      <dgm:spPr/>
      <dgm:t>
        <a:bodyPr/>
        <a:lstStyle/>
        <a:p>
          <a:r>
            <a:rPr lang="en-US" dirty="0"/>
            <a:t>17 attendees</a:t>
          </a:r>
        </a:p>
      </dgm:t>
    </dgm:pt>
    <dgm:pt modelId="{4E0CA58A-94E0-408B-A830-5072CE05E1AF}" type="parTrans" cxnId="{D4137498-DA7D-4D89-9C55-BD7EFC71A681}">
      <dgm:prSet/>
      <dgm:spPr/>
      <dgm:t>
        <a:bodyPr/>
        <a:lstStyle/>
        <a:p>
          <a:endParaRPr lang="en-US"/>
        </a:p>
      </dgm:t>
    </dgm:pt>
    <dgm:pt modelId="{484B13BA-2F95-4C3B-98B0-17F1F704228E}" type="sibTrans" cxnId="{D4137498-DA7D-4D89-9C55-BD7EFC71A681}">
      <dgm:prSet/>
      <dgm:spPr/>
      <dgm:t>
        <a:bodyPr/>
        <a:lstStyle/>
        <a:p>
          <a:endParaRPr lang="en-US"/>
        </a:p>
      </dgm:t>
    </dgm:pt>
    <dgm:pt modelId="{8B545D29-C166-45EB-8C45-9F9C616C2339}">
      <dgm:prSet phldrT="[Text]"/>
      <dgm:spPr/>
      <dgm:t>
        <a:bodyPr/>
        <a:lstStyle/>
        <a:p>
          <a:r>
            <a:rPr lang="en-US" dirty="0"/>
            <a:t>All are “very interested” or “somewhat interested” in converting to all-electric</a:t>
          </a:r>
        </a:p>
      </dgm:t>
    </dgm:pt>
    <dgm:pt modelId="{04234FE1-1BCA-4D30-BFA8-37443F96A506}" type="parTrans" cxnId="{34DD6E08-E386-40D7-B0CF-C48EC5EA9D7D}">
      <dgm:prSet/>
      <dgm:spPr/>
      <dgm:t>
        <a:bodyPr/>
        <a:lstStyle/>
        <a:p>
          <a:endParaRPr lang="en-US"/>
        </a:p>
      </dgm:t>
    </dgm:pt>
    <dgm:pt modelId="{B681707E-A0D9-42F5-95BA-475278235777}" type="sibTrans" cxnId="{34DD6E08-E386-40D7-B0CF-C48EC5EA9D7D}">
      <dgm:prSet/>
      <dgm:spPr/>
      <dgm:t>
        <a:bodyPr/>
        <a:lstStyle/>
        <a:p>
          <a:endParaRPr lang="en-US"/>
        </a:p>
      </dgm:t>
    </dgm:pt>
    <dgm:pt modelId="{D4A34AE2-28EC-4E08-84D8-D1D6FCDD9AC2}">
      <dgm:prSet phldrT="[Text]"/>
      <dgm:spPr/>
      <dgm:t>
        <a:bodyPr/>
        <a:lstStyle/>
        <a:p>
          <a:r>
            <a:rPr lang="en-US" dirty="0"/>
            <a:t>Hot water heaters only, whole-house electrification contractor, energy audits</a:t>
          </a:r>
        </a:p>
      </dgm:t>
    </dgm:pt>
    <dgm:pt modelId="{1D62B80E-D62D-4AE9-B06D-36095AB8033B}" type="parTrans" cxnId="{F954A398-EC67-447E-BCAF-6C6D96FA2975}">
      <dgm:prSet/>
      <dgm:spPr/>
      <dgm:t>
        <a:bodyPr/>
        <a:lstStyle/>
        <a:p>
          <a:endParaRPr lang="en-US"/>
        </a:p>
      </dgm:t>
    </dgm:pt>
    <dgm:pt modelId="{FD63AEB3-3E73-4EF5-81A1-B6DE50A2BC93}" type="sibTrans" cxnId="{F954A398-EC67-447E-BCAF-6C6D96FA2975}">
      <dgm:prSet/>
      <dgm:spPr/>
      <dgm:t>
        <a:bodyPr/>
        <a:lstStyle/>
        <a:p>
          <a:endParaRPr lang="en-US"/>
        </a:p>
      </dgm:t>
    </dgm:pt>
    <dgm:pt modelId="{F4D9EE02-F0C2-4498-A2CB-FFF913EAEDEA}">
      <dgm:prSet phldrT="[Text]"/>
      <dgm:spPr/>
      <dgm:t>
        <a:bodyPr/>
        <a:lstStyle/>
        <a:p>
          <a:r>
            <a:rPr lang="en-US" dirty="0"/>
            <a:t>Most have done some projects, looking to do more</a:t>
          </a:r>
        </a:p>
      </dgm:t>
    </dgm:pt>
    <dgm:pt modelId="{685E7F47-957C-40CE-8F27-0A3E5EB11A4B}" type="parTrans" cxnId="{DC3C6054-93AD-413C-9E9C-0D8D9F7574DA}">
      <dgm:prSet/>
      <dgm:spPr/>
      <dgm:t>
        <a:bodyPr/>
        <a:lstStyle/>
        <a:p>
          <a:endParaRPr lang="en-US"/>
        </a:p>
      </dgm:t>
    </dgm:pt>
    <dgm:pt modelId="{FA6EDCCF-970D-498B-A47A-76E76906E149}" type="sibTrans" cxnId="{DC3C6054-93AD-413C-9E9C-0D8D9F7574DA}">
      <dgm:prSet/>
      <dgm:spPr/>
      <dgm:t>
        <a:bodyPr/>
        <a:lstStyle/>
        <a:p>
          <a:endParaRPr lang="en-US"/>
        </a:p>
      </dgm:t>
    </dgm:pt>
    <dgm:pt modelId="{0F02A6C9-2D7C-4E9F-87D2-6D5FCF1E6B95}" type="pres">
      <dgm:prSet presAssocID="{95EA1A5D-7ACC-4355-A14F-C7B087AC1934}" presName="Name0" presStyleCnt="0">
        <dgm:presLayoutVars>
          <dgm:dir/>
          <dgm:animLvl val="lvl"/>
          <dgm:resizeHandles val="exact"/>
        </dgm:presLayoutVars>
      </dgm:prSet>
      <dgm:spPr/>
    </dgm:pt>
    <dgm:pt modelId="{FB1CB32E-5ECF-4980-8660-F2E23C10F4F6}" type="pres">
      <dgm:prSet presAssocID="{7B89A920-7764-4955-9904-CB50DC41E36A}" presName="composite" presStyleCnt="0"/>
      <dgm:spPr/>
    </dgm:pt>
    <dgm:pt modelId="{A713B451-DFD2-4010-BAC5-A98459402CF7}" type="pres">
      <dgm:prSet presAssocID="{7B89A920-7764-4955-9904-CB50DC41E36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BDFED0A-8CFB-46F5-A6AB-5FB354304F63}" type="pres">
      <dgm:prSet presAssocID="{7B89A920-7764-4955-9904-CB50DC41E36A}" presName="desTx" presStyleLbl="alignAccFollowNode1" presStyleIdx="0" presStyleCnt="2">
        <dgm:presLayoutVars>
          <dgm:bulletEnabled val="1"/>
        </dgm:presLayoutVars>
      </dgm:prSet>
      <dgm:spPr/>
    </dgm:pt>
    <dgm:pt modelId="{61882EA4-8B5B-46A4-B1A7-A53D58F8F817}" type="pres">
      <dgm:prSet presAssocID="{3B9058BC-08CB-4C95-B636-AB9DB446639C}" presName="space" presStyleCnt="0"/>
      <dgm:spPr/>
    </dgm:pt>
    <dgm:pt modelId="{22C97CE9-7125-46E0-9099-E4224B2DD647}" type="pres">
      <dgm:prSet presAssocID="{7A6A08CE-5470-463E-9DEC-DA529FFB11A9}" presName="composite" presStyleCnt="0"/>
      <dgm:spPr/>
    </dgm:pt>
    <dgm:pt modelId="{D2D0F0FA-A503-4E54-B18F-F8B937A73DAB}" type="pres">
      <dgm:prSet presAssocID="{7A6A08CE-5470-463E-9DEC-DA529FFB11A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596C224-D880-4081-AB24-DF1FEFF0CBB5}" type="pres">
      <dgm:prSet presAssocID="{7A6A08CE-5470-463E-9DEC-DA529FFB11A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C9B9901-CB68-4B44-8DE7-8F53119A3332}" type="presOf" srcId="{7A6A08CE-5470-463E-9DEC-DA529FFB11A9}" destId="{D2D0F0FA-A503-4E54-B18F-F8B937A73DAB}" srcOrd="0" destOrd="0" presId="urn:microsoft.com/office/officeart/2005/8/layout/hList1"/>
    <dgm:cxn modelId="{34DD6E08-E386-40D7-B0CF-C48EC5EA9D7D}" srcId="{7A6A08CE-5470-463E-9DEC-DA529FFB11A9}" destId="{8B545D29-C166-45EB-8C45-9F9C616C2339}" srcOrd="1" destOrd="0" parTransId="{04234FE1-1BCA-4D30-BFA8-37443F96A506}" sibTransId="{B681707E-A0D9-42F5-95BA-475278235777}"/>
    <dgm:cxn modelId="{9EE3E31B-5461-4B9A-8CA5-C4B99976F607}" type="presOf" srcId="{7B89A920-7764-4955-9904-CB50DC41E36A}" destId="{A713B451-DFD2-4010-BAC5-A98459402CF7}" srcOrd="0" destOrd="0" presId="urn:microsoft.com/office/officeart/2005/8/layout/hList1"/>
    <dgm:cxn modelId="{6AD1F45B-A92A-403B-870A-F39F7307DF33}" type="presOf" srcId="{9DD7EC55-4BF3-4773-80FA-56198591039C}" destId="{E596C224-D880-4081-AB24-DF1FEFF0CBB5}" srcOrd="0" destOrd="0" presId="urn:microsoft.com/office/officeart/2005/8/layout/hList1"/>
    <dgm:cxn modelId="{9DF6BE6C-9F48-40F4-B1B9-2A5C81D8C2DA}" type="presOf" srcId="{D4A34AE2-28EC-4E08-84D8-D1D6FCDD9AC2}" destId="{FBDFED0A-8CFB-46F5-A6AB-5FB354304F63}" srcOrd="0" destOrd="2" presId="urn:microsoft.com/office/officeart/2005/8/layout/hList1"/>
    <dgm:cxn modelId="{7857804F-04B8-4C4B-A290-305FDD22F94F}" type="presOf" srcId="{25D20C10-2A04-4C12-9978-F31D8A90AA27}" destId="{FBDFED0A-8CFB-46F5-A6AB-5FB354304F63}" srcOrd="0" destOrd="1" presId="urn:microsoft.com/office/officeart/2005/8/layout/hList1"/>
    <dgm:cxn modelId="{DC3C6054-93AD-413C-9E9C-0D8D9F7574DA}" srcId="{7A6A08CE-5470-463E-9DEC-DA529FFB11A9}" destId="{F4D9EE02-F0C2-4498-A2CB-FFF913EAEDEA}" srcOrd="2" destOrd="0" parTransId="{685E7F47-957C-40CE-8F27-0A3E5EB11A4B}" sibTransId="{FA6EDCCF-970D-498B-A47A-76E76906E149}"/>
    <dgm:cxn modelId="{ADC06289-EC10-45A1-8BFE-6A040F02F763}" type="presOf" srcId="{F4D9EE02-F0C2-4498-A2CB-FFF913EAEDEA}" destId="{E596C224-D880-4081-AB24-DF1FEFF0CBB5}" srcOrd="0" destOrd="2" presId="urn:microsoft.com/office/officeart/2005/8/layout/hList1"/>
    <dgm:cxn modelId="{03BF538F-6AD1-4274-937D-69333CE15064}" type="presOf" srcId="{C6664ACD-C943-41A1-B973-22CF3D209DD8}" destId="{FBDFED0A-8CFB-46F5-A6AB-5FB354304F63}" srcOrd="0" destOrd="0" presId="urn:microsoft.com/office/officeart/2005/8/layout/hList1"/>
    <dgm:cxn modelId="{46C75994-8A0A-48DB-AEF1-8A319B843948}" type="presOf" srcId="{8B545D29-C166-45EB-8C45-9F9C616C2339}" destId="{E596C224-D880-4081-AB24-DF1FEFF0CBB5}" srcOrd="0" destOrd="1" presId="urn:microsoft.com/office/officeart/2005/8/layout/hList1"/>
    <dgm:cxn modelId="{D4137498-DA7D-4D89-9C55-BD7EFC71A681}" srcId="{7A6A08CE-5470-463E-9DEC-DA529FFB11A9}" destId="{9DD7EC55-4BF3-4773-80FA-56198591039C}" srcOrd="0" destOrd="0" parTransId="{4E0CA58A-94E0-408B-A830-5072CE05E1AF}" sibTransId="{484B13BA-2F95-4C3B-98B0-17F1F704228E}"/>
    <dgm:cxn modelId="{F954A398-EC67-447E-BCAF-6C6D96FA2975}" srcId="{7B89A920-7764-4955-9904-CB50DC41E36A}" destId="{D4A34AE2-28EC-4E08-84D8-D1D6FCDD9AC2}" srcOrd="2" destOrd="0" parTransId="{1D62B80E-D62D-4AE9-B06D-36095AB8033B}" sibTransId="{FD63AEB3-3E73-4EF5-81A1-B6DE50A2BC93}"/>
    <dgm:cxn modelId="{694D4CA1-D6A2-4D04-BC12-95909DFA843D}" srcId="{7B89A920-7764-4955-9904-CB50DC41E36A}" destId="{C6664ACD-C943-41A1-B973-22CF3D209DD8}" srcOrd="0" destOrd="0" parTransId="{C5588BA9-9469-4616-B87E-75F1E6458E5E}" sibTransId="{3F135275-D735-4687-B5E5-8023C2550849}"/>
    <dgm:cxn modelId="{E28E44BB-01EE-47DD-BDC3-550D77C47841}" srcId="{95EA1A5D-7ACC-4355-A14F-C7B087AC1934}" destId="{7A6A08CE-5470-463E-9DEC-DA529FFB11A9}" srcOrd="1" destOrd="0" parTransId="{7DC781B8-0136-4A71-BA8A-314A8B16AF5A}" sibTransId="{6BC41E0C-253E-4DF6-9519-DDE79E217958}"/>
    <dgm:cxn modelId="{352B44DE-87DD-456A-A35C-8036F72A16D2}" type="presOf" srcId="{95EA1A5D-7ACC-4355-A14F-C7B087AC1934}" destId="{0F02A6C9-2D7C-4E9F-87D2-6D5FCF1E6B95}" srcOrd="0" destOrd="0" presId="urn:microsoft.com/office/officeart/2005/8/layout/hList1"/>
    <dgm:cxn modelId="{2E89BBE2-C215-4DB4-B69A-94E18DE13C83}" srcId="{7B89A920-7764-4955-9904-CB50DC41E36A}" destId="{25D20C10-2A04-4C12-9978-F31D8A90AA27}" srcOrd="1" destOrd="0" parTransId="{D8A28918-1CF6-4B02-AE18-124C2E4A8BD6}" sibTransId="{C221982C-65B4-4645-BC75-0DF6C9E4B597}"/>
    <dgm:cxn modelId="{BD22EAF9-8013-4FD7-899B-68E224E81788}" srcId="{95EA1A5D-7ACC-4355-A14F-C7B087AC1934}" destId="{7B89A920-7764-4955-9904-CB50DC41E36A}" srcOrd="0" destOrd="0" parTransId="{6D00F8F9-E5DD-4C41-A7F4-C660A9713622}" sibTransId="{3B9058BC-08CB-4C95-B636-AB9DB446639C}"/>
    <dgm:cxn modelId="{904A0AD5-17B5-404D-B446-C149052008EA}" type="presParOf" srcId="{0F02A6C9-2D7C-4E9F-87D2-6D5FCF1E6B95}" destId="{FB1CB32E-5ECF-4980-8660-F2E23C10F4F6}" srcOrd="0" destOrd="0" presId="urn:microsoft.com/office/officeart/2005/8/layout/hList1"/>
    <dgm:cxn modelId="{D12D927B-9B29-4D8D-A0F3-C103B88B67F0}" type="presParOf" srcId="{FB1CB32E-5ECF-4980-8660-F2E23C10F4F6}" destId="{A713B451-DFD2-4010-BAC5-A98459402CF7}" srcOrd="0" destOrd="0" presId="urn:microsoft.com/office/officeart/2005/8/layout/hList1"/>
    <dgm:cxn modelId="{C3E9ECE2-2279-4C7C-AFEB-6A281F47E66B}" type="presParOf" srcId="{FB1CB32E-5ECF-4980-8660-F2E23C10F4F6}" destId="{FBDFED0A-8CFB-46F5-A6AB-5FB354304F63}" srcOrd="1" destOrd="0" presId="urn:microsoft.com/office/officeart/2005/8/layout/hList1"/>
    <dgm:cxn modelId="{4E1D94A5-7B3C-4B02-9DE3-811C50713CEF}" type="presParOf" srcId="{0F02A6C9-2D7C-4E9F-87D2-6D5FCF1E6B95}" destId="{61882EA4-8B5B-46A4-B1A7-A53D58F8F817}" srcOrd="1" destOrd="0" presId="urn:microsoft.com/office/officeart/2005/8/layout/hList1"/>
    <dgm:cxn modelId="{30F78E69-CDE9-4A86-9BB8-704790278E08}" type="presParOf" srcId="{0F02A6C9-2D7C-4E9F-87D2-6D5FCF1E6B95}" destId="{22C97CE9-7125-46E0-9099-E4224B2DD647}" srcOrd="2" destOrd="0" presId="urn:microsoft.com/office/officeart/2005/8/layout/hList1"/>
    <dgm:cxn modelId="{9FF84CF8-C3A4-42A0-B0C0-1C6AF542215D}" type="presParOf" srcId="{22C97CE9-7125-46E0-9099-E4224B2DD647}" destId="{D2D0F0FA-A503-4E54-B18F-F8B937A73DAB}" srcOrd="0" destOrd="0" presId="urn:microsoft.com/office/officeart/2005/8/layout/hList1"/>
    <dgm:cxn modelId="{1CDE366B-8C52-4F0E-943A-A564A70E7244}" type="presParOf" srcId="{22C97CE9-7125-46E0-9099-E4224B2DD647}" destId="{E596C224-D880-4081-AB24-DF1FEFF0CB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3B451-DFD2-4010-BAC5-A98459402CF7}">
      <dsp:nvSpPr>
        <dsp:cNvPr id="0" name=""/>
        <dsp:cNvSpPr/>
      </dsp:nvSpPr>
      <dsp:spPr>
        <a:xfrm>
          <a:off x="44" y="48600"/>
          <a:ext cx="4259629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Contractors</a:t>
          </a:r>
        </a:p>
      </dsp:txBody>
      <dsp:txXfrm>
        <a:off x="44" y="48600"/>
        <a:ext cx="4259629" cy="691200"/>
      </dsp:txXfrm>
    </dsp:sp>
    <dsp:sp modelId="{FBDFED0A-8CFB-46F5-A6AB-5FB354304F63}">
      <dsp:nvSpPr>
        <dsp:cNvPr id="0" name=""/>
        <dsp:cNvSpPr/>
      </dsp:nvSpPr>
      <dsp:spPr>
        <a:xfrm>
          <a:off x="44" y="739800"/>
          <a:ext cx="4259629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4 attendees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some </a:t>
          </a:r>
          <a:r>
            <a:rPr lang="en-US" sz="2400" kern="1200" dirty="0" err="1"/>
            <a:t>BayREN</a:t>
          </a:r>
          <a:r>
            <a:rPr lang="en-US" sz="2400" kern="1200" dirty="0"/>
            <a:t> contractors, some not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Hot water heaters only, whole-house electrification contractor, energy audits</a:t>
          </a:r>
        </a:p>
      </dsp:txBody>
      <dsp:txXfrm>
        <a:off x="44" y="739800"/>
        <a:ext cx="4259629" cy="2503439"/>
      </dsp:txXfrm>
    </dsp:sp>
    <dsp:sp modelId="{D2D0F0FA-A503-4E54-B18F-F8B937A73DAB}">
      <dsp:nvSpPr>
        <dsp:cNvPr id="0" name=""/>
        <dsp:cNvSpPr/>
      </dsp:nvSpPr>
      <dsp:spPr>
        <a:xfrm>
          <a:off x="4856022" y="48600"/>
          <a:ext cx="4259629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Homeowners</a:t>
          </a:r>
        </a:p>
      </dsp:txBody>
      <dsp:txXfrm>
        <a:off x="4856022" y="48600"/>
        <a:ext cx="4259629" cy="691200"/>
      </dsp:txXfrm>
    </dsp:sp>
    <dsp:sp modelId="{E596C224-D880-4081-AB24-DF1FEFF0CBB5}">
      <dsp:nvSpPr>
        <dsp:cNvPr id="0" name=""/>
        <dsp:cNvSpPr/>
      </dsp:nvSpPr>
      <dsp:spPr>
        <a:xfrm>
          <a:off x="4856022" y="739800"/>
          <a:ext cx="4259629" cy="25034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17 attendees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All are “very interested” or “somewhat interested” in converting to all-electric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Most have done some projects, looking to do more</a:t>
          </a:r>
        </a:p>
      </dsp:txBody>
      <dsp:txXfrm>
        <a:off x="4856022" y="739800"/>
        <a:ext cx="4259629" cy="2503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DDAAE-933C-4131-ABA3-080A24EE9A38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C07EC-9B98-4866-A750-5D90B6EA2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5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5489-170C-984E-A37D-FBE06F9369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09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C07EC-9B98-4866-A750-5D90B6EA27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65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65489-170C-984E-A37D-FBE06F9369B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7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46705"/>
            <a:ext cx="12192000" cy="3511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070" y="475488"/>
            <a:ext cx="4507885" cy="2704731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818547" y="3849722"/>
            <a:ext cx="8814816" cy="1490374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46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1818547" y="5760720"/>
            <a:ext cx="6209885" cy="10972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7984" y="5760719"/>
            <a:ext cx="5669280" cy="109728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8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83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435BAA-5336-7A42-9098-5EE879CA8B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E481E-133F-6E44-8C1E-8A6866122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34615" y="0"/>
            <a:ext cx="5657385" cy="6862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EA09B-7C97-B348-8AD4-059583589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335" y="2265362"/>
            <a:ext cx="5833946" cy="2387600"/>
          </a:xfrm>
        </p:spPr>
        <p:txBody>
          <a:bodyPr anchor="b"/>
          <a:lstStyle>
            <a:lvl1pPr algn="l"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07FC8-5E78-5C4C-B9C1-45BDB8DEA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335" y="4745037"/>
            <a:ext cx="5833946" cy="103129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E9FD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2B1FAF-0FFC-7344-940B-994EFC957F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0" y="6257318"/>
            <a:ext cx="947621" cy="5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1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21471-B887-094D-A5B5-7B7AE097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6F823-2B2B-2C46-8D48-6983B3A7D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2B18-D525-8048-B639-C746F4E7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A4AB4-DC53-2542-9495-CB032635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A28B-5DA4-D240-84E8-7FA5E771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11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7A4CB-1D33-414F-A47A-57D4C075A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3FF0D-347D-794B-BA9D-0E8122463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14133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27A1D-73DA-0948-8BCC-E37552BCB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4230" y="114133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62A41-3BE6-734B-97AF-BE50CB32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89A10-551C-8747-8296-46698E72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A28B-5DA4-D240-84E8-7FA5E771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2AC454-AA53-8145-889B-E02765B5FF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7517A8-B267-4847-B183-686560767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F943F7-C8DC-6A49-8CC2-520DCDEEB2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51089" y="770219"/>
            <a:ext cx="9165906" cy="548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95B3E72-1F47-7D46-A6F7-A184CEEA136E}"/>
              </a:ext>
            </a:extLst>
          </p:cNvPr>
          <p:cNvSpPr/>
          <p:nvPr userDrawn="1"/>
        </p:nvSpPr>
        <p:spPr>
          <a:xfrm>
            <a:off x="0" y="0"/>
            <a:ext cx="12192000" cy="61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F5182E-B8E1-5D4A-84C4-DCBC44B50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EACCC-48CD-9349-A36F-2CA51D6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CA28B-5DA4-D240-84E8-7FA5E7713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93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 flipH="1">
            <a:off x="0" y="-19692"/>
            <a:ext cx="12192000" cy="6052118"/>
          </a:xfrm>
          <a:prstGeom prst="rect">
            <a:avLst/>
          </a:prstGeom>
          <a:solidFill>
            <a:srgbClr val="A3C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2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2579688"/>
            <a:ext cx="7924800" cy="1470025"/>
          </a:xfrm>
        </p:spPr>
        <p:txBody>
          <a:bodyPr/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04003-C660-BA47-B2A7-3959436DD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0" y="6257318"/>
            <a:ext cx="947621" cy="5673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26211C-6B29-C644-B00F-64186419F067}"/>
              </a:ext>
            </a:extLst>
          </p:cNvPr>
          <p:cNvSpPr/>
          <p:nvPr userDrawn="1"/>
        </p:nvSpPr>
        <p:spPr>
          <a:xfrm>
            <a:off x="0" y="6033837"/>
            <a:ext cx="2295294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27783C-29DB-4642-91BC-1B031771E441}"/>
              </a:ext>
            </a:extLst>
          </p:cNvPr>
          <p:cNvSpPr/>
          <p:nvPr userDrawn="1"/>
        </p:nvSpPr>
        <p:spPr>
          <a:xfrm>
            <a:off x="4141811" y="6033837"/>
            <a:ext cx="8050190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642C84-7ECA-4A48-A309-C3433343EE97}"/>
              </a:ext>
            </a:extLst>
          </p:cNvPr>
          <p:cNvSpPr/>
          <p:nvPr userDrawn="1"/>
        </p:nvSpPr>
        <p:spPr>
          <a:xfrm>
            <a:off x="2354390" y="6032426"/>
            <a:ext cx="1728324" cy="457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11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395C-141B-49C2-80F4-85B88ED80A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762000" y="1828800"/>
            <a:ext cx="7315200" cy="1600200"/>
          </a:xfrm>
          <a:solidFill>
            <a:srgbClr val="000000">
              <a:alpha val="50196"/>
            </a:srgbClr>
          </a:solidFill>
          <a:ln>
            <a:noFill/>
          </a:ln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277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52400" y="152400"/>
            <a:ext cx="11868150" cy="653415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2395C-141B-49C2-80F4-85B88ED80A6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90600" y="1889125"/>
            <a:ext cx="9880600" cy="4283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319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792224"/>
            <a:ext cx="8872727" cy="4575692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32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400"/>
              </a:spcAft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8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5067" y="598248"/>
            <a:ext cx="6121349" cy="5126829"/>
          </a:xfrm>
        </p:spPr>
        <p:txBody>
          <a:bodyPr>
            <a:normAutofit/>
          </a:bodyPr>
          <a:lstStyle>
            <a:lvl1pPr marL="228600" indent="-228600">
              <a:buFont typeface="Wingdings" charset="2"/>
              <a:buChar char="§"/>
              <a:defRPr sz="3200">
                <a:solidFill>
                  <a:schemeClr val="tx1"/>
                </a:solidFill>
              </a:defRPr>
            </a:lvl1pPr>
            <a:lvl2pPr marL="685800" indent="-228600">
              <a:buFont typeface="Wingdings" charset="2"/>
              <a:buChar char="§"/>
              <a:defRPr sz="2800">
                <a:solidFill>
                  <a:schemeClr val="tx1"/>
                </a:solidFill>
              </a:defRPr>
            </a:lvl2pPr>
            <a:lvl3pPr marL="1143000" indent="-228600"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3pPr>
            <a:lvl4pPr marL="1600200" indent="-228600"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4pPr>
            <a:lvl5pPr marL="2057400" indent="-228600">
              <a:buFont typeface="Wingdings" charset="2"/>
              <a:buChar char="§"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39624" y="0"/>
            <a:ext cx="3305338" cy="2886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08" y="182880"/>
            <a:ext cx="2869473" cy="2523744"/>
          </a:xfrm>
          <a:noFill/>
        </p:spPr>
        <p:txBody>
          <a:bodyPr anchor="ctr" anchorCtr="0">
            <a:normAutofit/>
          </a:bodyPr>
          <a:lstStyle>
            <a:lvl1pPr algn="l">
              <a:defRPr sz="4000" b="0" i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39624" y="2886455"/>
            <a:ext cx="3305338" cy="39715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5938823"/>
            <a:ext cx="1950720" cy="7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7242047" cy="6858000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9000">
                <a:schemeClr val="accent1"/>
              </a:gs>
              <a:gs pos="100000">
                <a:schemeClr val="accent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96" y="914400"/>
            <a:ext cx="5811695" cy="1685473"/>
          </a:xfrm>
        </p:spPr>
        <p:txBody>
          <a:bodyPr anchor="b" anchorCtr="0">
            <a:no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7" y="2892549"/>
            <a:ext cx="5811694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5938823"/>
            <a:ext cx="1950720" cy="7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22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9000">
                <a:schemeClr val="accent1"/>
              </a:gs>
              <a:gs pos="100000">
                <a:schemeClr val="accent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696" y="914401"/>
            <a:ext cx="10109376" cy="1346600"/>
          </a:xfrm>
        </p:spPr>
        <p:txBody>
          <a:bodyPr anchor="b" anchorCtr="0">
            <a:noAutofit/>
          </a:bodyPr>
          <a:lstStyle>
            <a:lvl1pPr>
              <a:defRPr sz="5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6" y="2599873"/>
            <a:ext cx="10109375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6246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2192" y="365126"/>
            <a:ext cx="6042879" cy="61540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" y="2886454"/>
            <a:ext cx="3265713" cy="397154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39624" y="0"/>
            <a:ext cx="3305338" cy="2886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853" y="365125"/>
            <a:ext cx="2605516" cy="21586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5938823"/>
            <a:ext cx="1950720" cy="7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78" y="365125"/>
            <a:ext cx="9034585" cy="8775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6129" y="1737360"/>
            <a:ext cx="5705856" cy="398771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1500554"/>
            <a:ext cx="5175504" cy="5357445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5938823"/>
            <a:ext cx="1950720" cy="7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0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64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64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471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30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1500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9157"/>
            <a:ext cx="9743831" cy="940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4962"/>
            <a:ext cx="8634984" cy="4113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0" y="5938823"/>
            <a:ext cx="1950720" cy="75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4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400"/>
        </a:spcAft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400"/>
        </a:spcAft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323004-5D77-5743-AE13-0A0CB8B48B06}"/>
              </a:ext>
            </a:extLst>
          </p:cNvPr>
          <p:cNvSpPr/>
          <p:nvPr userDrawn="1"/>
        </p:nvSpPr>
        <p:spPr>
          <a:xfrm rot="10800000" flipH="1">
            <a:off x="0" y="0"/>
            <a:ext cx="12192000" cy="900460"/>
          </a:xfrm>
          <a:prstGeom prst="rect">
            <a:avLst/>
          </a:prstGeom>
          <a:solidFill>
            <a:srgbClr val="5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62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7DF4C-BB27-524E-A9C1-1838EE1A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2765"/>
            <a:ext cx="10515600" cy="7276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9EF81-59C6-4C41-94C9-437A15DF3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144186"/>
            <a:ext cx="11088362" cy="492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0460-D1E8-DF44-B5B3-38A551DEE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430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D9915-C7FF-6949-89D4-921EED1B1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9362" y="6356350"/>
            <a:ext cx="605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CA28B-5DA4-D240-84E8-7FA5E77130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D0BC7C-DFCB-B441-BDF3-6CEFA2A7866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0" y="6257318"/>
            <a:ext cx="947621" cy="5673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46FE28F-56E3-CD42-8785-8B14F4E01ED6}"/>
              </a:ext>
            </a:extLst>
          </p:cNvPr>
          <p:cNvSpPr/>
          <p:nvPr userDrawn="1"/>
        </p:nvSpPr>
        <p:spPr>
          <a:xfrm>
            <a:off x="0" y="893574"/>
            <a:ext cx="2295294" cy="45719"/>
          </a:xfrm>
          <a:prstGeom prst="rect">
            <a:avLst/>
          </a:prstGeom>
          <a:solidFill>
            <a:srgbClr val="A3C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82471E-5566-6D44-A3D0-631B0BC0D98B}"/>
              </a:ext>
            </a:extLst>
          </p:cNvPr>
          <p:cNvSpPr/>
          <p:nvPr userDrawn="1"/>
        </p:nvSpPr>
        <p:spPr>
          <a:xfrm>
            <a:off x="4141811" y="893574"/>
            <a:ext cx="8050190" cy="45719"/>
          </a:xfrm>
          <a:prstGeom prst="rect">
            <a:avLst/>
          </a:prstGeom>
          <a:solidFill>
            <a:srgbClr val="A3C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31D27C-7CCE-1843-981B-88E5CF6DC004}"/>
              </a:ext>
            </a:extLst>
          </p:cNvPr>
          <p:cNvSpPr/>
          <p:nvPr userDrawn="1"/>
        </p:nvSpPr>
        <p:spPr>
          <a:xfrm>
            <a:off x="2354390" y="892163"/>
            <a:ext cx="1728324" cy="45719"/>
          </a:xfrm>
          <a:prstGeom prst="rect">
            <a:avLst/>
          </a:prstGeom>
          <a:solidFill>
            <a:srgbClr val="A3C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1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wright@smcgov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13753" y="5760719"/>
            <a:ext cx="5669280" cy="109728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RMCP Committee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January 20,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18546" y="3435614"/>
            <a:ext cx="10117639" cy="2070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Systems Mapping Project </a:t>
            </a:r>
            <a:br>
              <a:rPr lang="en-US" dirty="0"/>
            </a:br>
            <a:r>
              <a:rPr lang="en-US" sz="3600" dirty="0"/>
              <a:t>Decarbonization of Existing Single-family Homes</a:t>
            </a:r>
          </a:p>
        </p:txBody>
      </p:sp>
    </p:spTree>
    <p:extLst>
      <p:ext uri="{BB962C8B-B14F-4D97-AF65-F5344CB8AC3E}">
        <p14:creationId xmlns:p14="http://schemas.microsoft.com/office/powerpoint/2010/main" val="2075015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5A30-6771-4221-8A41-B2B71F4A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#1: Instant rebates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1C98-B7F7-4E1C-8D40-060E0842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10784304" cy="19616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Minimize paperwork with upstream rebates. Start with heat pump water heaters, then additional aspects of electrification.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ED238D7-5167-4827-BD0F-37CE4CA1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433185"/>
              </p:ext>
            </p:extLst>
          </p:nvPr>
        </p:nvGraphicFramePr>
        <p:xfrm>
          <a:off x="838200" y="3266602"/>
          <a:ext cx="404394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947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Key Players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BayREN</a:t>
                      </a:r>
                      <a:r>
                        <a:rPr lang="en-US" dirty="0"/>
                        <a:t> (lead)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Contractor community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Energy Solutions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Energy Star and retail products platforms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Manufacturers (Energy Star has manufacturing council)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SMUD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IOU program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2B15422A-ADA7-4922-8C3E-EBDAD035F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16882"/>
              </p:ext>
            </p:extLst>
          </p:nvPr>
        </p:nvGraphicFramePr>
        <p:xfrm>
          <a:off x="5287881" y="3266602"/>
          <a:ext cx="404394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947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397413">
                <a:tc>
                  <a:txBody>
                    <a:bodyPr/>
                    <a:lstStyle/>
                    <a:p>
                      <a:r>
                        <a:rPr lang="en-US" dirty="0"/>
                        <a:t>First Next Step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280298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BayRen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make connections with the key players.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BayREN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host a kick-off meeting.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8222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5A30-6771-4221-8A41-B2B71F4A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#2: “Cash for clunkers” rebates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1C98-B7F7-4E1C-8D40-060E0842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24"/>
            <a:ext cx="10808367" cy="4575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Incremental incentive for residents who replace water heaters that still work. Market to homeowners and contractors.</a:t>
            </a:r>
          </a:p>
          <a:p>
            <a:pPr marL="0" indent="0">
              <a:buNone/>
            </a:pPr>
            <a:r>
              <a:rPr lang="en-US" dirty="0"/>
              <a:t>Issues to address: Recycling, how to avoid abuse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ED238D7-5167-4827-BD0F-37CE4CA1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96102"/>
              </p:ext>
            </p:extLst>
          </p:nvPr>
        </p:nvGraphicFramePr>
        <p:xfrm>
          <a:off x="838200" y="3735837"/>
          <a:ext cx="4043947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947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Key Players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BayREN</a:t>
                      </a:r>
                      <a:r>
                        <a:rPr lang="en-US" dirty="0"/>
                        <a:t> (lead)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Contractor community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Building Decarbonization Coalition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Transfer stations (recycling)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PG&amp;E (ask about their refrigerator recycling program)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Policy makers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2B15422A-ADA7-4922-8C3E-EBDAD035F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486570"/>
              </p:ext>
            </p:extLst>
          </p:nvPr>
        </p:nvGraphicFramePr>
        <p:xfrm>
          <a:off x="5287881" y="3735836"/>
          <a:ext cx="4043947" cy="2632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947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380045">
                <a:tc>
                  <a:txBody>
                    <a:bodyPr/>
                    <a:lstStyle/>
                    <a:p>
                      <a:r>
                        <a:rPr lang="en-US" dirty="0"/>
                        <a:t>First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22520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BayREN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host a kick-off meeting.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Scope out the regulatory implications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marketing plan (downstream and midstream)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 documentation requirements to prevent abuse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247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5A30-6771-4221-8A41-B2B71F4A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#3: Public/private financing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1C98-B7F7-4E1C-8D40-060E0842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24"/>
            <a:ext cx="10808367" cy="4575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Financing instrument that emphasizes leveraging public/private partnerships to make it easier for customers to access. Use public capital to make private capital more affordable.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ED238D7-5167-4827-BD0F-37CE4CA1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038696"/>
              </p:ext>
            </p:extLst>
          </p:nvPr>
        </p:nvGraphicFramePr>
        <p:xfrm>
          <a:off x="838200" y="3735837"/>
          <a:ext cx="425115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158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Key Players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BayREN</a:t>
                      </a:r>
                      <a:r>
                        <a:rPr lang="en-US" dirty="0"/>
                        <a:t> or regional administrator (lead)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Contractor community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East Bay Clean Energy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Coalition of CCAs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Building Decarbonization Coalition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BAC to move the private sector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institutions/banks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BC3 (including community or mission-driven banks)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2B15422A-ADA7-4922-8C3E-EBDAD035F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023559"/>
              </p:ext>
            </p:extLst>
          </p:nvPr>
        </p:nvGraphicFramePr>
        <p:xfrm>
          <a:off x="5372105" y="3735836"/>
          <a:ext cx="4043947" cy="294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947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380045">
                <a:tc>
                  <a:txBody>
                    <a:bodyPr/>
                    <a:lstStyle/>
                    <a:p>
                      <a:r>
                        <a:rPr lang="en-US" dirty="0"/>
                        <a:t>First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225203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BayREN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coordinate with EBCE to map out the likely stakeholders and how to start the conversation. (EBCE will be looking at the financials and might have models to use.)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 out the clean energy financing mechanism and TECH opportunity (Energy Solutions is working on innovative financing strategies)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2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5A30-6771-4221-8A41-B2B71F4A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#4: Streamline permitting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1C98-B7F7-4E1C-8D40-060E0842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224"/>
            <a:ext cx="10808367" cy="45756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Make it easier for contractors and residents to apply for building permits for electrification installations. Goal: Statewide Electrification Program (like solar).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ED238D7-5167-4827-BD0F-37CE4CA1A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55746"/>
              </p:ext>
            </p:extLst>
          </p:nvPr>
        </p:nvGraphicFramePr>
        <p:xfrm>
          <a:off x="838200" y="3735836"/>
          <a:ext cx="4251158" cy="2714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158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374408">
                <a:tc>
                  <a:txBody>
                    <a:bodyPr/>
                    <a:lstStyle/>
                    <a:p>
                      <a:r>
                        <a:rPr lang="en-US" dirty="0"/>
                        <a:t>Key Players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234005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BayREN</a:t>
                      </a:r>
                      <a:r>
                        <a:rPr lang="en-US" dirty="0"/>
                        <a:t> Codes &amp; Standards program (lead)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Tri Chapter Uniform Code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California Energy commission (compliance and enforcement division)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ICC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Climate-friendly chief building officials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State Senator Josh Becker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2B15422A-ADA7-4922-8C3E-EBDAD035F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91464"/>
              </p:ext>
            </p:extLst>
          </p:nvPr>
        </p:nvGraphicFramePr>
        <p:xfrm>
          <a:off x="5323977" y="3735836"/>
          <a:ext cx="4818642" cy="2714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8642">
                  <a:extLst>
                    <a:ext uri="{9D8B030D-6E8A-4147-A177-3AD203B41FA5}">
                      <a16:colId xmlns:a16="http://schemas.microsoft.com/office/drawing/2014/main" val="2199828724"/>
                    </a:ext>
                  </a:extLst>
                </a:gridCol>
              </a:tblGrid>
              <a:tr h="303058">
                <a:tc>
                  <a:txBody>
                    <a:bodyPr/>
                    <a:lstStyle/>
                    <a:p>
                      <a:r>
                        <a:rPr lang="en-US" dirty="0"/>
                        <a:t>First Next Steps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40283"/>
                  </a:ext>
                </a:extLst>
              </a:tr>
              <a:tr h="23487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BayREN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will discuss which level to address first: local/regional vs. state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building officials to get their ideas to solve the problem. Clarify how much permitting is really needed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 building code officials group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Educate building officials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 for support in building departments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104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1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497B-ECD0-4426-9BA5-822DA0C8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top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E7280-83AC-42C4-8B7C-78BF91D9E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10447420" cy="45756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 an </a:t>
            </a:r>
            <a:r>
              <a:rPr lang="en-US" b="1" dirty="0"/>
              <a:t>automated roadmap/project planning tool </a:t>
            </a:r>
            <a:r>
              <a:rPr lang="en-US" dirty="0"/>
              <a:t>for electrifying a property</a:t>
            </a:r>
          </a:p>
          <a:p>
            <a:r>
              <a:rPr lang="en-US" dirty="0"/>
              <a:t>"Groupon for Electrification" service that allows for group purchasing of </a:t>
            </a:r>
            <a:r>
              <a:rPr lang="en-US" b="1" dirty="0"/>
              <a:t>electrification plans (home visit </a:t>
            </a:r>
            <a:r>
              <a:rPr lang="en-US" dirty="0"/>
              <a:t>by a building performance expert). </a:t>
            </a:r>
          </a:p>
          <a:p>
            <a:r>
              <a:rPr lang="en-US" dirty="0"/>
              <a:t>Help building departments with </a:t>
            </a:r>
            <a:r>
              <a:rPr lang="en-US" b="1" dirty="0"/>
              <a:t>permit guidance </a:t>
            </a:r>
            <a:r>
              <a:rPr lang="en-US" dirty="0"/>
              <a:t>for various electrification products with online tools (addresses knowledge gap and need for speed)</a:t>
            </a:r>
          </a:p>
          <a:p>
            <a:r>
              <a:rPr lang="en-US" dirty="0"/>
              <a:t>Develop an </a:t>
            </a:r>
            <a:r>
              <a:rPr lang="en-US" b="1" dirty="0"/>
              <a:t>emergency water heater loaner program </a:t>
            </a:r>
            <a:r>
              <a:rPr lang="en-US" dirty="0"/>
              <a:t>for contractors </a:t>
            </a:r>
          </a:p>
        </p:txBody>
      </p:sp>
    </p:spTree>
    <p:extLst>
      <p:ext uri="{BB962C8B-B14F-4D97-AF65-F5344CB8AC3E}">
        <p14:creationId xmlns:p14="http://schemas.microsoft.com/office/powerpoint/2010/main" val="1643052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74CDB-4502-49E9-B91E-1C1A1EDB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B9011-7E68-416E-A3C8-3EF38ED0E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BayREN</a:t>
            </a:r>
            <a:r>
              <a:rPr lang="en-US" dirty="0"/>
              <a:t> project</a:t>
            </a:r>
          </a:p>
          <a:p>
            <a:pPr lvl="1"/>
            <a:r>
              <a:rPr lang="en-US" dirty="0"/>
              <a:t>Write final report</a:t>
            </a:r>
          </a:p>
          <a:p>
            <a:pPr lvl="1"/>
            <a:r>
              <a:rPr lang="en-US" dirty="0"/>
              <a:t>Share findings </a:t>
            </a:r>
          </a:p>
          <a:p>
            <a:pPr lvl="1"/>
            <a:r>
              <a:rPr lang="en-US" dirty="0"/>
              <a:t>Prompt “first next steps”</a:t>
            </a:r>
          </a:p>
          <a:p>
            <a:r>
              <a:rPr lang="en-US" dirty="0"/>
              <a:t>Develop case studies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4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084" y="422208"/>
            <a:ext cx="9743831" cy="94004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3AFD482E-0729-4A73-9721-4A37A1E6BD7C}"/>
              </a:ext>
            </a:extLst>
          </p:cNvPr>
          <p:cNvSpPr txBox="1">
            <a:spLocks/>
          </p:cNvSpPr>
          <p:nvPr/>
        </p:nvSpPr>
        <p:spPr>
          <a:xfrm>
            <a:off x="1224084" y="2080936"/>
            <a:ext cx="6931944" cy="41230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rgbClr val="636565"/>
                </a:solidFill>
              </a:rPr>
              <a:t>Susan Wright, County of San Mateo</a:t>
            </a:r>
            <a:br>
              <a:rPr lang="en-US" b="1" dirty="0">
                <a:solidFill>
                  <a:srgbClr val="636565"/>
                </a:solidFill>
              </a:rPr>
            </a:br>
            <a:r>
              <a:rPr lang="en-US" dirty="0">
                <a:solidFill>
                  <a:srgbClr val="636565"/>
                </a:solidFill>
                <a:hlinkClick r:id="rId3"/>
              </a:rPr>
              <a:t>swright@smcgov.org</a:t>
            </a:r>
            <a:r>
              <a:rPr lang="en-US" dirty="0">
                <a:solidFill>
                  <a:srgbClr val="636565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i="1" dirty="0">
              <a:solidFill>
                <a:srgbClr val="636565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400"/>
              </a:spcAft>
              <a:buClrTx/>
              <a:buSzTx/>
              <a:buFont typeface="Wingdings" charset="2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63656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02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5724-9C65-4F45-BB39-06BB0824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to “Map” the System</a:t>
            </a:r>
          </a:p>
        </p:txBody>
      </p:sp>
      <p:pic>
        <p:nvPicPr>
          <p:cNvPr id="3074" name="Picture 2" descr="Sample framing question: &#10;What are the variables that impact the level of residential carbon emissions &#10;Horne heating &amp; &#10;weatherizatbn &#10;Plug load cmsumption &#10;Existing Residential carbon emissions &#10;Appliance energy &#10;Waste productk)n ">
            <a:extLst>
              <a:ext uri="{FF2B5EF4-FFF2-40B4-BE49-F238E27FC236}">
                <a16:creationId xmlns:a16="http://schemas.microsoft.com/office/drawing/2014/main" id="{01FC24EB-DB32-49E5-A009-0D3EEEA05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"/>
          <a:stretch/>
        </p:blipFill>
        <p:spPr bwMode="auto">
          <a:xfrm>
            <a:off x="721385" y="3658001"/>
            <a:ext cx="4650897" cy="31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umni Archives - Page 7 of 10 - Presidio Graduate School">
            <a:extLst>
              <a:ext uri="{FF2B5EF4-FFF2-40B4-BE49-F238E27FC236}">
                <a16:creationId xmlns:a16="http://schemas.microsoft.com/office/drawing/2014/main" id="{5FEEF325-3668-4B04-9AD9-8DDCF4145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70" y="5958004"/>
            <a:ext cx="3000721" cy="62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763FD6-5556-4015-898F-078F5C04027E}"/>
              </a:ext>
            </a:extLst>
          </p:cNvPr>
          <p:cNvSpPr txBox="1">
            <a:spLocks/>
          </p:cNvSpPr>
          <p:nvPr/>
        </p:nvSpPr>
        <p:spPr>
          <a:xfrm>
            <a:off x="838201" y="1792224"/>
            <a:ext cx="4977383" cy="3362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2 Stakeholder workshops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October 28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December 9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883AC2A-B281-4127-9596-546FF9AFB268}"/>
              </a:ext>
            </a:extLst>
          </p:cNvPr>
          <p:cNvSpPr txBox="1">
            <a:spLocks/>
          </p:cNvSpPr>
          <p:nvPr/>
        </p:nvSpPr>
        <p:spPr>
          <a:xfrm>
            <a:off x="6689036" y="1792224"/>
            <a:ext cx="4977383" cy="2064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858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2 Focus groups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Contractors – Dec. 1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Homeowners – Dec.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B6F0C4-A397-4C8A-A912-4E891E94CF71}"/>
              </a:ext>
            </a:extLst>
          </p:cNvPr>
          <p:cNvSpPr txBox="1"/>
          <p:nvPr/>
        </p:nvSpPr>
        <p:spPr>
          <a:xfrm>
            <a:off x="10082464" y="5579013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Funded by: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BE0-7D8D-4BCD-B12C-7E5A6F7BAD09}"/>
              </a:ext>
            </a:extLst>
          </p:cNvPr>
          <p:cNvSpPr txBox="1"/>
          <p:nvPr/>
        </p:nvSpPr>
        <p:spPr>
          <a:xfrm>
            <a:off x="6504270" y="5579013"/>
            <a:ext cx="178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Guidance from:</a:t>
            </a:r>
          </a:p>
        </p:txBody>
      </p:sp>
    </p:spTree>
    <p:extLst>
      <p:ext uri="{BB962C8B-B14F-4D97-AF65-F5344CB8AC3E}">
        <p14:creationId xmlns:p14="http://schemas.microsoft.com/office/powerpoint/2010/main" val="36387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DA9C-1DE5-4AC4-8B40-4B512A3A1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ED63B-EEC4-43C1-A30D-4F370C1F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10109547" cy="194053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GOAL: </a:t>
            </a:r>
            <a:r>
              <a:rPr lang="en-US" dirty="0"/>
              <a:t>Discover barriers and opportunities to converting single-family homes from natural gas to electricity, especially heat pump water heaters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D6A65D6-DFC0-4759-8B6E-A1343D238608}"/>
              </a:ext>
            </a:extLst>
          </p:cNvPr>
          <p:cNvGraphicFramePr/>
          <p:nvPr/>
        </p:nvGraphicFramePr>
        <p:xfrm>
          <a:off x="838200" y="3422469"/>
          <a:ext cx="9115697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01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63AA-9D69-431B-AF98-721F213E3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Ideas – Program Design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90AF40-7F63-49AD-B8B9-D827824A3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10304416" cy="457569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Revamp rebate programs</a:t>
            </a:r>
          </a:p>
          <a:p>
            <a:pPr lvl="1"/>
            <a:r>
              <a:rPr lang="en-US" dirty="0"/>
              <a:t>They are currently inconsistent and uncoordinated </a:t>
            </a:r>
          </a:p>
          <a:p>
            <a:pPr lvl="1"/>
            <a:r>
              <a:rPr lang="en-US" dirty="0"/>
              <a:t>Consider product incentives AND outcome incentives</a:t>
            </a:r>
          </a:p>
          <a:p>
            <a:pPr lvl="1"/>
            <a:r>
              <a:rPr lang="en-US" dirty="0"/>
              <a:t>Instant rebates are popular</a:t>
            </a:r>
          </a:p>
          <a:p>
            <a:r>
              <a:rPr lang="en-US" sz="3300" dirty="0"/>
              <a:t>Overcome emergency-driven choices and actions</a:t>
            </a:r>
          </a:p>
          <a:p>
            <a:pPr lvl="1"/>
            <a:r>
              <a:rPr lang="en-US" sz="1800" dirty="0"/>
              <a:t>Loaner program</a:t>
            </a:r>
          </a:p>
          <a:p>
            <a:pPr lvl="1"/>
            <a:r>
              <a:rPr lang="en-US" sz="1800" dirty="0"/>
              <a:t>“Cash for clunkers” rebate: extra incentive for early retirement of working appliances</a:t>
            </a:r>
          </a:p>
          <a:p>
            <a:r>
              <a:rPr lang="en-US" dirty="0"/>
              <a:t>Support whole-home electrification </a:t>
            </a:r>
          </a:p>
          <a:p>
            <a:pPr lvl="1"/>
            <a:r>
              <a:rPr lang="en-US" dirty="0"/>
              <a:t>Combine technical &amp; financing assistance through one central contractor &amp; no extra charge to customer (e.g. supported by utility or county) (e.g. Boulder program)</a:t>
            </a:r>
          </a:p>
          <a:p>
            <a:pPr lvl="1"/>
            <a:r>
              <a:rPr lang="en-US" dirty="0"/>
              <a:t>Provide incentive for bundling/whole-house approach</a:t>
            </a:r>
          </a:p>
          <a:p>
            <a:r>
              <a:rPr lang="en-US" dirty="0"/>
              <a:t>Simplify financing</a:t>
            </a:r>
          </a:p>
          <a:p>
            <a:pPr lvl="1"/>
            <a:r>
              <a:rPr lang="en-US" dirty="0"/>
              <a:t>Desire for simplified, accessible financing, including “on-bill” financing</a:t>
            </a:r>
          </a:p>
          <a:p>
            <a:pPr lvl="1"/>
            <a:r>
              <a:rPr lang="en-US" dirty="0"/>
              <a:t>One large contractor provides financing through Service Financing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5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F41A3-2192-42E8-8318-3EC9F4ADB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Focus Group Ideas – Information &amp;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CF345-13C4-4232-A8A9-3072CD9C2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3"/>
            <a:ext cx="10696302" cy="47866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Enhancements to home advisor service</a:t>
            </a:r>
          </a:p>
          <a:p>
            <a:pPr lvl="1"/>
            <a:r>
              <a:rPr lang="en-US" dirty="0"/>
              <a:t>Knowledgeable about technologies, financing options, how to work with contractors, costs and “ripple” effects (e.g. needing upgrades to panel, changes to roofing material, ducting or plumbing changes, permitting requirements) </a:t>
            </a:r>
          </a:p>
          <a:p>
            <a:pPr lvl="1"/>
            <a:r>
              <a:rPr lang="en-US" dirty="0"/>
              <a:t>Would like a comprehensive “road map” of the full process and considerations of electrification</a:t>
            </a:r>
          </a:p>
          <a:p>
            <a:r>
              <a:rPr lang="en-US" dirty="0"/>
              <a:t>Would like a directory of qualified contractors with customer ratings</a:t>
            </a:r>
          </a:p>
          <a:p>
            <a:r>
              <a:rPr lang="en-US" dirty="0"/>
              <a:t>Create education sessions to help homeowners understand the process</a:t>
            </a:r>
          </a:p>
        </p:txBody>
      </p:sp>
    </p:spTree>
    <p:extLst>
      <p:ext uri="{BB962C8B-B14F-4D97-AF65-F5344CB8AC3E}">
        <p14:creationId xmlns:p14="http://schemas.microsoft.com/office/powerpoint/2010/main" val="223092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F18E6-CC25-43F2-9F29-F2ECCFEB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Ideas -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6A9C5-66C0-4103-9645-E15F148B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10439399" cy="4948210"/>
          </a:xfrm>
        </p:spPr>
        <p:txBody>
          <a:bodyPr>
            <a:noAutofit/>
          </a:bodyPr>
          <a:lstStyle/>
          <a:p>
            <a:r>
              <a:rPr lang="en-US" sz="2200" dirty="0"/>
              <a:t>Group purchasing</a:t>
            </a:r>
          </a:p>
          <a:p>
            <a:pPr lvl="1"/>
            <a:r>
              <a:rPr lang="en-US" sz="1800" dirty="0"/>
              <a:t>Variation on </a:t>
            </a:r>
            <a:r>
              <a:rPr lang="en-US" sz="1800" dirty="0" err="1"/>
              <a:t>Sunshares</a:t>
            </a:r>
            <a:r>
              <a:rPr lang="en-US" sz="1800" dirty="0"/>
              <a:t> program - Maybe focus bundling on specific commodities like HPWH or electrical panel upgrades that don’t vary as much across customers segments </a:t>
            </a:r>
          </a:p>
          <a:p>
            <a:pPr lvl="1"/>
            <a:r>
              <a:rPr lang="en-US" sz="1800" dirty="0"/>
              <a:t>Target outreach to certain types of homes that are likely ripe for appliance upgrades (new homeowners who may plan to remodel, houses that are 8 to 15 years old)</a:t>
            </a:r>
          </a:p>
          <a:p>
            <a:r>
              <a:rPr lang="en-US" sz="2200" dirty="0"/>
              <a:t>Create support networks </a:t>
            </a:r>
          </a:p>
          <a:p>
            <a:pPr lvl="1"/>
            <a:r>
              <a:rPr lang="en-US" sz="1800" dirty="0"/>
              <a:t>Contractors may like a LinkedIn group, lists of other vetted contractors, occasional Zoom sessions to share learning</a:t>
            </a:r>
          </a:p>
          <a:p>
            <a:pPr lvl="1"/>
            <a:r>
              <a:rPr lang="en-US" sz="1800" dirty="0"/>
              <a:t>Customers talk about an ambassador program so that people could talk with others </a:t>
            </a:r>
            <a:br>
              <a:rPr lang="en-US" sz="1800" dirty="0"/>
            </a:br>
            <a:r>
              <a:rPr lang="en-US" sz="1800" dirty="0"/>
              <a:t>who have done the work</a:t>
            </a:r>
          </a:p>
        </p:txBody>
      </p:sp>
    </p:spTree>
    <p:extLst>
      <p:ext uri="{BB962C8B-B14F-4D97-AF65-F5344CB8AC3E}">
        <p14:creationId xmlns:p14="http://schemas.microsoft.com/office/powerpoint/2010/main" val="377378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9B47-9E3A-40D3-BED8-5388AFD1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Ideas – Policy/regulatory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85CFE-7B75-47E7-BB88-FCEE2658C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9743830" cy="457569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Standardize permitting</a:t>
            </a:r>
          </a:p>
          <a:p>
            <a:pPr lvl="1"/>
            <a:r>
              <a:rPr lang="en-US" dirty="0"/>
              <a:t>Streamline installation and inspection process</a:t>
            </a:r>
          </a:p>
          <a:p>
            <a:pPr lvl="1"/>
            <a:r>
              <a:rPr lang="en-US" dirty="0"/>
              <a:t>Lower permitting fees, make them the same across cities</a:t>
            </a:r>
          </a:p>
          <a:p>
            <a:r>
              <a:rPr lang="en-US" dirty="0"/>
              <a:t>Make permitting simpler</a:t>
            </a:r>
          </a:p>
          <a:p>
            <a:pPr lvl="1"/>
            <a:r>
              <a:rPr lang="en-US" dirty="0"/>
              <a:t>Allow copies of permit to suffice for rebates instead of waiting for final</a:t>
            </a:r>
          </a:p>
          <a:p>
            <a:pPr lvl="1"/>
            <a:r>
              <a:rPr lang="en-US" dirty="0"/>
              <a:t>Adjust CAS inspection requirements – only require in living space, not garage or not conditioned space</a:t>
            </a:r>
          </a:p>
          <a:p>
            <a:pPr lvl="1"/>
            <a:r>
              <a:rPr lang="en-US" dirty="0"/>
              <a:t>Create a special heat pump water heater permit, rather than separate plumbing and electrical permits</a:t>
            </a:r>
          </a:p>
          <a:p>
            <a:r>
              <a:rPr lang="en-US" dirty="0"/>
              <a:t>Educate city councils. Foster consistency in messaging and priorities</a:t>
            </a:r>
          </a:p>
          <a:p>
            <a:r>
              <a:rPr lang="en-US" dirty="0"/>
              <a:t>Offer a special, low electricity rate for all-electric homes</a:t>
            </a:r>
          </a:p>
          <a:p>
            <a:r>
              <a:rPr lang="en-US" dirty="0"/>
              <a:t>Eventual or phased in ban on sale of fossil fuel appliances</a:t>
            </a:r>
          </a:p>
        </p:txBody>
      </p:sp>
    </p:spTree>
    <p:extLst>
      <p:ext uri="{BB962C8B-B14F-4D97-AF65-F5344CB8AC3E}">
        <p14:creationId xmlns:p14="http://schemas.microsoft.com/office/powerpoint/2010/main" val="1340065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D881A-7D2C-4D4C-9E88-50E30100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2nd Stakeholder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35ADB-411D-433F-847A-F8B5DEAC0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9892861" cy="457569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GOAL: </a:t>
            </a:r>
          </a:p>
          <a:p>
            <a:r>
              <a:rPr lang="en-US" dirty="0"/>
              <a:t>Get to a list of prioritized interventions that would benefit from coordinated, collaborative action</a:t>
            </a:r>
          </a:p>
          <a:p>
            <a:r>
              <a:rPr lang="en-US" dirty="0"/>
              <a:t>Identify key players that should be involved</a:t>
            </a:r>
          </a:p>
          <a:p>
            <a:r>
              <a:rPr lang="en-US" dirty="0"/>
              <a:t>Designate a “first next step” for each intervention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1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3A63-937B-48CC-AFBA-A8BFAE63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Stakeholder Workshop – 28 Attendees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AA270-14B4-4E20-9E7D-1A6C79018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2224"/>
            <a:ext cx="7632032" cy="5026597"/>
          </a:xfrm>
        </p:spPr>
        <p:txBody>
          <a:bodyPr numCol="3">
            <a:noAutofit/>
          </a:bodyPr>
          <a:lstStyle/>
          <a:p>
            <a:r>
              <a:rPr lang="en-US" sz="1800" dirty="0" err="1"/>
              <a:t>BayREN</a:t>
            </a:r>
            <a:endParaRPr lang="en-US" sz="1800" dirty="0"/>
          </a:p>
          <a:p>
            <a:r>
              <a:rPr lang="en-US" sz="1800" dirty="0"/>
              <a:t>City of Berkeley</a:t>
            </a:r>
          </a:p>
          <a:p>
            <a:r>
              <a:rPr lang="en-US" sz="1800" dirty="0"/>
              <a:t>Clean Tech Entrepreneur</a:t>
            </a:r>
          </a:p>
          <a:p>
            <a:r>
              <a:rPr lang="en-US" sz="1800" dirty="0"/>
              <a:t>CLEAResult</a:t>
            </a:r>
          </a:p>
          <a:p>
            <a:r>
              <a:rPr lang="en-US" sz="1800" dirty="0"/>
              <a:t>County of San Mateo</a:t>
            </a:r>
          </a:p>
          <a:p>
            <a:r>
              <a:rPr lang="en-US" sz="1800" dirty="0"/>
              <a:t>Drawdown Bay Area</a:t>
            </a:r>
          </a:p>
          <a:p>
            <a:r>
              <a:rPr lang="en-US" sz="1800" dirty="0"/>
              <a:t>East Bay Clean Energy</a:t>
            </a:r>
          </a:p>
          <a:p>
            <a:r>
              <a:rPr lang="en-US" sz="1800" dirty="0"/>
              <a:t>EE consultant</a:t>
            </a:r>
          </a:p>
          <a:p>
            <a:r>
              <a:rPr lang="en-US" sz="1800" dirty="0"/>
              <a:t>Frontier Energy</a:t>
            </a:r>
          </a:p>
          <a:p>
            <a:r>
              <a:rPr lang="en-US" sz="1800" dirty="0"/>
              <a:t>GRID Alternatives</a:t>
            </a:r>
          </a:p>
          <a:p>
            <a:r>
              <a:rPr lang="en-US" sz="1800" dirty="0"/>
              <a:t>Grounded Research </a:t>
            </a:r>
          </a:p>
          <a:p>
            <a:r>
              <a:rPr lang="en-US" sz="1800" dirty="0"/>
              <a:t>Marin Clean Energy</a:t>
            </a:r>
          </a:p>
          <a:p>
            <a:r>
              <a:rPr lang="en-US" sz="1800" dirty="0"/>
              <a:t>Peninsula Clean Energy</a:t>
            </a:r>
          </a:p>
          <a:p>
            <a:r>
              <a:rPr lang="en-US" sz="1800" dirty="0"/>
              <a:t>PG&amp;E </a:t>
            </a:r>
          </a:p>
          <a:p>
            <a:r>
              <a:rPr lang="en-US" sz="1800" dirty="0"/>
              <a:t>Sonoma County Regional Climate Protection Authority</a:t>
            </a:r>
          </a:p>
          <a:p>
            <a:r>
              <a:rPr lang="en-US" sz="1800" dirty="0"/>
              <a:t>Realtor</a:t>
            </a:r>
          </a:p>
          <a:p>
            <a:r>
              <a:rPr lang="en-US" sz="1800" dirty="0" err="1"/>
              <a:t>Rescape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StopWaste</a:t>
            </a:r>
            <a:endParaRPr lang="en-US" sz="1800" dirty="0"/>
          </a:p>
          <a:p>
            <a:r>
              <a:rPr lang="en-US" sz="1800" dirty="0" err="1"/>
              <a:t>Yellowtin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B81E7-7967-4E89-9EF2-707AA9E4BD3C}"/>
              </a:ext>
            </a:extLst>
          </p:cNvPr>
          <p:cNvSpPr/>
          <p:nvPr/>
        </p:nvSpPr>
        <p:spPr>
          <a:xfrm>
            <a:off x="10082463" y="5835316"/>
            <a:ext cx="1900990" cy="940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BA45875-C87A-4CE9-8459-F6675E3AD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8"/>
          <a:stretch/>
        </p:blipFill>
        <p:spPr>
          <a:xfrm>
            <a:off x="6749715" y="1755263"/>
            <a:ext cx="3832316" cy="510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177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ontent">
  <a:themeElements>
    <a:clrScheme name="Custom 3">
      <a:dk1>
        <a:srgbClr val="636565"/>
      </a:dk1>
      <a:lt1>
        <a:srgbClr val="FFFFFF"/>
      </a:lt1>
      <a:dk2>
        <a:srgbClr val="44546A"/>
      </a:dk2>
      <a:lt2>
        <a:srgbClr val="E7E6E6"/>
      </a:lt2>
      <a:accent1>
        <a:srgbClr val="205F8A"/>
      </a:accent1>
      <a:accent2>
        <a:srgbClr val="00AC85"/>
      </a:accent2>
      <a:accent3>
        <a:srgbClr val="693856"/>
      </a:accent3>
      <a:accent4>
        <a:srgbClr val="788376"/>
      </a:accent4>
      <a:accent5>
        <a:srgbClr val="FAD300"/>
      </a:accent5>
      <a:accent6>
        <a:srgbClr val="E64F3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 Set 2 Option" id="{2C0EA681-9D44-FC4E-9515-8B9F03B1F03F}" vid="{98C59872-4391-1842-8E45-40664DD83F3D}"/>
    </a:ext>
  </a:extLst>
</a:theme>
</file>

<file path=ppt/theme/theme2.xml><?xml version="1.0" encoding="utf-8"?>
<a:theme xmlns:a="http://schemas.openxmlformats.org/drawingml/2006/main" name="Custom Design">
  <a:themeElements>
    <a:clrScheme name="Cascadia2019">
      <a:dk1>
        <a:srgbClr val="000000"/>
      </a:dk1>
      <a:lt1>
        <a:srgbClr val="FFFFFF"/>
      </a:lt1>
      <a:dk2>
        <a:srgbClr val="615155"/>
      </a:dk2>
      <a:lt2>
        <a:srgbClr val="E7E6E6"/>
      </a:lt2>
      <a:accent1>
        <a:srgbClr val="0187C4"/>
      </a:accent1>
      <a:accent2>
        <a:srgbClr val="F59030"/>
      </a:accent2>
      <a:accent3>
        <a:srgbClr val="8E6385"/>
      </a:accent3>
      <a:accent4>
        <a:srgbClr val="DECD36"/>
      </a:accent4>
      <a:accent5>
        <a:srgbClr val="21AABD"/>
      </a:accent5>
      <a:accent6>
        <a:srgbClr val="70AD47"/>
      </a:accent6>
      <a:hlink>
        <a:srgbClr val="615155"/>
      </a:hlink>
      <a:folHlink>
        <a:srgbClr val="61515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FDF0264BE5DD459D4806CF828B79E2" ma:contentTypeVersion="12" ma:contentTypeDescription="Create a new document." ma:contentTypeScope="" ma:versionID="b0d492307ac1d1d53b87a537d9e513a5">
  <xsd:schema xmlns:xsd="http://www.w3.org/2001/XMLSchema" xmlns:xs="http://www.w3.org/2001/XMLSchema" xmlns:p="http://schemas.microsoft.com/office/2006/metadata/properties" xmlns:ns3="fb906d6b-f241-4f74-9650-efb503012407" xmlns:ns4="bc824e15-4402-4b2e-adc4-ad0f848c86bb" targetNamespace="http://schemas.microsoft.com/office/2006/metadata/properties" ma:root="true" ma:fieldsID="0d8857479a603684e97d89980a30542d" ns3:_="" ns4:_="">
    <xsd:import namespace="fb906d6b-f241-4f74-9650-efb503012407"/>
    <xsd:import namespace="bc824e15-4402-4b2e-adc4-ad0f848c86b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06d6b-f241-4f74-9650-efb50301240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24e15-4402-4b2e-adc4-ad0f848c86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96D960-C60D-4BC0-9FD2-2D9F699AAC42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bc824e15-4402-4b2e-adc4-ad0f848c86bb"/>
    <ds:schemaRef ds:uri="fb906d6b-f241-4f74-9650-efb503012407"/>
  </ds:schemaRefs>
</ds:datastoreItem>
</file>

<file path=customXml/itemProps2.xml><?xml version="1.0" encoding="utf-8"?>
<ds:datastoreItem xmlns:ds="http://schemas.openxmlformats.org/officeDocument/2006/customXml" ds:itemID="{A27CC9E4-EF5F-44C6-AB67-A4CCEC5138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906d6b-f241-4f74-9650-efb503012407"/>
    <ds:schemaRef ds:uri="bc824e15-4402-4b2e-adc4-ad0f848c8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425F9D-B67D-4C8E-AE21-6E54568578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1139</Words>
  <Application>Microsoft Office PowerPoint</Application>
  <PresentationFormat>Widescreen</PresentationFormat>
  <Paragraphs>160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UI Light</vt:lpstr>
      <vt:lpstr>Wingdings</vt:lpstr>
      <vt:lpstr>Title and Content</vt:lpstr>
      <vt:lpstr>Custom Design</vt:lpstr>
      <vt:lpstr>Systems Mapping Project  Decarbonization of Existing Single-family Homes</vt:lpstr>
      <vt:lpstr>Funding to “Map” the System</vt:lpstr>
      <vt:lpstr>Focus Groups</vt:lpstr>
      <vt:lpstr>Focus Group Ideas – Program Design</vt:lpstr>
      <vt:lpstr>Focus Group Ideas – Information &amp; Education</vt:lpstr>
      <vt:lpstr>Focus Group Ideas - Programs</vt:lpstr>
      <vt:lpstr>Focus Group Ideas – Policy/regulatory</vt:lpstr>
      <vt:lpstr>2nd Stakeholder Workshop</vt:lpstr>
      <vt:lpstr>2nd Stakeholder Workshop – 28 Attendees</vt:lpstr>
      <vt:lpstr>Intervention #1: Instant rebates</vt:lpstr>
      <vt:lpstr>Intervention #2: “Cash for clunkers” rebates</vt:lpstr>
      <vt:lpstr>Intervention #3: Public/private financing</vt:lpstr>
      <vt:lpstr>Intervention #4: Streamline permitting</vt:lpstr>
      <vt:lpstr>Other top ideas</vt:lpstr>
      <vt:lpstr>Next Steps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Updates</dc:title>
  <dc:creator>Denise Lin</dc:creator>
  <cp:lastModifiedBy>Susan Wright</cp:lastModifiedBy>
  <cp:revision>118</cp:revision>
  <dcterms:created xsi:type="dcterms:W3CDTF">2020-10-16T21:35:57Z</dcterms:created>
  <dcterms:modified xsi:type="dcterms:W3CDTF">2021-01-20T17:50:46Z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0x0101007AFDF0264BE5DD459D4806CF828B79E2</vt:lpwstr>
  </property>
</Properties>
</file>