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910" r:id="rId2"/>
    <p:sldId id="922" r:id="rId3"/>
    <p:sldId id="977" r:id="rId4"/>
    <p:sldId id="930" r:id="rId5"/>
    <p:sldId id="929" r:id="rId6"/>
    <p:sldId id="921" r:id="rId7"/>
    <p:sldId id="937" r:id="rId8"/>
    <p:sldId id="990" r:id="rId9"/>
    <p:sldId id="9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4" clrIdx="0">
    <p:extLst>
      <p:ext uri="{19B8F6BF-5375-455C-9EA6-DF929625EA0E}">
        <p15:presenceInfo xmlns:p15="http://schemas.microsoft.com/office/powerpoint/2012/main" userId="S::hpeters@bayareametro.gov::74872d27-4e85-4f73-a583-85296f680f15" providerId="AD"/>
      </p:ext>
    </p:extLst>
  </p:cmAuthor>
  <p:cmAuthor id="2" name="Heather Peters" initials="HP [2]" lastIdx="1" clrIdx="1">
    <p:extLst>
      <p:ext uri="{19B8F6BF-5375-455C-9EA6-DF929625EA0E}">
        <p15:presenceInfo xmlns:p15="http://schemas.microsoft.com/office/powerpoint/2012/main" userId="S::hpeters@bayareametro.gov::41d100b2-64da-45a1-922f-8ab29a8bcd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31B"/>
    <a:srgbClr val="006D6D"/>
    <a:srgbClr val="71A84F"/>
    <a:srgbClr val="568424"/>
    <a:srgbClr val="E7EEEE"/>
    <a:srgbClr val="CBDCDC"/>
    <a:srgbClr val="00773F"/>
    <a:srgbClr val="9EC4E6"/>
    <a:srgbClr val="72AF2F"/>
    <a:srgbClr val="F29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978" autoAdjust="0"/>
    <p:restoredTop sz="91633" autoAdjust="0"/>
  </p:normalViewPr>
  <p:slideViewPr>
    <p:cSldViewPr snapToGrid="0" snapToObjects="1" showGuides="1">
      <p:cViewPr varScale="1">
        <p:scale>
          <a:sx n="53" d="100"/>
          <a:sy n="53" d="100"/>
        </p:scale>
        <p:origin x="7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430779409533578E-3"/>
          <c:y val="7.4502764029859642E-2"/>
          <c:w val="0.98127554403476602"/>
          <c:h val="0.925133923529508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Funding to the Bay Area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266-419D-886B-7D6A9B1E8BD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266-419D-886B-7D6A9B1E8BD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9700">
                <a:noFill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66-419D-886B-7D6A9B1E8BDA}"/>
              </c:ext>
            </c:extLst>
          </c:dPt>
          <c:dPt>
            <c:idx val="3"/>
            <c:bubble3D val="0"/>
            <c:spPr>
              <a:solidFill>
                <a:srgbClr val="639729"/>
              </a:solidFill>
              <a:ln w="139700">
                <a:solidFill>
                  <a:schemeClr val="accent4"/>
                </a:solidFill>
              </a:ln>
              <a:effectLst/>
              <a:sp3d contourW="139700"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266-419D-886B-7D6A9B1E8BD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2268006021306161"/>
                      <c:h val="0.196523093658119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66-419D-886B-7D6A9B1E8BDA}"/>
                </c:ext>
              </c:extLst>
            </c:dLbl>
            <c:dLbl>
              <c:idx val="1"/>
              <c:layout>
                <c:manualLayout>
                  <c:x val="9.8361734125812686E-2"/>
                  <c:y val="-0.31313079613240635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LEAP</a:t>
                    </a:r>
                  </a:p>
                  <a:p>
                    <a:r>
                      <a:rPr lang="en-US" sz="2800" dirty="0"/>
                      <a:t>$25.5M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30156708352634"/>
                      <c:h val="0.223204749507693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266-419D-886B-7D6A9B1E8BD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6467337694324279"/>
                      <c:h val="0.217600809987309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266-419D-886B-7D6A9B1E8B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4165980349577513"/>
                      <c:h val="0.17669714197843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266-419D-886B-7D6A9B1E8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LEAP</c:v>
                </c:pt>
                <c:pt idx="1">
                  <c:v>SB 2</c:v>
                </c:pt>
                <c:pt idx="2">
                  <c:v>REAP TA</c:v>
                </c:pt>
                <c:pt idx="3">
                  <c:v>REAP Grants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25.5</c:v>
                </c:pt>
                <c:pt idx="1">
                  <c:v>24</c:v>
                </c:pt>
                <c:pt idx="2">
                  <c:v>13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66-419D-886B-7D6A9B1E8BD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E851-F6C6-8D41-8E3F-70CF209C680F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F750-EC4D-814A-A258-035A73494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0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2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70000">
              <a:schemeClr val="bg1">
                <a:lumMod val="70000"/>
                <a:lumOff val="30000"/>
              </a:schemeClr>
            </a:gs>
            <a:gs pos="100000">
              <a:schemeClr val="bg1">
                <a:lumMod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FE6-28A6-324E-9941-53CE691F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238" y="1122363"/>
            <a:ext cx="9590762" cy="2387600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204F0-4A2B-1F4B-93FA-BF20E9E8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026" y="3827507"/>
            <a:ext cx="5825974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56DB-CB3F-8446-B702-82082D86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B295-61FD-4349-B47F-59858F6D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9664-DF16-3444-A551-23878299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20A717-1201-724D-976B-950AC2E60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555" y="3654469"/>
            <a:ext cx="3942471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D642-B237-B147-9113-5F2B54B2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B32F-D4F3-7E4F-AE58-FA06738E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26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C1D0-0D4C-0E4F-916A-C1147BC6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E3D35-FF9C-094C-B970-3B1EB17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55AA0-46F6-6846-BB27-5E2DE76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8940EB-C385-5F4F-B057-6AFD72AB57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8725" y="457200"/>
            <a:ext cx="6572902" cy="5592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148C5F-362C-3F4F-A17C-838280E3D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06B4-CA18-C244-81E1-C0F0B59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61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8AB7A-7CA9-B84C-B1CB-9D49DDBC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7589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9538-475D-AE44-99C4-DFD6144D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8308-303C-8444-A821-8D586B23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CE36-BD03-A44B-B9B8-D69B5FE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7766-ABBC-AA49-8374-1D18E39E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1267-6708-064F-9DDC-D29B45BC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77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F576C-88E0-1247-8EC4-86D2D842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20" y="18349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52B7A-6E50-2A4D-8BAF-FB3429E2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C2DC5-D180-1640-87B6-E1B6DE82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0D7E3-C01B-264D-A33D-2130B14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B588-A477-1245-990B-BDA5526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843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EDAF2-3F02-5E49-97CC-EB261EC7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28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7DD0B-D9B0-A14B-9CE3-1B66BD56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28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C442C-F4A4-D94B-AE96-9D1BF3B8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9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83A7-9548-4F4B-8D08-7B976B2E2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096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109D0-C070-0A4C-9CA8-5B7EBBE3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9405A-4B7F-3949-B237-7416E0E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8453C-1A0D-0847-A63F-AA1008D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4F5A-341E-EC4A-85CA-F728AA9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06A4B-F12B-8741-ADEE-F5A54C0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9BC7-347D-224C-9B14-013EC2A0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60AC4-CDCF-A341-BADB-10BFF7E0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97FA6-B29B-4446-8E56-3D6B65DE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9177F-5DCD-C845-82D7-C00DC55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6914-4CAF-0B4D-8378-E46A9118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9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18223-49ED-5644-B91A-1F29FEF32D4B}"/>
              </a:ext>
            </a:extLst>
          </p:cNvPr>
          <p:cNvSpPr/>
          <p:nvPr userDrawn="1"/>
        </p:nvSpPr>
        <p:spPr>
          <a:xfrm>
            <a:off x="0" y="0"/>
            <a:ext cx="459705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BDDCF-F1F5-EE41-9D2D-FD5D3696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60" y="44926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8229-6195-AB43-B02D-E25A598A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57" y="449263"/>
            <a:ext cx="670127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DB02B-F810-094A-80BA-C02E09233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060" y="204946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95FE-FA39-7548-8505-23E6A034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84A06-D364-F44B-8F44-396D9834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8B531-3883-6A41-9B33-A05965E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6E85-A377-B940-9330-FB8523569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7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BCC8C-744E-8542-8C32-1AEB8B0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5" y="365125"/>
            <a:ext cx="109852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9B15E-CD33-5747-AF61-FBC02949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48" y="1825625"/>
            <a:ext cx="10710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BD88-AC86-064C-B776-F1AD429E8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70791" y="6310312"/>
            <a:ext cx="2167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CA6B-10C4-D144-9DCE-BD922901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8059" y="6310312"/>
            <a:ext cx="6282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C620-87C0-F84A-B66D-AC27BCAC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0127" y="6310312"/>
            <a:ext cx="630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&#10;A circular picture containing drawing of housing/community next to program name:&#10;Thechnical Assistance for Local Planning – Housing&#10;&#10;">
            <a:extLst>
              <a:ext uri="{FF2B5EF4-FFF2-40B4-BE49-F238E27FC236}">
                <a16:creationId xmlns:a16="http://schemas.microsoft.com/office/drawing/2014/main" id="{CE2D8EF6-F258-B141-BD5D-E8668F504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849" y="5932967"/>
            <a:ext cx="20749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tc.bonfirehub.com/opportunities/3514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bag.ca.gov/sites/default/files/datatoolsoverview.pdf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6cS2ZIGTE4g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bag.ca.gov/our-work/land-use/pda-priority-development-areas" TargetMode="External"/><Relationship Id="rId2" Type="http://schemas.openxmlformats.org/officeDocument/2006/relationships/hyperlink" Target="https://abag.ca.gov/housing-technical-assistance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i@bayareametro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TA@bayareametro.gov" TargetMode="External"/><Relationship Id="rId2" Type="http://schemas.openxmlformats.org/officeDocument/2006/relationships/hyperlink" Target="https://abag.ca.gov/housing-technical-assistance-progra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E4277-FFD2-5C40-9571-25EA61A8C466}"/>
              </a:ext>
            </a:extLst>
          </p:cNvPr>
          <p:cNvSpPr/>
          <p:nvPr/>
        </p:nvSpPr>
        <p:spPr>
          <a:xfrm>
            <a:off x="6519552" y="0"/>
            <a:ext cx="5672447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BFDDB5-730D-C34C-9AB5-881594C58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972" y="546265"/>
            <a:ext cx="5415162" cy="3809835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Housing TA Update including REAP &amp; PDA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Grants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D95EF-042D-3945-BFAC-28A2BA5DF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8972" y="4655973"/>
            <a:ext cx="4695363" cy="1655762"/>
          </a:xfrm>
        </p:spPr>
        <p:txBody>
          <a:bodyPr anchor="ctr" anchorCtr="0">
            <a:normAutofit fontScale="92500" lnSpcReduction="10000"/>
          </a:bodyPr>
          <a:lstStyle/>
          <a:p>
            <a:pPr algn="l">
              <a:spcBef>
                <a:spcPts val="1800"/>
              </a:spcBef>
            </a:pPr>
            <a:r>
              <a:rPr lang="en-US" b="1" dirty="0">
                <a:solidFill>
                  <a:schemeClr val="bg1"/>
                </a:solidFill>
              </a:rPr>
              <a:t>C/CAG</a:t>
            </a:r>
          </a:p>
          <a:p>
            <a:pPr algn="l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Heather Peters</a:t>
            </a:r>
          </a:p>
          <a:p>
            <a:pPr algn="l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Principal Regional Housing Planner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January 14,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770C5-B732-0C4D-B3FF-B75F0B16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942471" cy="16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585D56-0E34-4E91-A81B-471CC23C594A}"/>
              </a:ext>
            </a:extLst>
          </p:cNvPr>
          <p:cNvSpPr txBox="1">
            <a:spLocks/>
          </p:cNvSpPr>
          <p:nvPr/>
        </p:nvSpPr>
        <p:spPr>
          <a:xfrm>
            <a:off x="2233402" y="275321"/>
            <a:ext cx="7889570" cy="99417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tx1"/>
                </a:solidFill>
                <a:latin typeface="Trebuchet MS" panose="020B0603020202020204" pitchFamily="34" charset="0"/>
              </a:rPr>
              <a:t>REAP Delivery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E984A1-FDF0-44FF-98EF-9E7E700D4B9F}"/>
              </a:ext>
            </a:extLst>
          </p:cNvPr>
          <p:cNvCxnSpPr/>
          <p:nvPr/>
        </p:nvCxnSpPr>
        <p:spPr>
          <a:xfrm>
            <a:off x="2743200" y="1269493"/>
            <a:ext cx="0" cy="5982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31E86-5C77-49E3-A45A-EC091106A51F}"/>
              </a:ext>
            </a:extLst>
          </p:cNvPr>
          <p:cNvCxnSpPr/>
          <p:nvPr/>
        </p:nvCxnSpPr>
        <p:spPr>
          <a:xfrm>
            <a:off x="9296400" y="1288155"/>
            <a:ext cx="0" cy="5982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E85C44-17EC-4430-8DCF-3F4822388A91}"/>
              </a:ext>
            </a:extLst>
          </p:cNvPr>
          <p:cNvSpPr txBox="1"/>
          <p:nvPr/>
        </p:nvSpPr>
        <p:spPr>
          <a:xfrm>
            <a:off x="468572" y="1611912"/>
            <a:ext cx="540693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Regional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3EF66-436E-4CDC-94B5-23C6E9F18A22}"/>
              </a:ext>
            </a:extLst>
          </p:cNvPr>
          <p:cNvSpPr txBox="1"/>
          <p:nvPr/>
        </p:nvSpPr>
        <p:spPr>
          <a:xfrm>
            <a:off x="6385301" y="1611912"/>
            <a:ext cx="5180884" cy="584775"/>
          </a:xfrm>
          <a:prstGeom prst="rect">
            <a:avLst/>
          </a:prstGeom>
          <a:solidFill>
            <a:srgbClr val="006D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Local Allocations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1FCB7-AD7A-44BE-9F21-63462DC778D1}"/>
              </a:ext>
            </a:extLst>
          </p:cNvPr>
          <p:cNvSpPr txBox="1"/>
          <p:nvPr/>
        </p:nvSpPr>
        <p:spPr>
          <a:xfrm>
            <a:off x="6659139" y="2491726"/>
            <a:ext cx="26469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2800" b="1"/>
            </a:lvl1pPr>
          </a:lstStyle>
          <a:p>
            <a:pPr>
              <a:spcAft>
                <a:spcPts val="0"/>
              </a:spcAft>
            </a:pPr>
            <a:r>
              <a:rPr lang="en-US" dirty="0"/>
              <a:t>Planning </a:t>
            </a:r>
          </a:p>
          <a:p>
            <a:r>
              <a:rPr lang="en-US" dirty="0"/>
              <a:t>Collaboratives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3E64BB-954A-4EF7-AE12-F15544E0429E}"/>
              </a:ext>
            </a:extLst>
          </p:cNvPr>
          <p:cNvSpPr txBox="1"/>
          <p:nvPr/>
        </p:nvSpPr>
        <p:spPr>
          <a:xfrm>
            <a:off x="3100471" y="2319921"/>
            <a:ext cx="239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2800" b="1"/>
            </a:lvl1pPr>
          </a:lstStyle>
          <a:p>
            <a:r>
              <a:rPr lang="en-US" dirty="0"/>
              <a:t>Peer Cohorts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D584C3-19F3-4D39-9BE1-09D1E68E5CF8}"/>
              </a:ext>
            </a:extLst>
          </p:cNvPr>
          <p:cNvGrpSpPr/>
          <p:nvPr/>
        </p:nvGrpSpPr>
        <p:grpSpPr>
          <a:xfrm>
            <a:off x="3645966" y="2928339"/>
            <a:ext cx="2227647" cy="1319981"/>
            <a:chOff x="1438671" y="4605541"/>
            <a:chExt cx="2269853" cy="12729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32C96B-A2A0-4346-9A4F-595CA4D3CBE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38671" y="5106962"/>
              <a:ext cx="1171575" cy="7715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64FEC5-4705-41E2-AB02-78ED1962E848}"/>
                </a:ext>
              </a:extLst>
            </p:cNvPr>
            <p:cNvPicPr/>
            <p:nvPr/>
          </p:nvPicPr>
          <p:blipFill rotWithShape="1">
            <a:blip r:embed="rId3"/>
            <a:srcRect t="12903" b="-1"/>
            <a:stretch/>
          </p:blipFill>
          <p:spPr bwMode="auto">
            <a:xfrm>
              <a:off x="1741161" y="4605541"/>
              <a:ext cx="1295400" cy="771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697F5F-B28E-4369-8B25-DE9699ADD812}"/>
                </a:ext>
              </a:extLst>
            </p:cNvPr>
            <p:cNvPicPr/>
            <p:nvPr/>
          </p:nvPicPr>
          <p:blipFill rotWithShape="1">
            <a:blip r:embed="rId4"/>
            <a:srcRect t="7233"/>
            <a:stretch/>
          </p:blipFill>
          <p:spPr>
            <a:xfrm>
              <a:off x="2489324" y="4952068"/>
              <a:ext cx="1219200" cy="74222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8D8B9E8-258D-4685-BCBA-C463B46E6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51" y="3242561"/>
            <a:ext cx="1898871" cy="1124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2D26D-C061-4DEF-86DA-2E0B571EC5BC}"/>
              </a:ext>
            </a:extLst>
          </p:cNvPr>
          <p:cNvSpPr txBox="1"/>
          <p:nvPr/>
        </p:nvSpPr>
        <p:spPr>
          <a:xfrm>
            <a:off x="7217262" y="4916093"/>
            <a:ext cx="5103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2800" b="1"/>
            </a:lvl1pPr>
          </a:lstStyle>
          <a:p>
            <a:r>
              <a:rPr lang="en-US" dirty="0"/>
              <a:t>Regional Consulting Bench</a:t>
            </a: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3FF797-E030-466A-9EF3-FB0E59ACB224}"/>
              </a:ext>
            </a:extLst>
          </p:cNvPr>
          <p:cNvGrpSpPr/>
          <p:nvPr/>
        </p:nvGrpSpPr>
        <p:grpSpPr>
          <a:xfrm>
            <a:off x="6716258" y="3528395"/>
            <a:ext cx="2520115" cy="1087647"/>
            <a:chOff x="3348485" y="1663413"/>
            <a:chExt cx="2092074" cy="867868"/>
          </a:xfrm>
        </p:grpSpPr>
        <p:sp>
          <p:nvSpPr>
            <p:cNvPr id="24" name="Flowchart: Document 23">
              <a:extLst>
                <a:ext uri="{FF2B5EF4-FFF2-40B4-BE49-F238E27FC236}">
                  <a16:creationId xmlns:a16="http://schemas.microsoft.com/office/drawing/2014/main" id="{ACE0CE94-745D-4191-BD13-F2AEAD35E533}"/>
                </a:ext>
              </a:extLst>
            </p:cNvPr>
            <p:cNvSpPr/>
            <p:nvPr/>
          </p:nvSpPr>
          <p:spPr>
            <a:xfrm>
              <a:off x="3400062" y="1663413"/>
              <a:ext cx="1702858" cy="867868"/>
            </a:xfrm>
            <a:prstGeom prst="flowChartDocument">
              <a:avLst/>
            </a:prstGeom>
            <a:solidFill>
              <a:srgbClr val="70AD47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ED9519-F589-407F-9D4C-279AD756FE7B}"/>
                </a:ext>
              </a:extLst>
            </p:cNvPr>
            <p:cNvSpPr txBox="1"/>
            <p:nvPr/>
          </p:nvSpPr>
          <p:spPr>
            <a:xfrm>
              <a:off x="3348485" y="1807304"/>
              <a:ext cx="2092074" cy="46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COUNTIES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E37977-2C15-4E9A-8789-212B5F10FA99}"/>
              </a:ext>
            </a:extLst>
          </p:cNvPr>
          <p:cNvGrpSpPr/>
          <p:nvPr/>
        </p:nvGrpSpPr>
        <p:grpSpPr>
          <a:xfrm>
            <a:off x="6724332" y="5050225"/>
            <a:ext cx="4283003" cy="1862534"/>
            <a:chOff x="6215424" y="4720145"/>
            <a:chExt cx="3162993" cy="1066800"/>
          </a:xfrm>
        </p:grpSpPr>
        <p:pic>
          <p:nvPicPr>
            <p:cNvPr id="55" name="Graphic 54" descr="Users">
              <a:extLst>
                <a:ext uri="{FF2B5EF4-FFF2-40B4-BE49-F238E27FC236}">
                  <a16:creationId xmlns:a16="http://schemas.microsoft.com/office/drawing/2014/main" id="{37FBB3CD-AFD9-432A-8681-0162192C6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70106" y="4720145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1550440C-1AC7-4C65-99B0-E913E4D72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17645" y="4872545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Users">
              <a:extLst>
                <a:ext uri="{FF2B5EF4-FFF2-40B4-BE49-F238E27FC236}">
                  <a16:creationId xmlns:a16="http://schemas.microsoft.com/office/drawing/2014/main" id="{ED58A98F-9861-437D-9BA8-1E8C37CE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15424" y="4872545"/>
              <a:ext cx="914400" cy="914400"/>
            </a:xfrm>
            <a:prstGeom prst="rect">
              <a:avLst/>
            </a:prstGeom>
          </p:spPr>
        </p:pic>
        <p:pic>
          <p:nvPicPr>
            <p:cNvPr id="61" name="Graphic 60" descr="Users">
              <a:extLst>
                <a:ext uri="{FF2B5EF4-FFF2-40B4-BE49-F238E27FC236}">
                  <a16:creationId xmlns:a16="http://schemas.microsoft.com/office/drawing/2014/main" id="{9CD78F58-8520-496A-AA72-1FE8719A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64017" y="4720145"/>
              <a:ext cx="914400" cy="914400"/>
            </a:xfrm>
            <a:prstGeom prst="rect">
              <a:avLst/>
            </a:prstGeom>
          </p:spPr>
        </p:pic>
      </p:grpSp>
      <p:pic>
        <p:nvPicPr>
          <p:cNvPr id="69" name="Picture 68" descr="Business people meeting in office">
            <a:extLst>
              <a:ext uri="{FF2B5EF4-FFF2-40B4-BE49-F238E27FC236}">
                <a16:creationId xmlns:a16="http://schemas.microsoft.com/office/drawing/2014/main" id="{47B47849-998C-44C7-9FF1-D9716E28F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2169" y="5347017"/>
            <a:ext cx="1968807" cy="131221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28172B8B-0995-4BA9-8698-949CD60F5190}"/>
              </a:ext>
            </a:extLst>
          </p:cNvPr>
          <p:cNvSpPr txBox="1"/>
          <p:nvPr/>
        </p:nvSpPr>
        <p:spPr>
          <a:xfrm>
            <a:off x="3627745" y="4329955"/>
            <a:ext cx="2801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Community</a:t>
            </a:r>
            <a:r>
              <a:rPr lang="en-US" sz="2400" dirty="0"/>
              <a:t> </a:t>
            </a:r>
            <a:r>
              <a:rPr lang="en-US" sz="2800" b="1" dirty="0"/>
              <a:t>Engagement</a:t>
            </a:r>
          </a:p>
        </p:txBody>
      </p:sp>
      <p:pic>
        <p:nvPicPr>
          <p:cNvPr id="79" name="Graphic 78" descr="Money">
            <a:extLst>
              <a:ext uri="{FF2B5EF4-FFF2-40B4-BE49-F238E27FC236}">
                <a16:creationId xmlns:a16="http://schemas.microsoft.com/office/drawing/2014/main" id="{A04B8EE3-D207-4E95-81F7-2CAF7A5E6F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863327" y="2354466"/>
            <a:ext cx="1702858" cy="170285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A5B7622-DA45-4724-90A9-0490996A1FA5}"/>
              </a:ext>
            </a:extLst>
          </p:cNvPr>
          <p:cNvSpPr txBox="1"/>
          <p:nvPr/>
        </p:nvSpPr>
        <p:spPr>
          <a:xfrm>
            <a:off x="700845" y="2768575"/>
            <a:ext cx="2801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Work Groups</a:t>
            </a:r>
          </a:p>
          <a:p>
            <a:endParaRPr lang="en-US" sz="2800" b="1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3968422-94DF-47E1-BCDA-F5C73B674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4184" y="4709889"/>
            <a:ext cx="1528765" cy="13142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F352AC7-DA50-4650-A27F-D2EA920D22FD}"/>
              </a:ext>
            </a:extLst>
          </p:cNvPr>
          <p:cNvSpPr txBox="1"/>
          <p:nvPr/>
        </p:nvSpPr>
        <p:spPr>
          <a:xfrm>
            <a:off x="1346006" y="4746852"/>
            <a:ext cx="152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HCD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SAFE HARBORS</a:t>
            </a:r>
          </a:p>
        </p:txBody>
      </p:sp>
    </p:spTree>
    <p:extLst>
      <p:ext uri="{BB962C8B-B14F-4D97-AF65-F5344CB8AC3E}">
        <p14:creationId xmlns:p14="http://schemas.microsoft.com/office/powerpoint/2010/main" val="404828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7CD7-7832-4B34-A1B4-4495FE85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164"/>
            <a:ext cx="12191999" cy="894715"/>
          </a:xfrm>
        </p:spPr>
        <p:txBody>
          <a:bodyPr/>
          <a:lstStyle/>
          <a:p>
            <a:pPr algn="ctr"/>
            <a:r>
              <a:rPr lang="en-US" dirty="0"/>
              <a:t>REGIONAL “VALUE ADD”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849537-1D5B-4175-832F-2903A1C981B7}"/>
              </a:ext>
            </a:extLst>
          </p:cNvPr>
          <p:cNvSpPr txBox="1">
            <a:spLocks/>
          </p:cNvSpPr>
          <p:nvPr/>
        </p:nvSpPr>
        <p:spPr>
          <a:xfrm>
            <a:off x="2225040" y="5758121"/>
            <a:ext cx="9753600" cy="89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FREE UP LOCAL $ FOR LOCAL PRIORITIES!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D745A-C0DB-43A5-8457-F9EBE295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863" y="3027565"/>
            <a:ext cx="2869398" cy="273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0A7F2-F65B-409F-B20F-BCEF0338E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425" y="2013867"/>
            <a:ext cx="2146084" cy="3233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90E5D-AB8A-4235-9002-88F47AAE04D5}"/>
              </a:ext>
            </a:extLst>
          </p:cNvPr>
          <p:cNvSpPr txBox="1"/>
          <p:nvPr/>
        </p:nvSpPr>
        <p:spPr>
          <a:xfrm>
            <a:off x="9248512" y="1421965"/>
            <a:ext cx="2534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Standardized </a:t>
            </a:r>
          </a:p>
          <a:p>
            <a:pPr algn="r"/>
            <a:r>
              <a:rPr lang="en-US" sz="2800" b="1" dirty="0"/>
              <a:t>Regional </a:t>
            </a:r>
          </a:p>
          <a:p>
            <a:pPr algn="r"/>
            <a:r>
              <a:rPr lang="en-US" sz="2800" b="1" dirty="0"/>
              <a:t>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01CFE7-2576-495C-B7D2-C17E6F06B315}"/>
              </a:ext>
            </a:extLst>
          </p:cNvPr>
          <p:cNvSpPr txBox="1"/>
          <p:nvPr/>
        </p:nvSpPr>
        <p:spPr>
          <a:xfrm>
            <a:off x="885680" y="1724080"/>
            <a:ext cx="36207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Produce common products like staff presentations of new laws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once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vs.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109 times</a:t>
            </a:r>
          </a:p>
        </p:txBody>
      </p:sp>
      <p:pic>
        <p:nvPicPr>
          <p:cNvPr id="47" name="Graphic 46" descr="Presentation with checklist">
            <a:extLst>
              <a:ext uri="{FF2B5EF4-FFF2-40B4-BE49-F238E27FC236}">
                <a16:creationId xmlns:a16="http://schemas.microsoft.com/office/drawing/2014/main" id="{6EA40921-7A73-4320-B985-2B2E60815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17" y="1104575"/>
            <a:ext cx="1505550" cy="1505550"/>
          </a:xfrm>
          <a:prstGeom prst="rect">
            <a:avLst/>
          </a:prstGeom>
        </p:spPr>
      </p:pic>
      <p:pic>
        <p:nvPicPr>
          <p:cNvPr id="51" name="Graphic 50" descr="Online meeting">
            <a:extLst>
              <a:ext uri="{FF2B5EF4-FFF2-40B4-BE49-F238E27FC236}">
                <a16:creationId xmlns:a16="http://schemas.microsoft.com/office/drawing/2014/main" id="{0C3EE0E3-9601-4E3D-9B6C-999D25860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3545" y="905137"/>
            <a:ext cx="2309885" cy="230988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A30793F-F748-4620-818A-2B29137027FD}"/>
              </a:ext>
            </a:extLst>
          </p:cNvPr>
          <p:cNvSpPr txBox="1"/>
          <p:nvPr/>
        </p:nvSpPr>
        <p:spPr>
          <a:xfrm>
            <a:off x="5387439" y="2940760"/>
            <a:ext cx="221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Peer-to-Peer Collaboration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2E0F63E-4704-4CFA-8D39-421F5C229582}"/>
              </a:ext>
            </a:extLst>
          </p:cNvPr>
          <p:cNvGrpSpPr/>
          <p:nvPr/>
        </p:nvGrpSpPr>
        <p:grpSpPr>
          <a:xfrm>
            <a:off x="3693665" y="3742086"/>
            <a:ext cx="2780618" cy="1942966"/>
            <a:chOff x="6215424" y="4720145"/>
            <a:chExt cx="2416621" cy="1066800"/>
          </a:xfrm>
          <a:solidFill>
            <a:schemeClr val="tx2"/>
          </a:solidFill>
        </p:grpSpPr>
        <p:pic>
          <p:nvPicPr>
            <p:cNvPr id="54" name="Graphic 53" descr="Users">
              <a:extLst>
                <a:ext uri="{FF2B5EF4-FFF2-40B4-BE49-F238E27FC236}">
                  <a16:creationId xmlns:a16="http://schemas.microsoft.com/office/drawing/2014/main" id="{30637052-78B0-4603-98AE-CA6A43D8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70106" y="4720145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Users">
              <a:extLst>
                <a:ext uri="{FF2B5EF4-FFF2-40B4-BE49-F238E27FC236}">
                  <a16:creationId xmlns:a16="http://schemas.microsoft.com/office/drawing/2014/main" id="{1FC377F3-D655-4D15-935F-4DE02143B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17645" y="4872545"/>
              <a:ext cx="914400" cy="914400"/>
            </a:xfrm>
            <a:prstGeom prst="rect">
              <a:avLst/>
            </a:prstGeom>
          </p:spPr>
        </p:pic>
        <p:pic>
          <p:nvPicPr>
            <p:cNvPr id="56" name="Graphic 55" descr="Users">
              <a:extLst>
                <a:ext uri="{FF2B5EF4-FFF2-40B4-BE49-F238E27FC236}">
                  <a16:creationId xmlns:a16="http://schemas.microsoft.com/office/drawing/2014/main" id="{E2126201-A142-4CB7-91F3-269A6C47E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15424" y="4872545"/>
              <a:ext cx="914400" cy="91440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7C3227F-6EF5-48E1-B3D0-78D7116111D2}"/>
              </a:ext>
            </a:extLst>
          </p:cNvPr>
          <p:cNvSpPr txBox="1"/>
          <p:nvPr/>
        </p:nvSpPr>
        <p:spPr>
          <a:xfrm>
            <a:off x="4219729" y="5259921"/>
            <a:ext cx="414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Cost Savings 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D930DF2-3A50-4BEF-9601-6639D3A02C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822" y="4305602"/>
            <a:ext cx="1528765" cy="1314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D0DC42F-7EF7-409B-B157-60D3030A6944}"/>
              </a:ext>
            </a:extLst>
          </p:cNvPr>
          <p:cNvSpPr txBox="1"/>
          <p:nvPr/>
        </p:nvSpPr>
        <p:spPr>
          <a:xfrm>
            <a:off x="1295507" y="4314804"/>
            <a:ext cx="152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HCD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SAFE HARBORS</a:t>
            </a:r>
          </a:p>
        </p:txBody>
      </p:sp>
    </p:spTree>
    <p:extLst>
      <p:ext uri="{BB962C8B-B14F-4D97-AF65-F5344CB8AC3E}">
        <p14:creationId xmlns:p14="http://schemas.microsoft.com/office/powerpoint/2010/main" val="14471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2C8BCB2-9D13-4A65-B93A-D996FEC2A5F2}"/>
              </a:ext>
            </a:extLst>
          </p:cNvPr>
          <p:cNvGrpSpPr/>
          <p:nvPr/>
        </p:nvGrpSpPr>
        <p:grpSpPr>
          <a:xfrm>
            <a:off x="2118373" y="1165946"/>
            <a:ext cx="8471368" cy="4691157"/>
            <a:chOff x="1120501" y="1182255"/>
            <a:chExt cx="7443439" cy="5511379"/>
          </a:xfrm>
          <a:blipFill>
            <a:blip r:embed="rId2"/>
            <a:tile tx="0" ty="0" sx="100000" sy="100000" flip="none" algn="tl"/>
          </a:blip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B861B8-A323-4CA8-B5F8-3FDE74489B28}"/>
                </a:ext>
              </a:extLst>
            </p:cNvPr>
            <p:cNvGrpSpPr/>
            <p:nvPr/>
          </p:nvGrpSpPr>
          <p:grpSpPr>
            <a:xfrm>
              <a:off x="1141201" y="1182255"/>
              <a:ext cx="7422739" cy="5511379"/>
              <a:chOff x="1141201" y="1340073"/>
              <a:chExt cx="7422739" cy="5511379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66528D5-E388-449A-8838-037CA1D76CAF}"/>
                  </a:ext>
                </a:extLst>
              </p:cNvPr>
              <p:cNvGrpSpPr/>
              <p:nvPr/>
            </p:nvGrpSpPr>
            <p:grpSpPr>
              <a:xfrm>
                <a:off x="1141201" y="1340073"/>
                <a:ext cx="7422739" cy="4744238"/>
                <a:chOff x="1877576" y="1454679"/>
                <a:chExt cx="6819983" cy="4208343"/>
              </a:xfrm>
              <a:grpFill/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5B40B05-9D67-4492-8E80-47721D91D39B}"/>
                    </a:ext>
                  </a:extLst>
                </p:cNvPr>
                <p:cNvGrpSpPr/>
                <p:nvPr/>
              </p:nvGrpSpPr>
              <p:grpSpPr>
                <a:xfrm>
                  <a:off x="1877576" y="1500306"/>
                  <a:ext cx="6819983" cy="4138408"/>
                  <a:chOff x="1877576" y="1440400"/>
                  <a:chExt cx="6819983" cy="4138408"/>
                </a:xfrm>
                <a:grpFill/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3AE715D-5CF0-4815-ACF7-B5CF09F49510}"/>
                      </a:ext>
                    </a:extLst>
                  </p:cNvPr>
                  <p:cNvSpPr/>
                  <p:nvPr/>
                </p:nvSpPr>
                <p:spPr>
                  <a:xfrm>
                    <a:off x="1877576" y="3573650"/>
                    <a:ext cx="1504791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Gov Tech</a:t>
                    </a: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12170F2D-2CCC-471D-AD97-23D4C38A16C8}"/>
                      </a:ext>
                    </a:extLst>
                  </p:cNvPr>
                  <p:cNvSpPr/>
                  <p:nvPr/>
                </p:nvSpPr>
                <p:spPr>
                  <a:xfrm>
                    <a:off x="3172527" y="2855261"/>
                    <a:ext cx="1504791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Parking</a:t>
                    </a: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FE3E7114-9784-44FD-8BF4-567CF05A2FC7}"/>
                      </a:ext>
                    </a:extLst>
                  </p:cNvPr>
                  <p:cNvSpPr/>
                  <p:nvPr/>
                </p:nvSpPr>
                <p:spPr>
                  <a:xfrm>
                    <a:off x="1877576" y="2145152"/>
                    <a:ext cx="1504791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CEQA</a:t>
                    </a: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18720A26-F37C-4138-A96C-F53F7203E8A4}"/>
                      </a:ext>
                    </a:extLst>
                  </p:cNvPr>
                  <p:cNvSpPr/>
                  <p:nvPr/>
                </p:nvSpPr>
                <p:spPr>
                  <a:xfrm>
                    <a:off x="4466680" y="2142229"/>
                    <a:ext cx="1504791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Objective Design</a:t>
                    </a: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369B1CD6-D77E-4EEB-8A65-BCBF64B06324}"/>
                      </a:ext>
                    </a:extLst>
                  </p:cNvPr>
                  <p:cNvSpPr/>
                  <p:nvPr/>
                </p:nvSpPr>
                <p:spPr>
                  <a:xfrm>
                    <a:off x="5761630" y="1440400"/>
                    <a:ext cx="1504791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400" kern="0" dirty="0">
                        <a:latin typeface="Calibri" panose="020F0502020204030204"/>
                      </a:rPr>
                      <a:t>Fair Housing</a:t>
                    </a: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2F75562B-DF23-4F1E-B012-8961DF0945C9}"/>
                      </a:ext>
                    </a:extLst>
                  </p:cNvPr>
                  <p:cNvSpPr/>
                  <p:nvPr/>
                </p:nvSpPr>
                <p:spPr>
                  <a:xfrm>
                    <a:off x="7066950" y="3587287"/>
                    <a:ext cx="1630609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Urban Economics</a:t>
                    </a: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4FF48132-C446-4259-9F37-D862787C7FD7}"/>
                      </a:ext>
                    </a:extLst>
                  </p:cNvPr>
                  <p:cNvSpPr/>
                  <p:nvPr/>
                </p:nvSpPr>
                <p:spPr>
                  <a:xfrm>
                    <a:off x="3170931" y="4286682"/>
                    <a:ext cx="1504791" cy="1292126"/>
                  </a:xfrm>
                  <a:custGeom>
                    <a:avLst/>
                    <a:gdLst>
                      <a:gd name="connsiteX0" fmla="*/ 0 w 1504791"/>
                      <a:gd name="connsiteY0" fmla="*/ 646063 h 1292126"/>
                      <a:gd name="connsiteX1" fmla="*/ 323032 w 1504791"/>
                      <a:gd name="connsiteY1" fmla="*/ 0 h 1292126"/>
                      <a:gd name="connsiteX2" fmla="*/ 1181760 w 1504791"/>
                      <a:gd name="connsiteY2" fmla="*/ 0 h 1292126"/>
                      <a:gd name="connsiteX3" fmla="*/ 1504791 w 1504791"/>
                      <a:gd name="connsiteY3" fmla="*/ 646063 h 1292126"/>
                      <a:gd name="connsiteX4" fmla="*/ 1181760 w 1504791"/>
                      <a:gd name="connsiteY4" fmla="*/ 1292126 h 1292126"/>
                      <a:gd name="connsiteX5" fmla="*/ 323032 w 1504791"/>
                      <a:gd name="connsiteY5" fmla="*/ 1292126 h 1292126"/>
                      <a:gd name="connsiteX6" fmla="*/ 0 w 1504791"/>
                      <a:gd name="connsiteY6" fmla="*/ 646063 h 129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91" h="1292126">
                        <a:moveTo>
                          <a:pt x="0" y="646063"/>
                        </a:moveTo>
                        <a:lnTo>
                          <a:pt x="323032" y="0"/>
                        </a:lnTo>
                        <a:lnTo>
                          <a:pt x="1181760" y="0"/>
                        </a:lnTo>
                        <a:lnTo>
                          <a:pt x="1504791" y="646063"/>
                        </a:lnTo>
                        <a:lnTo>
                          <a:pt x="1181760" y="1292126"/>
                        </a:lnTo>
                        <a:lnTo>
                          <a:pt x="323032" y="1292126"/>
                        </a:lnTo>
                        <a:lnTo>
                          <a:pt x="0" y="646063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233076" tIns="222997" rIns="233076" bIns="222997" numCol="1" spcCol="1270" anchor="ctr" anchorCtr="0">
                    <a:noAutofit/>
                  </a:bodyPr>
                  <a:lstStyle/>
                  <a:p>
                    <a:pPr marL="0" marR="0" lvl="0" indent="0" algn="ctr" defTabSz="8001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Specific Plans</a:t>
                    </a:r>
                  </a:p>
                </p:txBody>
              </p: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BA9905B-BB51-4EC8-8B43-CD08A2B37DB4}"/>
                    </a:ext>
                  </a:extLst>
                </p:cNvPr>
                <p:cNvSpPr/>
                <p:nvPr/>
              </p:nvSpPr>
              <p:spPr>
                <a:xfrm>
                  <a:off x="4467477" y="3657864"/>
                  <a:ext cx="1504791" cy="1292126"/>
                </a:xfrm>
                <a:custGeom>
                  <a:avLst/>
                  <a:gdLst>
                    <a:gd name="connsiteX0" fmla="*/ 0 w 1504791"/>
                    <a:gd name="connsiteY0" fmla="*/ 646063 h 1292126"/>
                    <a:gd name="connsiteX1" fmla="*/ 323032 w 1504791"/>
                    <a:gd name="connsiteY1" fmla="*/ 0 h 1292126"/>
                    <a:gd name="connsiteX2" fmla="*/ 1181760 w 1504791"/>
                    <a:gd name="connsiteY2" fmla="*/ 0 h 1292126"/>
                    <a:gd name="connsiteX3" fmla="*/ 1504791 w 1504791"/>
                    <a:gd name="connsiteY3" fmla="*/ 646063 h 1292126"/>
                    <a:gd name="connsiteX4" fmla="*/ 1181760 w 1504791"/>
                    <a:gd name="connsiteY4" fmla="*/ 1292126 h 1292126"/>
                    <a:gd name="connsiteX5" fmla="*/ 323032 w 1504791"/>
                    <a:gd name="connsiteY5" fmla="*/ 1292126 h 1292126"/>
                    <a:gd name="connsiteX6" fmla="*/ 0 w 1504791"/>
                    <a:gd name="connsiteY6" fmla="*/ 646063 h 129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4791" h="1292126">
                      <a:moveTo>
                        <a:pt x="0" y="646063"/>
                      </a:moveTo>
                      <a:lnTo>
                        <a:pt x="323032" y="0"/>
                      </a:lnTo>
                      <a:lnTo>
                        <a:pt x="1181760" y="0"/>
                      </a:lnTo>
                      <a:lnTo>
                        <a:pt x="1504791" y="646063"/>
                      </a:lnTo>
                      <a:lnTo>
                        <a:pt x="1181760" y="1292126"/>
                      </a:lnTo>
                      <a:lnTo>
                        <a:pt x="323032" y="1292126"/>
                      </a:lnTo>
                      <a:lnTo>
                        <a:pt x="0" y="646063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33076" tIns="222997" rIns="233076" bIns="222997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Housing Elements</a:t>
                  </a: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FCBA872F-EA89-4AE7-B73D-BACB545AFA06}"/>
                    </a:ext>
                  </a:extLst>
                </p:cNvPr>
                <p:cNvSpPr/>
                <p:nvPr/>
              </p:nvSpPr>
              <p:spPr>
                <a:xfrm>
                  <a:off x="5761630" y="2944832"/>
                  <a:ext cx="1504791" cy="1292126"/>
                </a:xfrm>
                <a:custGeom>
                  <a:avLst/>
                  <a:gdLst>
                    <a:gd name="connsiteX0" fmla="*/ 0 w 1504791"/>
                    <a:gd name="connsiteY0" fmla="*/ 646063 h 1292126"/>
                    <a:gd name="connsiteX1" fmla="*/ 323032 w 1504791"/>
                    <a:gd name="connsiteY1" fmla="*/ 0 h 1292126"/>
                    <a:gd name="connsiteX2" fmla="*/ 1181760 w 1504791"/>
                    <a:gd name="connsiteY2" fmla="*/ 0 h 1292126"/>
                    <a:gd name="connsiteX3" fmla="*/ 1504791 w 1504791"/>
                    <a:gd name="connsiteY3" fmla="*/ 646063 h 1292126"/>
                    <a:gd name="connsiteX4" fmla="*/ 1181760 w 1504791"/>
                    <a:gd name="connsiteY4" fmla="*/ 1292126 h 1292126"/>
                    <a:gd name="connsiteX5" fmla="*/ 323032 w 1504791"/>
                    <a:gd name="connsiteY5" fmla="*/ 1292126 h 1292126"/>
                    <a:gd name="connsiteX6" fmla="*/ 0 w 1504791"/>
                    <a:gd name="connsiteY6" fmla="*/ 646063 h 129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4791" h="1292126">
                      <a:moveTo>
                        <a:pt x="0" y="646063"/>
                      </a:moveTo>
                      <a:lnTo>
                        <a:pt x="323032" y="0"/>
                      </a:lnTo>
                      <a:lnTo>
                        <a:pt x="1181760" y="0"/>
                      </a:lnTo>
                      <a:lnTo>
                        <a:pt x="1504791" y="646063"/>
                      </a:lnTo>
                      <a:lnTo>
                        <a:pt x="1181760" y="1292126"/>
                      </a:lnTo>
                      <a:lnTo>
                        <a:pt x="323032" y="1292126"/>
                      </a:lnTo>
                      <a:lnTo>
                        <a:pt x="0" y="646063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33076" tIns="222997" rIns="233076" bIns="222997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ADUs</a:t>
                  </a: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6BA99B8-8095-46C9-A391-CA8B2302FDF9}"/>
                    </a:ext>
                  </a:extLst>
                </p:cNvPr>
                <p:cNvSpPr/>
                <p:nvPr/>
              </p:nvSpPr>
              <p:spPr>
                <a:xfrm>
                  <a:off x="7056579" y="2243003"/>
                  <a:ext cx="1630609" cy="1292126"/>
                </a:xfrm>
                <a:custGeom>
                  <a:avLst/>
                  <a:gdLst>
                    <a:gd name="connsiteX0" fmla="*/ 0 w 1504791"/>
                    <a:gd name="connsiteY0" fmla="*/ 646063 h 1292126"/>
                    <a:gd name="connsiteX1" fmla="*/ 323032 w 1504791"/>
                    <a:gd name="connsiteY1" fmla="*/ 0 h 1292126"/>
                    <a:gd name="connsiteX2" fmla="*/ 1181760 w 1504791"/>
                    <a:gd name="connsiteY2" fmla="*/ 0 h 1292126"/>
                    <a:gd name="connsiteX3" fmla="*/ 1504791 w 1504791"/>
                    <a:gd name="connsiteY3" fmla="*/ 646063 h 1292126"/>
                    <a:gd name="connsiteX4" fmla="*/ 1181760 w 1504791"/>
                    <a:gd name="connsiteY4" fmla="*/ 1292126 h 1292126"/>
                    <a:gd name="connsiteX5" fmla="*/ 323032 w 1504791"/>
                    <a:gd name="connsiteY5" fmla="*/ 1292126 h 1292126"/>
                    <a:gd name="connsiteX6" fmla="*/ 0 w 1504791"/>
                    <a:gd name="connsiteY6" fmla="*/ 646063 h 129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4791" h="1292126">
                      <a:moveTo>
                        <a:pt x="0" y="646063"/>
                      </a:moveTo>
                      <a:lnTo>
                        <a:pt x="323032" y="0"/>
                      </a:lnTo>
                      <a:lnTo>
                        <a:pt x="1181760" y="0"/>
                      </a:lnTo>
                      <a:lnTo>
                        <a:pt x="1504791" y="646063"/>
                      </a:lnTo>
                      <a:lnTo>
                        <a:pt x="1181760" y="1292126"/>
                      </a:lnTo>
                      <a:lnTo>
                        <a:pt x="323032" y="1292126"/>
                      </a:lnTo>
                      <a:lnTo>
                        <a:pt x="0" y="646063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33076" tIns="222997" rIns="233076" bIns="222997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Zoning</a:t>
                  </a: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8C16731E-9F10-4581-93C2-462E0F242373}"/>
                    </a:ext>
                  </a:extLst>
                </p:cNvPr>
                <p:cNvSpPr/>
                <p:nvPr/>
              </p:nvSpPr>
              <p:spPr>
                <a:xfrm>
                  <a:off x="3170930" y="1454679"/>
                  <a:ext cx="1504791" cy="1292126"/>
                </a:xfrm>
                <a:custGeom>
                  <a:avLst/>
                  <a:gdLst>
                    <a:gd name="connsiteX0" fmla="*/ 0 w 1504791"/>
                    <a:gd name="connsiteY0" fmla="*/ 646063 h 1292126"/>
                    <a:gd name="connsiteX1" fmla="*/ 323032 w 1504791"/>
                    <a:gd name="connsiteY1" fmla="*/ 0 h 1292126"/>
                    <a:gd name="connsiteX2" fmla="*/ 1181760 w 1504791"/>
                    <a:gd name="connsiteY2" fmla="*/ 0 h 1292126"/>
                    <a:gd name="connsiteX3" fmla="*/ 1504791 w 1504791"/>
                    <a:gd name="connsiteY3" fmla="*/ 646063 h 1292126"/>
                    <a:gd name="connsiteX4" fmla="*/ 1181760 w 1504791"/>
                    <a:gd name="connsiteY4" fmla="*/ 1292126 h 1292126"/>
                    <a:gd name="connsiteX5" fmla="*/ 323032 w 1504791"/>
                    <a:gd name="connsiteY5" fmla="*/ 1292126 h 1292126"/>
                    <a:gd name="connsiteX6" fmla="*/ 0 w 1504791"/>
                    <a:gd name="connsiteY6" fmla="*/ 646063 h 129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4791" h="1292126">
                      <a:moveTo>
                        <a:pt x="0" y="646063"/>
                      </a:moveTo>
                      <a:lnTo>
                        <a:pt x="323032" y="0"/>
                      </a:lnTo>
                      <a:lnTo>
                        <a:pt x="1181760" y="0"/>
                      </a:lnTo>
                      <a:lnTo>
                        <a:pt x="1504791" y="646063"/>
                      </a:lnTo>
                      <a:lnTo>
                        <a:pt x="1181760" y="1292126"/>
                      </a:lnTo>
                      <a:lnTo>
                        <a:pt x="323032" y="1292126"/>
                      </a:lnTo>
                      <a:lnTo>
                        <a:pt x="0" y="646063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33076" tIns="222997" rIns="233076" bIns="222997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Site Analysis</a:t>
                  </a: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0EBC712-FAE7-4801-B1C7-A2AA79341531}"/>
                    </a:ext>
                  </a:extLst>
                </p:cNvPr>
                <p:cNvSpPr/>
                <p:nvPr/>
              </p:nvSpPr>
              <p:spPr>
                <a:xfrm>
                  <a:off x="5795680" y="4370896"/>
                  <a:ext cx="1504791" cy="1292126"/>
                </a:xfrm>
                <a:custGeom>
                  <a:avLst/>
                  <a:gdLst>
                    <a:gd name="connsiteX0" fmla="*/ 0 w 1504791"/>
                    <a:gd name="connsiteY0" fmla="*/ 646063 h 1292126"/>
                    <a:gd name="connsiteX1" fmla="*/ 323032 w 1504791"/>
                    <a:gd name="connsiteY1" fmla="*/ 0 h 1292126"/>
                    <a:gd name="connsiteX2" fmla="*/ 1181760 w 1504791"/>
                    <a:gd name="connsiteY2" fmla="*/ 0 h 1292126"/>
                    <a:gd name="connsiteX3" fmla="*/ 1504791 w 1504791"/>
                    <a:gd name="connsiteY3" fmla="*/ 646063 h 1292126"/>
                    <a:gd name="connsiteX4" fmla="*/ 1181760 w 1504791"/>
                    <a:gd name="connsiteY4" fmla="*/ 1292126 h 1292126"/>
                    <a:gd name="connsiteX5" fmla="*/ 323032 w 1504791"/>
                    <a:gd name="connsiteY5" fmla="*/ 1292126 h 1292126"/>
                    <a:gd name="connsiteX6" fmla="*/ 0 w 1504791"/>
                    <a:gd name="connsiteY6" fmla="*/ 646063 h 129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4791" h="1292126">
                      <a:moveTo>
                        <a:pt x="0" y="646063"/>
                      </a:moveTo>
                      <a:lnTo>
                        <a:pt x="323032" y="0"/>
                      </a:lnTo>
                      <a:lnTo>
                        <a:pt x="1181760" y="0"/>
                      </a:lnTo>
                      <a:lnTo>
                        <a:pt x="1504791" y="646063"/>
                      </a:lnTo>
                      <a:lnTo>
                        <a:pt x="1181760" y="1292126"/>
                      </a:lnTo>
                      <a:lnTo>
                        <a:pt x="323032" y="1292126"/>
                      </a:lnTo>
                      <a:lnTo>
                        <a:pt x="0" y="646063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33076" tIns="222997" rIns="233076" bIns="222997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Housing Finance</a:t>
                  </a:r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B03DE-1237-401B-9612-A3D76784F89A}"/>
                  </a:ext>
                </a:extLst>
              </p:cNvPr>
              <p:cNvSpPr/>
              <p:nvPr/>
            </p:nvSpPr>
            <p:spPr>
              <a:xfrm>
                <a:off x="3959999" y="5394785"/>
                <a:ext cx="1655014" cy="1456667"/>
              </a:xfrm>
              <a:custGeom>
                <a:avLst/>
                <a:gdLst>
                  <a:gd name="connsiteX0" fmla="*/ 0 w 1504791"/>
                  <a:gd name="connsiteY0" fmla="*/ 646063 h 1292126"/>
                  <a:gd name="connsiteX1" fmla="*/ 323032 w 1504791"/>
                  <a:gd name="connsiteY1" fmla="*/ 0 h 1292126"/>
                  <a:gd name="connsiteX2" fmla="*/ 1181760 w 1504791"/>
                  <a:gd name="connsiteY2" fmla="*/ 0 h 1292126"/>
                  <a:gd name="connsiteX3" fmla="*/ 1504791 w 1504791"/>
                  <a:gd name="connsiteY3" fmla="*/ 646063 h 1292126"/>
                  <a:gd name="connsiteX4" fmla="*/ 1181760 w 1504791"/>
                  <a:gd name="connsiteY4" fmla="*/ 1292126 h 1292126"/>
                  <a:gd name="connsiteX5" fmla="*/ 323032 w 1504791"/>
                  <a:gd name="connsiteY5" fmla="*/ 1292126 h 1292126"/>
                  <a:gd name="connsiteX6" fmla="*/ 0 w 1504791"/>
                  <a:gd name="connsiteY6" fmla="*/ 646063 h 12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4791" h="1292126">
                    <a:moveTo>
                      <a:pt x="0" y="646063"/>
                    </a:moveTo>
                    <a:lnTo>
                      <a:pt x="323032" y="0"/>
                    </a:lnTo>
                    <a:lnTo>
                      <a:pt x="1181760" y="0"/>
                    </a:lnTo>
                    <a:lnTo>
                      <a:pt x="1504791" y="646063"/>
                    </a:lnTo>
                    <a:lnTo>
                      <a:pt x="1181760" y="1292126"/>
                    </a:lnTo>
                    <a:lnTo>
                      <a:pt x="323032" y="1292126"/>
                    </a:lnTo>
                    <a:lnTo>
                      <a:pt x="0" y="646063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33076" tIns="222997" rIns="233076" bIns="222997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Resilience</a:t>
                </a: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F457EF-FD18-41F3-BB25-F722CB0C927C}"/>
                </a:ext>
              </a:extLst>
            </p:cNvPr>
            <p:cNvSpPr/>
            <p:nvPr/>
          </p:nvSpPr>
          <p:spPr>
            <a:xfrm>
              <a:off x="1120501" y="5228381"/>
              <a:ext cx="1637786" cy="1456667"/>
            </a:xfrm>
            <a:custGeom>
              <a:avLst/>
              <a:gdLst>
                <a:gd name="connsiteX0" fmla="*/ 0 w 1504791"/>
                <a:gd name="connsiteY0" fmla="*/ 646063 h 1292126"/>
                <a:gd name="connsiteX1" fmla="*/ 323032 w 1504791"/>
                <a:gd name="connsiteY1" fmla="*/ 0 h 1292126"/>
                <a:gd name="connsiteX2" fmla="*/ 1181760 w 1504791"/>
                <a:gd name="connsiteY2" fmla="*/ 0 h 1292126"/>
                <a:gd name="connsiteX3" fmla="*/ 1504791 w 1504791"/>
                <a:gd name="connsiteY3" fmla="*/ 646063 h 1292126"/>
                <a:gd name="connsiteX4" fmla="*/ 1181760 w 1504791"/>
                <a:gd name="connsiteY4" fmla="*/ 1292126 h 1292126"/>
                <a:gd name="connsiteX5" fmla="*/ 323032 w 1504791"/>
                <a:gd name="connsiteY5" fmla="*/ 1292126 h 1292126"/>
                <a:gd name="connsiteX6" fmla="*/ 0 w 1504791"/>
                <a:gd name="connsiteY6" fmla="*/ 646063 h 12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791" h="1292126">
                  <a:moveTo>
                    <a:pt x="0" y="646063"/>
                  </a:moveTo>
                  <a:lnTo>
                    <a:pt x="323032" y="0"/>
                  </a:lnTo>
                  <a:lnTo>
                    <a:pt x="1181760" y="0"/>
                  </a:lnTo>
                  <a:lnTo>
                    <a:pt x="1504791" y="646063"/>
                  </a:lnTo>
                  <a:lnTo>
                    <a:pt x="1181760" y="1292126"/>
                  </a:lnTo>
                  <a:lnTo>
                    <a:pt x="323032" y="1292126"/>
                  </a:lnTo>
                  <a:lnTo>
                    <a:pt x="0" y="64606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spcFirstLastPara="0" vert="horz" wrap="square" lIns="233076" tIns="222997" rIns="233076" bIns="222997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Mobility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2994AE-7504-42AC-92D2-1DAC22D3B3F5}"/>
                </a:ext>
              </a:extLst>
            </p:cNvPr>
            <p:cNvSpPr/>
            <p:nvPr/>
          </p:nvSpPr>
          <p:spPr>
            <a:xfrm>
              <a:off x="6810705" y="5236967"/>
              <a:ext cx="1753235" cy="1456667"/>
            </a:xfrm>
            <a:custGeom>
              <a:avLst/>
              <a:gdLst>
                <a:gd name="connsiteX0" fmla="*/ 0 w 1504791"/>
                <a:gd name="connsiteY0" fmla="*/ 646063 h 1292126"/>
                <a:gd name="connsiteX1" fmla="*/ 323032 w 1504791"/>
                <a:gd name="connsiteY1" fmla="*/ 0 h 1292126"/>
                <a:gd name="connsiteX2" fmla="*/ 1181760 w 1504791"/>
                <a:gd name="connsiteY2" fmla="*/ 0 h 1292126"/>
                <a:gd name="connsiteX3" fmla="*/ 1504791 w 1504791"/>
                <a:gd name="connsiteY3" fmla="*/ 646063 h 1292126"/>
                <a:gd name="connsiteX4" fmla="*/ 1181760 w 1504791"/>
                <a:gd name="connsiteY4" fmla="*/ 1292126 h 1292126"/>
                <a:gd name="connsiteX5" fmla="*/ 323032 w 1504791"/>
                <a:gd name="connsiteY5" fmla="*/ 1292126 h 1292126"/>
                <a:gd name="connsiteX6" fmla="*/ 0 w 1504791"/>
                <a:gd name="connsiteY6" fmla="*/ 646063 h 12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791" h="1292126">
                  <a:moveTo>
                    <a:pt x="0" y="646063"/>
                  </a:moveTo>
                  <a:lnTo>
                    <a:pt x="323032" y="0"/>
                  </a:lnTo>
                  <a:lnTo>
                    <a:pt x="1181760" y="0"/>
                  </a:lnTo>
                  <a:lnTo>
                    <a:pt x="1504791" y="646063"/>
                  </a:lnTo>
                  <a:lnTo>
                    <a:pt x="1181760" y="1292126"/>
                  </a:lnTo>
                  <a:lnTo>
                    <a:pt x="323032" y="1292126"/>
                  </a:lnTo>
                  <a:lnTo>
                    <a:pt x="0" y="64606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spcFirstLastPara="0" vert="horz" wrap="square" lIns="233076" tIns="222997" rIns="233076" bIns="222997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More…</a:t>
              </a:r>
            </a:p>
          </p:txBody>
        </p:sp>
      </p:grpSp>
      <p:sp>
        <p:nvSpPr>
          <p:cNvPr id="2" name="Title 24">
            <a:extLst>
              <a:ext uri="{FF2B5EF4-FFF2-40B4-BE49-F238E27FC236}">
                <a16:creationId xmlns:a16="http://schemas.microsoft.com/office/drawing/2014/main" id="{DE9CE3C1-B722-4ED5-839D-1334EECAA96C}"/>
              </a:ext>
            </a:extLst>
          </p:cNvPr>
          <p:cNvSpPr txBox="1">
            <a:spLocks/>
          </p:cNvSpPr>
          <p:nvPr/>
        </p:nvSpPr>
        <p:spPr>
          <a:xfrm>
            <a:off x="0" y="-17441"/>
            <a:ext cx="12219398" cy="82909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sz="4800" dirty="0">
                <a:solidFill>
                  <a:schemeClr val="bg1"/>
                </a:solidFill>
              </a:rPr>
              <a:t>Regional Consulting Bench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7F05C-7273-400B-B24B-4969C2DB25B2}"/>
              </a:ext>
            </a:extLst>
          </p:cNvPr>
          <p:cNvSpPr txBox="1"/>
          <p:nvPr/>
        </p:nvSpPr>
        <p:spPr>
          <a:xfrm>
            <a:off x="2496065" y="6066583"/>
            <a:ext cx="872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RFQ: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https://mtc.bonfirehub.com/opportunities/35148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3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75DEB-A891-40A2-BF4C-B43EBC97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729" y="5528264"/>
            <a:ext cx="1528765" cy="1314200"/>
          </a:xfrm>
          <a:prstGeom prst="rect">
            <a:avLst/>
          </a:prstGeom>
        </p:spPr>
      </p:pic>
      <p:sp>
        <p:nvSpPr>
          <p:cNvPr id="13" name="Title 24">
            <a:extLst>
              <a:ext uri="{FF2B5EF4-FFF2-40B4-BE49-F238E27FC236}">
                <a16:creationId xmlns:a16="http://schemas.microsoft.com/office/drawing/2014/main" id="{A6CA929A-8F81-4A2C-ADF3-197137DDC8F6}"/>
              </a:ext>
            </a:extLst>
          </p:cNvPr>
          <p:cNvSpPr txBox="1">
            <a:spLocks/>
          </p:cNvSpPr>
          <p:nvPr/>
        </p:nvSpPr>
        <p:spPr>
          <a:xfrm>
            <a:off x="0" y="-17441"/>
            <a:ext cx="12219398" cy="82909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sz="4800" dirty="0">
                <a:solidFill>
                  <a:schemeClr val="bg1"/>
                </a:solidFill>
              </a:rPr>
              <a:t>Housing Needs Data Packets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88CF2-8B06-4CDB-913C-FBB666A628EA}"/>
              </a:ext>
            </a:extLst>
          </p:cNvPr>
          <p:cNvSpPr txBox="1"/>
          <p:nvPr/>
        </p:nvSpPr>
        <p:spPr>
          <a:xfrm>
            <a:off x="10653728" y="5622363"/>
            <a:ext cx="152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GOAL: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SAFE HARBOR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BEB4AA-0741-4928-A51F-20374B6C8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0" b="2166"/>
          <a:stretch/>
        </p:blipFill>
        <p:spPr>
          <a:xfrm>
            <a:off x="2781699" y="1290075"/>
            <a:ext cx="7106320" cy="4085201"/>
          </a:xfrm>
          <a:prstGeom prst="rect">
            <a:avLst/>
          </a:prstGeom>
          <a:ln w="6350">
            <a:solidFill>
              <a:schemeClr val="tx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E2F998-46AF-44CD-AF61-61FDB7AAE419}"/>
              </a:ext>
            </a:extLst>
          </p:cNvPr>
          <p:cNvSpPr txBox="1"/>
          <p:nvPr/>
        </p:nvSpPr>
        <p:spPr>
          <a:xfrm>
            <a:off x="2647278" y="5869871"/>
            <a:ext cx="7375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https://abag.ca.gov/sites/default/files/datatoolsoverview.pdf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8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4">
            <a:extLst>
              <a:ext uri="{FF2B5EF4-FFF2-40B4-BE49-F238E27FC236}">
                <a16:creationId xmlns:a16="http://schemas.microsoft.com/office/drawing/2014/main" id="{A6CA929A-8F81-4A2C-ADF3-197137DDC8F6}"/>
              </a:ext>
            </a:extLst>
          </p:cNvPr>
          <p:cNvSpPr txBox="1">
            <a:spLocks/>
          </p:cNvSpPr>
          <p:nvPr/>
        </p:nvSpPr>
        <p:spPr>
          <a:xfrm>
            <a:off x="0" y="-7413"/>
            <a:ext cx="12191999" cy="82909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sz="4800" dirty="0">
                <a:solidFill>
                  <a:schemeClr val="bg1"/>
                </a:solidFill>
              </a:rPr>
              <a:t>Interactive Site Selection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B158-858D-487B-84F0-84E1E2AE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35" y="5543800"/>
            <a:ext cx="1528765" cy="131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06EFF-9085-4373-BDD3-25F0CFF21451}"/>
              </a:ext>
            </a:extLst>
          </p:cNvPr>
          <p:cNvSpPr txBox="1"/>
          <p:nvPr/>
        </p:nvSpPr>
        <p:spPr>
          <a:xfrm>
            <a:off x="10663235" y="5600735"/>
            <a:ext cx="152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GOAL: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SAFE HARBOR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3D616-DCF0-4798-9001-68D0B6DEA0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06"/>
          <a:stretch/>
        </p:blipFill>
        <p:spPr>
          <a:xfrm>
            <a:off x="2441862" y="1417594"/>
            <a:ext cx="7308274" cy="4022812"/>
          </a:xfrm>
          <a:prstGeom prst="rect">
            <a:avLst/>
          </a:prstGeom>
          <a:ln w="6350">
            <a:solidFill>
              <a:schemeClr val="tx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DABC7-3328-42B9-8236-705FF62DA411}"/>
              </a:ext>
            </a:extLst>
          </p:cNvPr>
          <p:cNvSpPr txBox="1"/>
          <p:nvPr/>
        </p:nvSpPr>
        <p:spPr>
          <a:xfrm>
            <a:off x="2441862" y="5831567"/>
            <a:ext cx="7308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Demo recording: </a:t>
            </a:r>
            <a:r>
              <a:rPr lang="en-US" sz="2400" dirty="0">
                <a:solidFill>
                  <a:srgbClr val="521B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4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://youtu.be/6cS2ZIGTE4g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68BA3D-2358-4127-A4F3-F50B45C512C7}"/>
              </a:ext>
            </a:extLst>
          </p:cNvPr>
          <p:cNvGrpSpPr/>
          <p:nvPr/>
        </p:nvGrpSpPr>
        <p:grpSpPr>
          <a:xfrm>
            <a:off x="1438276" y="841288"/>
            <a:ext cx="6453165" cy="6437698"/>
            <a:chOff x="5873071" y="718456"/>
            <a:chExt cx="5661864" cy="5762170"/>
          </a:xfrm>
        </p:grpSpPr>
        <p:graphicFrame>
          <p:nvGraphicFramePr>
            <p:cNvPr id="3" name="Content Placeholder 14">
              <a:extLst>
                <a:ext uri="{FF2B5EF4-FFF2-40B4-BE49-F238E27FC236}">
                  <a16:creationId xmlns:a16="http://schemas.microsoft.com/office/drawing/2014/main" id="{7B750D6E-1032-4624-BA6A-B4C2E7F02D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3282669"/>
                </p:ext>
              </p:extLst>
            </p:nvPr>
          </p:nvGraphicFramePr>
          <p:xfrm>
            <a:off x="5873071" y="718456"/>
            <a:ext cx="5661864" cy="5762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A991404-9B70-4BFF-844D-6FA50803FBB4}"/>
                </a:ext>
              </a:extLst>
            </p:cNvPr>
            <p:cNvCxnSpPr>
              <a:cxnSpLocks/>
            </p:cNvCxnSpPr>
            <p:nvPr/>
          </p:nvCxnSpPr>
          <p:spPr>
            <a:xfrm>
              <a:off x="8659900" y="3258070"/>
              <a:ext cx="2284105" cy="948352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556042" y="2826528"/>
            <a:ext cx="166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SB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$24M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1837" y="3305866"/>
            <a:ext cx="203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$13M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4491" y="2573607"/>
            <a:ext cx="222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$10.9M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C7F5C-EE49-4105-971D-A1ACD1BC43FC}"/>
              </a:ext>
            </a:extLst>
          </p:cNvPr>
          <p:cNvSpPr txBox="1"/>
          <p:nvPr/>
        </p:nvSpPr>
        <p:spPr>
          <a:xfrm>
            <a:off x="1301201" y="1225871"/>
            <a:ext cx="336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6842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REAP Local Allocations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4182C-F43D-473E-99F7-B283481225E2}"/>
              </a:ext>
            </a:extLst>
          </p:cNvPr>
          <p:cNvSpPr txBox="1"/>
          <p:nvPr/>
        </p:nvSpPr>
        <p:spPr>
          <a:xfrm>
            <a:off x="439970" y="2854956"/>
            <a:ext cx="2038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A21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A21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</a:t>
            </a:r>
          </a:p>
        </p:txBody>
      </p:sp>
      <p:sp>
        <p:nvSpPr>
          <p:cNvPr id="11" name="Title 24">
            <a:extLst>
              <a:ext uri="{FF2B5EF4-FFF2-40B4-BE49-F238E27FC236}">
                <a16:creationId xmlns:a16="http://schemas.microsoft.com/office/drawing/2014/main" id="{5C0D4640-BB63-45CD-8869-85AAA9668D32}"/>
              </a:ext>
            </a:extLst>
          </p:cNvPr>
          <p:cNvSpPr txBox="1">
            <a:spLocks/>
          </p:cNvSpPr>
          <p:nvPr/>
        </p:nvSpPr>
        <p:spPr>
          <a:xfrm>
            <a:off x="2445367" y="282284"/>
            <a:ext cx="7934307" cy="9541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Bay Area Planning Grants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2201D4-FC3E-4E02-826C-EED28C13D61B}"/>
              </a:ext>
            </a:extLst>
          </p:cNvPr>
          <p:cNvSpPr txBox="1"/>
          <p:nvPr/>
        </p:nvSpPr>
        <p:spPr>
          <a:xfrm>
            <a:off x="8366398" y="2505647"/>
            <a:ext cx="3192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PDA Grants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Approx.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$6M</a:t>
            </a:r>
          </a:p>
        </p:txBody>
      </p:sp>
    </p:spTree>
    <p:extLst>
      <p:ext uri="{BB962C8B-B14F-4D97-AF65-F5344CB8AC3E}">
        <p14:creationId xmlns:p14="http://schemas.microsoft.com/office/powerpoint/2010/main" val="147765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4FB3-011B-4124-A8A0-93F9B999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85" y="3211323"/>
            <a:ext cx="5303798" cy="33977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br>
              <a:rPr lang="en-US" sz="1800" dirty="0"/>
            </a:br>
            <a:endParaRPr lang="en-US" sz="1800" dirty="0"/>
          </a:p>
          <a:p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64A864-AB51-499B-A9F7-86DA6865D014}"/>
              </a:ext>
            </a:extLst>
          </p:cNvPr>
          <p:cNvSpPr txBox="1">
            <a:spLocks/>
          </p:cNvSpPr>
          <p:nvPr/>
        </p:nvSpPr>
        <p:spPr>
          <a:xfrm>
            <a:off x="-1" y="95906"/>
            <a:ext cx="12192001" cy="8565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41631B"/>
                </a:solidFill>
                <a:latin typeface="Trebuchet MS" panose="020B0603020202020204" pitchFamily="34" charset="0"/>
              </a:rPr>
              <a:t>5 REAP/PDA Grants ($12M): </a:t>
            </a:r>
            <a:r>
              <a:rPr lang="en-US" sz="4800" u="sng" dirty="0">
                <a:solidFill>
                  <a:srgbClr val="41631B"/>
                </a:solidFill>
                <a:latin typeface="Trebuchet MS" panose="020B0603020202020204" pitchFamily="34" charset="0"/>
              </a:rPr>
              <a:t>1 Application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F2B21C-B055-4E1A-BD4B-DB6E7D9DD504}"/>
              </a:ext>
            </a:extLst>
          </p:cNvPr>
          <p:cNvSpPr/>
          <p:nvPr/>
        </p:nvSpPr>
        <p:spPr>
          <a:xfrm>
            <a:off x="7867461" y="2273363"/>
            <a:ext cx="380246" cy="16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A0E441-790D-4A3B-AAE2-A4647E5402C8}"/>
              </a:ext>
            </a:extLst>
          </p:cNvPr>
          <p:cNvSpPr/>
          <p:nvPr/>
        </p:nvSpPr>
        <p:spPr>
          <a:xfrm>
            <a:off x="10158222" y="4742789"/>
            <a:ext cx="1538477" cy="16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95CE66-4E96-4600-870C-A318EB7F6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5091"/>
              </p:ext>
            </p:extLst>
          </p:nvPr>
        </p:nvGraphicFramePr>
        <p:xfrm>
          <a:off x="341745" y="1073799"/>
          <a:ext cx="11508510" cy="307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738">
                  <a:extLst>
                    <a:ext uri="{9D8B030D-6E8A-4147-A177-3AD203B41FA5}">
                      <a16:colId xmlns:a16="http://schemas.microsoft.com/office/drawing/2014/main" val="1824340556"/>
                    </a:ext>
                  </a:extLst>
                </a:gridCol>
                <a:gridCol w="6163325">
                  <a:extLst>
                    <a:ext uri="{9D8B030D-6E8A-4147-A177-3AD203B41FA5}">
                      <a16:colId xmlns:a16="http://schemas.microsoft.com/office/drawing/2014/main" val="2162385690"/>
                    </a:ext>
                  </a:extLst>
                </a:gridCol>
                <a:gridCol w="1827181">
                  <a:extLst>
                    <a:ext uri="{9D8B030D-6E8A-4147-A177-3AD203B41FA5}">
                      <a16:colId xmlns:a16="http://schemas.microsoft.com/office/drawing/2014/main" val="818528588"/>
                    </a:ext>
                  </a:extLst>
                </a:gridCol>
                <a:gridCol w="1936266">
                  <a:extLst>
                    <a:ext uri="{9D8B030D-6E8A-4147-A177-3AD203B41FA5}">
                      <a16:colId xmlns:a16="http://schemas.microsoft.com/office/drawing/2014/main" val="3273665827"/>
                    </a:ext>
                  </a:extLst>
                </a:gridCol>
              </a:tblGrid>
              <a:tr h="781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FUNDING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FUNDING SOURCE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GRANT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COMPETITIVE?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57212"/>
                  </a:ext>
                </a:extLst>
              </a:tr>
              <a:tr h="390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$2.18M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Minimum REAP Allocation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32474"/>
                  </a:ext>
                </a:extLst>
              </a:tr>
              <a:tr h="390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$3M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Supplemental REAP Allocation if 1K+ RHNA units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$6-8 per unit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24098"/>
                  </a:ext>
                </a:extLst>
              </a:tr>
              <a:tr h="390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$1M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Competitive REAP Allocation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$100,000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52740"/>
                  </a:ext>
                </a:extLst>
              </a:tr>
              <a:tr h="3905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$6M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PDA Planning Grants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$800,000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1497"/>
                  </a:ext>
                </a:extLst>
              </a:tr>
              <a:tr h="390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PDA TA Grants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$100,000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56842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2950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698AFDF-C5A7-4471-B588-68E1F4363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4322"/>
              </p:ext>
            </p:extLst>
          </p:nvPr>
        </p:nvGraphicFramePr>
        <p:xfrm>
          <a:off x="495301" y="4244950"/>
          <a:ext cx="1150851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4255">
                  <a:extLst>
                    <a:ext uri="{9D8B030D-6E8A-4147-A177-3AD203B41FA5}">
                      <a16:colId xmlns:a16="http://schemas.microsoft.com/office/drawing/2014/main" val="1371251951"/>
                    </a:ext>
                  </a:extLst>
                </a:gridCol>
                <a:gridCol w="5754255">
                  <a:extLst>
                    <a:ext uri="{9D8B030D-6E8A-4147-A177-3AD203B41FA5}">
                      <a16:colId xmlns:a16="http://schemas.microsoft.com/office/drawing/2014/main" val="3540758026"/>
                    </a:ext>
                  </a:extLst>
                </a:gridCol>
              </a:tblGrid>
              <a:tr h="103620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TIMELINE: </a:t>
                      </a:r>
                    </a:p>
                    <a:p>
                      <a:pPr lvl="1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Release date: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December 18, 2020</a:t>
                      </a:r>
                    </a:p>
                    <a:p>
                      <a:pPr lvl="1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Due date:       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February 12, 2021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WEBINARS TO FIND OUT MORE: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December 29, 2020, 12:30PM–2PM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January 6, 2021, 9:30AM-11AM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January 8, 2021, 1:30PM-3PM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January 15, 2020, 9:30AM-11AM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723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7352CD-AC29-401E-9CD1-AD6335EBEE75}"/>
              </a:ext>
            </a:extLst>
          </p:cNvPr>
          <p:cNvSpPr txBox="1"/>
          <p:nvPr/>
        </p:nvSpPr>
        <p:spPr>
          <a:xfrm>
            <a:off x="882942" y="5805310"/>
            <a:ext cx="12079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MORE INFO</a:t>
            </a:r>
            <a:r>
              <a:rPr lang="en-US" sz="2000" dirty="0"/>
              <a:t>:   </a:t>
            </a:r>
            <a:r>
              <a:rPr lang="en-US" sz="1600" dirty="0"/>
              <a:t> </a:t>
            </a:r>
            <a:r>
              <a:rPr lang="en-US" sz="2000" dirty="0">
                <a:solidFill>
                  <a:srgbClr val="4163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https://abag.ca.gov/housing-technical-assistance-program</a:t>
            </a:r>
            <a:endParaRPr lang="en-US" sz="2000" dirty="0">
              <a:solidFill>
                <a:srgbClr val="41631B"/>
              </a:solidFill>
            </a:endParaRPr>
          </a:p>
          <a:p>
            <a:pPr marL="2225675" lvl="3" defTabSz="923925"/>
            <a:r>
              <a:rPr lang="en-US" sz="2000" dirty="0">
                <a:solidFill>
                  <a:srgbClr val="4163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https://abag.ca.gov/our-work/land-use/pda-priority-development-areas</a:t>
            </a:r>
            <a:endParaRPr lang="en-US" sz="2000" dirty="0">
              <a:solidFill>
                <a:srgbClr val="41631B"/>
              </a:solidFill>
            </a:endParaRPr>
          </a:p>
          <a:p>
            <a:pPr marL="2225675" lvl="3" defTabSz="923925"/>
            <a:r>
              <a:rPr lang="en-US" sz="2000" dirty="0">
                <a:solidFill>
                  <a:srgbClr val="416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loi@bayareametro.gov</a:t>
            </a:r>
            <a:endParaRPr lang="en-US" sz="2000" dirty="0">
              <a:solidFill>
                <a:srgbClr val="4163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6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4">
            <a:extLst>
              <a:ext uri="{FF2B5EF4-FFF2-40B4-BE49-F238E27FC236}">
                <a16:creationId xmlns:a16="http://schemas.microsoft.com/office/drawing/2014/main" id="{2779A137-4054-49B9-A628-179790862C20}"/>
              </a:ext>
            </a:extLst>
          </p:cNvPr>
          <p:cNvSpPr txBox="1">
            <a:spLocks/>
          </p:cNvSpPr>
          <p:nvPr/>
        </p:nvSpPr>
        <p:spPr>
          <a:xfrm>
            <a:off x="0" y="-228357"/>
            <a:ext cx="12192000" cy="1142175"/>
          </a:xfrm>
          <a:prstGeom prst="rect">
            <a:avLst/>
          </a:prstGeom>
          <a:solidFill>
            <a:srgbClr val="006D6D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7200" dirty="0">
                <a:solidFill>
                  <a:schemeClr val="bg1"/>
                </a:solidFill>
              </a:rPr>
              <a:t> For more information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08297-8D18-4C14-B301-F74F6C85157A}"/>
              </a:ext>
            </a:extLst>
          </p:cNvPr>
          <p:cNvSpPr txBox="1"/>
          <p:nvPr/>
        </p:nvSpPr>
        <p:spPr>
          <a:xfrm>
            <a:off x="0" y="1709819"/>
            <a:ext cx="12192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67760" algn="ctr"/>
            <a:r>
              <a:rPr lang="en-US" sz="3200" b="1" i="0" u="none" strike="noStrike" baseline="0" dirty="0">
                <a:solidFill>
                  <a:srgbClr val="623511"/>
                </a:solidFill>
                <a:latin typeface="Trebuchet MS" panose="020B0603020202020204" pitchFamily="34" charset="0"/>
              </a:rPr>
              <a:t>Subscribe at:</a:t>
            </a:r>
          </a:p>
          <a:p>
            <a:pPr algn="l"/>
            <a:endParaRPr lang="en-US" sz="32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9120" algn="ctr"/>
            <a:r>
              <a:rPr lang="en-US" sz="3200" b="0" i="0" u="none" strike="noStrike" baseline="0" dirty="0">
                <a:solidFill>
                  <a:srgbClr val="006D6D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https://abag.ca.gov/housing-technical-assistance-program</a:t>
            </a:r>
            <a:endParaRPr lang="en-US" sz="3200" b="1" i="0" u="none" strike="noStrike" baseline="0" dirty="0">
              <a:solidFill>
                <a:srgbClr val="006D6D"/>
              </a:solidFill>
              <a:latin typeface="Trebuchet MS" panose="020B0603020202020204" pitchFamily="34" charset="0"/>
            </a:endParaRPr>
          </a:p>
          <a:p>
            <a:pPr marR="67760" algn="l"/>
            <a:endParaRPr lang="en-US" sz="3200" b="0" i="0" u="none" strike="noStrike" baseline="0" dirty="0">
              <a:solidFill>
                <a:srgbClr val="623511"/>
              </a:solidFill>
              <a:latin typeface="Trebuchet MS" panose="020B0603020202020204" pitchFamily="34" charset="0"/>
            </a:endParaRPr>
          </a:p>
          <a:p>
            <a:pPr marR="76470" algn="ctr"/>
            <a:r>
              <a:rPr lang="en-US" sz="3200" b="1" i="0" u="none" strike="noStrike" baseline="0" dirty="0">
                <a:solidFill>
                  <a:srgbClr val="623511"/>
                </a:solidFill>
                <a:latin typeface="Trebuchet MS" panose="020B0603020202020204" pitchFamily="34" charset="0"/>
              </a:rPr>
              <a:t>Contact:</a:t>
            </a:r>
          </a:p>
          <a:p>
            <a:pPr marR="76470" algn="ctr"/>
            <a:endParaRPr lang="en-US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0" algn="ctr"/>
            <a:r>
              <a:rPr lang="en-US" sz="3200" b="0" i="0" u="none" strike="noStrike" baseline="0" dirty="0">
                <a:solidFill>
                  <a:srgbClr val="006D6D"/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HousingTA@bayareametro.gov</a:t>
            </a:r>
            <a:endParaRPr lang="en-US" sz="3200" dirty="0">
              <a:solidFill>
                <a:srgbClr val="006D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8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P">
      <a:dk1>
        <a:srgbClr val="633511"/>
      </a:dk1>
      <a:lt1>
        <a:srgbClr val="FFFFFF"/>
      </a:lt1>
      <a:dk2>
        <a:srgbClr val="00773F"/>
      </a:dk2>
      <a:lt2>
        <a:srgbClr val="E7E6E6"/>
      </a:lt2>
      <a:accent1>
        <a:srgbClr val="009192"/>
      </a:accent1>
      <a:accent2>
        <a:srgbClr val="CD7820"/>
      </a:accent2>
      <a:accent3>
        <a:srgbClr val="71A84F"/>
      </a:accent3>
      <a:accent4>
        <a:srgbClr val="FEB446"/>
      </a:accent4>
      <a:accent5>
        <a:srgbClr val="1174A9"/>
      </a:accent5>
      <a:accent6>
        <a:srgbClr val="062F87"/>
      </a:accent6>
      <a:hlink>
        <a:srgbClr val="521B92"/>
      </a:hlink>
      <a:folHlink>
        <a:srgbClr val="94209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P-Housing_template_v1" id="{A77A902E-86E4-A24A-A5C5-61EEDF09ACA7}" vid="{B44C12DE-ABA8-6343-939D-25C903329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360</Words>
  <Application>Microsoft Office PowerPoint</Application>
  <PresentationFormat>Widescreen</PresentationFormat>
  <Paragraphs>114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Trebuchet MS</vt:lpstr>
      <vt:lpstr>Wingdings</vt:lpstr>
      <vt:lpstr>Office Theme</vt:lpstr>
      <vt:lpstr>Housing TA Update including REAP &amp; PDA Grants </vt:lpstr>
      <vt:lpstr>PowerPoint Presentation</vt:lpstr>
      <vt:lpstr>REGIONAL “VALUE ADD”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of $4.2 million in Regional Early Action Planning funds to Regional Planning Collaboratives</dc:title>
  <dc:creator>Heather Peters</dc:creator>
  <cp:lastModifiedBy>Heather Peters</cp:lastModifiedBy>
  <cp:revision>45</cp:revision>
  <dcterms:created xsi:type="dcterms:W3CDTF">2020-12-10T02:00:13Z</dcterms:created>
  <dcterms:modified xsi:type="dcterms:W3CDTF">2020-12-23T22:31:06Z</dcterms:modified>
</cp:coreProperties>
</file>