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43"/>
  </p:notesMasterIdLst>
  <p:handoutMasterIdLst>
    <p:handoutMasterId r:id="rId44"/>
  </p:handoutMasterIdLst>
  <p:sldIdLst>
    <p:sldId id="257" r:id="rId6"/>
    <p:sldId id="554" r:id="rId7"/>
    <p:sldId id="705" r:id="rId8"/>
    <p:sldId id="778" r:id="rId9"/>
    <p:sldId id="681" r:id="rId10"/>
    <p:sldId id="823" r:id="rId11"/>
    <p:sldId id="784" r:id="rId12"/>
    <p:sldId id="775" r:id="rId13"/>
    <p:sldId id="822" r:id="rId14"/>
    <p:sldId id="709" r:id="rId15"/>
    <p:sldId id="794" r:id="rId16"/>
    <p:sldId id="808" r:id="rId17"/>
    <p:sldId id="809" r:id="rId18"/>
    <p:sldId id="687" r:id="rId19"/>
    <p:sldId id="814" r:id="rId20"/>
    <p:sldId id="805" r:id="rId21"/>
    <p:sldId id="558" r:id="rId22"/>
    <p:sldId id="806" r:id="rId23"/>
    <p:sldId id="810" r:id="rId24"/>
    <p:sldId id="807" r:id="rId25"/>
    <p:sldId id="821" r:id="rId26"/>
    <p:sldId id="811" r:id="rId27"/>
    <p:sldId id="812" r:id="rId28"/>
    <p:sldId id="813" r:id="rId29"/>
    <p:sldId id="824" r:id="rId30"/>
    <p:sldId id="815" r:id="rId31"/>
    <p:sldId id="673" r:id="rId32"/>
    <p:sldId id="674" r:id="rId33"/>
    <p:sldId id="675" r:id="rId34"/>
    <p:sldId id="676" r:id="rId35"/>
    <p:sldId id="816" r:id="rId36"/>
    <p:sldId id="786" r:id="rId37"/>
    <p:sldId id="818" r:id="rId38"/>
    <p:sldId id="820" r:id="rId39"/>
    <p:sldId id="817" r:id="rId40"/>
    <p:sldId id="754" r:id="rId41"/>
    <p:sldId id="686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606C1B-70D4-4534-A60C-AF52191B3256}">
          <p14:sldIdLst>
            <p14:sldId id="257"/>
            <p14:sldId id="554"/>
          </p14:sldIdLst>
        </p14:section>
        <p14:section name="Construction Progress" id="{15DB9EC8-8D2B-4872-8E79-614BA0B4249E}">
          <p14:sldIdLst>
            <p14:sldId id="705"/>
            <p14:sldId id="778"/>
            <p14:sldId id="681"/>
            <p14:sldId id="823"/>
            <p14:sldId id="784"/>
            <p14:sldId id="775"/>
            <p14:sldId id="822"/>
            <p14:sldId id="709"/>
            <p14:sldId id="794"/>
            <p14:sldId id="808"/>
            <p14:sldId id="809"/>
            <p14:sldId id="687"/>
            <p14:sldId id="814"/>
            <p14:sldId id="805"/>
            <p14:sldId id="558"/>
            <p14:sldId id="806"/>
            <p14:sldId id="810"/>
            <p14:sldId id="807"/>
            <p14:sldId id="821"/>
            <p14:sldId id="811"/>
            <p14:sldId id="812"/>
            <p14:sldId id="813"/>
            <p14:sldId id="824"/>
            <p14:sldId id="815"/>
            <p14:sldId id="673"/>
            <p14:sldId id="674"/>
            <p14:sldId id="675"/>
            <p14:sldId id="676"/>
          </p14:sldIdLst>
        </p14:section>
        <p14:section name="Public Outreach Activities" id="{E1131277-DD63-4839-BA3F-0328775AA6BA}">
          <p14:sldIdLst>
            <p14:sldId id="816"/>
            <p14:sldId id="786"/>
            <p14:sldId id="818"/>
            <p14:sldId id="820"/>
            <p14:sldId id="817"/>
            <p14:sldId id="754"/>
            <p14:sldId id="6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urley, Joseph" initials="HJ" lastIdx="31" clrIdx="6">
    <p:extLst>
      <p:ext uri="{19B8F6BF-5375-455C-9EA6-DF929625EA0E}">
        <p15:presenceInfo xmlns:p15="http://schemas.microsoft.com/office/powerpoint/2012/main" userId="S-1-5-21-2134444987-185082416-774723137-2429" providerId="AD"/>
      </p:ext>
    </p:extLst>
  </p:cmAuthor>
  <p:cmAuthor id="1" name="Biro, Emily" initials="BE" lastIdx="35" clrIdx="0">
    <p:extLst>
      <p:ext uri="{19B8F6BF-5375-455C-9EA6-DF929625EA0E}">
        <p15:presenceInfo xmlns:p15="http://schemas.microsoft.com/office/powerpoint/2012/main" userId="S::emily.biro@aecom.com::786a8888-f0d5-4259-b73a-aa07a4a0dc6f" providerId="AD"/>
      </p:ext>
    </p:extLst>
  </p:cmAuthor>
  <p:cmAuthor id="2" name="Leo Scott" initials="LS" lastIdx="28" clrIdx="1">
    <p:extLst>
      <p:ext uri="{19B8F6BF-5375-455C-9EA6-DF929625EA0E}">
        <p15:presenceInfo xmlns:p15="http://schemas.microsoft.com/office/powerpoint/2012/main" userId="S::Leo@graybowenscott.com::bd0420ad-e4c3-4034-9279-729c65eb3feb" providerId="AD"/>
      </p:ext>
    </p:extLst>
  </p:cmAuthor>
  <p:cmAuthor id="3" name="Epstein, Jessica" initials="EJ" lastIdx="28" clrIdx="2">
    <p:extLst>
      <p:ext uri="{19B8F6BF-5375-455C-9EA6-DF929625EA0E}">
        <p15:presenceInfo xmlns:p15="http://schemas.microsoft.com/office/powerpoint/2012/main" userId="S-1-5-21-2134444987-185082416-774723137-36925" providerId="AD"/>
      </p:ext>
    </p:extLst>
  </p:cmAuthor>
  <p:cmAuthor id="4" name="Linehan, Amy" initials="LA" lastIdx="8" clrIdx="3">
    <p:extLst>
      <p:ext uri="{19B8F6BF-5375-455C-9EA6-DF929625EA0E}">
        <p15:presenceInfo xmlns:p15="http://schemas.microsoft.com/office/powerpoint/2012/main" userId="S-1-5-21-2134444987-185082416-774723137-38031" providerId="AD"/>
      </p:ext>
    </p:extLst>
  </p:cmAuthor>
  <p:cmAuthor id="5" name="Clark, Catherine L (Oakland)" initials="CCL(" lastIdx="2" clrIdx="4">
    <p:extLst>
      <p:ext uri="{19B8F6BF-5375-455C-9EA6-DF929625EA0E}">
        <p15:presenceInfo xmlns:p15="http://schemas.microsoft.com/office/powerpoint/2012/main" userId="S::catherine.l.clark@aecom.com::66971ac5-9f75-4f1d-af06-59a0c7bdac57" providerId="AD"/>
      </p:ext>
    </p:extLst>
  </p:cmAuthor>
  <p:cmAuthor id="6" name="Farazmand, Broden" initials="FB" lastIdx="278" clrIdx="5">
    <p:extLst>
      <p:ext uri="{19B8F6BF-5375-455C-9EA6-DF929625EA0E}">
        <p15:presenceInfo xmlns:p15="http://schemas.microsoft.com/office/powerpoint/2012/main" userId="S::broden.farazmand@aecom.com::6e12e2b7-55be-4493-b7a7-c731403018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6FBFE"/>
    <a:srgbClr val="FFFF00"/>
    <a:srgbClr val="FF0000"/>
    <a:srgbClr val="E2D3BF"/>
    <a:srgbClr val="FF5050"/>
    <a:srgbClr val="F4FBFE"/>
    <a:srgbClr val="CF9509"/>
    <a:srgbClr val="988A7F"/>
    <a:srgbClr val="51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6357" autoAdjust="0"/>
  </p:normalViewPr>
  <p:slideViewPr>
    <p:cSldViewPr snapToGrid="0">
      <p:cViewPr varScale="1">
        <p:scale>
          <a:sx n="98" d="100"/>
          <a:sy n="98" d="100"/>
        </p:scale>
        <p:origin x="10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477" y="8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oden.farazmand\Documents\Projects\SM101EL\Web%20Analytics\2021\Web%20Analytics%2001012020%20-%200331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101express.com Pageviews (Jan</a:t>
            </a:r>
            <a:r>
              <a:rPr lang="en-US" sz="2400" baseline="0" dirty="0"/>
              <a:t> </a:t>
            </a:r>
            <a:r>
              <a:rPr lang="en-US" sz="2400" dirty="0"/>
              <a:t>2021 - Jun</a:t>
            </a:r>
            <a:r>
              <a:rPr lang="en-US" sz="2400" baseline="0" dirty="0"/>
              <a:t> 2021)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mmm\-yy</c:formatCode>
                <c:ptCount val="6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44307</c:v>
                </c:pt>
                <c:pt idx="4">
                  <c:v>44337</c:v>
                </c:pt>
                <c:pt idx="5">
                  <c:v>44368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2457</c:v>
                </c:pt>
                <c:pt idx="1">
                  <c:v>2948</c:v>
                </c:pt>
                <c:pt idx="2">
                  <c:v>3516</c:v>
                </c:pt>
                <c:pt idx="3">
                  <c:v>3651</c:v>
                </c:pt>
                <c:pt idx="4">
                  <c:v>3959</c:v>
                </c:pt>
                <c:pt idx="5">
                  <c:v>3826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49-4D19-8DFC-6FFC861CA3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Construction Update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mmm\-yy</c:formatCode>
                <c:ptCount val="6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44307</c:v>
                </c:pt>
                <c:pt idx="4">
                  <c:v>44337</c:v>
                </c:pt>
                <c:pt idx="5">
                  <c:v>44368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1024</c:v>
                </c:pt>
                <c:pt idx="1">
                  <c:v>1300</c:v>
                </c:pt>
                <c:pt idx="2">
                  <c:v>1415</c:v>
                </c:pt>
                <c:pt idx="3">
                  <c:v>1384</c:v>
                </c:pt>
                <c:pt idx="4">
                  <c:v>1562</c:v>
                </c:pt>
                <c:pt idx="5">
                  <c:v>1338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49-4D19-8DFC-6FFC861CA3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Main Site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mmm\-yy</c:formatCode>
                <c:ptCount val="6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44307</c:v>
                </c:pt>
                <c:pt idx="4">
                  <c:v>44337</c:v>
                </c:pt>
                <c:pt idx="5">
                  <c:v>44368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759</c:v>
                </c:pt>
                <c:pt idx="1">
                  <c:v>722</c:v>
                </c:pt>
                <c:pt idx="2">
                  <c:v>1208</c:v>
                </c:pt>
                <c:pt idx="3">
                  <c:v>1214</c:v>
                </c:pt>
                <c:pt idx="4">
                  <c:v>1340</c:v>
                </c:pt>
                <c:pt idx="5">
                  <c:v>1309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49-4D19-8DFC-6FFC861CA34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FAQ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mmm\-yy</c:formatCode>
                <c:ptCount val="6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44307</c:v>
                </c:pt>
                <c:pt idx="4">
                  <c:v>44337</c:v>
                </c:pt>
                <c:pt idx="5">
                  <c:v>44368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209</c:v>
                </c:pt>
                <c:pt idx="1">
                  <c:v>276</c:v>
                </c:pt>
                <c:pt idx="2">
                  <c:v>139</c:v>
                </c:pt>
                <c:pt idx="3">
                  <c:v>317</c:v>
                </c:pt>
                <c:pt idx="4">
                  <c:v>421</c:v>
                </c:pt>
                <c:pt idx="5">
                  <c:v>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49-4D19-8DFC-6FFC861CA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4457056"/>
        <c:axId val="794467392"/>
      </c:barChart>
      <c:dateAx>
        <c:axId val="79445705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467392"/>
        <c:crosses val="autoZero"/>
        <c:auto val="1"/>
        <c:lblOffset val="100"/>
        <c:baseTimeUnit val="months"/>
      </c:dateAx>
      <c:valAx>
        <c:axId val="79446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45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D7ED8-5E3C-4DE5-98A7-A384CD1E6560}" type="datetimeFigureOut">
              <a:rPr lang="en-US" smtClean="0"/>
              <a:t>9/2/2021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A25C4-397A-4D14-B3B7-77AD77BA2C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811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A8C92C50-38ED-4914-BF7E-6B3DC4A4D79C}" type="datetimeFigureOut">
              <a:rPr lang="en-US" smtClean="0"/>
              <a:pPr/>
              <a:t>9/2/2021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2A12306-A282-48D8-BA20-DCE5E02FC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04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24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60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17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54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318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“northern contract” or second phase, there will be work in Palo Alto on both the freeway and on City Streets (confirmed by contractor)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42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23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97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81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Caltrans pavement rehabilitation project combined was with the express lanes project to improve the finished pavement product in the corridor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Scope work: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Grind the pavement 3/10</a:t>
            </a:r>
            <a:r>
              <a:rPr lang="en-US" sz="2200" baseline="30000" dirty="0"/>
              <a:t>th</a:t>
            </a:r>
            <a:r>
              <a:rPr lang="en-US" sz="2200" dirty="0"/>
              <a:t> foot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Add back 2/10</a:t>
            </a:r>
            <a:r>
              <a:rPr lang="en-US" sz="2200" baseline="30000" dirty="0"/>
              <a:t>th</a:t>
            </a:r>
            <a:r>
              <a:rPr lang="en-US" sz="2200" dirty="0"/>
              <a:t> foot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Complete 1/10</a:t>
            </a:r>
            <a:r>
              <a:rPr lang="en-US" sz="2200" baseline="30000" dirty="0"/>
              <a:t>th</a:t>
            </a:r>
            <a:r>
              <a:rPr lang="en-US" sz="2200" dirty="0"/>
              <a:t> 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All lanes are being repaved, northbound and southbound, as well as ramp transitions (not the ramps themselves though)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This work is currently ongoing, and is anticipated to conclude in early August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Limits: between Broadway and Produce Avenue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71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4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83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Scope of work: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Grind 1/10</a:t>
            </a:r>
            <a:r>
              <a:rPr lang="en-US" sz="2400" baseline="30000" dirty="0"/>
              <a:t>th </a:t>
            </a:r>
            <a:r>
              <a:rPr lang="en-US" sz="2400" dirty="0"/>
              <a:t>foot of existing asphalt pavement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Add an overlay of 1/10</a:t>
            </a:r>
            <a:r>
              <a:rPr lang="en-US" sz="2400" baseline="30000" dirty="0"/>
              <a:t>th</a:t>
            </a:r>
            <a:r>
              <a:rPr lang="en-US" sz="2400" dirty="0"/>
              <a:t> foot asphalt pavement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blocks 1, 2 and 3, this work will begin once concrete barrier work is complete. The anticipated start is in Spring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will begin after the CAPM paving. It is anticipated to begin in August 2021, and conclude in late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are weather-related restrictions on when this work can take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Limits: over the entire width of the existing pavement from Whipple Avenue to just past the I-380 interchange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10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33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939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25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0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4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99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66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75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Weekly construction information, including ramp closure details, emailed to those signed up on the project email list and posted to website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Ramp closure notification posted on ramps up to two weeks in advance of closures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Quarterly “newsletter” distributed via email to Elected Officials, City Officials, etc. 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Focused information to cities/jurisdictions to distribute as requested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76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93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Weekly construction information, including ramp closure details, emailed to those signed up on the project email list and posted to website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Ramp closure notification posted on ramps up to two weeks in advance of closures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Quarterly “newsletter” distributed via email to Elected Officials, City Officials, etc. 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Focused information to cities/jurisdictions to distribute as requested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502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Weekly construction information, including ramp closure details, emailed to those signed up on the project email list and posted to website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Ramp closure notification posted on ramps up to two weeks in advance of closures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Quarterly “newsletter” distributed via email to Elected Officials, City Officials, etc. 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Focused information to cities/jurisdictions to distribute as requested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268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Weekly construction information, including ramp closure details, emailed to those signed up on the project email list and posted to website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Ramp closure notification posted on ramps up to two weeks in advance of closures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Quarterly “newsletter” distributed via email to Elected Officials, City Officials, etc. 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Focused information to cities/jurisdictions to distribute as requested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87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SM101 project includes building</a:t>
            </a:r>
            <a:r>
              <a:rPr lang="en-US" baseline="0" dirty="0"/>
              <a:t> a new express lane on the northern half, and converting the existing HOV lane in the southern half.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343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northern and southern sections will both be built and launched at different times. On both sides though, there are 3 main tasks: construction, toll systems installation, and opening the lane.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6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northern and southern sections will both be built and launched at different times. On both sides though, there are 3 main tasks: construction, toll systems installation, and opening the lane.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64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23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59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12306-A282-48D8-BA20-DCE5E02FCD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0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D46C-BB42-4708-95F9-A6637C9FFB86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24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A4703-1560-4ED3-BB73-BF181A35A57F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3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FC97-3BBF-45A9-B998-35089650F4A1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472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D46C-BB42-4708-95F9-A6637C9FFB86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4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5C27-7B6F-4C63-9F11-5ED3C21C47BF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61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3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D50C-D1E2-494C-B82E-60097393FFA5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72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BF43-AC78-4726-8376-68DD2E280AB1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11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0B39-3EC8-4324-BF0F-AB2DAD663145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13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95A1-5B17-4061-81A9-DF287EFD3D6E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71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2AF3E6E-CD68-4C7D-B614-05AFC060DD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7CC2-DF9D-4575-9BC5-3F3C4F4B9516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>
          <a:xfrm>
            <a:off x="7014210" y="6606894"/>
            <a:ext cx="2057400" cy="244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5FD749-63D8-43EC-A856-55BB0F9CCB39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00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45DB-2617-4193-8508-F0681F0CEFD5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8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5C27-7B6F-4C63-9F11-5ED3C21C47BF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61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98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41B-F632-4BC7-9637-6FBEBC43E2F1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91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A4703-1560-4ED3-BB73-BF181A35A57F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FC97-3BBF-45A9-B998-35089650F4A1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1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D50C-D1E2-494C-B82E-60097393FFA5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34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BF43-AC78-4726-8376-68DD2E280AB1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0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0B39-3EC8-4324-BF0F-AB2DAD663145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1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95A1-5B17-4061-81A9-DF287EFD3D6E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1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2AF3E6E-CD68-4C7D-B614-05AFC060DD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41820" y="6363830"/>
            <a:ext cx="2057400" cy="365125"/>
          </a:xfrm>
        </p:spPr>
        <p:txBody>
          <a:bodyPr/>
          <a:lstStyle>
            <a:lvl1pPr algn="r">
              <a:defRPr/>
            </a:lvl1pPr>
          </a:lstStyle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>
          <a:xfrm>
            <a:off x="7014210" y="6606894"/>
            <a:ext cx="2057400" cy="244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5FD749-63D8-43EC-A856-55BB0F9CCB39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9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45DB-2617-4193-8508-F0681F0CEFD5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92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041B-F632-4BC7-9637-6FBEBC43E2F1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282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A9205-D348-4C07-BB33-81A9ED1D662A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8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A9205-D348-4C07-BB33-81A9ED1D662A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F3C2F-AE62-4A5A-82F1-0327CBADD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9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" y="-4148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AB157A-550D-41B4-8277-12FD4182D1F4}"/>
              </a:ext>
            </a:extLst>
          </p:cNvPr>
          <p:cNvSpPr txBox="1"/>
          <p:nvPr/>
        </p:nvSpPr>
        <p:spPr>
          <a:xfrm>
            <a:off x="345539" y="5785868"/>
            <a:ext cx="6969661" cy="369332"/>
          </a:xfrm>
          <a:prstGeom prst="rect">
            <a:avLst/>
          </a:prstGeom>
          <a:solidFill>
            <a:srgbClr val="514D4D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	C/CAG Board Meeting September 9, 2021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2857" y="4310743"/>
            <a:ext cx="414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Quarterly Project Update</a:t>
            </a:r>
          </a:p>
        </p:txBody>
      </p:sp>
    </p:spTree>
    <p:extLst>
      <p:ext uri="{BB962C8B-B14F-4D97-AF65-F5344CB8AC3E}">
        <p14:creationId xmlns:p14="http://schemas.microsoft.com/office/powerpoint/2010/main" val="2518109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63B1-7A4E-4921-BF0B-BA6EDC8BB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B21B85-F887-42E2-A608-5D8AC77F12CF}"/>
              </a:ext>
            </a:extLst>
          </p:cNvPr>
          <p:cNvSpPr/>
          <p:nvPr/>
        </p:nvSpPr>
        <p:spPr>
          <a:xfrm>
            <a:off x="461261" y="703603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NORTH CONTRACT WORK COMPLETED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3619E-5A16-45CE-A77E-DC4A9260C94C}"/>
              </a:ext>
            </a:extLst>
          </p:cNvPr>
          <p:cNvSpPr txBox="1"/>
          <p:nvPr/>
        </p:nvSpPr>
        <p:spPr>
          <a:xfrm>
            <a:off x="610124" y="1481477"/>
            <a:ext cx="829898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lvl="1">
              <a:spcAft>
                <a:spcPts val="600"/>
              </a:spcAft>
              <a:buClr>
                <a:srgbClr val="FF9900"/>
              </a:buClr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North of Whipple through July: </a:t>
            </a:r>
          </a:p>
          <a:p>
            <a:pPr marL="128588" lvl="1">
              <a:spcAft>
                <a:spcPts val="600"/>
              </a:spcAft>
              <a:buClr>
                <a:srgbClr val="FF9900"/>
              </a:buClr>
            </a:pPr>
            <a:r>
              <a:rPr lang="en-US" sz="2000" dirty="0"/>
              <a:t>$221.68M </a:t>
            </a:r>
            <a:r>
              <a:rPr lang="en-US" sz="2000" dirty="0">
                <a:latin typeface="Calibri"/>
              </a:rPr>
              <a:t>of $326M completed (68%) with 53% time elapsed</a:t>
            </a: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Completed demolition of median barrier</a:t>
            </a: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New median barrier complete in Block 4</a:t>
            </a: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Median sign foundations complete in Block 4</a:t>
            </a: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Completed median paving</a:t>
            </a: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Installed new protective plates on underpass foundations at Hillsdale Boulevard and 3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rd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Avenue</a:t>
            </a: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Capital Preventative Maintenance (CAPM) (roadway rehabilitation) paving substantially complete</a:t>
            </a: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659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996FD-5328-4BE5-A3D6-C152D01A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AutoShape 6" descr="https://app.e-builder.net/da2/Documents/FileView.aspx?FileID=045551a9-7ae8-4dbe-8405-10ffeac91428">
            <a:extLst>
              <a:ext uri="{FF2B5EF4-FFF2-40B4-BE49-F238E27FC236}">
                <a16:creationId xmlns:a16="http://schemas.microsoft.com/office/drawing/2014/main" id="{75746288-BAA0-45C5-87BE-F80BE36E58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0371" y="33310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32909-912E-42FE-81A3-6AE8670DAB4A}"/>
              </a:ext>
            </a:extLst>
          </p:cNvPr>
          <p:cNvSpPr/>
          <p:nvPr/>
        </p:nvSpPr>
        <p:spPr>
          <a:xfrm>
            <a:off x="461261" y="703603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NORTH CONTRACT WORK ONGOING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C2EA0-D1F2-485A-9F15-9D40CBA86F08}"/>
              </a:ext>
            </a:extLst>
          </p:cNvPr>
          <p:cNvSpPr txBox="1"/>
          <p:nvPr/>
        </p:nvSpPr>
        <p:spPr>
          <a:xfrm>
            <a:off x="2682589" y="1524874"/>
            <a:ext cx="3778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Median Barrier Demolition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text, way, scene, road&#10;&#10;Description automatically generated">
            <a:extLst>
              <a:ext uri="{FF2B5EF4-FFF2-40B4-BE49-F238E27FC236}">
                <a16:creationId xmlns:a16="http://schemas.microsoft.com/office/drawing/2014/main" id="{8BAC0C3A-9FC3-45C2-9F23-9B38F5F13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55" y="1923169"/>
            <a:ext cx="6948488" cy="46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3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996FD-5328-4BE5-A3D6-C152D01A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AutoShape 6" descr="https://app.e-builder.net/da2/Documents/FileView.aspx?FileID=045551a9-7ae8-4dbe-8405-10ffeac91428">
            <a:extLst>
              <a:ext uri="{FF2B5EF4-FFF2-40B4-BE49-F238E27FC236}">
                <a16:creationId xmlns:a16="http://schemas.microsoft.com/office/drawing/2014/main" id="{75746288-BAA0-45C5-87BE-F80BE36E58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0371" y="33310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32909-912E-42FE-81A3-6AE8670DAB4A}"/>
              </a:ext>
            </a:extLst>
          </p:cNvPr>
          <p:cNvSpPr/>
          <p:nvPr/>
        </p:nvSpPr>
        <p:spPr>
          <a:xfrm>
            <a:off x="461261" y="703603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NORTH CONTRACT WORK COMPLETED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C2EA0-D1F2-485A-9F15-9D40CBA86F08}"/>
              </a:ext>
            </a:extLst>
          </p:cNvPr>
          <p:cNvSpPr txBox="1"/>
          <p:nvPr/>
        </p:nvSpPr>
        <p:spPr>
          <a:xfrm>
            <a:off x="1338078" y="1425841"/>
            <a:ext cx="6632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Protective Plates at Hillsdale Boulevard Underpass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975D4941-F536-46BD-91BE-F76A4FD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2" y="1986539"/>
            <a:ext cx="4027612" cy="367854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B9EED51-19BD-407A-824F-E3ABAD8247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1"/>
          <a:stretch/>
        </p:blipFill>
        <p:spPr>
          <a:xfrm rot="5400000">
            <a:off x="4972061" y="1807413"/>
            <a:ext cx="3669357" cy="402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01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996FD-5328-4BE5-A3D6-C152D01A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AutoShape 6" descr="https://app.e-builder.net/da2/Documents/FileView.aspx?FileID=045551a9-7ae8-4dbe-8405-10ffeac91428">
            <a:extLst>
              <a:ext uri="{FF2B5EF4-FFF2-40B4-BE49-F238E27FC236}">
                <a16:creationId xmlns:a16="http://schemas.microsoft.com/office/drawing/2014/main" id="{75746288-BAA0-45C5-87BE-F80BE36E58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0371" y="33310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32909-912E-42FE-81A3-6AE8670DAB4A}"/>
              </a:ext>
            </a:extLst>
          </p:cNvPr>
          <p:cNvSpPr/>
          <p:nvPr/>
        </p:nvSpPr>
        <p:spPr>
          <a:xfrm>
            <a:off x="461261" y="703603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NORTH CONTRACT WORK ONGOING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C2EA0-D1F2-485A-9F15-9D40CBA86F08}"/>
              </a:ext>
            </a:extLst>
          </p:cNvPr>
          <p:cNvSpPr txBox="1"/>
          <p:nvPr/>
        </p:nvSpPr>
        <p:spPr>
          <a:xfrm>
            <a:off x="3474045" y="1520952"/>
            <a:ext cx="2195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Median Paving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C0C3A-9FC3-45C2-9F23-9B38F5F13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782" y="1923169"/>
            <a:ext cx="6176433" cy="46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08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0311" y="668459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UPCOMING WORK: August - October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6A74C-2E9D-438A-923E-03FF1709A4D8}"/>
              </a:ext>
            </a:extLst>
          </p:cNvPr>
          <p:cNvSpPr txBox="1"/>
          <p:nvPr/>
        </p:nvSpPr>
        <p:spPr>
          <a:xfrm>
            <a:off x="619759" y="1643896"/>
            <a:ext cx="813371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North of Whipple:</a:t>
            </a:r>
            <a:endParaRPr lang="en-US" sz="2800" dirty="0"/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Completion of Block 4 paving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Completion of sign foundations in Blocks 1, 2, and 3 Installation of lights and sign structures in Blocks 1 and 4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Installation of tolling equipment (TransCore)</a:t>
            </a:r>
          </a:p>
        </p:txBody>
      </p:sp>
    </p:spTree>
    <p:extLst>
      <p:ext uri="{BB962C8B-B14F-4D97-AF65-F5344CB8AC3E}">
        <p14:creationId xmlns:p14="http://schemas.microsoft.com/office/powerpoint/2010/main" val="3391744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6414" y="2567225"/>
            <a:ext cx="665117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Construction Progress</a:t>
            </a: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b="1" dirty="0"/>
              <a:t>Construction Spotlight</a:t>
            </a: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Financial and Risk Status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Public Outreach Activities</a:t>
            </a:r>
          </a:p>
        </p:txBody>
      </p:sp>
    </p:spTree>
    <p:extLst>
      <p:ext uri="{BB962C8B-B14F-4D97-AF65-F5344CB8AC3E}">
        <p14:creationId xmlns:p14="http://schemas.microsoft.com/office/powerpoint/2010/main" val="341958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59C22-094B-40B9-BDF8-D6D2AAB5BF03}"/>
              </a:ext>
            </a:extLst>
          </p:cNvPr>
          <p:cNvSpPr/>
          <p:nvPr/>
        </p:nvSpPr>
        <p:spPr>
          <a:xfrm>
            <a:off x="473652" y="676097"/>
            <a:ext cx="19603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C000"/>
                </a:solidFill>
              </a:rPr>
              <a:t>Paving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287ED-42C6-4B4C-B52B-A211E43CB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032" y="1156472"/>
            <a:ext cx="7889933" cy="570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46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59C22-094B-40B9-BDF8-D6D2AAB5BF03}"/>
              </a:ext>
            </a:extLst>
          </p:cNvPr>
          <p:cNvSpPr/>
          <p:nvPr/>
        </p:nvSpPr>
        <p:spPr>
          <a:xfrm>
            <a:off x="473652" y="676097"/>
            <a:ext cx="1593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C000"/>
                </a:solidFill>
              </a:rPr>
              <a:t>CAPM Paving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287ED-42C6-4B4C-B52B-A211E43CB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032" y="1156472"/>
            <a:ext cx="7889933" cy="57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29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59C22-094B-40B9-BDF8-D6D2AAB5BF03}"/>
              </a:ext>
            </a:extLst>
          </p:cNvPr>
          <p:cNvSpPr/>
          <p:nvPr/>
        </p:nvSpPr>
        <p:spPr>
          <a:xfrm>
            <a:off x="473652" y="676097"/>
            <a:ext cx="1593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C000"/>
                </a:solidFill>
              </a:rPr>
              <a:t>CAPM Paving</a:t>
            </a:r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23D4911-3A76-4462-A2B0-B4A4F4E0A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7"/>
            <a:ext cx="9144000" cy="5058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DA52F1-D434-40C5-BF48-AB35AA418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7"/>
            <a:ext cx="9144000" cy="505878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A57D0C-2E62-43F5-818C-419FC8012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7"/>
            <a:ext cx="9144000" cy="5058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DE72E8-D5E5-4323-886B-3441FC213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6"/>
            <a:ext cx="9144000" cy="5058789"/>
          </a:xfrm>
          <a:prstGeom prst="rect">
            <a:avLst/>
          </a:prstGeom>
        </p:spPr>
      </p:pic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AD1EE47C-84EB-43A5-9EE0-F8A84D2EF9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5"/>
            <a:ext cx="9144000" cy="5058789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E2DD61-4558-4C63-B2AD-34D30488F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5"/>
            <a:ext cx="9144000" cy="50587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74BE90-B025-44E3-93D4-4E6B42B163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4"/>
            <a:ext cx="9144000" cy="5058789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39AFE4-0F79-4130-95B1-FAC6E2631C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4"/>
            <a:ext cx="9144000" cy="5058789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C7AAB-89B5-45B6-A18B-7D926EE2E4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4"/>
            <a:ext cx="9144000" cy="50587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A2A0A8-3F66-472E-BDC2-B53044BB94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4"/>
            <a:ext cx="9144000" cy="50587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A84559-0D7E-477B-94E6-AA4F9AB779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4"/>
            <a:ext cx="9144000" cy="50587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3CE125-63EF-4417-BBA9-1021EC4935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4"/>
            <a:ext cx="9144000" cy="5058789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49457E-432D-416C-871B-ECDF4FDA39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54"/>
            <a:ext cx="9144000" cy="50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1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59C22-094B-40B9-BDF8-D6D2AAB5BF03}"/>
              </a:ext>
            </a:extLst>
          </p:cNvPr>
          <p:cNvSpPr/>
          <p:nvPr/>
        </p:nvSpPr>
        <p:spPr>
          <a:xfrm>
            <a:off x="473651" y="676097"/>
            <a:ext cx="4098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FFC000"/>
                </a:solidFill>
              </a:rPr>
              <a:t>Final Layer (1/10</a:t>
            </a:r>
            <a:r>
              <a:rPr lang="en-US" sz="2000" b="1" baseline="30000" dirty="0">
                <a:solidFill>
                  <a:srgbClr val="FFC000"/>
                </a:solidFill>
              </a:rPr>
              <a:t>th</a:t>
            </a:r>
            <a:r>
              <a:rPr lang="en-US" sz="2000" b="1" dirty="0">
                <a:solidFill>
                  <a:srgbClr val="FFC000"/>
                </a:solidFill>
              </a:rPr>
              <a:t> Overlay) Limits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287ED-42C6-4B4C-B52B-A211E43CB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032" y="1156472"/>
            <a:ext cx="7889933" cy="570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6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5528" y="2567225"/>
            <a:ext cx="667294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lvl="1" indent="-219075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Construction Progress</a:t>
            </a:r>
          </a:p>
          <a:p>
            <a:pPr marL="347663" lvl="1" indent="-219075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Construction Spotlight</a:t>
            </a:r>
          </a:p>
          <a:p>
            <a:pPr marL="347663" lvl="1" indent="-219075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Financial and Risk Status</a:t>
            </a:r>
          </a:p>
          <a:p>
            <a:pPr marL="347663" lvl="1" indent="-219075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Public Outreach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859C22-094B-40B9-BDF8-D6D2AAB5BF03}"/>
              </a:ext>
            </a:extLst>
          </p:cNvPr>
          <p:cNvSpPr/>
          <p:nvPr/>
        </p:nvSpPr>
        <p:spPr>
          <a:xfrm>
            <a:off x="473652" y="676097"/>
            <a:ext cx="1105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C000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14610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59C22-094B-40B9-BDF8-D6D2AAB5BF03}"/>
              </a:ext>
            </a:extLst>
          </p:cNvPr>
          <p:cNvSpPr/>
          <p:nvPr/>
        </p:nvSpPr>
        <p:spPr>
          <a:xfrm>
            <a:off x="473652" y="676097"/>
            <a:ext cx="3066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C000"/>
                </a:solidFill>
              </a:rPr>
              <a:t>Final Layer (1/10</a:t>
            </a:r>
            <a:r>
              <a:rPr lang="en-US" sz="2000" b="1" baseline="30000" dirty="0">
                <a:solidFill>
                  <a:srgbClr val="FFC000"/>
                </a:solidFill>
              </a:rPr>
              <a:t>th</a:t>
            </a:r>
            <a:r>
              <a:rPr lang="en-US" sz="2000" b="1" dirty="0">
                <a:solidFill>
                  <a:srgbClr val="FFC000"/>
                </a:solidFill>
              </a:rPr>
              <a:t> Overlay)</a:t>
            </a:r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DCA31DE-59DD-400D-94EC-136ADBB0F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541"/>
            <a:ext cx="9144000" cy="505878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C20772-E0D1-4FDD-B356-FD01A14E5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540"/>
            <a:ext cx="9144000" cy="5058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A18A31-5256-4D67-942B-ACBA38DF9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540"/>
            <a:ext cx="9144000" cy="5058789"/>
          </a:xfrm>
          <a:prstGeom prst="rect">
            <a:avLst/>
          </a:prstGeom>
        </p:spPr>
      </p:pic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C460CA0B-5950-45F3-8E7C-31A657119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539"/>
            <a:ext cx="9144000" cy="5058789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6A93C102-82BD-4836-AFFB-92571FC74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538"/>
            <a:ext cx="9144000" cy="5058789"/>
          </a:xfrm>
          <a:prstGeom prst="rect">
            <a:avLst/>
          </a:prstGeom>
        </p:spPr>
      </p:pic>
      <p:pic>
        <p:nvPicPr>
          <p:cNvPr id="18" name="Picture 17" descr="Timeline&#10;&#10;Description automatically generated">
            <a:extLst>
              <a:ext uri="{FF2B5EF4-FFF2-40B4-BE49-F238E27FC236}">
                <a16:creationId xmlns:a16="http://schemas.microsoft.com/office/drawing/2014/main" id="{5C7B03B6-56D6-4764-B98C-166E6F2CD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538"/>
            <a:ext cx="9144000" cy="5058789"/>
          </a:xfrm>
          <a:prstGeom prst="rect">
            <a:avLst/>
          </a:prstGeom>
        </p:spPr>
      </p:pic>
      <p:pic>
        <p:nvPicPr>
          <p:cNvPr id="20" name="Picture 19" descr="Timeline&#10;&#10;Description automatically generated">
            <a:extLst>
              <a:ext uri="{FF2B5EF4-FFF2-40B4-BE49-F238E27FC236}">
                <a16:creationId xmlns:a16="http://schemas.microsoft.com/office/drawing/2014/main" id="{4296DA9E-2597-4300-ACB3-E6F348B412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538"/>
            <a:ext cx="9144000" cy="5058789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5CF03A-4CC6-4D33-B3E6-9048E7D3E7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537"/>
            <a:ext cx="9144000" cy="5058789"/>
          </a:xfrm>
          <a:prstGeom prst="rect">
            <a:avLst/>
          </a:prstGeom>
        </p:spPr>
      </p:pic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D0CF96-1768-4A81-9AB6-F94466A13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537"/>
            <a:ext cx="9144000" cy="50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2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996FD-5328-4BE5-A3D6-C152D01A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AutoShape 6" descr="https://app.e-builder.net/da2/Documents/FileView.aspx?FileID=045551a9-7ae8-4dbe-8405-10ffeac91428">
            <a:extLst>
              <a:ext uri="{FF2B5EF4-FFF2-40B4-BE49-F238E27FC236}">
                <a16:creationId xmlns:a16="http://schemas.microsoft.com/office/drawing/2014/main" id="{75746288-BAA0-45C5-87BE-F80BE36E58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0371" y="33310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32909-912E-42FE-81A3-6AE8670DAB4A}"/>
              </a:ext>
            </a:extLst>
          </p:cNvPr>
          <p:cNvSpPr/>
          <p:nvPr/>
        </p:nvSpPr>
        <p:spPr>
          <a:xfrm>
            <a:off x="461261" y="703603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NORTH CONTRACT WORK ONGOING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0347E-F566-4796-913F-FC8546ECD75D}"/>
              </a:ext>
            </a:extLst>
          </p:cNvPr>
          <p:cNvSpPr txBox="1"/>
          <p:nvPr/>
        </p:nvSpPr>
        <p:spPr>
          <a:xfrm>
            <a:off x="1993291" y="1580789"/>
            <a:ext cx="5157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Roadway Rehabilitation (CAPM) Paving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outdoor, road, street, night&#10;&#10;Description automatically generated">
            <a:extLst>
              <a:ext uri="{FF2B5EF4-FFF2-40B4-BE49-F238E27FC236}">
                <a16:creationId xmlns:a16="http://schemas.microsoft.com/office/drawing/2014/main" id="{B415377F-FA6E-4F73-A1A1-D64189A54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08" y="2078507"/>
            <a:ext cx="5957180" cy="446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55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996FD-5328-4BE5-A3D6-C152D01A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AutoShape 6" descr="https://app.e-builder.net/da2/Documents/FileView.aspx?FileID=045551a9-7ae8-4dbe-8405-10ffeac91428">
            <a:extLst>
              <a:ext uri="{FF2B5EF4-FFF2-40B4-BE49-F238E27FC236}">
                <a16:creationId xmlns:a16="http://schemas.microsoft.com/office/drawing/2014/main" id="{75746288-BAA0-45C5-87BE-F80BE36E58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0371" y="33310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32909-912E-42FE-81A3-6AE8670DAB4A}"/>
              </a:ext>
            </a:extLst>
          </p:cNvPr>
          <p:cNvSpPr/>
          <p:nvPr/>
        </p:nvSpPr>
        <p:spPr>
          <a:xfrm>
            <a:off x="461261" y="703603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NORTH CONTRACT WORK ONGOING</a:t>
            </a:r>
          </a:p>
        </p:txBody>
      </p:sp>
      <p:pic>
        <p:nvPicPr>
          <p:cNvPr id="4" name="Picture 3" descr="A picture containing road&#10;&#10;Description automatically generated">
            <a:extLst>
              <a:ext uri="{FF2B5EF4-FFF2-40B4-BE49-F238E27FC236}">
                <a16:creationId xmlns:a16="http://schemas.microsoft.com/office/drawing/2014/main" id="{30387D66-514D-4FE3-B871-F78D795DD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14" y="1982671"/>
            <a:ext cx="6170169" cy="4746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70347E-F566-4796-913F-FC8546ECD75D}"/>
              </a:ext>
            </a:extLst>
          </p:cNvPr>
          <p:cNvSpPr txBox="1"/>
          <p:nvPr/>
        </p:nvSpPr>
        <p:spPr>
          <a:xfrm>
            <a:off x="1993291" y="1580789"/>
            <a:ext cx="5157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Roadway Rehabilitation (CAPM) Paving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97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996FD-5328-4BE5-A3D6-C152D01A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AutoShape 6" descr="https://app.e-builder.net/da2/Documents/FileView.aspx?FileID=045551a9-7ae8-4dbe-8405-10ffeac91428">
            <a:extLst>
              <a:ext uri="{FF2B5EF4-FFF2-40B4-BE49-F238E27FC236}">
                <a16:creationId xmlns:a16="http://schemas.microsoft.com/office/drawing/2014/main" id="{75746288-BAA0-45C5-87BE-F80BE36E58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0371" y="33310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32909-912E-42FE-81A3-6AE8670DAB4A}"/>
              </a:ext>
            </a:extLst>
          </p:cNvPr>
          <p:cNvSpPr/>
          <p:nvPr/>
        </p:nvSpPr>
        <p:spPr>
          <a:xfrm>
            <a:off x="461261" y="703603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NORTH CONTRACT WORK ONGOING</a:t>
            </a:r>
          </a:p>
        </p:txBody>
      </p:sp>
      <p:pic>
        <p:nvPicPr>
          <p:cNvPr id="13" name="Picture 12" descr="A picture containing text, road, outdoor, scene&#10;&#10;Description automatically generated">
            <a:extLst>
              <a:ext uri="{FF2B5EF4-FFF2-40B4-BE49-F238E27FC236}">
                <a16:creationId xmlns:a16="http://schemas.microsoft.com/office/drawing/2014/main" id="{F6AA3C62-0B0D-4594-A830-EA67F0B51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09" y="2026143"/>
            <a:ext cx="6348845" cy="4764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DBC3C-9D28-4D8B-BEDC-9F4D9E09B6E9}"/>
              </a:ext>
            </a:extLst>
          </p:cNvPr>
          <p:cNvSpPr txBox="1"/>
          <p:nvPr/>
        </p:nvSpPr>
        <p:spPr>
          <a:xfrm>
            <a:off x="1997820" y="1564478"/>
            <a:ext cx="514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Roadway Rehabilitation (CAPM) Paving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30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996FD-5328-4BE5-A3D6-C152D01A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AutoShape 6" descr="https://app.e-builder.net/da2/Documents/FileView.aspx?FileID=045551a9-7ae8-4dbe-8405-10ffeac91428">
            <a:extLst>
              <a:ext uri="{FF2B5EF4-FFF2-40B4-BE49-F238E27FC236}">
                <a16:creationId xmlns:a16="http://schemas.microsoft.com/office/drawing/2014/main" id="{75746288-BAA0-45C5-87BE-F80BE36E58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0371" y="33310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32909-912E-42FE-81A3-6AE8670DAB4A}"/>
              </a:ext>
            </a:extLst>
          </p:cNvPr>
          <p:cNvSpPr/>
          <p:nvPr/>
        </p:nvSpPr>
        <p:spPr>
          <a:xfrm>
            <a:off x="461261" y="703603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NORTH CONTRACT WORK ONGOING</a:t>
            </a:r>
          </a:p>
        </p:txBody>
      </p:sp>
      <p:pic>
        <p:nvPicPr>
          <p:cNvPr id="16" name="Picture 15" descr="A picture containing road, outdoor, way, orange&#10;&#10;Description automatically generated">
            <a:extLst>
              <a:ext uri="{FF2B5EF4-FFF2-40B4-BE49-F238E27FC236}">
                <a16:creationId xmlns:a16="http://schemas.microsoft.com/office/drawing/2014/main" id="{1534B8D0-18B8-4416-AC0C-CE09901EA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51" y="1949832"/>
            <a:ext cx="6220093" cy="4667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F68C9-DF15-449B-B02B-B0CF930C5EED}"/>
              </a:ext>
            </a:extLst>
          </p:cNvPr>
          <p:cNvSpPr txBox="1"/>
          <p:nvPr/>
        </p:nvSpPr>
        <p:spPr>
          <a:xfrm>
            <a:off x="1993290" y="1538897"/>
            <a:ext cx="5157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Roadway Rehabilitation (CAPM) Paving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46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996FD-5328-4BE5-A3D6-C152D01A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AutoShape 6" descr="https://app.e-builder.net/da2/Documents/FileView.aspx?FileID=045551a9-7ae8-4dbe-8405-10ffeac91428">
            <a:extLst>
              <a:ext uri="{FF2B5EF4-FFF2-40B4-BE49-F238E27FC236}">
                <a16:creationId xmlns:a16="http://schemas.microsoft.com/office/drawing/2014/main" id="{75746288-BAA0-45C5-87BE-F80BE36E58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0371" y="33310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32909-912E-42FE-81A3-6AE8670DAB4A}"/>
              </a:ext>
            </a:extLst>
          </p:cNvPr>
          <p:cNvSpPr/>
          <p:nvPr/>
        </p:nvSpPr>
        <p:spPr>
          <a:xfrm>
            <a:off x="461261" y="703603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NORTH CONTRACT WORK ONGOING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F68C9-DF15-449B-B02B-B0CF930C5EED}"/>
              </a:ext>
            </a:extLst>
          </p:cNvPr>
          <p:cNvSpPr txBox="1"/>
          <p:nvPr/>
        </p:nvSpPr>
        <p:spPr>
          <a:xfrm>
            <a:off x="2221893" y="1407573"/>
            <a:ext cx="5157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Sponsorship Sign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, sign, sky, outdoor&#10;&#10;Description automatically generated">
            <a:extLst>
              <a:ext uri="{FF2B5EF4-FFF2-40B4-BE49-F238E27FC236}">
                <a16:creationId xmlns:a16="http://schemas.microsoft.com/office/drawing/2014/main" id="{CA2568C6-FB0B-42E5-94AD-A2A383127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08" y="1927605"/>
            <a:ext cx="6725380" cy="46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16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6414" y="2567225"/>
            <a:ext cx="665117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Construction Progress</a:t>
            </a: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Construction Spotlight</a:t>
            </a: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b="1" dirty="0"/>
              <a:t>Financial and Risk Status</a:t>
            </a: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Public Outreach Activities</a:t>
            </a:r>
          </a:p>
        </p:txBody>
      </p:sp>
    </p:spTree>
    <p:extLst>
      <p:ext uri="{BB962C8B-B14F-4D97-AF65-F5344CB8AC3E}">
        <p14:creationId xmlns:p14="http://schemas.microsoft.com/office/powerpoint/2010/main" val="253620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67163E-AB9F-4A3C-AE00-25E6FD2F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F3C2F-AE62-4A5A-82F1-0327CBADDE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C490FD-E363-4979-8818-8694FF3B930E}"/>
              </a:ext>
            </a:extLst>
          </p:cNvPr>
          <p:cNvSpPr/>
          <p:nvPr/>
        </p:nvSpPr>
        <p:spPr>
          <a:xfrm>
            <a:off x="461261" y="703603"/>
            <a:ext cx="4972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COST ESTIMATE - CONTRACT FOCUSED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41461-B1D3-4583-8262-ACEE16F8B17F}"/>
              </a:ext>
            </a:extLst>
          </p:cNvPr>
          <p:cNvSpPr txBox="1"/>
          <p:nvPr/>
        </p:nvSpPr>
        <p:spPr>
          <a:xfrm>
            <a:off x="570287" y="5534355"/>
            <a:ext cx="8241819" cy="1240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>
              <a:lnSpc>
                <a:spcPts val="960"/>
              </a:lnSpc>
              <a:spcBef>
                <a:spcPts val="0"/>
              </a:spcBef>
              <a:spcAft>
                <a:spcPts val="0"/>
              </a:spcAft>
              <a:tabLst>
                <a:tab pos="443865" algn="l"/>
              </a:tabLst>
            </a:pP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(1)	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Estimated Cost represents current estimated cost </a:t>
            </a: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to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complete each</a:t>
            </a:r>
            <a:r>
              <a:rPr lang="en-US" sz="1100" spc="5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contract.</a:t>
            </a:r>
            <a:endParaRPr lang="en-US" sz="1100" dirty="0">
              <a:effectLst/>
              <a:latin typeface="Univers LT Std 47 Cn Lt"/>
              <a:ea typeface="Univers LT Std 47 Cn Lt"/>
              <a:cs typeface="Univers LT Std 47 Cn Lt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  <a:tabLst>
                <a:tab pos="443865" algn="l"/>
              </a:tabLst>
            </a:pP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(2)	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Expenditures include $12M deposit against North Contract – Civil.</a:t>
            </a:r>
            <a:endParaRPr lang="en-US" sz="1100" dirty="0">
              <a:effectLst/>
              <a:latin typeface="Univers LT Std 47 Cn Lt"/>
              <a:ea typeface="Univers LT Std 47 Cn Lt"/>
              <a:cs typeface="Univers LT Std 47 Cn Lt"/>
            </a:endParaRPr>
          </a:p>
          <a:p>
            <a:pPr marL="228600" marR="0">
              <a:spcBef>
                <a:spcPts val="40"/>
              </a:spcBef>
              <a:spcAft>
                <a:spcPts val="0"/>
              </a:spcAft>
              <a:tabLst>
                <a:tab pos="443865" algn="l"/>
              </a:tabLst>
            </a:pP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(3)	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Percent completes shown </a:t>
            </a:r>
            <a:r>
              <a:rPr lang="en-US" sz="1100" spc="10" dirty="0">
                <a:effectLst/>
                <a:latin typeface="Univers LT Std 47 Cn Lt"/>
                <a:ea typeface="Univers LT Std 47 Cn Lt"/>
                <a:cs typeface="Univers LT Std 47 Cn Lt"/>
              </a:rPr>
              <a:t>are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based </a:t>
            </a: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on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qualitative assessment of physical % complete per milestones and schedule.</a:t>
            </a:r>
            <a:endParaRPr lang="en-US" sz="1100" dirty="0">
              <a:effectLst/>
              <a:latin typeface="Univers LT Std 47 Cn Lt"/>
              <a:ea typeface="Univers LT Std 47 Cn Lt"/>
              <a:cs typeface="Univers LT Std 47 Cn Lt"/>
            </a:endParaRPr>
          </a:p>
          <a:p>
            <a:r>
              <a:rPr lang="en-US" sz="1100" dirty="0">
                <a:latin typeface="Univers LT Std 47 Cn Lt"/>
                <a:ea typeface="Univers LT Std 47 Cn Lt"/>
                <a:cs typeface="Univers LT Std 47 Cn Lt"/>
              </a:rPr>
              <a:t>       </a:t>
            </a: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(4)	</a:t>
            </a:r>
            <a:r>
              <a:rPr lang="en-US" sz="1100" dirty="0">
                <a:solidFill>
                  <a:srgbClr val="40AD49"/>
                </a:solidFill>
                <a:effectLst/>
                <a:latin typeface="Wingdings 2" panose="05020102010507070707" pitchFamily="18" charset="2"/>
                <a:ea typeface="Univers LT Std 47 Cn Lt"/>
                <a:cs typeface="Univers LT Std 47 Cn Lt"/>
              </a:rPr>
              <a:t>Å</a:t>
            </a:r>
            <a:r>
              <a:rPr lang="en-US" sz="1100" spc="-100" dirty="0">
                <a:solidFill>
                  <a:srgbClr val="40AD49"/>
                </a:solidFill>
                <a:effectLst/>
                <a:latin typeface="Times New Roman" panose="02020603050405020304" pitchFamily="18" charset="0"/>
                <a:ea typeface="Univers LT Std 47 Cn Lt"/>
                <a:cs typeface="Univers LT Std 47 Cn Lt"/>
              </a:rPr>
              <a:t> </a:t>
            </a: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=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Within</a:t>
            </a:r>
            <a:r>
              <a:rPr lang="en-US" sz="1100" spc="-20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budget,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dirty="0">
                <a:solidFill>
                  <a:srgbClr val="E7C033"/>
                </a:solidFill>
                <a:effectLst/>
                <a:latin typeface="Wingdings 2" panose="05020102010507070707" pitchFamily="18" charset="2"/>
                <a:ea typeface="Univers LT Std 47 Cn Lt"/>
                <a:cs typeface="Univers LT Std 47 Cn Lt"/>
              </a:rPr>
              <a:t>Å</a:t>
            </a:r>
            <a:r>
              <a:rPr lang="en-US" sz="1100" spc="-95" dirty="0">
                <a:solidFill>
                  <a:srgbClr val="E7C033"/>
                </a:solidFill>
                <a:effectLst/>
                <a:latin typeface="Times New Roman" panose="02020603050405020304" pitchFamily="18" charset="0"/>
                <a:ea typeface="Univers LT Std 47 Cn Lt"/>
                <a:cs typeface="Univers LT Std 47 Cn Lt"/>
              </a:rPr>
              <a:t> </a:t>
            </a: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=</a:t>
            </a:r>
            <a:r>
              <a:rPr lang="en-US" sz="1100" spc="-20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identified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potential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0" dirty="0">
                <a:effectLst/>
                <a:latin typeface="Univers LT Std 47 Cn Lt"/>
                <a:ea typeface="Univers LT Std 47 Cn Lt"/>
                <a:cs typeface="Univers LT Std 47 Cn Lt"/>
              </a:rPr>
              <a:t>risks</a:t>
            </a:r>
            <a:r>
              <a:rPr lang="en-US" sz="1100" spc="-20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that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0" dirty="0">
                <a:effectLst/>
                <a:latin typeface="Univers LT Std 47 Cn Lt"/>
                <a:ea typeface="Univers LT Std 47 Cn Lt"/>
                <a:cs typeface="Univers LT Std 47 Cn Lt"/>
              </a:rPr>
              <a:t>may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significantly</a:t>
            </a:r>
            <a:r>
              <a:rPr lang="en-US" sz="1100" spc="-20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exceed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budget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if</a:t>
            </a:r>
            <a:r>
              <a:rPr lang="en-US" sz="1100" spc="-20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0" dirty="0">
                <a:effectLst/>
                <a:latin typeface="Univers LT Std 47 Cn Lt"/>
                <a:ea typeface="Univers LT Std 47 Cn Lt"/>
                <a:cs typeface="Univers LT Std 47 Cn Lt"/>
              </a:rPr>
              <a:t>not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mitigated,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dirty="0">
                <a:solidFill>
                  <a:srgbClr val="D2232A"/>
                </a:solidFill>
                <a:effectLst/>
                <a:latin typeface="Wingdings 2" panose="05020102010507070707" pitchFamily="18" charset="2"/>
                <a:ea typeface="Univers LT Std 47 Cn Lt"/>
                <a:cs typeface="Univers LT Std 47 Cn Lt"/>
              </a:rPr>
              <a:t>Å</a:t>
            </a:r>
            <a:r>
              <a:rPr lang="en-US" sz="1100" spc="-100" dirty="0">
                <a:solidFill>
                  <a:srgbClr val="D2232A"/>
                </a:solidFill>
                <a:effectLst/>
                <a:latin typeface="Times New Roman" panose="02020603050405020304" pitchFamily="18" charset="0"/>
                <a:ea typeface="Univers LT Std 47 Cn Lt"/>
                <a:cs typeface="Univers LT Std 47 Cn Lt"/>
              </a:rPr>
              <a:t> </a:t>
            </a: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=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20" dirty="0">
                <a:effectLst/>
                <a:latin typeface="Univers LT Std 47 Cn Lt"/>
                <a:ea typeface="Univers LT Std 47 Cn Lt"/>
                <a:cs typeface="Univers LT Std 47 Cn Lt"/>
              </a:rPr>
              <a:t>Known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impacts</a:t>
            </a:r>
            <a:r>
              <a:rPr lang="en-US" sz="1100" spc="-20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to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    	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budget</a:t>
            </a:r>
            <a:r>
              <a:rPr lang="en-US" sz="1100" spc="-20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dirty="0">
                <a:effectLst/>
                <a:latin typeface="Univers LT Std 47 Cn Lt"/>
                <a:ea typeface="Univers LT Std 47 Cn Lt"/>
                <a:cs typeface="Univers LT Std 47 Cn Lt"/>
              </a:rPr>
              <a:t>-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changes</a:t>
            </a:r>
            <a:r>
              <a:rPr lang="en-US" sz="1100" spc="-15" dirty="0">
                <a:effectLst/>
                <a:latin typeface="Univers LT Std 47 Cn Lt"/>
                <a:ea typeface="Univers LT Std 47 Cn Lt"/>
                <a:cs typeface="Univers LT Std 47 Cn Lt"/>
              </a:rPr>
              <a:t> </a:t>
            </a: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forthcoming.</a:t>
            </a:r>
          </a:p>
          <a:p>
            <a:pPr marL="457200" marR="371475" indent="-228600">
              <a:lnSpc>
                <a:spcPct val="103000"/>
              </a:lnSpc>
              <a:spcBef>
                <a:spcPts val="40"/>
              </a:spcBef>
              <a:spcAft>
                <a:spcPts val="0"/>
              </a:spcAft>
              <a:buAutoNum type="arabicParenBoth" startAt="5"/>
              <a:tabLst>
                <a:tab pos="443865" algn="l"/>
              </a:tabLst>
            </a:pPr>
            <a:r>
              <a:rPr lang="en-US" sz="1100" spc="15" dirty="0">
                <a:effectLst/>
                <a:latin typeface="Univers LT Std 47 Cn Lt"/>
                <a:ea typeface="Univers LT Std 47 Cn Lt"/>
                <a:cs typeface="Univers LT Std 47 Cn Lt"/>
              </a:rPr>
              <a:t>Assume 100% utilization of Project Contingency in overall estimated cost of project</a:t>
            </a:r>
          </a:p>
          <a:p>
            <a:pPr marL="457200" marR="371475" indent="-228600">
              <a:lnSpc>
                <a:spcPct val="103000"/>
              </a:lnSpc>
              <a:spcBef>
                <a:spcPts val="40"/>
              </a:spcBef>
              <a:spcAft>
                <a:spcPts val="0"/>
              </a:spcAft>
              <a:buAutoNum type="arabicParenBoth" startAt="5"/>
              <a:tabLst>
                <a:tab pos="443865" algn="l"/>
              </a:tabLst>
            </a:pPr>
            <a:r>
              <a:rPr lang="en-US" sz="1100" spc="15" dirty="0">
                <a:latin typeface="Univers LT Std 47 Cn Lt"/>
              </a:rPr>
              <a:t>Percent of Project Contingency utilized to date</a:t>
            </a: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FA90E-2471-4251-B777-309D82722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71" y="1451468"/>
            <a:ext cx="7686858" cy="430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17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82E1B-3344-480C-9014-B815FE98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398" y="1541453"/>
            <a:ext cx="5145204" cy="37750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67163E-AB9F-4A3C-AE00-25E6FD2F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F3C2F-AE62-4A5A-82F1-0327CBADDE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C490FD-E363-4979-8818-8694FF3B930E}"/>
              </a:ext>
            </a:extLst>
          </p:cNvPr>
          <p:cNvSpPr/>
          <p:nvPr/>
        </p:nvSpPr>
        <p:spPr>
          <a:xfrm>
            <a:off x="374175" y="616517"/>
            <a:ext cx="4972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CONTINGENCY USAGE &amp; BALANCE – CONSTRUCTION PHASE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CA58E-8E71-40DD-8D87-8CFBA886A627}"/>
              </a:ext>
            </a:extLst>
          </p:cNvPr>
          <p:cNvSpPr txBox="1"/>
          <p:nvPr/>
        </p:nvSpPr>
        <p:spPr>
          <a:xfrm>
            <a:off x="769960" y="5277968"/>
            <a:ext cx="7764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Contingency expended includes the following:</a:t>
            </a:r>
          </a:p>
          <a:p>
            <a:pPr marL="742950" lvl="1" indent="-285750">
              <a:spcAft>
                <a:spcPts val="4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New contract change orders for various reasons including, barrier foundation revisions, grade revisions, maintenance of landscape areas, and misc. signage issues</a:t>
            </a:r>
          </a:p>
          <a:p>
            <a:pPr marL="742950" lvl="1" indent="-285750">
              <a:spcAft>
                <a:spcPts val="4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Contract bid item overruns</a:t>
            </a:r>
          </a:p>
          <a:p>
            <a:pPr marL="742950" lvl="1" indent="-285750">
              <a:spcAft>
                <a:spcPts val="4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14AEB4-B7A7-44B3-B055-47172F1EAB2A}"/>
              </a:ext>
            </a:extLst>
          </p:cNvPr>
          <p:cNvCxnSpPr>
            <a:cxnSpLocks/>
          </p:cNvCxnSpPr>
          <p:nvPr/>
        </p:nvCxnSpPr>
        <p:spPr>
          <a:xfrm flipH="1">
            <a:off x="6330919" y="4407182"/>
            <a:ext cx="243840" cy="17562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275B27-5FF0-4C15-A159-5844484A4AB7}"/>
              </a:ext>
            </a:extLst>
          </p:cNvPr>
          <p:cNvSpPr txBox="1"/>
          <p:nvPr/>
        </p:nvSpPr>
        <p:spPr>
          <a:xfrm>
            <a:off x="6410385" y="4210385"/>
            <a:ext cx="531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5"/>
                </a:solidFill>
              </a:rPr>
              <a:t>$0.19</a:t>
            </a:r>
          </a:p>
        </p:txBody>
      </p:sp>
    </p:spTree>
    <p:extLst>
      <p:ext uri="{BB962C8B-B14F-4D97-AF65-F5344CB8AC3E}">
        <p14:creationId xmlns:p14="http://schemas.microsoft.com/office/powerpoint/2010/main" val="354063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083BFE-1B58-477A-8A63-94075E45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ACFE41-9647-4992-9C44-7255A39C76AE}"/>
              </a:ext>
            </a:extLst>
          </p:cNvPr>
          <p:cNvSpPr txBox="1"/>
          <p:nvPr/>
        </p:nvSpPr>
        <p:spPr>
          <a:xfrm>
            <a:off x="2542902" y="2926079"/>
            <a:ext cx="4443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16.53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DDB0D0-C586-4CDB-B0CB-972869ECDD59}"/>
              </a:ext>
            </a:extLst>
          </p:cNvPr>
          <p:cNvSpPr txBox="1"/>
          <p:nvPr/>
        </p:nvSpPr>
        <p:spPr>
          <a:xfrm>
            <a:off x="3975462" y="2923902"/>
            <a:ext cx="4459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15.35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CA322F-2238-4CF0-B74D-AC90854591C5}"/>
              </a:ext>
            </a:extLst>
          </p:cNvPr>
          <p:cNvSpPr txBox="1"/>
          <p:nvPr/>
        </p:nvSpPr>
        <p:spPr>
          <a:xfrm>
            <a:off x="5408022" y="2923902"/>
            <a:ext cx="4459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10.89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2EFB7C-9657-4588-80D8-276508B2E661}"/>
              </a:ext>
            </a:extLst>
          </p:cNvPr>
          <p:cNvSpPr txBox="1"/>
          <p:nvPr/>
        </p:nvSpPr>
        <p:spPr>
          <a:xfrm>
            <a:off x="6823165" y="2923902"/>
            <a:ext cx="4459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10.24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6BBF5-D59A-45A6-9B0B-D299E671B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136" y="2567586"/>
            <a:ext cx="513799" cy="269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CCB67-ECA6-4D3B-8C57-D1DE8F9D4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836" y="2923902"/>
            <a:ext cx="524099" cy="269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F37AD-7277-4889-9A16-ECAE37E1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292" y="2567586"/>
            <a:ext cx="512108" cy="268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34F22F-4C0A-47CF-9583-65294D0C2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979" y="2919442"/>
            <a:ext cx="512108" cy="273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437A31-8195-4CD2-A51C-524813B1C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016" y="2562506"/>
            <a:ext cx="506012" cy="2682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D7497B-C717-4916-A3CA-AC557C083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929" y="2869661"/>
            <a:ext cx="524099" cy="279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22AB34-F3FB-4BB1-8100-08C4E6575D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9481" y="2562505"/>
            <a:ext cx="512108" cy="268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EF1A7D-3FF7-44D4-A590-5A87AC2639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1078" y="2868641"/>
            <a:ext cx="433061" cy="263897"/>
          </a:xfrm>
          <a:prstGeom prst="rect">
            <a:avLst/>
          </a:prstGeom>
        </p:spPr>
      </p:pic>
      <p:sp>
        <p:nvSpPr>
          <p:cNvPr id="21" name="TextBox 15">
            <a:extLst>
              <a:ext uri="{FF2B5EF4-FFF2-40B4-BE49-F238E27FC236}">
                <a16:creationId xmlns:a16="http://schemas.microsoft.com/office/drawing/2014/main" id="{49A57641-05D9-4EF5-82EE-B78B56720E27}"/>
              </a:ext>
            </a:extLst>
          </p:cNvPr>
          <p:cNvSpPr txBox="1"/>
          <p:nvPr/>
        </p:nvSpPr>
        <p:spPr>
          <a:xfrm>
            <a:off x="2591392" y="2971410"/>
            <a:ext cx="482528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16.53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49A57641-05D9-4EF5-82EE-B78B56720E27}"/>
              </a:ext>
            </a:extLst>
          </p:cNvPr>
          <p:cNvSpPr txBox="1"/>
          <p:nvPr/>
        </p:nvSpPr>
        <p:spPr>
          <a:xfrm>
            <a:off x="4009097" y="2946813"/>
            <a:ext cx="477273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15.35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49A57641-05D9-4EF5-82EE-B78B56720E27}"/>
              </a:ext>
            </a:extLst>
          </p:cNvPr>
          <p:cNvSpPr txBox="1"/>
          <p:nvPr/>
        </p:nvSpPr>
        <p:spPr>
          <a:xfrm>
            <a:off x="5455557" y="2916266"/>
            <a:ext cx="481222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10.89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49A57641-05D9-4EF5-82EE-B78B56720E27}"/>
              </a:ext>
            </a:extLst>
          </p:cNvPr>
          <p:cNvSpPr txBox="1"/>
          <p:nvPr/>
        </p:nvSpPr>
        <p:spPr>
          <a:xfrm>
            <a:off x="6941820" y="2866698"/>
            <a:ext cx="415498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7.46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996D224C-BCE7-4366-B03C-63D2A4FC65B1}"/>
              </a:ext>
            </a:extLst>
          </p:cNvPr>
          <p:cNvSpPr txBox="1"/>
          <p:nvPr/>
        </p:nvSpPr>
        <p:spPr>
          <a:xfrm>
            <a:off x="2554567" y="2602138"/>
            <a:ext cx="481222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24.53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79FA29E1-F1D9-458A-9606-4AEBE31740F1}"/>
              </a:ext>
            </a:extLst>
          </p:cNvPr>
          <p:cNvSpPr txBox="1"/>
          <p:nvPr/>
        </p:nvSpPr>
        <p:spPr>
          <a:xfrm>
            <a:off x="4018789" y="2598819"/>
            <a:ext cx="481222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22.26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4001E0E-E2D0-49B8-BC35-7F7E23BA66E8}"/>
              </a:ext>
            </a:extLst>
          </p:cNvPr>
          <p:cNvSpPr txBox="1"/>
          <p:nvPr/>
        </p:nvSpPr>
        <p:spPr>
          <a:xfrm>
            <a:off x="5466536" y="2573517"/>
            <a:ext cx="481222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24.11</a:t>
            </a: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F5A9B58F-2DE6-45CF-A291-E72D5B1CB1DA}"/>
              </a:ext>
            </a:extLst>
          </p:cNvPr>
          <p:cNvSpPr txBox="1"/>
          <p:nvPr/>
        </p:nvSpPr>
        <p:spPr>
          <a:xfrm>
            <a:off x="6880383" y="2520690"/>
            <a:ext cx="481222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</a:rPr>
              <a:t>28.80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94972A-8F01-4EA2-8929-13AA13E4F9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5318" y="2606243"/>
            <a:ext cx="512108" cy="268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853E85-7727-44BA-B1AB-F54219F3E8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0267" y="2975377"/>
            <a:ext cx="451143" cy="2377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A1884E-3BC6-4CB7-BE1D-06155642CF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3039" y="2606850"/>
            <a:ext cx="506012" cy="2682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66D3F1-E023-4AB6-9DD9-56CF01280F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2147" y="2911894"/>
            <a:ext cx="451143" cy="2377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2B7358-CF8B-4DB2-B193-286A20477C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5024" y="2553150"/>
            <a:ext cx="506012" cy="2682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C0EE5F-7A52-4867-9C00-180FFB7F5E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62261" y="2875154"/>
            <a:ext cx="390178" cy="2377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3E75F-9667-4530-8FE9-97DF9E8E1C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40375" y="2523440"/>
            <a:ext cx="512108" cy="2682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2D40F56-BDD0-42FF-B222-A5A3E8EAC5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75630" y="2866698"/>
            <a:ext cx="390178" cy="237765"/>
          </a:xfrm>
          <a:prstGeom prst="rect">
            <a:avLst/>
          </a:prstGeom>
        </p:spPr>
      </p:pic>
      <p:sp>
        <p:nvSpPr>
          <p:cNvPr id="36" name="TextBox 14">
            <a:extLst>
              <a:ext uri="{FF2B5EF4-FFF2-40B4-BE49-F238E27FC236}">
                <a16:creationId xmlns:a16="http://schemas.microsoft.com/office/drawing/2014/main" id="{18FBA07B-6020-464C-BF5C-4D06FC65316F}"/>
              </a:ext>
            </a:extLst>
          </p:cNvPr>
          <p:cNvSpPr txBox="1"/>
          <p:nvPr/>
        </p:nvSpPr>
        <p:spPr>
          <a:xfrm>
            <a:off x="2518143" y="2554993"/>
            <a:ext cx="508344" cy="2645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chemeClr val="bg1"/>
                </a:solidFill>
              </a:rPr>
              <a:t>22.26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DF3B58BC-054D-4041-9A0F-7BB54409FEC1}"/>
              </a:ext>
            </a:extLst>
          </p:cNvPr>
          <p:cNvSpPr txBox="1"/>
          <p:nvPr/>
        </p:nvSpPr>
        <p:spPr>
          <a:xfrm>
            <a:off x="2537753" y="2950113"/>
            <a:ext cx="449418" cy="2332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bg1"/>
                </a:solidFill>
              </a:rPr>
              <a:t>15.35</a:t>
            </a:r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id="{AAB340EF-D8FA-4D01-AB98-EF4B51985C1B}"/>
              </a:ext>
            </a:extLst>
          </p:cNvPr>
          <p:cNvSpPr txBox="1"/>
          <p:nvPr/>
        </p:nvSpPr>
        <p:spPr>
          <a:xfrm>
            <a:off x="3952100" y="2525283"/>
            <a:ext cx="508344" cy="2645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chemeClr val="bg1"/>
                </a:solidFill>
              </a:rPr>
              <a:t>24.11</a:t>
            </a:r>
          </a:p>
        </p:txBody>
      </p:sp>
      <p:sp>
        <p:nvSpPr>
          <p:cNvPr id="40" name="TextBox 3">
            <a:extLst>
              <a:ext uri="{FF2B5EF4-FFF2-40B4-BE49-F238E27FC236}">
                <a16:creationId xmlns:a16="http://schemas.microsoft.com/office/drawing/2014/main" id="{1D2ADD76-F58F-4B2C-90A7-1E26CE833F4E}"/>
              </a:ext>
            </a:extLst>
          </p:cNvPr>
          <p:cNvSpPr txBox="1"/>
          <p:nvPr/>
        </p:nvSpPr>
        <p:spPr>
          <a:xfrm>
            <a:off x="5424273" y="2515608"/>
            <a:ext cx="508344" cy="2645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chemeClr val="bg1"/>
                </a:solidFill>
              </a:rPr>
              <a:t>28.80</a:t>
            </a: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91504671-9CE4-4384-8C8E-773C2CC2BBC3}"/>
              </a:ext>
            </a:extLst>
          </p:cNvPr>
          <p:cNvSpPr txBox="1"/>
          <p:nvPr/>
        </p:nvSpPr>
        <p:spPr>
          <a:xfrm>
            <a:off x="6880383" y="2441256"/>
            <a:ext cx="508344" cy="2645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chemeClr val="bg1"/>
                </a:solidFill>
              </a:rPr>
              <a:t>30.03</a:t>
            </a: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A5346EF9-EAFA-42CD-BAC3-8593CE83E7B9}"/>
              </a:ext>
            </a:extLst>
          </p:cNvPr>
          <p:cNvSpPr txBox="1"/>
          <p:nvPr/>
        </p:nvSpPr>
        <p:spPr>
          <a:xfrm>
            <a:off x="3972000" y="2906353"/>
            <a:ext cx="449418" cy="2332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bg1"/>
                </a:solidFill>
              </a:rPr>
              <a:t>10.89</a:t>
            </a: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DD9B4776-40E9-4994-B7C6-1740C39B6ACC}"/>
              </a:ext>
            </a:extLst>
          </p:cNvPr>
          <p:cNvSpPr txBox="1"/>
          <p:nvPr/>
        </p:nvSpPr>
        <p:spPr>
          <a:xfrm>
            <a:off x="5434433" y="2854807"/>
            <a:ext cx="390941" cy="2332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bg1"/>
                </a:solidFill>
              </a:rPr>
              <a:t>7.46</a:t>
            </a: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5526967B-66E7-4BBE-9C4A-D1A93E8361B4}"/>
              </a:ext>
            </a:extLst>
          </p:cNvPr>
          <p:cNvSpPr txBox="1"/>
          <p:nvPr/>
        </p:nvSpPr>
        <p:spPr>
          <a:xfrm>
            <a:off x="6939084" y="2814130"/>
            <a:ext cx="390941" cy="1714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bg1"/>
                </a:solidFill>
              </a:rPr>
              <a:t>6.23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3A0305-EEC9-4BBB-9EFC-F77366D25E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9784" y="2643006"/>
            <a:ext cx="512108" cy="268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A59DC3-E70A-46B2-B406-2E68EBFDD6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9987" y="3055613"/>
            <a:ext cx="451143" cy="2377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F6AD8C1-9E1F-48B5-B1C0-BA6E31AF3D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5746" y="2635243"/>
            <a:ext cx="506012" cy="26824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9F99A90-7F0A-4721-8D34-7C0E133DFA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180" y="2975377"/>
            <a:ext cx="451143" cy="23776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D269372-B2AD-4BDB-99BF-CEC863ECEC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5889" y="2614609"/>
            <a:ext cx="506012" cy="26824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8486F4-242B-4345-AD5E-E467591731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64997" y="2911893"/>
            <a:ext cx="390178" cy="2377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3FB6D47-B97B-48F1-8984-350C218B60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48802" y="2569650"/>
            <a:ext cx="512108" cy="26824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1D9CDF-62B3-4589-B315-737ADB2B6D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27287" y="2878001"/>
            <a:ext cx="390178" cy="1767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9170DC7-E207-4FB8-9C24-1684D3705E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7700" y="1530334"/>
            <a:ext cx="7452728" cy="483349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63F4BC7-B866-4DFB-9A05-1D2DF19F18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4474" y="2836216"/>
            <a:ext cx="512108" cy="26824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BBCA52B-95AC-4AAA-9553-FA26C08A60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1136" y="3229052"/>
            <a:ext cx="451143" cy="23776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8CE5C9F-76B8-4780-9D0D-B2D71467EA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9776" y="2815989"/>
            <a:ext cx="506012" cy="26824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ACAA4F5-6790-4886-BCBA-ACCFC750EF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8270" y="3197494"/>
            <a:ext cx="451143" cy="23776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B7509C2-682E-4E08-968D-3A923ED19A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59757" y="2824915"/>
            <a:ext cx="506012" cy="26824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0C08CD0-C396-401B-9F2B-FE8766DF8C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25404" y="3154031"/>
            <a:ext cx="390178" cy="2377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32FA439-07B5-4358-B927-D6D7647F58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73648" y="2851457"/>
            <a:ext cx="512108" cy="2682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BEE2A39-233A-4302-BB36-EA255ADB2BD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09654" y="3112235"/>
            <a:ext cx="390178" cy="1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82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6414" y="2567225"/>
            <a:ext cx="665117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b="1" dirty="0"/>
              <a:t>Construction Progress</a:t>
            </a: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Construction Spotlight</a:t>
            </a: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Financial and Risk Status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Public Outreach Activities</a:t>
            </a:r>
          </a:p>
        </p:txBody>
      </p:sp>
    </p:spTree>
    <p:extLst>
      <p:ext uri="{BB962C8B-B14F-4D97-AF65-F5344CB8AC3E}">
        <p14:creationId xmlns:p14="http://schemas.microsoft.com/office/powerpoint/2010/main" val="82162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1699F-DFF0-49F5-91CF-66AA51FF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D0E93-8365-47F1-8BF2-6D607152F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271" y="1514060"/>
            <a:ext cx="6651457" cy="4225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D8F25E-73CE-41DA-8CB8-3EFEA4206F57}"/>
              </a:ext>
            </a:extLst>
          </p:cNvPr>
          <p:cNvSpPr txBox="1"/>
          <p:nvPr/>
        </p:nvSpPr>
        <p:spPr>
          <a:xfrm>
            <a:off x="1246271" y="5764588"/>
            <a:ext cx="66514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Does </a:t>
            </a:r>
            <a:r>
              <a:rPr lang="en-US" i="1" dirty="0"/>
              <a:t>not</a:t>
            </a:r>
            <a:r>
              <a:rPr lang="en-US" dirty="0"/>
              <a:t> include risk associated with potential new median barrier impacts. Will be assessed and added to the risk register in the next week.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82993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6414" y="2567225"/>
            <a:ext cx="665117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Construction Progress</a:t>
            </a: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Construction Spotlight</a:t>
            </a: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Financial and Risk Status</a:t>
            </a:r>
          </a:p>
          <a:p>
            <a:pPr marL="347663" lvl="1" indent="-219075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3200" b="1" dirty="0"/>
              <a:t>Public Outreach Activities</a:t>
            </a:r>
          </a:p>
        </p:txBody>
      </p:sp>
    </p:spTree>
    <p:extLst>
      <p:ext uri="{BB962C8B-B14F-4D97-AF65-F5344CB8AC3E}">
        <p14:creationId xmlns:p14="http://schemas.microsoft.com/office/powerpoint/2010/main" val="1320460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1261" y="703603"/>
            <a:ext cx="47041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C000"/>
                </a:solidFill>
              </a:rPr>
              <a:t>WEBSITE STATISTICS FOR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C7213C2-40BE-4017-8F32-3DA052A4A4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936223"/>
              </p:ext>
            </p:extLst>
          </p:nvPr>
        </p:nvGraphicFramePr>
        <p:xfrm>
          <a:off x="609600" y="1333500"/>
          <a:ext cx="7924800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9245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4CEEDA6-B17C-45A2-8174-C62BAEA762C2}"/>
              </a:ext>
            </a:extLst>
          </p:cNvPr>
          <p:cNvSpPr/>
          <p:nvPr/>
        </p:nvSpPr>
        <p:spPr>
          <a:xfrm>
            <a:off x="5212080" y="1800615"/>
            <a:ext cx="2739387" cy="46378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48F8A3-3557-456C-9CBB-1C52A3CF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F4F3C2F-AE62-4A5A-82F1-0327CBADDEA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4D01D-30F7-472A-9986-C8FE918598BD}"/>
              </a:ext>
            </a:extLst>
          </p:cNvPr>
          <p:cNvSpPr/>
          <p:nvPr/>
        </p:nvSpPr>
        <p:spPr>
          <a:xfrm>
            <a:off x="450886" y="692480"/>
            <a:ext cx="47611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PUBLIC INFORMATION – RECENT EFFORTS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14BD48-FABF-49BC-8D4A-9F8F2652DE8E}"/>
              </a:ext>
            </a:extLst>
          </p:cNvPr>
          <p:cNvSpPr txBox="1"/>
          <p:nvPr/>
        </p:nvSpPr>
        <p:spPr>
          <a:xfrm>
            <a:off x="717583" y="1974755"/>
            <a:ext cx="3930614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lvl="1">
              <a:spcAft>
                <a:spcPts val="600"/>
              </a:spcAft>
              <a:buClr>
                <a:srgbClr val="FF9900"/>
              </a:buClr>
            </a:pPr>
            <a:r>
              <a:rPr lang="en-US" sz="2400" b="1" dirty="0">
                <a:solidFill>
                  <a:prstClr val="black"/>
                </a:solidFill>
              </a:rPr>
              <a:t>Recent highlights in the quarterly update:</a:t>
            </a:r>
          </a:p>
          <a:p>
            <a:pPr marL="471488" lvl="1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Adjusted nighttime working hours due to increased traffic volumes</a:t>
            </a:r>
          </a:p>
          <a:p>
            <a:pPr marL="471488" lvl="1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Ongoing and upcoming repaving work</a:t>
            </a:r>
          </a:p>
          <a:p>
            <a:pPr marL="128588" lvl="1">
              <a:spcAft>
                <a:spcPts val="600"/>
              </a:spcAft>
              <a:buClr>
                <a:srgbClr val="FF9900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6B5CDB0-93E4-4DDE-8251-B939AADADE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 b="7511"/>
          <a:stretch/>
        </p:blipFill>
        <p:spPr>
          <a:xfrm>
            <a:off x="5377860" y="1938334"/>
            <a:ext cx="2445926" cy="436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AFD4E03-26F2-4B4D-882B-C28E481F7279}"/>
              </a:ext>
            </a:extLst>
          </p:cNvPr>
          <p:cNvSpPr/>
          <p:nvPr/>
        </p:nvSpPr>
        <p:spPr>
          <a:xfrm>
            <a:off x="7939063" y="2571749"/>
            <a:ext cx="46695" cy="6000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374E98-875F-42EE-AE73-26D5E4D8AB73}"/>
              </a:ext>
            </a:extLst>
          </p:cNvPr>
          <p:cNvSpPr/>
          <p:nvPr/>
        </p:nvSpPr>
        <p:spPr>
          <a:xfrm>
            <a:off x="7948588" y="3286124"/>
            <a:ext cx="46695" cy="6000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75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48F8A3-3557-456C-9CBB-1C52A3CF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F4F3C2F-AE62-4A5A-82F1-0327CBADDEA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7A075-9E36-471A-A730-9811B192F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629" y="1463676"/>
            <a:ext cx="5200650" cy="525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F42A37-833C-474E-AA4B-70418E80EF8C}"/>
              </a:ext>
            </a:extLst>
          </p:cNvPr>
          <p:cNvSpPr txBox="1"/>
          <p:nvPr/>
        </p:nvSpPr>
        <p:spPr>
          <a:xfrm>
            <a:off x="195010" y="1545725"/>
            <a:ext cx="327685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lvl="1">
              <a:spcAft>
                <a:spcPts val="600"/>
              </a:spcAft>
              <a:buClr>
                <a:srgbClr val="FF9900"/>
              </a:buClr>
            </a:pPr>
            <a:r>
              <a:rPr lang="en-US" sz="2000" b="1" dirty="0">
                <a:solidFill>
                  <a:prstClr val="black"/>
                </a:solidFill>
              </a:rPr>
              <a:t>Redesigned Weekly Email Update</a:t>
            </a:r>
          </a:p>
          <a:p>
            <a:pPr marL="471488" lvl="1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More photos</a:t>
            </a:r>
          </a:p>
          <a:p>
            <a:pPr marL="471488" lvl="1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Explanation of work by roadway section</a:t>
            </a:r>
          </a:p>
          <a:p>
            <a:pPr marL="471488" lvl="1" indent="-3429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More context to connect weekly work with the overall project plan</a:t>
            </a:r>
          </a:p>
          <a:p>
            <a:pPr marL="128588" lvl="1">
              <a:spcAft>
                <a:spcPts val="600"/>
              </a:spcAft>
              <a:buClr>
                <a:srgbClr val="FF9900"/>
              </a:buClr>
            </a:pPr>
            <a:endParaRPr lang="en-US" sz="2000" dirty="0">
              <a:solidFill>
                <a:prstClr val="black"/>
              </a:solidFill>
            </a:endParaRPr>
          </a:p>
          <a:p>
            <a:pPr marL="128588" lvl="1">
              <a:spcAft>
                <a:spcPts val="600"/>
              </a:spcAft>
              <a:buClr>
                <a:srgbClr val="FF9900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4D757A-F7C8-465B-AB72-C22D86610D0D}"/>
              </a:ext>
            </a:extLst>
          </p:cNvPr>
          <p:cNvSpPr/>
          <p:nvPr/>
        </p:nvSpPr>
        <p:spPr>
          <a:xfrm>
            <a:off x="450886" y="692480"/>
            <a:ext cx="47611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PUBLIC INFORMATION – RECENT EFFORTS</a:t>
            </a:r>
          </a:p>
        </p:txBody>
      </p:sp>
    </p:spTree>
    <p:extLst>
      <p:ext uri="{BB962C8B-B14F-4D97-AF65-F5344CB8AC3E}">
        <p14:creationId xmlns:p14="http://schemas.microsoft.com/office/powerpoint/2010/main" val="3556213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48F8A3-3557-456C-9CBB-1C52A3CF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F4F3C2F-AE62-4A5A-82F1-0327CBADDEA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4D01D-30F7-472A-9986-C8FE918598BD}"/>
              </a:ext>
            </a:extLst>
          </p:cNvPr>
          <p:cNvSpPr/>
          <p:nvPr/>
        </p:nvSpPr>
        <p:spPr>
          <a:xfrm>
            <a:off x="450886" y="692480"/>
            <a:ext cx="4761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PUBLIC INFORMATION – UPCOMING EFFORTS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A4DC3-911D-4417-A848-D7B191988EB2}"/>
              </a:ext>
            </a:extLst>
          </p:cNvPr>
          <p:cNvSpPr txBox="1"/>
          <p:nvPr/>
        </p:nvSpPr>
        <p:spPr>
          <a:xfrm>
            <a:off x="463569" y="2152650"/>
            <a:ext cx="53212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lvl="1">
              <a:spcAft>
                <a:spcPts val="600"/>
              </a:spcAft>
              <a:buClr>
                <a:srgbClr val="FF9900"/>
              </a:buClr>
            </a:pPr>
            <a:r>
              <a:rPr lang="en-US" sz="2400" b="1" dirty="0">
                <a:solidFill>
                  <a:prstClr val="black"/>
                </a:solidFill>
              </a:rPr>
              <a:t>Upcoming Public Information Efforts: </a:t>
            </a:r>
            <a:endParaRPr lang="en-US" sz="2000" dirty="0">
              <a:solidFill>
                <a:prstClr val="black"/>
              </a:solidFill>
            </a:endParaRP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Turning attention to the opening of the lanes</a:t>
            </a: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Developing robust communications in coordination with VTA and MTC</a:t>
            </a: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Continuing to communicate construction details</a:t>
            </a: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Integrating outreach for construction and express lane opening</a:t>
            </a:r>
          </a:p>
        </p:txBody>
      </p:sp>
      <p:pic>
        <p:nvPicPr>
          <p:cNvPr id="1026" name="Picture 2" descr="53 Coming Soon Road Sign Stock Photos, Pictures &amp;amp; Royalty-Free Images -  iStock">
            <a:extLst>
              <a:ext uri="{FF2B5EF4-FFF2-40B4-BE49-F238E27FC236}">
                <a16:creationId xmlns:a16="http://schemas.microsoft.com/office/drawing/2014/main" id="{06CC62B0-7595-43A1-918F-F63EDC05C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 r="18519"/>
          <a:stretch/>
        </p:blipFill>
        <p:spPr bwMode="auto">
          <a:xfrm>
            <a:off x="6019800" y="2152650"/>
            <a:ext cx="2848708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890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48F8A3-3557-456C-9CBB-1C52A3CF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F4F3C2F-AE62-4A5A-82F1-0327CBADDEA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4D01D-30F7-472A-9986-C8FE918598BD}"/>
              </a:ext>
            </a:extLst>
          </p:cNvPr>
          <p:cNvSpPr/>
          <p:nvPr/>
        </p:nvSpPr>
        <p:spPr>
          <a:xfrm>
            <a:off x="450886" y="692480"/>
            <a:ext cx="47611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4"/>
                </a:solidFill>
              </a:rPr>
              <a:t>PUBLIC INFORMATION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61F2FE-6797-4430-BC94-2B68F811A19A}"/>
              </a:ext>
            </a:extLst>
          </p:cNvPr>
          <p:cNvSpPr/>
          <p:nvPr/>
        </p:nvSpPr>
        <p:spPr>
          <a:xfrm>
            <a:off x="223344" y="5167204"/>
            <a:ext cx="869731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Visitors can sign up for updates, contact Caltrans to ask a question, and view project status.</a:t>
            </a:r>
          </a:p>
          <a:p>
            <a:pPr marL="471488" lvl="1" indent="-34290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To sign up for weekly or quarterly updates, email with the subject line 'Weekly' or 'Quarterly' to 101express@dot.ca.gov. Follow @CaltransD4 on Twitter for Project updates.</a:t>
            </a:r>
          </a:p>
        </p:txBody>
      </p:sp>
      <p:pic>
        <p:nvPicPr>
          <p:cNvPr id="7" name="Graphic 6" descr="Monitor">
            <a:extLst>
              <a:ext uri="{FF2B5EF4-FFF2-40B4-BE49-F238E27FC236}">
                <a16:creationId xmlns:a16="http://schemas.microsoft.com/office/drawing/2014/main" id="{9786E7EB-E733-4097-9976-9F137B2D2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99786"/>
            <a:ext cx="3653349" cy="3653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8625F-E499-4AEE-8C55-CDD25A80FC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430" y="1575563"/>
            <a:ext cx="2666343" cy="1696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616080-5C8F-46C0-95A0-F6B054EB5B72}"/>
              </a:ext>
            </a:extLst>
          </p:cNvPr>
          <p:cNvSpPr/>
          <p:nvPr/>
        </p:nvSpPr>
        <p:spPr>
          <a:xfrm>
            <a:off x="711999" y="1255316"/>
            <a:ext cx="2027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tabLst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101Express.com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D5DB57-E5CA-4EC6-8224-35097986910C}"/>
              </a:ext>
            </a:extLst>
          </p:cNvPr>
          <p:cNvSpPr/>
          <p:nvPr/>
        </p:nvSpPr>
        <p:spPr>
          <a:xfrm>
            <a:off x="454923" y="1655426"/>
            <a:ext cx="879733" cy="847629"/>
          </a:xfrm>
          <a:prstGeom prst="ellipse">
            <a:avLst/>
          </a:prstGeom>
          <a:noFill/>
          <a:ln w="7620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07F3A7-5AE2-4E91-A4CC-9535514F014B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1205822" y="2378923"/>
            <a:ext cx="514194" cy="459346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0F659C8-1709-4EA7-AEE7-8E41252D8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452" y="2261049"/>
            <a:ext cx="6672204" cy="280502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35910C-0BCE-4809-9A4B-C5653CBD482C}"/>
              </a:ext>
            </a:extLst>
          </p:cNvPr>
          <p:cNvCxnSpPr>
            <a:cxnSpLocks/>
            <a:stCxn id="4" idx="0"/>
          </p:cNvCxnSpPr>
          <p:nvPr/>
        </p:nvCxnSpPr>
        <p:spPr>
          <a:xfrm>
            <a:off x="894790" y="1655426"/>
            <a:ext cx="1353662" cy="615051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E7AC71-58E1-4CBF-8702-D7715A0CB2B8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894790" y="2503055"/>
            <a:ext cx="1353662" cy="2555703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999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D35DBB-EF03-4476-9AA1-06A476BA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F3C2F-AE62-4A5A-82F1-0327CBADDE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80DBD5-9439-4D93-AB8C-6DB67300EAE7}"/>
              </a:ext>
            </a:extLst>
          </p:cNvPr>
          <p:cNvSpPr txBox="1"/>
          <p:nvPr/>
        </p:nvSpPr>
        <p:spPr>
          <a:xfrm>
            <a:off x="670429" y="2855197"/>
            <a:ext cx="7920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041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F4F3C2F-AE62-4A5A-82F1-0327CBADDEA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4D01D-30F7-472A-9986-C8FE918598BD}"/>
              </a:ext>
            </a:extLst>
          </p:cNvPr>
          <p:cNvSpPr/>
          <p:nvPr/>
        </p:nvSpPr>
        <p:spPr>
          <a:xfrm>
            <a:off x="450886" y="692480"/>
            <a:ext cx="43469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4"/>
                </a:solidFill>
              </a:rPr>
              <a:t>PROJECT LIMITS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86" y="1676400"/>
            <a:ext cx="8060264" cy="45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98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-9525" y="3846592"/>
            <a:ext cx="9163214" cy="1690490"/>
          </a:xfrm>
          <a:prstGeom prst="rect">
            <a:avLst/>
          </a:prstGeom>
          <a:solidFill>
            <a:schemeClr val="accent1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810" y="4675702"/>
            <a:ext cx="9149878" cy="1782483"/>
          </a:xfrm>
          <a:prstGeom prst="rect">
            <a:avLst/>
          </a:prstGeom>
          <a:solidFill>
            <a:srgbClr val="6699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-9524" y="2104799"/>
            <a:ext cx="9163213" cy="1748979"/>
          </a:xfrm>
          <a:prstGeom prst="rect">
            <a:avLst/>
          </a:prstGeom>
          <a:solidFill>
            <a:srgbClr val="FF2D2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-9525" y="1487268"/>
            <a:ext cx="9163213" cy="1354422"/>
          </a:xfrm>
          <a:prstGeom prst="rect">
            <a:avLst/>
          </a:prstGeom>
          <a:solidFill>
            <a:srgbClr val="FF5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80311" y="3577446"/>
            <a:ext cx="8085719" cy="414068"/>
          </a:xfrm>
          <a:prstGeom prst="roundRect">
            <a:avLst/>
          </a:prstGeom>
          <a:gradFill>
            <a:gsLst>
              <a:gs pos="0">
                <a:srgbClr val="FF3399"/>
              </a:gs>
              <a:gs pos="0">
                <a:srgbClr val="FF6633"/>
              </a:gs>
              <a:gs pos="37000">
                <a:srgbClr val="FFFF00"/>
              </a:gs>
              <a:gs pos="71000">
                <a:srgbClr val="80D348"/>
              </a:gs>
              <a:gs pos="100000">
                <a:srgbClr val="01A78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91964" y="3579774"/>
            <a:ext cx="0" cy="414068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77096" y="3575582"/>
            <a:ext cx="0" cy="414068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8322" y="3616320"/>
            <a:ext cx="72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03539" y="3599815"/>
            <a:ext cx="72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2022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1019022" y="3039153"/>
            <a:ext cx="0" cy="53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2136428-8515-B645-84CD-EB2C2E07EEA0}"/>
              </a:ext>
            </a:extLst>
          </p:cNvPr>
          <p:cNvSpPr txBox="1"/>
          <p:nvPr/>
        </p:nvSpPr>
        <p:spPr>
          <a:xfrm>
            <a:off x="898337" y="2428485"/>
            <a:ext cx="19034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Begin Construction</a:t>
            </a:r>
          </a:p>
          <a:p>
            <a:pPr algn="ctr"/>
            <a:r>
              <a:rPr lang="en-US" sz="1300" dirty="0"/>
              <a:t>March 2020</a:t>
            </a: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5012881" y="3055713"/>
            <a:ext cx="0" cy="521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2136428-8515-B645-84CD-EB2C2E07EEA0}"/>
              </a:ext>
            </a:extLst>
          </p:cNvPr>
          <p:cNvSpPr txBox="1"/>
          <p:nvPr/>
        </p:nvSpPr>
        <p:spPr>
          <a:xfrm>
            <a:off x="2924269" y="2238787"/>
            <a:ext cx="233724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Begin Toll System </a:t>
            </a:r>
          </a:p>
          <a:p>
            <a:pPr algn="ctr"/>
            <a:r>
              <a:rPr lang="en-US" sz="1300" dirty="0"/>
              <a:t>Installation </a:t>
            </a:r>
          </a:p>
          <a:p>
            <a:pPr algn="ctr"/>
            <a:r>
              <a:rPr lang="en-US" sz="1300" dirty="0"/>
              <a:t>Summer 2021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136428-8515-B645-84CD-EB2C2E07EEA0}"/>
              </a:ext>
            </a:extLst>
          </p:cNvPr>
          <p:cNvSpPr txBox="1"/>
          <p:nvPr/>
        </p:nvSpPr>
        <p:spPr>
          <a:xfrm>
            <a:off x="7875344" y="2802804"/>
            <a:ext cx="126322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Open Express Lanes</a:t>
            </a:r>
          </a:p>
          <a:p>
            <a:r>
              <a:rPr lang="en-US" sz="1300" dirty="0"/>
              <a:t>Late 2022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136428-8515-B645-84CD-EB2C2E07EEA0}"/>
              </a:ext>
            </a:extLst>
          </p:cNvPr>
          <p:cNvSpPr txBox="1"/>
          <p:nvPr/>
        </p:nvSpPr>
        <p:spPr>
          <a:xfrm>
            <a:off x="56573" y="1898347"/>
            <a:ext cx="1337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/>
          </a:p>
          <a:p>
            <a:r>
              <a:rPr lang="en-US" sz="1400" b="1" dirty="0"/>
              <a:t>Express </a:t>
            </a:r>
          </a:p>
          <a:p>
            <a:r>
              <a:rPr lang="en-US" sz="1400" b="1" dirty="0"/>
              <a:t>Lane </a:t>
            </a:r>
          </a:p>
          <a:p>
            <a:r>
              <a:rPr lang="en-US" sz="1400" b="1" dirty="0"/>
              <a:t>Addition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136428-8515-B645-84CD-EB2C2E07EEA0}"/>
              </a:ext>
            </a:extLst>
          </p:cNvPr>
          <p:cNvSpPr txBox="1"/>
          <p:nvPr/>
        </p:nvSpPr>
        <p:spPr>
          <a:xfrm>
            <a:off x="78169" y="4817322"/>
            <a:ext cx="13370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HOV to </a:t>
            </a:r>
          </a:p>
          <a:p>
            <a:r>
              <a:rPr lang="en-US" sz="1400" b="1" dirty="0"/>
              <a:t>Express Lane</a:t>
            </a:r>
          </a:p>
          <a:p>
            <a:r>
              <a:rPr lang="en-US" sz="1400" b="1" dirty="0"/>
              <a:t>Conversion</a:t>
            </a:r>
          </a:p>
        </p:txBody>
      </p:sp>
      <p:cxnSp>
        <p:nvCxnSpPr>
          <p:cNvPr id="39" name="Straight Connector 38"/>
          <p:cNvCxnSpPr>
            <a:cxnSpLocks/>
          </p:cNvCxnSpPr>
          <p:nvPr/>
        </p:nvCxnSpPr>
        <p:spPr>
          <a:xfrm flipV="1">
            <a:off x="2380748" y="3985651"/>
            <a:ext cx="0" cy="682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2136428-8515-B645-84CD-EB2C2E07EEA0}"/>
              </a:ext>
            </a:extLst>
          </p:cNvPr>
          <p:cNvSpPr txBox="1"/>
          <p:nvPr/>
        </p:nvSpPr>
        <p:spPr>
          <a:xfrm>
            <a:off x="1537825" y="4678235"/>
            <a:ext cx="168584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Begin Toll System Installation </a:t>
            </a:r>
          </a:p>
          <a:p>
            <a:pPr algn="ctr"/>
            <a:r>
              <a:rPr lang="en-US" sz="1300" dirty="0"/>
              <a:t>Fall 2020</a:t>
            </a:r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 flipV="1">
            <a:off x="5775444" y="3994447"/>
            <a:ext cx="0" cy="1432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2136428-8515-B645-84CD-EB2C2E07EEA0}"/>
              </a:ext>
            </a:extLst>
          </p:cNvPr>
          <p:cNvSpPr txBox="1"/>
          <p:nvPr/>
        </p:nvSpPr>
        <p:spPr>
          <a:xfrm>
            <a:off x="5672703" y="4124099"/>
            <a:ext cx="16858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Open Express Lanes</a:t>
            </a:r>
          </a:p>
          <a:p>
            <a:r>
              <a:rPr lang="en-US" sz="1300" dirty="0"/>
              <a:t>Late 2021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V="1">
            <a:off x="8260529" y="3435639"/>
            <a:ext cx="0" cy="13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6979476" y="6386757"/>
            <a:ext cx="2057400" cy="365125"/>
          </a:xfrm>
        </p:spPr>
        <p:txBody>
          <a:bodyPr/>
          <a:lstStyle/>
          <a:p>
            <a:fld id="{8F4F3C2F-AE62-4A5A-82F1-0327CBADDEA5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60684" y="2825758"/>
            <a:ext cx="0" cy="774057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64745" y="3088467"/>
            <a:ext cx="161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North of </a:t>
            </a:r>
          </a:p>
          <a:p>
            <a:r>
              <a:rPr lang="en-US" sz="1400" b="1" dirty="0"/>
              <a:t>Whipple</a:t>
            </a:r>
          </a:p>
        </p:txBody>
      </p:sp>
      <p:cxnSp>
        <p:nvCxnSpPr>
          <p:cNvPr id="48" name="Straight Arrow Connector 47"/>
          <p:cNvCxnSpPr>
            <a:cxnSpLocks/>
          </p:cNvCxnSpPr>
          <p:nvPr/>
        </p:nvCxnSpPr>
        <p:spPr>
          <a:xfrm>
            <a:off x="160684" y="3890627"/>
            <a:ext cx="0" cy="92669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6153" y="3997351"/>
            <a:ext cx="154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South of </a:t>
            </a:r>
          </a:p>
          <a:p>
            <a:r>
              <a:rPr lang="en-US" sz="1400" b="1" dirty="0"/>
              <a:t>Whipple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4E4F402-1245-4BF8-923C-4338537EE02B}"/>
              </a:ext>
            </a:extLst>
          </p:cNvPr>
          <p:cNvCxnSpPr>
            <a:cxnSpLocks/>
          </p:cNvCxnSpPr>
          <p:nvPr/>
        </p:nvCxnSpPr>
        <p:spPr>
          <a:xfrm flipV="1">
            <a:off x="4937670" y="3998705"/>
            <a:ext cx="0" cy="5665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AF8C121-AAD0-464E-A0DB-CF32F8646D85}"/>
              </a:ext>
            </a:extLst>
          </p:cNvPr>
          <p:cNvSpPr txBox="1"/>
          <p:nvPr/>
        </p:nvSpPr>
        <p:spPr>
          <a:xfrm>
            <a:off x="6390674" y="2403749"/>
            <a:ext cx="2116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300" dirty="0">
                <a:solidFill>
                  <a:prstClr val="black"/>
                </a:solidFill>
              </a:rPr>
              <a:t>Begin Toll Systems Testing</a:t>
            </a:r>
          </a:p>
          <a:p>
            <a:pPr lvl="0" algn="ctr"/>
            <a:r>
              <a:rPr lang="en-US" sz="1300" dirty="0">
                <a:solidFill>
                  <a:prstClr val="black"/>
                </a:solidFill>
              </a:rPr>
              <a:t>Summer 2022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AF7544-F0F0-4E66-A75E-F24529978DAD}"/>
              </a:ext>
            </a:extLst>
          </p:cNvPr>
          <p:cNvCxnSpPr>
            <a:cxnSpLocks/>
            <a:endCxn id="61" idx="2"/>
          </p:cNvCxnSpPr>
          <p:nvPr/>
        </p:nvCxnSpPr>
        <p:spPr>
          <a:xfrm flipV="1">
            <a:off x="7436280" y="2896192"/>
            <a:ext cx="12535" cy="6812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4564D01D-30F7-472A-9986-C8FE918598BD}"/>
              </a:ext>
            </a:extLst>
          </p:cNvPr>
          <p:cNvSpPr/>
          <p:nvPr/>
        </p:nvSpPr>
        <p:spPr>
          <a:xfrm>
            <a:off x="450886" y="692480"/>
            <a:ext cx="43469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4"/>
                </a:solidFill>
              </a:rPr>
              <a:t>PROJECT SCHEDULE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6098E7F-EE98-4FF0-9CFB-954C2D316088}"/>
              </a:ext>
            </a:extLst>
          </p:cNvPr>
          <p:cNvCxnSpPr>
            <a:cxnSpLocks/>
          </p:cNvCxnSpPr>
          <p:nvPr/>
        </p:nvCxnSpPr>
        <p:spPr>
          <a:xfrm flipV="1">
            <a:off x="4808496" y="1549039"/>
            <a:ext cx="0" cy="487322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E60A760-3840-4304-BA3C-AFD4A5FBC260}"/>
              </a:ext>
            </a:extLst>
          </p:cNvPr>
          <p:cNvSpPr txBox="1"/>
          <p:nvPr/>
        </p:nvSpPr>
        <p:spPr>
          <a:xfrm>
            <a:off x="4925619" y="4642571"/>
            <a:ext cx="129433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3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Begin Toll Systems Testing</a:t>
            </a:r>
            <a:endParaRPr lang="en-US" sz="13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13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Summer 2021</a:t>
            </a:r>
            <a:endParaRPr lang="en-US" sz="13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F6B8AE-8201-402B-8D5A-BA9DFAB5E090}"/>
              </a:ext>
            </a:extLst>
          </p:cNvPr>
          <p:cNvCxnSpPr>
            <a:cxnSpLocks/>
          </p:cNvCxnSpPr>
          <p:nvPr/>
        </p:nvCxnSpPr>
        <p:spPr>
          <a:xfrm flipH="1">
            <a:off x="4088448" y="3054673"/>
            <a:ext cx="9210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9CCC949-08ED-41EC-8DA6-227F15602289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4088448" y="2931284"/>
            <a:ext cx="4441" cy="1233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C47ADE8-40C5-4A42-A7B8-40FABF433745}"/>
              </a:ext>
            </a:extLst>
          </p:cNvPr>
          <p:cNvCxnSpPr>
            <a:cxnSpLocks/>
          </p:cNvCxnSpPr>
          <p:nvPr/>
        </p:nvCxnSpPr>
        <p:spPr>
          <a:xfrm flipH="1" flipV="1">
            <a:off x="4941094" y="4564856"/>
            <a:ext cx="637967" cy="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930D5AA-59D8-48C3-88B0-3F99D44BC03B}"/>
              </a:ext>
            </a:extLst>
          </p:cNvPr>
          <p:cNvCxnSpPr>
            <a:cxnSpLocks/>
          </p:cNvCxnSpPr>
          <p:nvPr/>
        </p:nvCxnSpPr>
        <p:spPr>
          <a:xfrm flipV="1">
            <a:off x="5579061" y="4565284"/>
            <a:ext cx="0" cy="72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09690" y="3580107"/>
            <a:ext cx="72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2021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5A563DA-9AF3-444B-8D9C-B19EB09795E6}"/>
              </a:ext>
            </a:extLst>
          </p:cNvPr>
          <p:cNvCxnSpPr>
            <a:cxnSpLocks/>
          </p:cNvCxnSpPr>
          <p:nvPr/>
        </p:nvCxnSpPr>
        <p:spPr>
          <a:xfrm flipH="1">
            <a:off x="1019022" y="3039154"/>
            <a:ext cx="8310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8C4DFCB-2B52-448B-8477-82415FC1867F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1850076" y="2920928"/>
            <a:ext cx="0" cy="1187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53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6979476" y="6386757"/>
            <a:ext cx="2057400" cy="365125"/>
          </a:xfrm>
        </p:spPr>
        <p:txBody>
          <a:bodyPr/>
          <a:lstStyle/>
          <a:p>
            <a:fld id="{8F4F3C2F-AE62-4A5A-82F1-0327CBADDEA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64D01D-30F7-472A-9986-C8FE918598BD}"/>
              </a:ext>
            </a:extLst>
          </p:cNvPr>
          <p:cNvSpPr/>
          <p:nvPr/>
        </p:nvSpPr>
        <p:spPr>
          <a:xfrm>
            <a:off x="450886" y="692480"/>
            <a:ext cx="43469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4"/>
                </a:solidFill>
              </a:rPr>
              <a:t>SUSTAINABILITY CERTIFICATION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BC06CF-64DB-49B7-83CF-6214090F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9" y="2507098"/>
            <a:ext cx="4361385" cy="21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7219C6-385E-4AD7-AD6E-0424D3B20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262" y="2664884"/>
            <a:ext cx="2658427" cy="18651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D8489AB-A917-4378-8FC3-F3AF79C2885E}"/>
              </a:ext>
            </a:extLst>
          </p:cNvPr>
          <p:cNvSpPr txBox="1"/>
          <p:nvPr/>
        </p:nvSpPr>
        <p:spPr>
          <a:xfrm>
            <a:off x="110298" y="4687791"/>
            <a:ext cx="8926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project team worked diligently with the community to collaborate and find ways to address climate-change risks, enhance social equity, protect the natural environment, and ensure safety. The Envision Silver award provides ample proof that everyone involved went above and beyond to deliver a resilient, sustainable, and equitable civil infrastructure project.”</a:t>
            </a:r>
          </a:p>
          <a:p>
            <a:r>
              <a:rPr lang="en-US" dirty="0"/>
              <a:t>-Melissa </a:t>
            </a:r>
            <a:r>
              <a:rPr lang="en-US" dirty="0" err="1"/>
              <a:t>Peneycad</a:t>
            </a:r>
            <a:r>
              <a:rPr lang="en-US" dirty="0"/>
              <a:t>, ISI’s Managing Director</a:t>
            </a:r>
          </a:p>
        </p:txBody>
      </p:sp>
    </p:spTree>
    <p:extLst>
      <p:ext uri="{BB962C8B-B14F-4D97-AF65-F5344CB8AC3E}">
        <p14:creationId xmlns:p14="http://schemas.microsoft.com/office/powerpoint/2010/main" val="680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63B1-7A4E-4921-BF0B-BA6EDC8BB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B21B85-F887-42E2-A608-5D8AC77F12CF}"/>
              </a:ext>
            </a:extLst>
          </p:cNvPr>
          <p:cNvSpPr/>
          <p:nvPr/>
        </p:nvSpPr>
        <p:spPr>
          <a:xfrm>
            <a:off x="461261" y="703603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SOUTH CONTRACT WORK COMPLETED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C1E48-41C1-4E93-9FB1-481DCFEF97C6}"/>
              </a:ext>
            </a:extLst>
          </p:cNvPr>
          <p:cNvSpPr txBox="1"/>
          <p:nvPr/>
        </p:nvSpPr>
        <p:spPr>
          <a:xfrm>
            <a:off x="461262" y="1638622"/>
            <a:ext cx="3976514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South of Whipple </a:t>
            </a:r>
          </a:p>
          <a:p>
            <a:r>
              <a:rPr lang="en-US" sz="2800" b="1" dirty="0"/>
              <a:t>through July: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Completed installation of equipment on the northbound side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Installation of equipment on southbound side nearly complete</a:t>
            </a:r>
          </a:p>
        </p:txBody>
      </p:sp>
      <p:pic>
        <p:nvPicPr>
          <p:cNvPr id="5" name="Picture 4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11229330-18D8-4477-B3B3-AF5CC1334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1"/>
          <a:stretch/>
        </p:blipFill>
        <p:spPr>
          <a:xfrm>
            <a:off x="4883081" y="1512838"/>
            <a:ext cx="3087439" cy="52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0311" y="668459"/>
            <a:ext cx="4704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UPCOMING WORK: August – October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6A74C-2E9D-438A-923E-03FF1709A4D8}"/>
              </a:ext>
            </a:extLst>
          </p:cNvPr>
          <p:cNvSpPr txBox="1"/>
          <p:nvPr/>
        </p:nvSpPr>
        <p:spPr>
          <a:xfrm>
            <a:off x="203949" y="1569027"/>
            <a:ext cx="329974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South of Whipple: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Licensing of equipment in city rights of way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Testing of tolling equipment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Testing of toll system</a:t>
            </a:r>
          </a:p>
        </p:txBody>
      </p:sp>
      <p:pic>
        <p:nvPicPr>
          <p:cNvPr id="3" name="Picture 2" descr="A picture containing text, sky, outdoor, way&#10;&#10;Description automatically generated">
            <a:extLst>
              <a:ext uri="{FF2B5EF4-FFF2-40B4-BE49-F238E27FC236}">
                <a16:creationId xmlns:a16="http://schemas.microsoft.com/office/drawing/2014/main" id="{0C757FCD-20A0-4D04-A0A2-479C673433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25453" r="56"/>
          <a:stretch/>
        </p:blipFill>
        <p:spPr>
          <a:xfrm>
            <a:off x="3607501" y="1569027"/>
            <a:ext cx="5332550" cy="4620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F45131-71DA-4F6D-80B2-CB85BA422105}"/>
              </a:ext>
            </a:extLst>
          </p:cNvPr>
          <p:cNvSpPr txBox="1"/>
          <p:nvPr/>
        </p:nvSpPr>
        <p:spPr>
          <a:xfrm>
            <a:off x="3607501" y="6252159"/>
            <a:ext cx="523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Photo of testing on the I-880 corridor</a:t>
            </a:r>
          </a:p>
        </p:txBody>
      </p:sp>
    </p:spTree>
    <p:extLst>
      <p:ext uri="{BB962C8B-B14F-4D97-AF65-F5344CB8AC3E}">
        <p14:creationId xmlns:p14="http://schemas.microsoft.com/office/powerpoint/2010/main" val="3887944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63B1-7A4E-4921-BF0B-BA6EDC8BB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3C2F-AE62-4A5A-82F1-0327CBADDEA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B21B85-F887-42E2-A608-5D8AC77F12CF}"/>
              </a:ext>
            </a:extLst>
          </p:cNvPr>
          <p:cNvSpPr/>
          <p:nvPr/>
        </p:nvSpPr>
        <p:spPr>
          <a:xfrm>
            <a:off x="461261" y="703603"/>
            <a:ext cx="4704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NORTH CONTRACT CONSTRUCTION BLOCKS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537BA67-3CDF-44DA-97C8-095A0207D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41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5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C4310CEE1B7B46A280C1E396A775A0" ma:contentTypeVersion="13" ma:contentTypeDescription="Create a new document." ma:contentTypeScope="" ma:versionID="fe7acb90dbf26d031041be3f51b85a80">
  <xsd:schema xmlns:xsd="http://www.w3.org/2001/XMLSchema" xmlns:xs="http://www.w3.org/2001/XMLSchema" xmlns:p="http://schemas.microsoft.com/office/2006/metadata/properties" xmlns:ns3="bf744303-fd7b-44a9-934e-b08eca3b561a" xmlns:ns4="a7174d20-f53f-40c4-9282-17e3ca220f88" targetNamespace="http://schemas.microsoft.com/office/2006/metadata/properties" ma:root="true" ma:fieldsID="bdcbad5b067555e66c2dd7c5ceef9767" ns3:_="" ns4:_="">
    <xsd:import namespace="bf744303-fd7b-44a9-934e-b08eca3b561a"/>
    <xsd:import namespace="a7174d20-f53f-40c4-9282-17e3ca220f8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744303-fd7b-44a9-934e-b08eca3b56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174d20-f53f-40c4-9282-17e3ca220f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B6EB2F-AA94-4CD0-A9C1-100F48BD6C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B97DC5-5D36-406A-9A06-8596656135D4}">
  <ds:schemaRefs>
    <ds:schemaRef ds:uri="bf744303-fd7b-44a9-934e-b08eca3b561a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a7174d20-f53f-40c4-9282-17e3ca220f88"/>
  </ds:schemaRefs>
</ds:datastoreItem>
</file>

<file path=customXml/itemProps3.xml><?xml version="1.0" encoding="utf-8"?>
<ds:datastoreItem xmlns:ds="http://schemas.openxmlformats.org/officeDocument/2006/customXml" ds:itemID="{49AD3FA1-1D45-4BFD-BB18-38821696DB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744303-fd7b-44a9-934e-b08eca3b561a"/>
    <ds:schemaRef ds:uri="a7174d20-f53f-40c4-9282-17e3ca220f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34315</TotalTime>
  <Words>1343</Words>
  <Application>Microsoft Office PowerPoint</Application>
  <PresentationFormat>On-screen Show (4:3)</PresentationFormat>
  <Paragraphs>257</Paragraphs>
  <Slides>37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Univers LT Std 47 Cn Lt</vt:lpstr>
      <vt:lpstr>Wingdings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Caltrans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Perez-Mijares, Marissa@DOT</dc:creator>
  <cp:lastModifiedBy>Van Dominic Ocampo</cp:lastModifiedBy>
  <cp:revision>1349</cp:revision>
  <cp:lastPrinted>2021-07-26T20:41:04Z</cp:lastPrinted>
  <dcterms:created xsi:type="dcterms:W3CDTF">2017-05-26T23:06:27Z</dcterms:created>
  <dcterms:modified xsi:type="dcterms:W3CDTF">2021-09-02T23:14:15Z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0x01010091C4310CEE1B7B46A280C1E396A775A0</vt:lpwstr>
  </property>
</Properties>
</file>