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739" r:id="rId5"/>
  </p:sldMasterIdLst>
  <p:notesMasterIdLst>
    <p:notesMasterId r:id="rId27"/>
  </p:notesMasterIdLst>
  <p:sldIdLst>
    <p:sldId id="256" r:id="rId6"/>
    <p:sldId id="3186" r:id="rId7"/>
    <p:sldId id="298" r:id="rId8"/>
    <p:sldId id="272" r:id="rId9"/>
    <p:sldId id="3187" r:id="rId10"/>
    <p:sldId id="313" r:id="rId11"/>
    <p:sldId id="308" r:id="rId12"/>
    <p:sldId id="309" r:id="rId13"/>
    <p:sldId id="3188" r:id="rId14"/>
    <p:sldId id="3189" r:id="rId15"/>
    <p:sldId id="280" r:id="rId16"/>
    <p:sldId id="355" r:id="rId17"/>
    <p:sldId id="380" r:id="rId18"/>
    <p:sldId id="453" r:id="rId19"/>
    <p:sldId id="3140" r:id="rId20"/>
    <p:sldId id="449" r:id="rId21"/>
    <p:sldId id="3143" r:id="rId22"/>
    <p:sldId id="400" r:id="rId23"/>
    <p:sldId id="295" r:id="rId24"/>
    <p:sldId id="391" r:id="rId25"/>
    <p:sldId id="278"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orbel" panose="020B0503020204020204" pitchFamily="34" charset="0"/>
      <p:regular r:id="rId32"/>
      <p:bold r:id="rId33"/>
      <p:italic r:id="rId34"/>
      <p:boldItalic r:id="rId35"/>
    </p:embeddedFont>
    <p:embeddedFont>
      <p:font typeface="Franklin Gothic Demi Cond" panose="020B0706030402020204" pitchFamily="34" charset="0"/>
      <p:regular r:id="rId36"/>
    </p:embeddedFont>
    <p:embeddedFont>
      <p:font typeface="Open Sans" panose="020B0606030504020204" pitchFamily="34" charset="0"/>
      <p:regular r:id="rId37"/>
      <p:bold r:id="rId38"/>
      <p:italic r:id="rId39"/>
      <p:boldItalic r:id="rId40"/>
    </p:embeddedFont>
    <p:embeddedFont>
      <p:font typeface="Titillium Web"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4" roundtripDataSignature="AMtx7miONvjDxJuBz0xDapbwz0VaQzaw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6371" autoAdjust="0"/>
  </p:normalViewPr>
  <p:slideViewPr>
    <p:cSldViewPr snapToGrid="0">
      <p:cViewPr varScale="1">
        <p:scale>
          <a:sx n="58" d="100"/>
          <a:sy n="58" d="100"/>
        </p:scale>
        <p:origin x="98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19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font" Target="fonts/font14.fntdata"/><Relationship Id="rId19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94"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font" Target="fonts/font17.fntdata"/><Relationship Id="rId19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3.xml"/><Relationship Id="rId19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solidFill>
                  <a:schemeClr val="tx1"/>
                </a:solidFill>
              </a:rPr>
              <a:t>What is Your Long-Term</a:t>
            </a:r>
            <a:r>
              <a:rPr lang="en-US" sz="2400" b="1" baseline="0" dirty="0">
                <a:solidFill>
                  <a:schemeClr val="tx1"/>
                </a:solidFill>
              </a:rPr>
              <a:t> Priority ?</a:t>
            </a:r>
            <a:endParaRPr lang="en-US" sz="24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400938990827389E-2"/>
          <c:y val="9.4166069741381211E-2"/>
          <c:w val="0.91050365920469389"/>
          <c:h val="0.64693546615104047"/>
        </c:manualLayout>
      </c:layout>
      <c:barChart>
        <c:barDir val="col"/>
        <c:grouping val="clustered"/>
        <c:varyColors val="0"/>
        <c:ser>
          <c:idx val="0"/>
          <c:order val="0"/>
          <c:tx>
            <c:strRef>
              <c:f>Sheet1!$B$1</c:f>
              <c:strCache>
                <c:ptCount val="1"/>
                <c:pt idx="0">
                  <c:v>Green the Church/BBEMA Meeting</c:v>
                </c:pt>
              </c:strCache>
            </c:strRef>
          </c:tx>
          <c:spPr>
            <a:solidFill>
              <a:schemeClr val="accent6"/>
            </a:solidFill>
            <a:ln>
              <a:noFill/>
            </a:ln>
            <a:effectLst/>
          </c:spPr>
          <c:invertIfNegative val="0"/>
          <c:cat>
            <c:strRef>
              <c:f>Sheet1!$A$2:$A$5</c:f>
              <c:strCache>
                <c:ptCount val="3"/>
                <c:pt idx="0">
                  <c:v>Housing Affordability</c:v>
                </c:pt>
                <c:pt idx="1">
                  <c:v>Energy Costs</c:v>
                </c:pt>
                <c:pt idx="2">
                  <c:v>Climate Change Impacts</c:v>
                </c:pt>
              </c:strCache>
            </c:strRef>
          </c:cat>
          <c:val>
            <c:numRef>
              <c:f>Sheet1!$B$2:$B$5</c:f>
              <c:numCache>
                <c:formatCode>0%</c:formatCode>
                <c:ptCount val="4"/>
                <c:pt idx="0">
                  <c:v>0.28000000000000003</c:v>
                </c:pt>
                <c:pt idx="1">
                  <c:v>0.17</c:v>
                </c:pt>
                <c:pt idx="2">
                  <c:v>0.17</c:v>
                </c:pt>
              </c:numCache>
            </c:numRef>
          </c:val>
          <c:extLst>
            <c:ext xmlns:c16="http://schemas.microsoft.com/office/drawing/2014/chart" uri="{C3380CC4-5D6E-409C-BE32-E72D297353CC}">
              <c16:uniqueId val="{00000000-D87E-45C5-B8C2-5CCF44BA46FA}"/>
            </c:ext>
          </c:extLst>
        </c:ser>
        <c:ser>
          <c:idx val="1"/>
          <c:order val="1"/>
          <c:tx>
            <c:strRef>
              <c:f>Sheet1!$C$1</c:f>
              <c:strCache>
                <c:ptCount val="1"/>
                <c:pt idx="0">
                  <c:v>BEBES Public Meeting</c:v>
                </c:pt>
              </c:strCache>
            </c:strRef>
          </c:tx>
          <c:spPr>
            <a:solidFill>
              <a:schemeClr val="accent5"/>
            </a:solidFill>
            <a:ln>
              <a:noFill/>
            </a:ln>
            <a:effectLst/>
          </c:spPr>
          <c:invertIfNegative val="0"/>
          <c:cat>
            <c:strRef>
              <c:f>Sheet1!$A$2:$A$5</c:f>
              <c:strCache>
                <c:ptCount val="3"/>
                <c:pt idx="0">
                  <c:v>Housing Affordability</c:v>
                </c:pt>
                <c:pt idx="1">
                  <c:v>Energy Costs</c:v>
                </c:pt>
                <c:pt idx="2">
                  <c:v>Climate Change Impacts</c:v>
                </c:pt>
              </c:strCache>
            </c:strRef>
          </c:cat>
          <c:val>
            <c:numRef>
              <c:f>Sheet1!$C$2:$C$5</c:f>
              <c:numCache>
                <c:formatCode>0%</c:formatCode>
                <c:ptCount val="4"/>
                <c:pt idx="0">
                  <c:v>0.05</c:v>
                </c:pt>
                <c:pt idx="1">
                  <c:v>0.05</c:v>
                </c:pt>
                <c:pt idx="2">
                  <c:v>0.71</c:v>
                </c:pt>
              </c:numCache>
            </c:numRef>
          </c:val>
          <c:extLst>
            <c:ext xmlns:c16="http://schemas.microsoft.com/office/drawing/2014/chart" uri="{C3380CC4-5D6E-409C-BE32-E72D297353CC}">
              <c16:uniqueId val="{00000001-D87E-45C5-B8C2-5CCF44BA46FA}"/>
            </c:ext>
          </c:extLst>
        </c:ser>
        <c:dLbls>
          <c:showLegendKey val="0"/>
          <c:showVal val="0"/>
          <c:showCatName val="0"/>
          <c:showSerName val="0"/>
          <c:showPercent val="0"/>
          <c:showBubbleSize val="0"/>
        </c:dLbls>
        <c:gapWidth val="219"/>
        <c:overlap val="-27"/>
        <c:axId val="296544552"/>
        <c:axId val="296539064"/>
      </c:barChart>
      <c:catAx>
        <c:axId val="2965445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96539064"/>
        <c:crosses val="autoZero"/>
        <c:auto val="1"/>
        <c:lblAlgn val="ctr"/>
        <c:lblOffset val="100"/>
        <c:noMultiLvlLbl val="0"/>
      </c:catAx>
      <c:valAx>
        <c:axId val="296539064"/>
        <c:scaling>
          <c:orientation val="minMax"/>
        </c:scaling>
        <c:delete val="0"/>
        <c:axPos val="l"/>
        <c:majorGridlines>
          <c:spPr>
            <a:ln w="9525" cap="flat" cmpd="sng" algn="ctr">
              <a:solidFill>
                <a:schemeClr val="tx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96544552"/>
        <c:crosses val="autoZero"/>
        <c:crossBetween val="between"/>
      </c:valAx>
      <c:spPr>
        <a:noFill/>
        <a:ln>
          <a:solidFill>
            <a:schemeClr val="tx1"/>
          </a:solidFill>
        </a:ln>
        <a:effectLst/>
      </c:spPr>
    </c:plotArea>
    <c:legend>
      <c:legendPos val="b"/>
      <c:layout>
        <c:manualLayout>
          <c:xMode val="edge"/>
          <c:yMode val="edge"/>
          <c:x val="2.71838537959922E-2"/>
          <c:y val="0.8911892070048999"/>
          <c:w val="0.82154577903007853"/>
          <c:h val="5.076767272984389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lang="en-US" sz="1400" dirty="0"/>
          </a:p>
        </p:txBody>
      </p:sp>
      <p:sp>
        <p:nvSpPr>
          <p:cNvPr id="59" name="Google Shape;5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1567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7D27B-8369-4449-93AA-51070340FF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854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dirty="0"/>
          </a:p>
        </p:txBody>
      </p:sp>
      <p:sp>
        <p:nvSpPr>
          <p:cNvPr id="68" name="Google Shape;6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13</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912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7D27B-8369-4449-93AA-51070340FF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150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7D27B-8369-4449-93AA-51070340FF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948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7D27B-8369-4449-93AA-51070340FF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047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0" name="Google Shape;35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17</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313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7D27B-8369-4449-93AA-51070340FF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337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27" name="Google Shape;527;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19</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17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9" name="Google Shape;51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754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a97f6a8070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a97f6a8070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a97f6a8070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192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2104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19561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64770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55129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8726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sp>
        <p:nvSpPr>
          <p:cNvPr id="15" name="Google Shape;15;p33"/>
          <p:cNvSpPr/>
          <p:nvPr/>
        </p:nvSpPr>
        <p:spPr>
          <a:xfrm>
            <a:off x="0" y="3346705"/>
            <a:ext cx="12192000" cy="35112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33"/>
          <p:cNvPicPr preferRelativeResize="0"/>
          <p:nvPr/>
        </p:nvPicPr>
        <p:blipFill rotWithShape="1">
          <a:blip r:embed="rId2">
            <a:alphaModFix/>
          </a:blip>
          <a:srcRect/>
          <a:stretch/>
        </p:blipFill>
        <p:spPr>
          <a:xfrm>
            <a:off x="1718070" y="641568"/>
            <a:ext cx="4507885" cy="2372571"/>
          </a:xfrm>
          <a:prstGeom prst="rect">
            <a:avLst/>
          </a:prstGeom>
          <a:noFill/>
          <a:ln>
            <a:noFill/>
          </a:ln>
        </p:spPr>
      </p:pic>
      <p:sp>
        <p:nvSpPr>
          <p:cNvPr id="17" name="Google Shape;17;p33"/>
          <p:cNvSpPr txBox="1">
            <a:spLocks noGrp="1"/>
          </p:cNvSpPr>
          <p:nvPr>
            <p:ph type="title"/>
          </p:nvPr>
        </p:nvSpPr>
        <p:spPr>
          <a:xfrm>
            <a:off x="1818547" y="3849722"/>
            <a:ext cx="8814816" cy="1490374"/>
          </a:xfrm>
          <a:prstGeom prst="rect">
            <a:avLst/>
          </a:prstGeom>
          <a:noFill/>
          <a:ln>
            <a:noFill/>
          </a:ln>
        </p:spPr>
        <p:txBody>
          <a:bodyPr spcFirstLastPara="1" wrap="square" lIns="0" tIns="0" rIns="0" bIns="0" anchor="t" anchorCtr="0">
            <a:noAutofit/>
          </a:bodyPr>
          <a:lstStyle>
            <a:lvl1pPr lvl="0" algn="l">
              <a:lnSpc>
                <a:spcPct val="85185"/>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3"/>
          <p:cNvSpPr/>
          <p:nvPr/>
        </p:nvSpPr>
        <p:spPr>
          <a:xfrm>
            <a:off x="1818547" y="5760720"/>
            <a:ext cx="6209885" cy="1097280"/>
          </a:xfrm>
          <a:prstGeom prst="rect">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33"/>
          <p:cNvSpPr txBox="1">
            <a:spLocks noGrp="1"/>
          </p:cNvSpPr>
          <p:nvPr>
            <p:ph type="subTitle" idx="1"/>
          </p:nvPr>
        </p:nvSpPr>
        <p:spPr>
          <a:xfrm>
            <a:off x="2157984" y="5760719"/>
            <a:ext cx="5669280" cy="109728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1000"/>
              </a:spcBef>
              <a:spcAft>
                <a:spcPts val="0"/>
              </a:spcAft>
              <a:buClr>
                <a:schemeClr val="lt1"/>
              </a:buClr>
              <a:buSzPts val="2800"/>
              <a:buNone/>
              <a:defRPr sz="28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p:nvPr/>
        </p:nvSpPr>
        <p:spPr>
          <a:xfrm>
            <a:off x="12119601" y="2"/>
            <a:ext cx="72400" cy="6857999"/>
          </a:xfrm>
          <a:prstGeom prst="rect">
            <a:avLst/>
          </a:prstGeom>
          <a:solidFill>
            <a:schemeClr val="bg2"/>
          </a:solidFill>
          <a:ln>
            <a:noFill/>
          </a:ln>
        </p:spPr>
        <p:txBody>
          <a:bodyPr lIns="121900" tIns="121900" rIns="121900" bIns="121900" anchor="ctr" anchorCtr="0">
            <a:noAutofit/>
          </a:bodyPr>
          <a:lstStyle/>
          <a:p>
            <a:pPr lvl="0">
              <a:spcBef>
                <a:spcPts val="0"/>
              </a:spcBef>
              <a:buNone/>
            </a:pPr>
            <a:endParaRPr sz="1867"/>
          </a:p>
        </p:txBody>
      </p:sp>
    </p:spTree>
    <p:extLst>
      <p:ext uri="{BB962C8B-B14F-4D97-AF65-F5344CB8AC3E}">
        <p14:creationId xmlns:p14="http://schemas.microsoft.com/office/powerpoint/2010/main" val="215793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599" y="808609"/>
            <a:ext cx="10210800" cy="1404437"/>
          </a:xfrm>
          <a:prstGeom prst="rect">
            <a:avLst/>
          </a:prstGeom>
        </p:spPr>
        <p:txBody>
          <a:bodyPr anchor="ctr"/>
          <a:lstStyle>
            <a:lvl1pPr algn="ctr">
              <a:defRPr sz="6000">
                <a:solidFill>
                  <a:srgbClr val="5F0A1E"/>
                </a:solidFill>
              </a:defRPr>
            </a:lvl1pPr>
          </a:lstStyle>
          <a:p>
            <a:endParaRPr lang="en-US" dirty="0"/>
          </a:p>
        </p:txBody>
      </p:sp>
      <p:sp>
        <p:nvSpPr>
          <p:cNvPr id="3" name="Subtitle 2"/>
          <p:cNvSpPr>
            <a:spLocks noGrp="1"/>
          </p:cNvSpPr>
          <p:nvPr>
            <p:ph type="subTitle" idx="1"/>
          </p:nvPr>
        </p:nvSpPr>
        <p:spPr>
          <a:xfrm>
            <a:off x="1523999" y="2251146"/>
            <a:ext cx="9144000" cy="536825"/>
          </a:xfrm>
          <a:prstGeom prst="rect">
            <a:avLst/>
          </a:prstGeom>
        </p:spPr>
        <p:txBody>
          <a:bodyPr>
            <a:noAutofit/>
          </a:bodyPr>
          <a:lstStyle>
            <a:lvl1pPr marL="0" indent="0" algn="ctr">
              <a:buNone/>
              <a:defRPr sz="3600" b="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8" name="Rectangle 7">
            <a:extLst>
              <a:ext uri="{FF2B5EF4-FFF2-40B4-BE49-F238E27FC236}">
                <a16:creationId xmlns:a16="http://schemas.microsoft.com/office/drawing/2014/main" id="{0777B6E6-BC40-0A48-90CA-E2F5F35665A5}"/>
              </a:ext>
            </a:extLst>
          </p:cNvPr>
          <p:cNvSpPr/>
          <p:nvPr userDrawn="1"/>
        </p:nvSpPr>
        <p:spPr>
          <a:xfrm>
            <a:off x="-8164" y="3390900"/>
            <a:ext cx="12218892" cy="114300"/>
          </a:xfrm>
          <a:prstGeom prst="rect">
            <a:avLst/>
          </a:prstGeom>
          <a:solidFill>
            <a:srgbClr val="5F0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3464114" y="3596412"/>
            <a:ext cx="5633273" cy="584775"/>
          </a:xfrm>
          <a:prstGeom prst="rect">
            <a:avLst/>
          </a:prstGeom>
        </p:spPr>
        <p:txBody>
          <a:bodyPr wrap="none">
            <a:spAutoFit/>
          </a:bodyPr>
          <a:lstStyle/>
          <a:p>
            <a:r>
              <a:rPr lang="en-US" sz="3200" dirty="0">
                <a:solidFill>
                  <a:srgbClr val="5F0A1E"/>
                </a:solidFill>
                <a:latin typeface="Corbel" panose="020B0503020204020204" pitchFamily="34" charset="0"/>
              </a:rPr>
              <a:t>Place</a:t>
            </a:r>
            <a:r>
              <a:rPr lang="en-US" sz="3200" baseline="0" dirty="0">
                <a:solidFill>
                  <a:srgbClr val="5F0A1E"/>
                </a:solidFill>
                <a:latin typeface="Corbel" panose="020B0503020204020204" pitchFamily="34" charset="0"/>
              </a:rPr>
              <a:t> image </a:t>
            </a:r>
            <a:r>
              <a:rPr lang="en-US" sz="3200" dirty="0">
                <a:solidFill>
                  <a:srgbClr val="5F0A1E"/>
                </a:solidFill>
                <a:latin typeface="Corbel" panose="020B0503020204020204" pitchFamily="34" charset="0"/>
              </a:rPr>
              <a:t>here below red line.</a:t>
            </a:r>
          </a:p>
        </p:txBody>
      </p:sp>
    </p:spTree>
    <p:extLst>
      <p:ext uri="{BB962C8B-B14F-4D97-AF65-F5344CB8AC3E}">
        <p14:creationId xmlns:p14="http://schemas.microsoft.com/office/powerpoint/2010/main" val="351591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icture with Text">
  <p:cSld name="Background Picture with Text">
    <p:spTree>
      <p:nvGrpSpPr>
        <p:cNvPr id="1" name="Shape 19"/>
        <p:cNvGrpSpPr/>
        <p:nvPr/>
      </p:nvGrpSpPr>
      <p:grpSpPr>
        <a:xfrm>
          <a:off x="0" y="0"/>
          <a:ext cx="0" cy="0"/>
          <a:chOff x="0" y="0"/>
          <a:chExt cx="0" cy="0"/>
        </a:xfrm>
      </p:grpSpPr>
      <p:sp>
        <p:nvSpPr>
          <p:cNvPr id="20" name="Google Shape;20;p61"/>
          <p:cNvSpPr txBox="1">
            <a:spLocks noGrp="1"/>
          </p:cNvSpPr>
          <p:nvPr>
            <p:ph type="body" idx="1"/>
          </p:nvPr>
        </p:nvSpPr>
        <p:spPr>
          <a:xfrm>
            <a:off x="0" y="1054894"/>
            <a:ext cx="5321300" cy="5803106"/>
          </a:xfrm>
          <a:prstGeom prst="rect">
            <a:avLst/>
          </a:prstGeom>
          <a:solidFill>
            <a:schemeClr val="lt1">
              <a:alpha val="80000"/>
            </a:schemeClr>
          </a:solid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F0A1E"/>
              </a:buClr>
              <a:buSzPts val="2800"/>
              <a:buFont typeface="Arial"/>
              <a:buChar char="•"/>
              <a:defRPr sz="2800" b="0" i="0" u="none" strike="noStrike" cap="none">
                <a:solidFill>
                  <a:srgbClr val="5F0A1E"/>
                </a:solidFill>
                <a:latin typeface="Corbel"/>
                <a:ea typeface="Corbel"/>
                <a:cs typeface="Corbel"/>
                <a:sym typeface="Corbel"/>
              </a:defRPr>
            </a:lvl1pPr>
            <a:lvl2pPr marL="914400" marR="0" lvl="1" indent="-381000" algn="l" rtl="0">
              <a:lnSpc>
                <a:spcPct val="90000"/>
              </a:lnSpc>
              <a:spcBef>
                <a:spcPts val="500"/>
              </a:spcBef>
              <a:spcAft>
                <a:spcPts val="0"/>
              </a:spcAft>
              <a:buClr>
                <a:srgbClr val="5F0A1E"/>
              </a:buClr>
              <a:buSzPts val="2400"/>
              <a:buFont typeface="Arial"/>
              <a:buChar char="•"/>
              <a:defRPr sz="2400" b="0" i="0" u="none" strike="noStrike" cap="none">
                <a:solidFill>
                  <a:srgbClr val="5F0A1E"/>
                </a:solidFill>
                <a:latin typeface="Corbel"/>
                <a:ea typeface="Corbel"/>
                <a:cs typeface="Corbel"/>
                <a:sym typeface="Corbel"/>
              </a:defRPr>
            </a:lvl2pPr>
            <a:lvl3pPr marL="1371600" marR="0" lvl="2" indent="-355600" algn="l" rtl="0">
              <a:lnSpc>
                <a:spcPct val="90000"/>
              </a:lnSpc>
              <a:spcBef>
                <a:spcPts val="500"/>
              </a:spcBef>
              <a:spcAft>
                <a:spcPts val="0"/>
              </a:spcAft>
              <a:buClr>
                <a:srgbClr val="5F0A1E"/>
              </a:buClr>
              <a:buSzPts val="2000"/>
              <a:buFont typeface="Arial"/>
              <a:buChar char="•"/>
              <a:defRPr sz="2000" b="0" i="0" u="none" strike="noStrike" cap="none">
                <a:solidFill>
                  <a:srgbClr val="5F0A1E"/>
                </a:solidFill>
                <a:latin typeface="Corbel"/>
                <a:ea typeface="Corbel"/>
                <a:cs typeface="Corbel"/>
                <a:sym typeface="Corbel"/>
              </a:defRPr>
            </a:lvl3pPr>
            <a:lvl4pPr marL="1828800" marR="0" lvl="3" indent="-342900" algn="l" rtl="0">
              <a:lnSpc>
                <a:spcPct val="90000"/>
              </a:lnSpc>
              <a:spcBef>
                <a:spcPts val="500"/>
              </a:spcBef>
              <a:spcAft>
                <a:spcPts val="0"/>
              </a:spcAft>
              <a:buClr>
                <a:srgbClr val="5F0A1E"/>
              </a:buClr>
              <a:buSzPts val="1800"/>
              <a:buFont typeface="Arial"/>
              <a:buChar char="•"/>
              <a:defRPr sz="1800" b="0" i="0" u="none" strike="noStrike" cap="none">
                <a:solidFill>
                  <a:srgbClr val="5F0A1E"/>
                </a:solidFill>
                <a:latin typeface="Corbel"/>
                <a:ea typeface="Corbel"/>
                <a:cs typeface="Corbel"/>
                <a:sym typeface="Corbel"/>
              </a:defRPr>
            </a:lvl4pPr>
            <a:lvl5pPr marL="2286000" marR="0" lvl="4" indent="-342900" algn="l" rtl="0">
              <a:lnSpc>
                <a:spcPct val="90000"/>
              </a:lnSpc>
              <a:spcBef>
                <a:spcPts val="500"/>
              </a:spcBef>
              <a:spcAft>
                <a:spcPts val="0"/>
              </a:spcAft>
              <a:buClr>
                <a:srgbClr val="5F0A1E"/>
              </a:buClr>
              <a:buSzPts val="1800"/>
              <a:buFont typeface="Arial"/>
              <a:buChar char="•"/>
              <a:defRPr sz="1800" b="0" i="0" u="none" strike="noStrike" cap="none">
                <a:solidFill>
                  <a:srgbClr val="5F0A1E"/>
                </a:solidFill>
                <a:latin typeface="Corbel"/>
                <a:ea typeface="Corbel"/>
                <a:cs typeface="Corbel"/>
                <a:sym typeface="Corbe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21" name="Google Shape;21;p61"/>
          <p:cNvSpPr txBox="1">
            <a:spLocks noGrp="1"/>
          </p:cNvSpPr>
          <p:nvPr>
            <p:ph type="title"/>
          </p:nvPr>
        </p:nvSpPr>
        <p:spPr>
          <a:xfrm>
            <a:off x="183243" y="0"/>
            <a:ext cx="10515600" cy="10375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267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Slide">
    <p:spTree>
      <p:nvGrpSpPr>
        <p:cNvPr id="1" name=""/>
        <p:cNvGrpSpPr/>
        <p:nvPr/>
      </p:nvGrpSpPr>
      <p:grpSpPr>
        <a:xfrm>
          <a:off x="0" y="0"/>
          <a:ext cx="0" cy="0"/>
          <a:chOff x="0" y="0"/>
          <a:chExt cx="0" cy="0"/>
        </a:xfrm>
      </p:grpSpPr>
      <p:sp>
        <p:nvSpPr>
          <p:cNvPr id="13" name="Title Placeholder 14"/>
          <p:cNvSpPr>
            <a:spLocks noGrp="1"/>
          </p:cNvSpPr>
          <p:nvPr>
            <p:ph type="title" hasCustomPrompt="1"/>
          </p:nvPr>
        </p:nvSpPr>
        <p:spPr>
          <a:xfrm>
            <a:off x="175076" y="0"/>
            <a:ext cx="10515600" cy="1037545"/>
          </a:xfrm>
          <a:prstGeom prst="rect">
            <a:avLst/>
          </a:prstGeom>
        </p:spPr>
        <p:txBody>
          <a:bodyPr vert="horz" lIns="91440" tIns="45720" rIns="91440" bIns="45720" rtlCol="0" anchor="ctr">
            <a:normAutofit/>
          </a:bodyPr>
          <a:lstStyle>
            <a:lvl1pPr>
              <a:defRPr baseline="0"/>
            </a:lvl1pPr>
          </a:lstStyle>
          <a:p>
            <a:r>
              <a:rPr lang="en-US" dirty="0"/>
              <a:t>Picture Only</a:t>
            </a:r>
          </a:p>
        </p:txBody>
      </p:sp>
    </p:spTree>
    <p:extLst>
      <p:ext uri="{BB962C8B-B14F-4D97-AF65-F5344CB8AC3E}">
        <p14:creationId xmlns:p14="http://schemas.microsoft.com/office/powerpoint/2010/main" val="96587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
        <p:cNvGrpSpPr/>
        <p:nvPr/>
      </p:nvGrpSpPr>
      <p:grpSpPr>
        <a:xfrm>
          <a:off x="0" y="0"/>
          <a:ext cx="0" cy="0"/>
          <a:chOff x="0" y="0"/>
          <a:chExt cx="0" cy="0"/>
        </a:xfrm>
      </p:grpSpPr>
      <p:pic>
        <p:nvPicPr>
          <p:cNvPr id="32" name="Google Shape;32;p65"/>
          <p:cNvPicPr preferRelativeResize="0"/>
          <p:nvPr/>
        </p:nvPicPr>
        <p:blipFill rotWithShape="1">
          <a:blip r:embed="rId2">
            <a:alphaModFix/>
          </a:blip>
          <a:srcRect t="28828" b="33210"/>
          <a:stretch/>
        </p:blipFill>
        <p:spPr>
          <a:xfrm>
            <a:off x="0" y="4410075"/>
            <a:ext cx="12192000" cy="2457450"/>
          </a:xfrm>
          <a:prstGeom prst="rect">
            <a:avLst/>
          </a:prstGeom>
          <a:noFill/>
          <a:ln>
            <a:noFill/>
          </a:ln>
        </p:spPr>
      </p:pic>
      <p:sp>
        <p:nvSpPr>
          <p:cNvPr id="33" name="Google Shape;33;p65"/>
          <p:cNvSpPr/>
          <p:nvPr/>
        </p:nvSpPr>
        <p:spPr>
          <a:xfrm rot="10800000" flipH="1">
            <a:off x="0" y="4370294"/>
            <a:ext cx="12192000" cy="79562"/>
          </a:xfrm>
          <a:prstGeom prst="rect">
            <a:avLst/>
          </a:prstGeom>
          <a:solidFill>
            <a:srgbClr val="5F0A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orbel"/>
              <a:ea typeface="Corbel"/>
              <a:cs typeface="Corbel"/>
              <a:sym typeface="Corbel"/>
            </a:endParaRPr>
          </a:p>
        </p:txBody>
      </p:sp>
      <p:sp>
        <p:nvSpPr>
          <p:cNvPr id="34" name="Google Shape;34;p65"/>
          <p:cNvSpPr txBox="1">
            <a:spLocks noGrp="1"/>
          </p:cNvSpPr>
          <p:nvPr>
            <p:ph type="title"/>
          </p:nvPr>
        </p:nvSpPr>
        <p:spPr>
          <a:xfrm>
            <a:off x="181232" y="0"/>
            <a:ext cx="10515600" cy="10375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86701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half">
    <p:spTree>
      <p:nvGrpSpPr>
        <p:cNvPr id="1" name="Shape 47"/>
        <p:cNvGrpSpPr/>
        <p:nvPr/>
      </p:nvGrpSpPr>
      <p:grpSpPr>
        <a:xfrm>
          <a:off x="0" y="0"/>
          <a:ext cx="0" cy="0"/>
          <a:chOff x="0" y="0"/>
          <a:chExt cx="0" cy="0"/>
        </a:xfrm>
      </p:grpSpPr>
      <p:sp>
        <p:nvSpPr>
          <p:cNvPr id="48" name="Shape 48"/>
          <p:cNvSpPr/>
          <p:nvPr/>
        </p:nvSpPr>
        <p:spPr>
          <a:xfrm>
            <a:off x="0" y="2"/>
            <a:ext cx="6104000" cy="6857999"/>
          </a:xfrm>
          <a:prstGeom prst="rect">
            <a:avLst/>
          </a:prstGeom>
          <a:solidFill>
            <a:schemeClr val="accent3"/>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Shape 49"/>
          <p:cNvSpPr txBox="1">
            <a:spLocks noGrp="1"/>
          </p:cNvSpPr>
          <p:nvPr>
            <p:ph type="title"/>
          </p:nvPr>
        </p:nvSpPr>
        <p:spPr>
          <a:xfrm>
            <a:off x="1125900" y="563333"/>
            <a:ext cx="4302400" cy="1143200"/>
          </a:xfrm>
          <a:prstGeom prst="rect">
            <a:avLst/>
          </a:prstGeom>
        </p:spPr>
        <p:txBody>
          <a:bodyPr lIns="91425" tIns="91425" rIns="91425" bIns="91425" anchor="t" anchorCtr="0"/>
          <a:lstStyle>
            <a:lvl1pPr lvl="0" rtl="0">
              <a:spcBef>
                <a:spcPts val="0"/>
              </a:spcBef>
              <a:buClr>
                <a:srgbClr val="FFFFFF"/>
              </a:buClr>
              <a:defRPr baseline="0">
                <a:solidFill>
                  <a:srgbClr val="FFFFFF"/>
                </a:solidFill>
                <a:latin typeface="Franklin Gothic Demi Cond" panose="020B0706030402020204" pitchFamily="34" charset="0"/>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a:p>
        </p:txBody>
      </p:sp>
      <p:sp>
        <p:nvSpPr>
          <p:cNvPr id="50" name="Shape 50"/>
          <p:cNvSpPr/>
          <p:nvPr/>
        </p:nvSpPr>
        <p:spPr>
          <a:xfrm>
            <a:off x="772001" y="772003"/>
            <a:ext cx="72400" cy="900799"/>
          </a:xfrm>
          <a:prstGeom prst="rect">
            <a:avLst/>
          </a:prstGeom>
          <a:solidFill>
            <a:srgbClr val="FFFFFF"/>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51" name="Shape 51"/>
          <p:cNvSpPr/>
          <p:nvPr/>
        </p:nvSpPr>
        <p:spPr>
          <a:xfrm>
            <a:off x="12119601" y="2"/>
            <a:ext cx="72400" cy="6857999"/>
          </a:xfrm>
          <a:prstGeom prst="rect">
            <a:avLst/>
          </a:prstGeom>
          <a:solidFill>
            <a:schemeClr val="accent3"/>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32493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color">
    <p:spTree>
      <p:nvGrpSpPr>
        <p:cNvPr id="1" name="Shape 60"/>
        <p:cNvGrpSpPr/>
        <p:nvPr/>
      </p:nvGrpSpPr>
      <p:grpSpPr>
        <a:xfrm>
          <a:off x="0" y="0"/>
          <a:ext cx="0" cy="0"/>
          <a:chOff x="0" y="0"/>
          <a:chExt cx="0" cy="0"/>
        </a:xfrm>
      </p:grpSpPr>
      <p:sp>
        <p:nvSpPr>
          <p:cNvPr id="61" name="Shape 61"/>
          <p:cNvSpPr/>
          <p:nvPr/>
        </p:nvSpPr>
        <p:spPr>
          <a:xfrm>
            <a:off x="0" y="3"/>
            <a:ext cx="12192000" cy="3457999"/>
          </a:xfrm>
          <a:prstGeom prst="rect">
            <a:avLst/>
          </a:prstGeom>
          <a:solidFill>
            <a:schemeClr val="bg2"/>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4586" y="6274543"/>
            <a:ext cx="3462828" cy="438951"/>
          </a:xfrm>
          <a:prstGeom prst="rect">
            <a:avLst/>
          </a:prstGeom>
        </p:spPr>
      </p:pic>
    </p:spTree>
    <p:extLst>
      <p:ext uri="{BB962C8B-B14F-4D97-AF65-F5344CB8AC3E}">
        <p14:creationId xmlns:p14="http://schemas.microsoft.com/office/powerpoint/2010/main" val="147675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Section Header" type="secHead">
  <p:cSld name="SECTION_HEADER">
    <p:spTree>
      <p:nvGrpSpPr>
        <p:cNvPr id="1" name="Shape 30"/>
        <p:cNvGrpSpPr/>
        <p:nvPr/>
      </p:nvGrpSpPr>
      <p:grpSpPr>
        <a:xfrm>
          <a:off x="0" y="0"/>
          <a:ext cx="0" cy="0"/>
          <a:chOff x="0" y="0"/>
          <a:chExt cx="0" cy="0"/>
        </a:xfrm>
      </p:grpSpPr>
      <p:sp>
        <p:nvSpPr>
          <p:cNvPr id="31" name="Google Shape;31;p37"/>
          <p:cNvSpPr/>
          <p:nvPr/>
        </p:nvSpPr>
        <p:spPr>
          <a:xfrm>
            <a:off x="-39624" y="0"/>
            <a:ext cx="12231624" cy="6858000"/>
          </a:xfrm>
          <a:prstGeom prst="rect">
            <a:avLst/>
          </a:prstGeom>
          <a:gradFill>
            <a:gsLst>
              <a:gs pos="0">
                <a:schemeClr val="accent1"/>
              </a:gs>
              <a:gs pos="72000">
                <a:srgbClr val="789DB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37"/>
          <p:cNvSpPr txBox="1">
            <a:spLocks noGrp="1"/>
          </p:cNvSpPr>
          <p:nvPr>
            <p:ph type="title"/>
          </p:nvPr>
        </p:nvSpPr>
        <p:spPr>
          <a:xfrm>
            <a:off x="753696" y="914401"/>
            <a:ext cx="10109376" cy="1346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000"/>
              <a:buFont typeface="Calibri"/>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7"/>
          <p:cNvSpPr txBox="1">
            <a:spLocks noGrp="1"/>
          </p:cNvSpPr>
          <p:nvPr>
            <p:ph type="body" idx="1"/>
          </p:nvPr>
        </p:nvSpPr>
        <p:spPr>
          <a:xfrm>
            <a:off x="753696" y="2599873"/>
            <a:ext cx="1010937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3200"/>
              <a:buNone/>
              <a:defRPr sz="3200">
                <a:solidFill>
                  <a:schemeClr val="lt1"/>
                </a:solidFill>
              </a:defRPr>
            </a:lvl1pPr>
            <a:lvl2pPr marL="914400" lvl="1" indent="-228600" algn="l">
              <a:lnSpc>
                <a:spcPct val="100000"/>
              </a:lnSpc>
              <a:spcBef>
                <a:spcPts val="500"/>
              </a:spcBef>
              <a:spcAft>
                <a:spcPts val="0"/>
              </a:spcAft>
              <a:buClr>
                <a:srgbClr val="9D9E9E"/>
              </a:buClr>
              <a:buSzPts val="2000"/>
              <a:buNone/>
              <a:defRPr sz="2000">
                <a:solidFill>
                  <a:srgbClr val="9D9E9E"/>
                </a:solidFill>
              </a:defRPr>
            </a:lvl2pPr>
            <a:lvl3pPr marL="1371600" lvl="2" indent="-228600" algn="l">
              <a:lnSpc>
                <a:spcPct val="100000"/>
              </a:lnSpc>
              <a:spcBef>
                <a:spcPts val="500"/>
              </a:spcBef>
              <a:spcAft>
                <a:spcPts val="0"/>
              </a:spcAft>
              <a:buClr>
                <a:srgbClr val="9D9E9E"/>
              </a:buClr>
              <a:buSzPts val="1800"/>
              <a:buNone/>
              <a:defRPr sz="1800">
                <a:solidFill>
                  <a:srgbClr val="9D9E9E"/>
                </a:solidFill>
              </a:defRPr>
            </a:lvl3pPr>
            <a:lvl4pPr marL="1828800" lvl="3" indent="-228600" algn="l">
              <a:lnSpc>
                <a:spcPct val="100000"/>
              </a:lnSpc>
              <a:spcBef>
                <a:spcPts val="500"/>
              </a:spcBef>
              <a:spcAft>
                <a:spcPts val="0"/>
              </a:spcAft>
              <a:buClr>
                <a:srgbClr val="9D9E9E"/>
              </a:buClr>
              <a:buSzPts val="1600"/>
              <a:buNone/>
              <a:defRPr sz="1600">
                <a:solidFill>
                  <a:srgbClr val="9D9E9E"/>
                </a:solidFill>
              </a:defRPr>
            </a:lvl4pPr>
            <a:lvl5pPr marL="2286000" lvl="4" indent="-228600" algn="l">
              <a:lnSpc>
                <a:spcPct val="100000"/>
              </a:lnSpc>
              <a:spcBef>
                <a:spcPts val="500"/>
              </a:spcBef>
              <a:spcAft>
                <a:spcPts val="0"/>
              </a:spcAft>
              <a:buClr>
                <a:srgbClr val="9D9E9E"/>
              </a:buClr>
              <a:buSzPts val="1600"/>
              <a:buNone/>
              <a:defRPr sz="1600">
                <a:solidFill>
                  <a:srgbClr val="9D9E9E"/>
                </a:solidFill>
              </a:defRPr>
            </a:lvl5pPr>
            <a:lvl6pPr marL="2743200" lvl="5" indent="-228600" algn="l">
              <a:lnSpc>
                <a:spcPct val="90000"/>
              </a:lnSpc>
              <a:spcBef>
                <a:spcPts val="500"/>
              </a:spcBef>
              <a:spcAft>
                <a:spcPts val="0"/>
              </a:spcAft>
              <a:buClr>
                <a:srgbClr val="9D9E9E"/>
              </a:buClr>
              <a:buSzPts val="1600"/>
              <a:buNone/>
              <a:defRPr sz="1600">
                <a:solidFill>
                  <a:srgbClr val="9D9E9E"/>
                </a:solidFill>
              </a:defRPr>
            </a:lvl6pPr>
            <a:lvl7pPr marL="3200400" lvl="6" indent="-228600" algn="l">
              <a:lnSpc>
                <a:spcPct val="90000"/>
              </a:lnSpc>
              <a:spcBef>
                <a:spcPts val="500"/>
              </a:spcBef>
              <a:spcAft>
                <a:spcPts val="0"/>
              </a:spcAft>
              <a:buClr>
                <a:srgbClr val="9D9E9E"/>
              </a:buClr>
              <a:buSzPts val="1600"/>
              <a:buNone/>
              <a:defRPr sz="1600">
                <a:solidFill>
                  <a:srgbClr val="9D9E9E"/>
                </a:solidFill>
              </a:defRPr>
            </a:lvl7pPr>
            <a:lvl8pPr marL="3657600" lvl="7" indent="-228600" algn="l">
              <a:lnSpc>
                <a:spcPct val="90000"/>
              </a:lnSpc>
              <a:spcBef>
                <a:spcPts val="500"/>
              </a:spcBef>
              <a:spcAft>
                <a:spcPts val="0"/>
              </a:spcAft>
              <a:buClr>
                <a:srgbClr val="9D9E9E"/>
              </a:buClr>
              <a:buSzPts val="1600"/>
              <a:buNone/>
              <a:defRPr sz="1600">
                <a:solidFill>
                  <a:srgbClr val="9D9E9E"/>
                </a:solidFill>
              </a:defRPr>
            </a:lvl8pPr>
            <a:lvl9pPr marL="4114800" lvl="8" indent="-228600" algn="l">
              <a:lnSpc>
                <a:spcPct val="90000"/>
              </a:lnSpc>
              <a:spcBef>
                <a:spcPts val="500"/>
              </a:spcBef>
              <a:spcAft>
                <a:spcPts val="0"/>
              </a:spcAft>
              <a:buClr>
                <a:srgbClr val="9D9E9E"/>
              </a:buClr>
              <a:buSzPts val="1600"/>
              <a:buNone/>
              <a:defRPr sz="1600">
                <a:solidFill>
                  <a:srgbClr val="9D9E9E"/>
                </a:solidFill>
              </a:defRPr>
            </a:lvl9pPr>
          </a:lstStyle>
          <a:p>
            <a:endParaRPr/>
          </a:p>
        </p:txBody>
      </p:sp>
      <p:pic>
        <p:nvPicPr>
          <p:cNvPr id="34" name="Google Shape;34;p37"/>
          <p:cNvPicPr preferRelativeResize="0"/>
          <p:nvPr/>
        </p:nvPicPr>
        <p:blipFill rotWithShape="1">
          <a:blip r:embed="rId2">
            <a:alphaModFix/>
          </a:blip>
          <a:srcRect/>
          <a:stretch/>
        </p:blipFill>
        <p:spPr>
          <a:xfrm>
            <a:off x="10514999" y="5972537"/>
            <a:ext cx="1491324" cy="6279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41"/>
        <p:cNvGrpSpPr/>
        <p:nvPr/>
      </p:nvGrpSpPr>
      <p:grpSpPr>
        <a:xfrm>
          <a:off x="0" y="0"/>
          <a:ext cx="0" cy="0"/>
          <a:chOff x="0" y="0"/>
          <a:chExt cx="0" cy="0"/>
        </a:xfrm>
      </p:grpSpPr>
      <p:sp>
        <p:nvSpPr>
          <p:cNvPr id="42" name="Google Shape;42;p39"/>
          <p:cNvSpPr/>
          <p:nvPr/>
        </p:nvSpPr>
        <p:spPr>
          <a:xfrm>
            <a:off x="-39624" y="0"/>
            <a:ext cx="7281672" cy="6858000"/>
          </a:xfrm>
          <a:prstGeom prst="rect">
            <a:avLst/>
          </a:prstGeom>
          <a:gradFill>
            <a:gsLst>
              <a:gs pos="0">
                <a:schemeClr val="accent1"/>
              </a:gs>
              <a:gs pos="57000">
                <a:srgbClr val="118587"/>
              </a:gs>
              <a:gs pos="100000">
                <a:schemeClr val="accent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39"/>
          <p:cNvSpPr txBox="1">
            <a:spLocks noGrp="1"/>
          </p:cNvSpPr>
          <p:nvPr>
            <p:ph type="title"/>
          </p:nvPr>
        </p:nvSpPr>
        <p:spPr>
          <a:xfrm>
            <a:off x="753696" y="914400"/>
            <a:ext cx="5811695" cy="168547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000"/>
              <a:buFont typeface="Calibri"/>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753697" y="2892549"/>
            <a:ext cx="5811694"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3200"/>
              <a:buNone/>
              <a:defRPr sz="3200">
                <a:solidFill>
                  <a:schemeClr val="lt1"/>
                </a:solidFill>
              </a:defRPr>
            </a:lvl1pPr>
            <a:lvl2pPr marL="914400" lvl="1" indent="-228600" algn="l">
              <a:lnSpc>
                <a:spcPct val="100000"/>
              </a:lnSpc>
              <a:spcBef>
                <a:spcPts val="500"/>
              </a:spcBef>
              <a:spcAft>
                <a:spcPts val="0"/>
              </a:spcAft>
              <a:buClr>
                <a:srgbClr val="9D9E9E"/>
              </a:buClr>
              <a:buSzPts val="2000"/>
              <a:buNone/>
              <a:defRPr sz="2000">
                <a:solidFill>
                  <a:srgbClr val="9D9E9E"/>
                </a:solidFill>
              </a:defRPr>
            </a:lvl2pPr>
            <a:lvl3pPr marL="1371600" lvl="2" indent="-228600" algn="l">
              <a:lnSpc>
                <a:spcPct val="100000"/>
              </a:lnSpc>
              <a:spcBef>
                <a:spcPts val="500"/>
              </a:spcBef>
              <a:spcAft>
                <a:spcPts val="0"/>
              </a:spcAft>
              <a:buClr>
                <a:srgbClr val="9D9E9E"/>
              </a:buClr>
              <a:buSzPts val="1800"/>
              <a:buNone/>
              <a:defRPr sz="1800">
                <a:solidFill>
                  <a:srgbClr val="9D9E9E"/>
                </a:solidFill>
              </a:defRPr>
            </a:lvl3pPr>
            <a:lvl4pPr marL="1828800" lvl="3" indent="-228600" algn="l">
              <a:lnSpc>
                <a:spcPct val="100000"/>
              </a:lnSpc>
              <a:spcBef>
                <a:spcPts val="500"/>
              </a:spcBef>
              <a:spcAft>
                <a:spcPts val="0"/>
              </a:spcAft>
              <a:buClr>
                <a:srgbClr val="9D9E9E"/>
              </a:buClr>
              <a:buSzPts val="1600"/>
              <a:buNone/>
              <a:defRPr sz="1600">
                <a:solidFill>
                  <a:srgbClr val="9D9E9E"/>
                </a:solidFill>
              </a:defRPr>
            </a:lvl4pPr>
            <a:lvl5pPr marL="2286000" lvl="4" indent="-228600" algn="l">
              <a:lnSpc>
                <a:spcPct val="100000"/>
              </a:lnSpc>
              <a:spcBef>
                <a:spcPts val="500"/>
              </a:spcBef>
              <a:spcAft>
                <a:spcPts val="0"/>
              </a:spcAft>
              <a:buClr>
                <a:srgbClr val="9D9E9E"/>
              </a:buClr>
              <a:buSzPts val="1600"/>
              <a:buNone/>
              <a:defRPr sz="1600">
                <a:solidFill>
                  <a:srgbClr val="9D9E9E"/>
                </a:solidFill>
              </a:defRPr>
            </a:lvl5pPr>
            <a:lvl6pPr marL="2743200" lvl="5" indent="-228600" algn="l">
              <a:lnSpc>
                <a:spcPct val="90000"/>
              </a:lnSpc>
              <a:spcBef>
                <a:spcPts val="500"/>
              </a:spcBef>
              <a:spcAft>
                <a:spcPts val="0"/>
              </a:spcAft>
              <a:buClr>
                <a:srgbClr val="9D9E9E"/>
              </a:buClr>
              <a:buSzPts val="1600"/>
              <a:buNone/>
              <a:defRPr sz="1600">
                <a:solidFill>
                  <a:srgbClr val="9D9E9E"/>
                </a:solidFill>
              </a:defRPr>
            </a:lvl6pPr>
            <a:lvl7pPr marL="3200400" lvl="6" indent="-228600" algn="l">
              <a:lnSpc>
                <a:spcPct val="90000"/>
              </a:lnSpc>
              <a:spcBef>
                <a:spcPts val="500"/>
              </a:spcBef>
              <a:spcAft>
                <a:spcPts val="0"/>
              </a:spcAft>
              <a:buClr>
                <a:srgbClr val="9D9E9E"/>
              </a:buClr>
              <a:buSzPts val="1600"/>
              <a:buNone/>
              <a:defRPr sz="1600">
                <a:solidFill>
                  <a:srgbClr val="9D9E9E"/>
                </a:solidFill>
              </a:defRPr>
            </a:lvl7pPr>
            <a:lvl8pPr marL="3657600" lvl="7" indent="-228600" algn="l">
              <a:lnSpc>
                <a:spcPct val="90000"/>
              </a:lnSpc>
              <a:spcBef>
                <a:spcPts val="500"/>
              </a:spcBef>
              <a:spcAft>
                <a:spcPts val="0"/>
              </a:spcAft>
              <a:buClr>
                <a:srgbClr val="9D9E9E"/>
              </a:buClr>
              <a:buSzPts val="1600"/>
              <a:buNone/>
              <a:defRPr sz="1600">
                <a:solidFill>
                  <a:srgbClr val="9D9E9E"/>
                </a:solidFill>
              </a:defRPr>
            </a:lvl8pPr>
            <a:lvl9pPr marL="4114800" lvl="8" indent="-228600" algn="l">
              <a:lnSpc>
                <a:spcPct val="90000"/>
              </a:lnSpc>
              <a:spcBef>
                <a:spcPts val="500"/>
              </a:spcBef>
              <a:spcAft>
                <a:spcPts val="0"/>
              </a:spcAft>
              <a:buClr>
                <a:srgbClr val="9D9E9E"/>
              </a:buClr>
              <a:buSzPts val="1600"/>
              <a:buNone/>
              <a:defRPr sz="1600">
                <a:solidFill>
                  <a:srgbClr val="9D9E9E"/>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icture + Content">
  <p:cSld name="Picture + Content">
    <p:spTree>
      <p:nvGrpSpPr>
        <p:cNvPr id="1" name="Shape 45"/>
        <p:cNvGrpSpPr/>
        <p:nvPr/>
      </p:nvGrpSpPr>
      <p:grpSpPr>
        <a:xfrm>
          <a:off x="0" y="0"/>
          <a:ext cx="0" cy="0"/>
          <a:chOff x="0" y="0"/>
          <a:chExt cx="0" cy="0"/>
        </a:xfrm>
      </p:grpSpPr>
      <p:sp>
        <p:nvSpPr>
          <p:cNvPr id="46" name="Google Shape;46;p40"/>
          <p:cNvSpPr txBox="1">
            <a:spLocks noGrp="1"/>
          </p:cNvSpPr>
          <p:nvPr>
            <p:ph type="body" idx="1"/>
          </p:nvPr>
        </p:nvSpPr>
        <p:spPr>
          <a:xfrm>
            <a:off x="4389992" y="1145893"/>
            <a:ext cx="6042879" cy="541953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0"/>
          <p:cNvSpPr>
            <a:spLocks noGrp="1"/>
          </p:cNvSpPr>
          <p:nvPr>
            <p:ph type="pic" idx="2"/>
          </p:nvPr>
        </p:nvSpPr>
        <p:spPr>
          <a:xfrm>
            <a:off x="1" y="0"/>
            <a:ext cx="4004840" cy="6857999"/>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5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40"/>
          <p:cNvSpPr txBox="1">
            <a:spLocks noGrp="1"/>
          </p:cNvSpPr>
          <p:nvPr>
            <p:ph type="title"/>
          </p:nvPr>
        </p:nvSpPr>
        <p:spPr>
          <a:xfrm>
            <a:off x="4389992" y="140448"/>
            <a:ext cx="7149967" cy="8817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200"/>
              <a:buFont typeface="Calibri"/>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9" name="Google Shape;49;p40"/>
          <p:cNvPicPr preferRelativeResize="0"/>
          <p:nvPr/>
        </p:nvPicPr>
        <p:blipFill rotWithShape="1">
          <a:blip r:embed="rId2">
            <a:alphaModFix/>
          </a:blip>
          <a:srcRect/>
          <a:stretch/>
        </p:blipFill>
        <p:spPr>
          <a:xfrm>
            <a:off x="10514999" y="6041985"/>
            <a:ext cx="1491324" cy="6279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Picture + Content">
  <p:cSld name="1_Picture + Content">
    <p:spTree>
      <p:nvGrpSpPr>
        <p:cNvPr id="1" name="Shape 50"/>
        <p:cNvGrpSpPr/>
        <p:nvPr/>
      </p:nvGrpSpPr>
      <p:grpSpPr>
        <a:xfrm>
          <a:off x="0" y="0"/>
          <a:ext cx="0" cy="0"/>
          <a:chOff x="0" y="0"/>
          <a:chExt cx="0" cy="0"/>
        </a:xfrm>
      </p:grpSpPr>
      <p:sp>
        <p:nvSpPr>
          <p:cNvPr id="51" name="Google Shape;51;p41"/>
          <p:cNvSpPr txBox="1">
            <a:spLocks noGrp="1"/>
          </p:cNvSpPr>
          <p:nvPr>
            <p:ph type="title"/>
          </p:nvPr>
        </p:nvSpPr>
        <p:spPr>
          <a:xfrm>
            <a:off x="5596129" y="542932"/>
            <a:ext cx="6410194" cy="8775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200"/>
              <a:buFont typeface="Calibri"/>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1"/>
          <p:cNvSpPr txBox="1">
            <a:spLocks noGrp="1"/>
          </p:cNvSpPr>
          <p:nvPr>
            <p:ph type="body" idx="1"/>
          </p:nvPr>
        </p:nvSpPr>
        <p:spPr>
          <a:xfrm>
            <a:off x="5596129" y="1737360"/>
            <a:ext cx="5705856" cy="398771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1"/>
          <p:cNvSpPr>
            <a:spLocks noGrp="1"/>
          </p:cNvSpPr>
          <p:nvPr>
            <p:ph type="pic" idx="2"/>
          </p:nvPr>
        </p:nvSpPr>
        <p:spPr>
          <a:xfrm>
            <a:off x="0" y="0"/>
            <a:ext cx="5175504" cy="6857999"/>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5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4" name="Google Shape;54;p41"/>
          <p:cNvPicPr preferRelativeResize="0"/>
          <p:nvPr/>
        </p:nvPicPr>
        <p:blipFill rotWithShape="1">
          <a:blip r:embed="rId2">
            <a:alphaModFix/>
          </a:blip>
          <a:srcRect/>
          <a:stretch/>
        </p:blipFill>
        <p:spPr>
          <a:xfrm>
            <a:off x="10514999" y="6041985"/>
            <a:ext cx="1491324" cy="6279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8"/>
        <p:cNvGrpSpPr/>
        <p:nvPr/>
      </p:nvGrpSpPr>
      <p:grpSpPr>
        <a:xfrm>
          <a:off x="0" y="0"/>
          <a:ext cx="0" cy="0"/>
          <a:chOff x="0" y="0"/>
          <a:chExt cx="0" cy="0"/>
        </a:xfrm>
      </p:grpSpPr>
      <p:sp>
        <p:nvSpPr>
          <p:cNvPr id="9" name="Shape 9"/>
          <p:cNvSpPr/>
          <p:nvPr/>
        </p:nvSpPr>
        <p:spPr>
          <a:xfrm>
            <a:off x="0" y="0"/>
            <a:ext cx="12192000" cy="4994400"/>
          </a:xfrm>
          <a:prstGeom prst="rect">
            <a:avLst/>
          </a:prstGeom>
          <a:solidFill>
            <a:schemeClr val="bg2">
              <a:alpha val="81920"/>
            </a:schemeClr>
          </a:solidFill>
          <a:ln>
            <a:noFill/>
          </a:ln>
        </p:spPr>
        <p:txBody>
          <a:bodyPr lIns="121900" tIns="121900" rIns="121900" bIns="121900" anchor="ctr" anchorCtr="0">
            <a:noAutofit/>
          </a:bodyPr>
          <a:lstStyle/>
          <a:p>
            <a:pPr lvl="0">
              <a:spcBef>
                <a:spcPts val="0"/>
              </a:spcBef>
              <a:buNone/>
            </a:pPr>
            <a:endParaRPr sz="1867"/>
          </a:p>
        </p:txBody>
      </p:sp>
      <p:sp>
        <p:nvSpPr>
          <p:cNvPr id="10" name="Shape 10"/>
          <p:cNvSpPr/>
          <p:nvPr/>
        </p:nvSpPr>
        <p:spPr>
          <a:xfrm>
            <a:off x="772001" y="2560600"/>
            <a:ext cx="72400" cy="1589200"/>
          </a:xfrm>
          <a:prstGeom prst="rect">
            <a:avLst/>
          </a:prstGeom>
          <a:solidFill>
            <a:srgbClr val="FFFFFF"/>
          </a:solidFill>
          <a:ln>
            <a:noFill/>
          </a:ln>
        </p:spPr>
        <p:txBody>
          <a:bodyPr lIns="121900" tIns="121900" rIns="121900" bIns="121900" anchor="ctr" anchorCtr="0">
            <a:noAutofit/>
          </a:bodyPr>
          <a:lstStyle/>
          <a:p>
            <a:pPr lvl="0" rtl="0">
              <a:spcBef>
                <a:spcPts val="0"/>
              </a:spcBef>
              <a:buNone/>
            </a:pPr>
            <a:endParaRPr sz="1867">
              <a:solidFill>
                <a:srgbClr val="FFFFFF"/>
              </a:solidFill>
            </a:endParaRPr>
          </a:p>
        </p:txBody>
      </p:sp>
      <p:sp>
        <p:nvSpPr>
          <p:cNvPr id="11" name="Shape 11"/>
          <p:cNvSpPr txBox="1">
            <a:spLocks noGrp="1"/>
          </p:cNvSpPr>
          <p:nvPr>
            <p:ph type="ctrTitle"/>
          </p:nvPr>
        </p:nvSpPr>
        <p:spPr>
          <a:xfrm>
            <a:off x="914401" y="2554170"/>
            <a:ext cx="7216400" cy="1546399"/>
          </a:xfrm>
          <a:prstGeom prst="rect">
            <a:avLst/>
          </a:prstGeom>
        </p:spPr>
        <p:txBody>
          <a:bodyPr lIns="91425" tIns="91425" rIns="91425" bIns="91425" anchor="ctr" anchorCtr="0"/>
          <a:lstStyle>
            <a:lvl1pPr lvl="0">
              <a:spcBef>
                <a:spcPts val="0"/>
              </a:spcBef>
              <a:buClr>
                <a:srgbClr val="FFFFFF"/>
              </a:buClr>
              <a:buSzPct val="100000"/>
              <a:defRPr sz="6400" baseline="0">
                <a:solidFill>
                  <a:srgbClr val="FFFFFF"/>
                </a:solidFill>
                <a:latin typeface="Franklin Gothic Demi Cond" panose="020B0706030402020204" pitchFamily="34" charset="0"/>
              </a:defRPr>
            </a:lvl1pPr>
            <a:lvl2pPr lvl="1">
              <a:spcBef>
                <a:spcPts val="0"/>
              </a:spcBef>
              <a:buClr>
                <a:srgbClr val="FFFFFF"/>
              </a:buClr>
              <a:buSzPct val="100000"/>
              <a:defRPr sz="6400">
                <a:solidFill>
                  <a:srgbClr val="FFFFFF"/>
                </a:solidFill>
              </a:defRPr>
            </a:lvl2pPr>
            <a:lvl3pPr lvl="2">
              <a:spcBef>
                <a:spcPts val="0"/>
              </a:spcBef>
              <a:buClr>
                <a:srgbClr val="FFFFFF"/>
              </a:buClr>
              <a:buSzPct val="100000"/>
              <a:defRPr sz="6400">
                <a:solidFill>
                  <a:srgbClr val="FFFFFF"/>
                </a:solidFill>
              </a:defRPr>
            </a:lvl3pPr>
            <a:lvl4pPr lvl="3">
              <a:spcBef>
                <a:spcPts val="0"/>
              </a:spcBef>
              <a:buClr>
                <a:srgbClr val="FFFFFF"/>
              </a:buClr>
              <a:buSzPct val="100000"/>
              <a:defRPr sz="6400">
                <a:solidFill>
                  <a:srgbClr val="FFFFFF"/>
                </a:solidFill>
              </a:defRPr>
            </a:lvl4pPr>
            <a:lvl5pPr lvl="4">
              <a:spcBef>
                <a:spcPts val="0"/>
              </a:spcBef>
              <a:buClr>
                <a:srgbClr val="FFFFFF"/>
              </a:buClr>
              <a:buSzPct val="100000"/>
              <a:defRPr sz="6400">
                <a:solidFill>
                  <a:srgbClr val="FFFFFF"/>
                </a:solidFill>
              </a:defRPr>
            </a:lvl5pPr>
            <a:lvl6pPr lvl="5">
              <a:spcBef>
                <a:spcPts val="0"/>
              </a:spcBef>
              <a:buClr>
                <a:srgbClr val="FFFFFF"/>
              </a:buClr>
              <a:buSzPct val="100000"/>
              <a:defRPr sz="6400">
                <a:solidFill>
                  <a:srgbClr val="FFFFFF"/>
                </a:solidFill>
              </a:defRPr>
            </a:lvl6pPr>
            <a:lvl7pPr lvl="6">
              <a:spcBef>
                <a:spcPts val="0"/>
              </a:spcBef>
              <a:buClr>
                <a:srgbClr val="FFFFFF"/>
              </a:buClr>
              <a:buSzPct val="100000"/>
              <a:defRPr sz="6400">
                <a:solidFill>
                  <a:srgbClr val="FFFFFF"/>
                </a:solidFill>
              </a:defRPr>
            </a:lvl7pPr>
            <a:lvl8pPr lvl="7">
              <a:spcBef>
                <a:spcPts val="0"/>
              </a:spcBef>
              <a:buClr>
                <a:srgbClr val="FFFFFF"/>
              </a:buClr>
              <a:buSzPct val="100000"/>
              <a:defRPr sz="6400">
                <a:solidFill>
                  <a:srgbClr val="FFFFFF"/>
                </a:solidFill>
              </a:defRPr>
            </a:lvl8pPr>
            <a:lvl9pPr lvl="8">
              <a:spcBef>
                <a:spcPts val="0"/>
              </a:spcBef>
              <a:buClr>
                <a:srgbClr val="FFFFFF"/>
              </a:buClr>
              <a:buSzPct val="100000"/>
              <a:defRPr sz="6400">
                <a:solidFill>
                  <a:srgbClr val="FFFFFF"/>
                </a:solidFill>
              </a:defRPr>
            </a:lvl9pPr>
          </a:lstStyle>
          <a:p>
            <a:endParaRP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4586" y="6215787"/>
            <a:ext cx="3462828" cy="438951"/>
          </a:xfrm>
          <a:prstGeom prst="rect">
            <a:avLst/>
          </a:prstGeom>
        </p:spPr>
      </p:pic>
    </p:spTree>
    <p:extLst>
      <p:ext uri="{BB962C8B-B14F-4D97-AF65-F5344CB8AC3E}">
        <p14:creationId xmlns:p14="http://schemas.microsoft.com/office/powerpoint/2010/main" val="110593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125900" y="563333"/>
            <a:ext cx="4302400" cy="1143200"/>
          </a:xfrm>
          <a:prstGeom prst="rect">
            <a:avLst/>
          </a:prstGeom>
        </p:spPr>
        <p:txBody>
          <a:bodyPr lIns="91425" tIns="91425" rIns="91425" bIns="91425" anchor="t" anchorCtr="0"/>
          <a:lstStyle>
            <a:lvl1pPr lvl="0" rtl="0">
              <a:spcBef>
                <a:spcPts val="0"/>
              </a:spcBef>
              <a:defRPr sz="3467" b="1" i="0" u="none" strike="noStrike" cap="none" baseline="0">
                <a:solidFill>
                  <a:srgbClr val="000000"/>
                </a:solidFill>
                <a:latin typeface="Franklin Gothic Demi Cond" panose="020B0706030402020204" pitchFamily="34" charset="0"/>
                <a:ea typeface="Titillium Web"/>
                <a:cs typeface="Titillium Web"/>
                <a:sym typeface="Titillium Web"/>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4" name="Shape 34"/>
          <p:cNvSpPr txBox="1">
            <a:spLocks noGrp="1"/>
          </p:cNvSpPr>
          <p:nvPr>
            <p:ph type="body" idx="1"/>
          </p:nvPr>
        </p:nvSpPr>
        <p:spPr>
          <a:xfrm>
            <a:off x="1125902" y="2147267"/>
            <a:ext cx="3009599" cy="4420400"/>
          </a:xfrm>
          <a:prstGeom prst="rect">
            <a:avLst/>
          </a:prstGeom>
        </p:spPr>
        <p:txBody>
          <a:bodyPr lIns="91425" tIns="91425" rIns="91425" bIns="91425" anchor="t" anchorCtr="0"/>
          <a:lstStyle>
            <a:lvl1pPr lvl="0" rtl="0">
              <a:spcBef>
                <a:spcPts val="0"/>
              </a:spcBef>
              <a:buClr>
                <a:schemeClr val="accent3"/>
              </a:buClr>
              <a:buSzPct val="100000"/>
              <a:defRPr sz="2400" b="0" i="0" u="none" strike="noStrike" cap="none" baseline="0" dirty="0">
                <a:solidFill>
                  <a:schemeClr val="dk1"/>
                </a:solidFill>
                <a:latin typeface="Calibri" panose="020F0502020204030204" pitchFamily="34" charset="0"/>
                <a:ea typeface="Titillium Web"/>
                <a:cs typeface="Titillium Web"/>
                <a:sym typeface="Titillium Web"/>
              </a:defRPr>
            </a:lvl1pPr>
            <a:lvl2pPr lvl="1" rtl="0">
              <a:spcBef>
                <a:spcPts val="0"/>
              </a:spcBef>
              <a:buSzPct val="100000"/>
              <a:defRPr sz="1867"/>
            </a:lvl2pPr>
            <a:lvl3pPr lvl="2" rtl="0">
              <a:spcBef>
                <a:spcPts val="0"/>
              </a:spcBef>
              <a:buSzPct val="100000"/>
              <a:defRPr sz="1867"/>
            </a:lvl3pPr>
            <a:lvl4pPr lvl="3" rtl="0">
              <a:spcBef>
                <a:spcPts val="0"/>
              </a:spcBef>
              <a:buSzPct val="100000"/>
              <a:defRPr sz="1867"/>
            </a:lvl4pPr>
            <a:lvl5pPr lvl="4" rtl="0">
              <a:spcBef>
                <a:spcPts val="0"/>
              </a:spcBef>
              <a:buSzPct val="100000"/>
              <a:defRPr sz="1867"/>
            </a:lvl5pPr>
            <a:lvl6pPr lvl="5" rtl="0">
              <a:spcBef>
                <a:spcPts val="0"/>
              </a:spcBef>
              <a:buSzPct val="100000"/>
              <a:defRPr sz="1867"/>
            </a:lvl6pPr>
            <a:lvl7pPr lvl="6" rtl="0">
              <a:spcBef>
                <a:spcPts val="0"/>
              </a:spcBef>
              <a:buSzPct val="100000"/>
              <a:defRPr sz="1867"/>
            </a:lvl7pPr>
            <a:lvl8pPr lvl="7" rtl="0">
              <a:spcBef>
                <a:spcPts val="0"/>
              </a:spcBef>
              <a:buSzPct val="100000"/>
              <a:defRPr sz="1867"/>
            </a:lvl8pPr>
            <a:lvl9pPr lvl="8" rtl="0">
              <a:spcBef>
                <a:spcPts val="0"/>
              </a:spcBef>
              <a:buSzPct val="100000"/>
              <a:defRPr sz="1867"/>
            </a:lvl9pPr>
          </a:lstStyle>
          <a:p>
            <a:endParaRPr/>
          </a:p>
        </p:txBody>
      </p:sp>
      <p:sp>
        <p:nvSpPr>
          <p:cNvPr id="35" name="Shape 35"/>
          <p:cNvSpPr txBox="1">
            <a:spLocks noGrp="1"/>
          </p:cNvSpPr>
          <p:nvPr>
            <p:ph type="body" idx="2"/>
          </p:nvPr>
        </p:nvSpPr>
        <p:spPr>
          <a:xfrm>
            <a:off x="4289715" y="2147267"/>
            <a:ext cx="3009599" cy="4420400"/>
          </a:xfrm>
          <a:prstGeom prst="rect">
            <a:avLst/>
          </a:prstGeom>
        </p:spPr>
        <p:txBody>
          <a:bodyPr lIns="91425" tIns="91425" rIns="91425" bIns="91425" anchor="t" anchorCtr="0"/>
          <a:lstStyle>
            <a:lvl1pPr lvl="0" rtl="0">
              <a:spcBef>
                <a:spcPts val="0"/>
              </a:spcBef>
              <a:buClr>
                <a:schemeClr val="accent3"/>
              </a:buClr>
              <a:buSzPct val="100000"/>
              <a:defRPr sz="2400" b="0" i="0" u="none" strike="noStrike" cap="none" baseline="0" dirty="0">
                <a:solidFill>
                  <a:schemeClr val="dk1"/>
                </a:solidFill>
                <a:latin typeface="Calibri" panose="020F0502020204030204" pitchFamily="34" charset="0"/>
                <a:ea typeface="Titillium Web"/>
                <a:cs typeface="Titillium Web"/>
                <a:sym typeface="Titillium Web"/>
              </a:defRPr>
            </a:lvl1pPr>
            <a:lvl2pPr lvl="1" rtl="0">
              <a:spcBef>
                <a:spcPts val="0"/>
              </a:spcBef>
              <a:buSzPct val="100000"/>
              <a:defRPr sz="1867"/>
            </a:lvl2pPr>
            <a:lvl3pPr lvl="2" rtl="0">
              <a:spcBef>
                <a:spcPts val="0"/>
              </a:spcBef>
              <a:buSzPct val="100000"/>
              <a:defRPr sz="1867"/>
            </a:lvl3pPr>
            <a:lvl4pPr lvl="3" rtl="0">
              <a:spcBef>
                <a:spcPts val="0"/>
              </a:spcBef>
              <a:buSzPct val="100000"/>
              <a:defRPr sz="1867"/>
            </a:lvl4pPr>
            <a:lvl5pPr lvl="4" rtl="0">
              <a:spcBef>
                <a:spcPts val="0"/>
              </a:spcBef>
              <a:buSzPct val="100000"/>
              <a:defRPr sz="1867"/>
            </a:lvl5pPr>
            <a:lvl6pPr lvl="5" rtl="0">
              <a:spcBef>
                <a:spcPts val="0"/>
              </a:spcBef>
              <a:buSzPct val="100000"/>
              <a:defRPr sz="1867"/>
            </a:lvl6pPr>
            <a:lvl7pPr lvl="6" rtl="0">
              <a:spcBef>
                <a:spcPts val="0"/>
              </a:spcBef>
              <a:buSzPct val="100000"/>
              <a:defRPr sz="1867"/>
            </a:lvl7pPr>
            <a:lvl8pPr lvl="7" rtl="0">
              <a:spcBef>
                <a:spcPts val="0"/>
              </a:spcBef>
              <a:buSzPct val="100000"/>
              <a:defRPr sz="1867"/>
            </a:lvl8pPr>
            <a:lvl9pPr lvl="8" rtl="0">
              <a:spcBef>
                <a:spcPts val="0"/>
              </a:spcBef>
              <a:buSzPct val="100000"/>
              <a:defRPr sz="1867"/>
            </a:lvl9pPr>
          </a:lstStyle>
          <a:p>
            <a:endParaRPr/>
          </a:p>
        </p:txBody>
      </p:sp>
      <p:sp>
        <p:nvSpPr>
          <p:cNvPr id="36" name="Shape 36"/>
          <p:cNvSpPr txBox="1">
            <a:spLocks noGrp="1"/>
          </p:cNvSpPr>
          <p:nvPr>
            <p:ph type="body" idx="3"/>
          </p:nvPr>
        </p:nvSpPr>
        <p:spPr>
          <a:xfrm>
            <a:off x="7453530" y="2147267"/>
            <a:ext cx="3009599" cy="4420400"/>
          </a:xfrm>
          <a:prstGeom prst="rect">
            <a:avLst/>
          </a:prstGeom>
        </p:spPr>
        <p:txBody>
          <a:bodyPr lIns="91425" tIns="91425" rIns="91425" bIns="91425" anchor="t" anchorCtr="0"/>
          <a:lstStyle>
            <a:lvl1pPr lvl="0" rtl="0">
              <a:spcBef>
                <a:spcPts val="0"/>
              </a:spcBef>
              <a:buClr>
                <a:schemeClr val="accent3"/>
              </a:buClr>
              <a:buSzPct val="100000"/>
              <a:defRPr sz="2400" b="0" i="0" u="none" strike="noStrike" cap="none" baseline="0">
                <a:solidFill>
                  <a:schemeClr val="dk1"/>
                </a:solidFill>
                <a:latin typeface="Calibri" panose="020F0502020204030204" pitchFamily="34" charset="0"/>
                <a:ea typeface="Titillium Web"/>
                <a:cs typeface="Titillium Web"/>
                <a:sym typeface="Titillium Web"/>
              </a:defRPr>
            </a:lvl1pPr>
            <a:lvl2pPr lvl="1" rtl="0">
              <a:spcBef>
                <a:spcPts val="0"/>
              </a:spcBef>
              <a:buSzPct val="100000"/>
              <a:defRPr sz="1867"/>
            </a:lvl2pPr>
            <a:lvl3pPr lvl="2" rtl="0">
              <a:spcBef>
                <a:spcPts val="0"/>
              </a:spcBef>
              <a:buSzPct val="100000"/>
              <a:defRPr sz="1867"/>
            </a:lvl3pPr>
            <a:lvl4pPr lvl="3" rtl="0">
              <a:spcBef>
                <a:spcPts val="0"/>
              </a:spcBef>
              <a:buSzPct val="100000"/>
              <a:defRPr sz="1867"/>
            </a:lvl4pPr>
            <a:lvl5pPr lvl="4" rtl="0">
              <a:spcBef>
                <a:spcPts val="0"/>
              </a:spcBef>
              <a:buSzPct val="100000"/>
              <a:defRPr sz="1867"/>
            </a:lvl5pPr>
            <a:lvl6pPr lvl="5" rtl="0">
              <a:spcBef>
                <a:spcPts val="0"/>
              </a:spcBef>
              <a:buSzPct val="100000"/>
              <a:defRPr sz="1867"/>
            </a:lvl6pPr>
            <a:lvl7pPr lvl="6" rtl="0">
              <a:spcBef>
                <a:spcPts val="0"/>
              </a:spcBef>
              <a:buSzPct val="100000"/>
              <a:defRPr sz="1867"/>
            </a:lvl7pPr>
            <a:lvl8pPr lvl="7" rtl="0">
              <a:spcBef>
                <a:spcPts val="0"/>
              </a:spcBef>
              <a:buSzPct val="100000"/>
              <a:defRPr sz="1867"/>
            </a:lvl8pPr>
            <a:lvl9pPr lvl="8" rtl="0">
              <a:spcBef>
                <a:spcPts val="0"/>
              </a:spcBef>
              <a:buSzPct val="100000"/>
              <a:defRPr sz="1867"/>
            </a:lvl9pPr>
          </a:lstStyle>
          <a:p>
            <a:endParaRPr/>
          </a:p>
        </p:txBody>
      </p:sp>
      <p:sp>
        <p:nvSpPr>
          <p:cNvPr id="37" name="Shape 37"/>
          <p:cNvSpPr/>
          <p:nvPr/>
        </p:nvSpPr>
        <p:spPr>
          <a:xfrm>
            <a:off x="772001" y="772003"/>
            <a:ext cx="72400" cy="900799"/>
          </a:xfrm>
          <a:prstGeom prst="rect">
            <a:avLst/>
          </a:prstGeom>
          <a:solidFill>
            <a:schemeClr val="accent3"/>
          </a:solidFill>
          <a:ln>
            <a:noFill/>
          </a:ln>
        </p:spPr>
        <p:txBody>
          <a:bodyPr lIns="121900" tIns="121900" rIns="121900" bIns="121900" anchor="ctr" anchorCtr="0">
            <a:noAutofit/>
          </a:bodyPr>
          <a:lstStyle/>
          <a:p>
            <a:pPr lvl="0">
              <a:spcBef>
                <a:spcPts val="0"/>
              </a:spcBef>
              <a:buNone/>
            </a:pPr>
            <a:endParaRPr sz="1867"/>
          </a:p>
        </p:txBody>
      </p:sp>
      <p:sp>
        <p:nvSpPr>
          <p:cNvPr id="38" name="Shape 38"/>
          <p:cNvSpPr/>
          <p:nvPr/>
        </p:nvSpPr>
        <p:spPr>
          <a:xfrm>
            <a:off x="12119601" y="2"/>
            <a:ext cx="72400" cy="6857999"/>
          </a:xfrm>
          <a:prstGeom prst="rect">
            <a:avLst/>
          </a:prstGeom>
          <a:solidFill>
            <a:schemeClr val="accent3"/>
          </a:solidFill>
          <a:ln>
            <a:noFill/>
          </a:ln>
        </p:spPr>
        <p:txBody>
          <a:bodyPr lIns="121900" tIns="121900" rIns="121900" bIns="121900" anchor="ctr" anchorCtr="0">
            <a:noAutofit/>
          </a:bodyPr>
          <a:lstStyle/>
          <a:p>
            <a:pPr lvl="0">
              <a:spcBef>
                <a:spcPts val="0"/>
              </a:spcBef>
              <a:buNone/>
            </a:pPr>
            <a:endParaRPr sz="1867"/>
          </a:p>
        </p:txBody>
      </p:sp>
    </p:spTree>
    <p:extLst>
      <p:ext uri="{BB962C8B-B14F-4D97-AF65-F5344CB8AC3E}">
        <p14:creationId xmlns:p14="http://schemas.microsoft.com/office/powerpoint/2010/main" val="192802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color">
    <p:spTree>
      <p:nvGrpSpPr>
        <p:cNvPr id="1" name="Shape 43"/>
        <p:cNvGrpSpPr/>
        <p:nvPr/>
      </p:nvGrpSpPr>
      <p:grpSpPr>
        <a:xfrm>
          <a:off x="0" y="0"/>
          <a:ext cx="0" cy="0"/>
          <a:chOff x="0" y="0"/>
          <a:chExt cx="0" cy="0"/>
        </a:xfrm>
      </p:grpSpPr>
      <p:sp>
        <p:nvSpPr>
          <p:cNvPr id="44" name="Shape 44"/>
          <p:cNvSpPr/>
          <p:nvPr/>
        </p:nvSpPr>
        <p:spPr>
          <a:xfrm>
            <a:off x="0" y="0"/>
            <a:ext cx="12192000" cy="4994400"/>
          </a:xfrm>
          <a:prstGeom prst="rect">
            <a:avLst/>
          </a:prstGeom>
          <a:solidFill>
            <a:schemeClr val="tx2"/>
          </a:solidFill>
          <a:ln>
            <a:noFill/>
          </a:ln>
        </p:spPr>
        <p:txBody>
          <a:bodyPr lIns="121900" tIns="121900" rIns="121900" bIns="121900" anchor="ctr" anchorCtr="0">
            <a:noAutofit/>
          </a:bodyPr>
          <a:lstStyle/>
          <a:p>
            <a:pPr lvl="0">
              <a:spcBef>
                <a:spcPts val="0"/>
              </a:spcBef>
              <a:buNone/>
            </a:pPr>
            <a:endParaRPr sz="1867"/>
          </a:p>
        </p:txBody>
      </p:sp>
      <p:sp>
        <p:nvSpPr>
          <p:cNvPr id="45" name="Shape 45"/>
          <p:cNvSpPr txBox="1">
            <a:spLocks noGrp="1"/>
          </p:cNvSpPr>
          <p:nvPr>
            <p:ph type="title"/>
          </p:nvPr>
        </p:nvSpPr>
        <p:spPr>
          <a:xfrm>
            <a:off x="1125900" y="563333"/>
            <a:ext cx="4302400" cy="1143200"/>
          </a:xfrm>
          <a:prstGeom prst="rect">
            <a:avLst/>
          </a:prstGeom>
        </p:spPr>
        <p:txBody>
          <a:bodyPr lIns="91425" tIns="91425" rIns="91425" bIns="91425" anchor="t" anchorCtr="0"/>
          <a:lstStyle>
            <a:lvl1pPr lvl="0" rtl="0">
              <a:spcBef>
                <a:spcPts val="0"/>
              </a:spcBef>
              <a:buClr>
                <a:srgbClr val="FFFFFF"/>
              </a:buClr>
              <a:defRPr baseline="0">
                <a:solidFill>
                  <a:srgbClr val="FFFFFF"/>
                </a:solidFill>
                <a:latin typeface="Franklin Gothic Demi Cond" panose="020B0706030402020204" pitchFamily="34" charset="0"/>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a:p>
        </p:txBody>
      </p:sp>
      <p:sp>
        <p:nvSpPr>
          <p:cNvPr id="46" name="Shape 46"/>
          <p:cNvSpPr/>
          <p:nvPr/>
        </p:nvSpPr>
        <p:spPr>
          <a:xfrm>
            <a:off x="772001" y="772003"/>
            <a:ext cx="72400" cy="900799"/>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1867">
              <a:solidFill>
                <a:srgbClr val="FFFFFF"/>
              </a:solidFill>
            </a:endParaRPr>
          </a:p>
        </p:txBody>
      </p:sp>
    </p:spTree>
    <p:extLst>
      <p:ext uri="{BB962C8B-B14F-4D97-AF65-F5344CB8AC3E}">
        <p14:creationId xmlns:p14="http://schemas.microsoft.com/office/powerpoint/2010/main" val="406824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p:nvPr/>
        </p:nvSpPr>
        <p:spPr>
          <a:xfrm>
            <a:off x="0" y="0"/>
            <a:ext cx="12192000" cy="150055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32"/>
          <p:cNvSpPr txBox="1">
            <a:spLocks noGrp="1"/>
          </p:cNvSpPr>
          <p:nvPr>
            <p:ph type="title"/>
          </p:nvPr>
        </p:nvSpPr>
        <p:spPr>
          <a:xfrm>
            <a:off x="838200" y="279157"/>
            <a:ext cx="9743831" cy="94004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200"/>
              <a:buFont typeface="Calibri"/>
              <a:buNone/>
              <a:defRPr sz="42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2"/>
          <p:cNvSpPr txBox="1">
            <a:spLocks noGrp="1"/>
          </p:cNvSpPr>
          <p:nvPr>
            <p:ph type="body" idx="1"/>
          </p:nvPr>
        </p:nvSpPr>
        <p:spPr>
          <a:xfrm>
            <a:off x="838201" y="1824962"/>
            <a:ext cx="8634984" cy="4113861"/>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100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 name="Google Shape;13;p32"/>
          <p:cNvPicPr preferRelativeResize="0"/>
          <p:nvPr/>
        </p:nvPicPr>
        <p:blipFill rotWithShape="1">
          <a:blip r:embed="rId8">
            <a:alphaModFix/>
          </a:blip>
          <a:srcRect/>
          <a:stretch/>
        </p:blipFill>
        <p:spPr>
          <a:xfrm>
            <a:off x="10514999" y="6041985"/>
            <a:ext cx="1491324" cy="6279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25900" y="563333"/>
            <a:ext cx="4302400" cy="1143200"/>
          </a:xfrm>
          <a:prstGeom prst="rect">
            <a:avLst/>
          </a:prstGeom>
          <a:noFill/>
          <a:ln>
            <a:noFill/>
          </a:ln>
        </p:spPr>
        <p:txBody>
          <a:bodyPr lIns="91425" tIns="91425" rIns="91425" bIns="91425" anchor="t" anchorCtr="0"/>
          <a:lstStyle>
            <a:lvl1pPr lvl="0">
              <a:spcBef>
                <a:spcPts val="0"/>
              </a:spcBef>
              <a:buSzPct val="100000"/>
              <a:buFont typeface="Titillium Web"/>
              <a:buNone/>
              <a:defRPr sz="2600" b="1">
                <a:latin typeface="Titillium Web"/>
                <a:ea typeface="Titillium Web"/>
                <a:cs typeface="Titillium Web"/>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r>
              <a:rPr lang="en-US"/>
              <a:t>Title</a:t>
            </a:r>
            <a:endParaRPr/>
          </a:p>
        </p:txBody>
      </p:sp>
      <p:sp>
        <p:nvSpPr>
          <p:cNvPr id="7" name="Shape 7"/>
          <p:cNvSpPr txBox="1">
            <a:spLocks noGrp="1"/>
          </p:cNvSpPr>
          <p:nvPr>
            <p:ph type="body" idx="1"/>
          </p:nvPr>
        </p:nvSpPr>
        <p:spPr>
          <a:xfrm>
            <a:off x="965066" y="2115103"/>
            <a:ext cx="8122799" cy="4197999"/>
          </a:xfrm>
          <a:prstGeom prst="rect">
            <a:avLst/>
          </a:prstGeom>
          <a:noFill/>
          <a:ln>
            <a:noFill/>
          </a:ln>
        </p:spPr>
        <p:txBody>
          <a:bodyPr lIns="91425" tIns="91425" rIns="91425" bIns="91425" anchor="t" anchorCtr="0"/>
          <a:lstStyle>
            <a:lvl1pPr lvl="0">
              <a:spcBef>
                <a:spcPts val="60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1pPr>
            <a:lvl2pPr lvl="1">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2pPr>
            <a:lvl3pPr lvl="2">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3pPr>
            <a:lvl4pPr lvl="3">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4pPr>
            <a:lvl5pPr lvl="4">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5pPr>
            <a:lvl6pPr lvl="5">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6pPr>
            <a:lvl7pPr lvl="6">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7pPr>
            <a:lvl8pPr lvl="7">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8pPr>
            <a:lvl9pPr lvl="8">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9pPr>
          </a:lstStyle>
          <a:p>
            <a:endParaRPr/>
          </a:p>
        </p:txBody>
      </p:sp>
      <p:sp>
        <p:nvSpPr>
          <p:cNvPr id="2" name="Footer Placeholder 1"/>
          <p:cNvSpPr>
            <a:spLocks noGrp="1"/>
          </p:cNvSpPr>
          <p:nvPr>
            <p:ph type="ftr" sz="quarter" idx="3"/>
          </p:nvPr>
        </p:nvSpPr>
        <p:spPr>
          <a:xfrm>
            <a:off x="4038601" y="6356354"/>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Tree>
    <p:extLst>
      <p:ext uri="{BB962C8B-B14F-4D97-AF65-F5344CB8AC3E}">
        <p14:creationId xmlns:p14="http://schemas.microsoft.com/office/powerpoint/2010/main" val="2832318175"/>
      </p:ext>
    </p:extLst>
  </p:cSld>
  <p:clrMap bg1="lt1" tx1="dk1" bg2="dk2" tx2="lt2" accent1="accent1" accent2="accent2" accent3="accent3" accent4="accent4" accent5="accent5" accent6="accent6" hlink="hlink" folHlink="folHlink"/>
  <p:sldLayoutIdLst>
    <p:sldLayoutId id="2147483740" r:id="rId1"/>
    <p:sldLayoutId id="2147483742" r:id="rId2"/>
    <p:sldLayoutId id="2147483744" r:id="rId3"/>
    <p:sldLayoutId id="2147483746" r:id="rId4"/>
    <p:sldLayoutId id="2147483748" r:id="rId5"/>
    <p:sldLayoutId id="2147483750" r:id="rId6"/>
    <p:sldLayoutId id="2147483751" r:id="rId7"/>
    <p:sldLayoutId id="2147483752" r:id="rId8"/>
    <p:sldLayoutId id="2147483754" r:id="rId9"/>
    <p:sldLayoutId id="214748375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baseline="0">
          <a:solidFill>
            <a:srgbClr val="000000"/>
          </a:solidFill>
          <a:latin typeface="+mj-lt"/>
          <a:ea typeface="Stencil" panose="040409050D0802020404" pitchFamily="82"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mailto:dfowler@habitatgsf.org"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10.jpeg"/><Relationship Id="rId4" Type="http://schemas.openxmlformats.org/officeDocument/2006/relationships/hyperlink" Target="mailto:Info@habitatgsf.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kvandyke@cityofberkeley.info"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a:spLocks noGrp="1"/>
          </p:cNvSpPr>
          <p:nvPr>
            <p:ph type="subTitle" idx="1"/>
          </p:nvPr>
        </p:nvSpPr>
        <p:spPr>
          <a:xfrm>
            <a:off x="2007672" y="5729403"/>
            <a:ext cx="5669280" cy="109728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None/>
            </a:pPr>
            <a:r>
              <a:rPr lang="en-US" dirty="0"/>
              <a:t>October 20, 2021</a:t>
            </a:r>
            <a:endParaRPr dirty="0"/>
          </a:p>
        </p:txBody>
      </p:sp>
      <p:sp>
        <p:nvSpPr>
          <p:cNvPr id="62" name="Google Shape;62;p1"/>
          <p:cNvSpPr txBox="1">
            <a:spLocks noGrp="1"/>
          </p:cNvSpPr>
          <p:nvPr>
            <p:ph type="title"/>
          </p:nvPr>
        </p:nvSpPr>
        <p:spPr>
          <a:xfrm>
            <a:off x="-267586" y="3648640"/>
            <a:ext cx="12727172" cy="1331495"/>
          </a:xfrm>
          <a:prstGeom prst="rect">
            <a:avLst/>
          </a:prstGeom>
          <a:noFill/>
          <a:ln>
            <a:noFill/>
          </a:ln>
        </p:spPr>
        <p:txBody>
          <a:bodyPr spcFirstLastPara="1" wrap="square" lIns="0" tIns="0" rIns="0" bIns="0" anchor="t" anchorCtr="0">
            <a:noAutofit/>
          </a:bodyPr>
          <a:lstStyle/>
          <a:p>
            <a:pPr algn="ctr"/>
            <a:br>
              <a:rPr lang="en-US" sz="2800" dirty="0"/>
            </a:br>
            <a:r>
              <a:rPr lang="en-US" sz="2800" dirty="0"/>
              <a:t> </a:t>
            </a:r>
            <a:r>
              <a:rPr lang="en-US" sz="3600" dirty="0"/>
              <a:t>Resource Management and Climate Protection Committee </a:t>
            </a:r>
            <a:r>
              <a:rPr lang="en-US" sz="2400" dirty="0">
                <a:latin typeface="Open Sans"/>
                <a:ea typeface="Open Sans"/>
                <a:cs typeface="Open Sans"/>
                <a:sym typeface="Open Sans"/>
              </a:rPr>
              <a:t> </a:t>
            </a:r>
            <a:br>
              <a:rPr lang="en-US" sz="3600" dirty="0">
                <a:latin typeface="Open Sans"/>
                <a:ea typeface="Open Sans"/>
                <a:cs typeface="Open Sans"/>
                <a:sym typeface="Open Sans"/>
              </a:rPr>
            </a:br>
            <a:r>
              <a:rPr lang="en-US" sz="2400" dirty="0">
                <a:latin typeface="Open Sans"/>
                <a:ea typeface="Open Sans"/>
                <a:cs typeface="Open Sans"/>
                <a:sym typeface="Open Sans"/>
              </a:rPr>
              <a:t>Equity Perspectives from Sept. 1 BayREN Forum</a:t>
            </a:r>
            <a:br>
              <a:rPr lang="en-US" sz="3600" dirty="0">
                <a:latin typeface="Open Sans"/>
                <a:ea typeface="Open Sans"/>
                <a:cs typeface="Open Sans"/>
                <a:sym typeface="Open Sans"/>
              </a:rPr>
            </a:br>
            <a:br>
              <a:rPr lang="en-US" sz="3200" dirty="0">
                <a:latin typeface="Open Sans"/>
                <a:ea typeface="Open Sans"/>
                <a:cs typeface="Open Sans"/>
                <a:sym typeface="Open Sans"/>
              </a:rPr>
            </a:br>
            <a:endParaRPr sz="3200" dirty="0">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1125900" y="563335"/>
            <a:ext cx="4302400" cy="1143200"/>
          </a:xfrm>
          <a:prstGeom prst="rect">
            <a:avLst/>
          </a:prstGeom>
        </p:spPr>
        <p:txBody>
          <a:bodyPr lIns="121900" tIns="121900" rIns="121900" bIns="121900" anchor="t" anchorCtr="0">
            <a:noAutofit/>
          </a:bodyPr>
          <a:lstStyle/>
          <a:p>
            <a:r>
              <a:rPr lang="en"/>
              <a:t>Decarbonization</a:t>
            </a:r>
            <a:br>
              <a:rPr lang="en"/>
            </a:br>
            <a:r>
              <a:rPr lang="en">
                <a:solidFill>
                  <a:schemeClr val="tx1"/>
                </a:solidFill>
              </a:rPr>
              <a:t>A possible framework</a:t>
            </a:r>
            <a:endParaRPr lang="en">
              <a:solidFill>
                <a:srgbClr val="000000"/>
              </a:solidFill>
            </a:endParaRPr>
          </a:p>
        </p:txBody>
      </p:sp>
      <p:cxnSp>
        <p:nvCxnSpPr>
          <p:cNvPr id="233" name="Shape 233"/>
          <p:cNvCxnSpPr/>
          <p:nvPr/>
        </p:nvCxnSpPr>
        <p:spPr>
          <a:xfrm>
            <a:off x="16235" y="3409000"/>
            <a:ext cx="12173999" cy="0"/>
          </a:xfrm>
          <a:prstGeom prst="straightConnector1">
            <a:avLst/>
          </a:prstGeom>
          <a:noFill/>
          <a:ln w="38100" cap="flat" cmpd="sng">
            <a:solidFill>
              <a:srgbClr val="FFFFFF"/>
            </a:solidFill>
            <a:prstDash val="solid"/>
            <a:round/>
            <a:headEnd type="none" w="lg" len="lg"/>
            <a:tailEnd type="none" w="lg" len="lg"/>
          </a:ln>
        </p:spPr>
      </p:cxnSp>
      <p:sp>
        <p:nvSpPr>
          <p:cNvPr id="234" name="Shape 234"/>
          <p:cNvSpPr/>
          <p:nvPr/>
        </p:nvSpPr>
        <p:spPr>
          <a:xfrm>
            <a:off x="678148" y="3262801"/>
            <a:ext cx="292400" cy="292400"/>
          </a:xfrm>
          <a:prstGeom prst="ellipse">
            <a:avLst/>
          </a:prstGeom>
          <a:solidFill>
            <a:srgbClr val="000000"/>
          </a:solidFill>
          <a:ln w="38100" cap="flat" cmpd="sng">
            <a:solidFill>
              <a:srgbClr val="FFFFFF"/>
            </a:solidFill>
            <a:prstDash val="solid"/>
            <a:round/>
            <a:headEnd type="none" w="med" len="med"/>
            <a:tailEnd type="none" w="med" len="med"/>
          </a:ln>
        </p:spPr>
        <p:txBody>
          <a:bodyPr lIns="121900" tIns="121900" rIns="121900" bIns="121900" anchor="ctr" anchorCtr="0">
            <a:noAutofit/>
          </a:bodyPr>
          <a:lstStyle/>
          <a:p>
            <a:pPr defTabSz="1219170">
              <a:buClrTx/>
            </a:pPr>
            <a:endParaRPr sz="1867"/>
          </a:p>
        </p:txBody>
      </p:sp>
      <p:sp>
        <p:nvSpPr>
          <p:cNvPr id="235" name="Shape 235"/>
          <p:cNvSpPr/>
          <p:nvPr/>
        </p:nvSpPr>
        <p:spPr>
          <a:xfrm>
            <a:off x="6102108" y="3262801"/>
            <a:ext cx="292400" cy="292400"/>
          </a:xfrm>
          <a:prstGeom prst="ellipse">
            <a:avLst/>
          </a:prstGeom>
          <a:solidFill>
            <a:srgbClr val="000000"/>
          </a:solidFill>
          <a:ln w="38100" cap="flat" cmpd="sng">
            <a:solidFill>
              <a:srgbClr val="FFFFFF"/>
            </a:solidFill>
            <a:prstDash val="solid"/>
            <a:round/>
            <a:headEnd type="none" w="med" len="med"/>
            <a:tailEnd type="none" w="med" len="med"/>
          </a:ln>
        </p:spPr>
        <p:txBody>
          <a:bodyPr lIns="121900" tIns="121900" rIns="121900" bIns="121900" anchor="ctr" anchorCtr="0">
            <a:noAutofit/>
          </a:bodyPr>
          <a:lstStyle/>
          <a:p>
            <a:pPr defTabSz="1219170">
              <a:buClrTx/>
            </a:pPr>
            <a:endParaRPr sz="1867"/>
          </a:p>
        </p:txBody>
      </p:sp>
      <p:sp>
        <p:nvSpPr>
          <p:cNvPr id="236" name="Shape 236"/>
          <p:cNvSpPr/>
          <p:nvPr/>
        </p:nvSpPr>
        <p:spPr>
          <a:xfrm>
            <a:off x="9514388" y="3262801"/>
            <a:ext cx="292400" cy="292400"/>
          </a:xfrm>
          <a:prstGeom prst="ellipse">
            <a:avLst/>
          </a:prstGeom>
          <a:solidFill>
            <a:srgbClr val="000000"/>
          </a:solidFill>
          <a:ln w="38100" cap="flat" cmpd="sng">
            <a:solidFill>
              <a:srgbClr val="FFFFFF"/>
            </a:solidFill>
            <a:prstDash val="solid"/>
            <a:round/>
            <a:headEnd type="none" w="med" len="med"/>
            <a:tailEnd type="none" w="med" len="med"/>
          </a:ln>
        </p:spPr>
        <p:txBody>
          <a:bodyPr lIns="121900" tIns="121900" rIns="121900" bIns="121900" anchor="ctr" anchorCtr="0">
            <a:noAutofit/>
          </a:bodyPr>
          <a:lstStyle/>
          <a:p>
            <a:pPr defTabSz="1219170">
              <a:buClrTx/>
            </a:pPr>
            <a:endParaRPr sz="1867"/>
          </a:p>
        </p:txBody>
      </p:sp>
      <p:sp>
        <p:nvSpPr>
          <p:cNvPr id="237" name="Shape 237"/>
          <p:cNvSpPr txBox="1"/>
          <p:nvPr/>
        </p:nvSpPr>
        <p:spPr>
          <a:xfrm>
            <a:off x="552216" y="3570435"/>
            <a:ext cx="2272264" cy="545199"/>
          </a:xfrm>
          <a:prstGeom prst="rect">
            <a:avLst/>
          </a:prstGeom>
          <a:noFill/>
          <a:ln>
            <a:noFill/>
          </a:ln>
        </p:spPr>
        <p:txBody>
          <a:bodyPr lIns="121900" tIns="121900" rIns="121900" bIns="121900" anchor="t" anchorCtr="0">
            <a:noAutofit/>
          </a:bodyPr>
          <a:lstStyle/>
          <a:p>
            <a:pPr defTabSz="1219170">
              <a:buClrTx/>
            </a:pPr>
            <a:r>
              <a:rPr lang="en" sz="2400" b="1">
                <a:solidFill>
                  <a:srgbClr val="FFFFFF"/>
                </a:solidFill>
                <a:latin typeface="Calibri"/>
                <a:ea typeface="Titillium Web"/>
                <a:cs typeface="Titillium Web"/>
                <a:sym typeface="Titillium Web"/>
              </a:rPr>
              <a:t>#1. Critical Home Repair</a:t>
            </a:r>
          </a:p>
        </p:txBody>
      </p:sp>
      <p:sp>
        <p:nvSpPr>
          <p:cNvPr id="238" name="Shape 238"/>
          <p:cNvSpPr txBox="1"/>
          <p:nvPr/>
        </p:nvSpPr>
        <p:spPr>
          <a:xfrm>
            <a:off x="6000510" y="3570435"/>
            <a:ext cx="2852237" cy="545199"/>
          </a:xfrm>
          <a:prstGeom prst="rect">
            <a:avLst/>
          </a:prstGeom>
          <a:noFill/>
          <a:ln>
            <a:noFill/>
          </a:ln>
        </p:spPr>
        <p:txBody>
          <a:bodyPr lIns="121900" tIns="121900" rIns="121900" bIns="121900" anchor="t" anchorCtr="0">
            <a:noAutofit/>
          </a:bodyPr>
          <a:lstStyle/>
          <a:p>
            <a:pPr defTabSz="1219170">
              <a:buClrTx/>
            </a:pPr>
            <a:r>
              <a:rPr lang="en" sz="2400" b="1" dirty="0">
                <a:solidFill>
                  <a:srgbClr val="FFFFFF"/>
                </a:solidFill>
                <a:latin typeface="Calibri"/>
                <a:ea typeface="Titillium Web"/>
                <a:cs typeface="Titillium Web"/>
                <a:sym typeface="Titillium Web"/>
              </a:rPr>
              <a:t>#3. Solar Generation &amp; Electrical Panel Upgrade</a:t>
            </a:r>
          </a:p>
        </p:txBody>
      </p:sp>
      <p:sp>
        <p:nvSpPr>
          <p:cNvPr id="239" name="Shape 239"/>
          <p:cNvSpPr txBox="1"/>
          <p:nvPr/>
        </p:nvSpPr>
        <p:spPr>
          <a:xfrm>
            <a:off x="9412788" y="3570435"/>
            <a:ext cx="2452609" cy="545199"/>
          </a:xfrm>
          <a:prstGeom prst="rect">
            <a:avLst/>
          </a:prstGeom>
          <a:noFill/>
          <a:ln>
            <a:noFill/>
          </a:ln>
        </p:spPr>
        <p:txBody>
          <a:bodyPr lIns="121900" tIns="121900" rIns="121900" bIns="121900" anchor="t" anchorCtr="0">
            <a:noAutofit/>
          </a:bodyPr>
          <a:lstStyle/>
          <a:p>
            <a:pPr defTabSz="1219170">
              <a:buClrTx/>
            </a:pPr>
            <a:r>
              <a:rPr lang="en" sz="2400" b="1">
                <a:solidFill>
                  <a:srgbClr val="FFFFFF"/>
                </a:solidFill>
                <a:latin typeface="Calibri"/>
                <a:ea typeface="Titillium Web"/>
                <a:cs typeface="Titillium Web"/>
                <a:sym typeface="Titillium Web"/>
              </a:rPr>
              <a:t>#4. Full Home Decarbonization</a:t>
            </a:r>
          </a:p>
        </p:txBody>
      </p:sp>
      <p:sp>
        <p:nvSpPr>
          <p:cNvPr id="10" name="Shape 234">
            <a:extLst>
              <a:ext uri="{FF2B5EF4-FFF2-40B4-BE49-F238E27FC236}">
                <a16:creationId xmlns:a16="http://schemas.microsoft.com/office/drawing/2014/main" id="{18E31C3A-5888-458F-897B-196546930FAB}"/>
              </a:ext>
            </a:extLst>
          </p:cNvPr>
          <p:cNvSpPr/>
          <p:nvPr/>
        </p:nvSpPr>
        <p:spPr>
          <a:xfrm>
            <a:off x="3428121" y="3276348"/>
            <a:ext cx="292400" cy="292400"/>
          </a:xfrm>
          <a:prstGeom prst="ellipse">
            <a:avLst/>
          </a:prstGeom>
          <a:solidFill>
            <a:srgbClr val="000000"/>
          </a:solidFill>
          <a:ln w="38100" cap="flat" cmpd="sng">
            <a:solidFill>
              <a:srgbClr val="FFFFFF"/>
            </a:solidFill>
            <a:prstDash val="solid"/>
            <a:round/>
            <a:headEnd type="none" w="med" len="med"/>
            <a:tailEnd type="none" w="med" len="med"/>
          </a:ln>
        </p:spPr>
        <p:txBody>
          <a:bodyPr lIns="121900" tIns="121900" rIns="121900" bIns="121900" anchor="ctr" anchorCtr="0">
            <a:noAutofit/>
          </a:bodyPr>
          <a:lstStyle/>
          <a:p>
            <a:pPr defTabSz="1219170">
              <a:buClrTx/>
            </a:pPr>
            <a:endParaRPr sz="1867"/>
          </a:p>
        </p:txBody>
      </p:sp>
      <p:sp>
        <p:nvSpPr>
          <p:cNvPr id="11" name="Shape 237">
            <a:extLst>
              <a:ext uri="{FF2B5EF4-FFF2-40B4-BE49-F238E27FC236}">
                <a16:creationId xmlns:a16="http://schemas.microsoft.com/office/drawing/2014/main" id="{10FDB918-4681-482A-A615-C33B7E5C0E9C}"/>
              </a:ext>
            </a:extLst>
          </p:cNvPr>
          <p:cNvSpPr txBox="1"/>
          <p:nvPr/>
        </p:nvSpPr>
        <p:spPr>
          <a:xfrm>
            <a:off x="3302189" y="3583982"/>
            <a:ext cx="2543863" cy="545199"/>
          </a:xfrm>
          <a:prstGeom prst="rect">
            <a:avLst/>
          </a:prstGeom>
          <a:noFill/>
          <a:ln>
            <a:noFill/>
          </a:ln>
        </p:spPr>
        <p:txBody>
          <a:bodyPr lIns="121900" tIns="121900" rIns="121900" bIns="121900" anchor="t" anchorCtr="0">
            <a:noAutofit/>
          </a:bodyPr>
          <a:lstStyle/>
          <a:p>
            <a:pPr defTabSz="1219170">
              <a:buClrTx/>
            </a:pPr>
            <a:r>
              <a:rPr lang="en" sz="2400" b="1">
                <a:solidFill>
                  <a:srgbClr val="FFFFFF"/>
                </a:solidFill>
                <a:latin typeface="Calibri"/>
                <a:ea typeface="Titillium Web"/>
                <a:cs typeface="Titillium Web"/>
                <a:sym typeface="Titillium Web"/>
              </a:rPr>
              <a:t>#2. Energy Efficency Upgrades</a:t>
            </a:r>
          </a:p>
        </p:txBody>
      </p:sp>
      <p:sp>
        <p:nvSpPr>
          <p:cNvPr id="15" name="Shape 237">
            <a:extLst>
              <a:ext uri="{FF2B5EF4-FFF2-40B4-BE49-F238E27FC236}">
                <a16:creationId xmlns:a16="http://schemas.microsoft.com/office/drawing/2014/main" id="{C9448865-B506-4E8A-9E42-9363A81C4D12}"/>
              </a:ext>
            </a:extLst>
          </p:cNvPr>
          <p:cNvSpPr txBox="1"/>
          <p:nvPr/>
        </p:nvSpPr>
        <p:spPr>
          <a:xfrm>
            <a:off x="552216" y="5257667"/>
            <a:ext cx="2272264" cy="545199"/>
          </a:xfrm>
          <a:prstGeom prst="rect">
            <a:avLst/>
          </a:prstGeom>
          <a:noFill/>
          <a:ln>
            <a:noFill/>
          </a:ln>
        </p:spPr>
        <p:txBody>
          <a:bodyPr lIns="121900" tIns="121900" rIns="121900" bIns="121900" anchor="t" anchorCtr="0">
            <a:noAutofit/>
          </a:bodyPr>
          <a:lstStyle/>
          <a:p>
            <a:pPr defTabSz="1219170">
              <a:buClrTx/>
            </a:pPr>
            <a:r>
              <a:rPr lang="en" sz="2400" b="1">
                <a:solidFill>
                  <a:srgbClr val="C00000"/>
                </a:solidFill>
                <a:latin typeface="Calibri"/>
                <a:ea typeface="Titillium Web"/>
                <a:cs typeface="Titillium Web"/>
                <a:sym typeface="Titillium Web"/>
              </a:rPr>
              <a:t>Ensure Health &amp; Saftey </a:t>
            </a:r>
          </a:p>
        </p:txBody>
      </p:sp>
      <p:cxnSp>
        <p:nvCxnSpPr>
          <p:cNvPr id="4" name="Straight Arrow Connector 3">
            <a:extLst>
              <a:ext uri="{FF2B5EF4-FFF2-40B4-BE49-F238E27FC236}">
                <a16:creationId xmlns:a16="http://schemas.microsoft.com/office/drawing/2014/main" id="{C340FC43-8D2E-4B7D-ABD1-A0EBB92CC0D0}"/>
              </a:ext>
            </a:extLst>
          </p:cNvPr>
          <p:cNvCxnSpPr>
            <a:cxnSpLocks/>
          </p:cNvCxnSpPr>
          <p:nvPr/>
        </p:nvCxnSpPr>
        <p:spPr>
          <a:xfrm>
            <a:off x="1280160" y="4910667"/>
            <a:ext cx="0" cy="39962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9" name="Shape 237">
            <a:extLst>
              <a:ext uri="{FF2B5EF4-FFF2-40B4-BE49-F238E27FC236}">
                <a16:creationId xmlns:a16="http://schemas.microsoft.com/office/drawing/2014/main" id="{77DF19A5-C0CC-4AEB-AA17-BAC95CFFED23}"/>
              </a:ext>
            </a:extLst>
          </p:cNvPr>
          <p:cNvSpPr txBox="1"/>
          <p:nvPr/>
        </p:nvSpPr>
        <p:spPr>
          <a:xfrm>
            <a:off x="3277101" y="5257667"/>
            <a:ext cx="2100924" cy="545199"/>
          </a:xfrm>
          <a:prstGeom prst="rect">
            <a:avLst/>
          </a:prstGeom>
          <a:noFill/>
          <a:ln>
            <a:noFill/>
          </a:ln>
        </p:spPr>
        <p:txBody>
          <a:bodyPr lIns="121900" tIns="121900" rIns="121900" bIns="121900" anchor="t" anchorCtr="0">
            <a:noAutofit/>
          </a:bodyPr>
          <a:lstStyle/>
          <a:p>
            <a:pPr defTabSz="1219170">
              <a:buClrTx/>
            </a:pPr>
            <a:r>
              <a:rPr lang="en" sz="2400" b="1">
                <a:solidFill>
                  <a:srgbClr val="C00000"/>
                </a:solidFill>
                <a:latin typeface="Calibri"/>
                <a:ea typeface="Titillium Web"/>
                <a:cs typeface="Titillium Web"/>
                <a:sym typeface="Titillium Web"/>
              </a:rPr>
              <a:t>Lower Utility Costs</a:t>
            </a:r>
          </a:p>
        </p:txBody>
      </p:sp>
      <p:cxnSp>
        <p:nvCxnSpPr>
          <p:cNvPr id="20" name="Straight Arrow Connector 19">
            <a:extLst>
              <a:ext uri="{FF2B5EF4-FFF2-40B4-BE49-F238E27FC236}">
                <a16:creationId xmlns:a16="http://schemas.microsoft.com/office/drawing/2014/main" id="{BC032775-0EF3-404A-8187-A07419AC2D56}"/>
              </a:ext>
            </a:extLst>
          </p:cNvPr>
          <p:cNvCxnSpPr>
            <a:cxnSpLocks/>
          </p:cNvCxnSpPr>
          <p:nvPr/>
        </p:nvCxnSpPr>
        <p:spPr>
          <a:xfrm>
            <a:off x="2777067" y="5714812"/>
            <a:ext cx="340671"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21" name="Shape 237">
            <a:extLst>
              <a:ext uri="{FF2B5EF4-FFF2-40B4-BE49-F238E27FC236}">
                <a16:creationId xmlns:a16="http://schemas.microsoft.com/office/drawing/2014/main" id="{F95ADED3-5D22-4543-AE03-643B25983478}"/>
              </a:ext>
            </a:extLst>
          </p:cNvPr>
          <p:cNvSpPr txBox="1"/>
          <p:nvPr/>
        </p:nvSpPr>
        <p:spPr>
          <a:xfrm>
            <a:off x="6000509" y="5245681"/>
            <a:ext cx="2560984" cy="545199"/>
          </a:xfrm>
          <a:prstGeom prst="rect">
            <a:avLst/>
          </a:prstGeom>
          <a:noFill/>
          <a:ln>
            <a:noFill/>
          </a:ln>
        </p:spPr>
        <p:txBody>
          <a:bodyPr lIns="121900" tIns="121900" rIns="121900" bIns="121900" anchor="t" anchorCtr="0">
            <a:noAutofit/>
          </a:bodyPr>
          <a:lstStyle/>
          <a:p>
            <a:pPr defTabSz="1219170">
              <a:buClrTx/>
            </a:pPr>
            <a:r>
              <a:rPr lang="en" sz="2400" b="1" dirty="0">
                <a:solidFill>
                  <a:srgbClr val="C00000"/>
                </a:solidFill>
                <a:latin typeface="Calibri"/>
                <a:ea typeface="Titillium Web"/>
                <a:cs typeface="Titillium Web"/>
                <a:sym typeface="Titillium Web"/>
              </a:rPr>
              <a:t>Financial benefit &amp; resiliency</a:t>
            </a:r>
          </a:p>
        </p:txBody>
      </p:sp>
      <p:cxnSp>
        <p:nvCxnSpPr>
          <p:cNvPr id="24" name="Straight Arrow Connector 23">
            <a:extLst>
              <a:ext uri="{FF2B5EF4-FFF2-40B4-BE49-F238E27FC236}">
                <a16:creationId xmlns:a16="http://schemas.microsoft.com/office/drawing/2014/main" id="{DF1BA1AA-8F98-4646-89F0-2FD6BC616921}"/>
              </a:ext>
            </a:extLst>
          </p:cNvPr>
          <p:cNvCxnSpPr>
            <a:cxnSpLocks/>
          </p:cNvCxnSpPr>
          <p:nvPr/>
        </p:nvCxnSpPr>
        <p:spPr>
          <a:xfrm>
            <a:off x="5428301" y="5714812"/>
            <a:ext cx="340671"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25" name="Shape 237">
            <a:extLst>
              <a:ext uri="{FF2B5EF4-FFF2-40B4-BE49-F238E27FC236}">
                <a16:creationId xmlns:a16="http://schemas.microsoft.com/office/drawing/2014/main" id="{7B725FF6-43F8-45E2-B7C9-E43A3AD901E8}"/>
              </a:ext>
            </a:extLst>
          </p:cNvPr>
          <p:cNvSpPr txBox="1"/>
          <p:nvPr/>
        </p:nvSpPr>
        <p:spPr>
          <a:xfrm>
            <a:off x="9412787" y="5262347"/>
            <a:ext cx="2560984" cy="545199"/>
          </a:xfrm>
          <a:prstGeom prst="rect">
            <a:avLst/>
          </a:prstGeom>
          <a:noFill/>
          <a:ln>
            <a:noFill/>
          </a:ln>
        </p:spPr>
        <p:txBody>
          <a:bodyPr lIns="121900" tIns="121900" rIns="121900" bIns="121900" anchor="t" anchorCtr="0">
            <a:noAutofit/>
          </a:bodyPr>
          <a:lstStyle/>
          <a:p>
            <a:pPr defTabSz="1219170">
              <a:buClrTx/>
            </a:pPr>
            <a:r>
              <a:rPr lang="en" sz="2400" b="1">
                <a:solidFill>
                  <a:srgbClr val="C00000"/>
                </a:solidFill>
                <a:latin typeface="Calibri"/>
                <a:ea typeface="Titillium Web"/>
                <a:cs typeface="Titillium Web"/>
                <a:sym typeface="Titillium Web"/>
              </a:rPr>
              <a:t>A Step towards climate goals</a:t>
            </a:r>
          </a:p>
        </p:txBody>
      </p:sp>
      <p:cxnSp>
        <p:nvCxnSpPr>
          <p:cNvPr id="26" name="Straight Arrow Connector 25">
            <a:extLst>
              <a:ext uri="{FF2B5EF4-FFF2-40B4-BE49-F238E27FC236}">
                <a16:creationId xmlns:a16="http://schemas.microsoft.com/office/drawing/2014/main" id="{696138AD-7CB3-4BBA-8BE8-C846884C6ACC}"/>
              </a:ext>
            </a:extLst>
          </p:cNvPr>
          <p:cNvCxnSpPr>
            <a:cxnSpLocks/>
          </p:cNvCxnSpPr>
          <p:nvPr/>
        </p:nvCxnSpPr>
        <p:spPr>
          <a:xfrm>
            <a:off x="8840578" y="5731479"/>
            <a:ext cx="340671"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6619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animBg="1"/>
      <p:bldP spid="235" grpId="0" animBg="1"/>
      <p:bldP spid="236" grpId="0" animBg="1"/>
      <p:bldP spid="237" grpId="0"/>
      <p:bldP spid="238" grpId="0"/>
      <p:bldP spid="239" grpId="0"/>
      <p:bldP spid="10" grpId="0" animBg="1"/>
      <p:bldP spid="11" grpId="0"/>
      <p:bldP spid="15" grpId="0"/>
      <p:bldP spid="19" grpId="0"/>
      <p:bldP spid="21"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ctrTitle" idx="4294967295"/>
          </p:nvPr>
        </p:nvSpPr>
        <p:spPr>
          <a:xfrm>
            <a:off x="3149001" y="1810535"/>
            <a:ext cx="7383532" cy="1546399"/>
          </a:xfrm>
          <a:prstGeom prst="rect">
            <a:avLst/>
          </a:prstGeom>
        </p:spPr>
        <p:txBody>
          <a:bodyPr lIns="121900" tIns="121900" rIns="121900" bIns="121900" anchor="t" anchorCtr="0">
            <a:noAutofit/>
          </a:bodyPr>
          <a:lstStyle/>
          <a:p>
            <a:r>
              <a:rPr lang="en" sz="12800">
                <a:solidFill>
                  <a:srgbClr val="FFFFFF"/>
                </a:solidFill>
                <a:latin typeface="Franklin Gothic Demi Cond" panose="020B0706030402020204" pitchFamily="34" charset="0"/>
              </a:rPr>
              <a:t>Thank You!</a:t>
            </a:r>
          </a:p>
        </p:txBody>
      </p:sp>
      <p:sp>
        <p:nvSpPr>
          <p:cNvPr id="294" name="Shape 294"/>
          <p:cNvSpPr txBox="1">
            <a:spLocks noGrp="1"/>
          </p:cNvSpPr>
          <p:nvPr>
            <p:ph type="subTitle" idx="4294967295"/>
          </p:nvPr>
        </p:nvSpPr>
        <p:spPr>
          <a:xfrm>
            <a:off x="3414115" y="3356934"/>
            <a:ext cx="6175199" cy="2991199"/>
          </a:xfrm>
          <a:prstGeom prst="rect">
            <a:avLst/>
          </a:prstGeom>
        </p:spPr>
        <p:txBody>
          <a:bodyPr lIns="121900" tIns="121900" rIns="121900" bIns="121900" anchor="t" anchorCtr="0">
            <a:noAutofit/>
          </a:bodyPr>
          <a:lstStyle/>
          <a:p>
            <a:pPr>
              <a:spcBef>
                <a:spcPts val="0"/>
              </a:spcBef>
              <a:buNone/>
            </a:pPr>
            <a:endParaRPr lang="en" dirty="0">
              <a:solidFill>
                <a:srgbClr val="000000"/>
              </a:solidFill>
              <a:latin typeface="+mn-lt"/>
            </a:endParaRPr>
          </a:p>
          <a:p>
            <a:pPr>
              <a:spcBef>
                <a:spcPts val="0"/>
              </a:spcBef>
              <a:buNone/>
            </a:pPr>
            <a:endParaRPr lang="en" dirty="0">
              <a:solidFill>
                <a:srgbClr val="000000"/>
              </a:solidFill>
              <a:latin typeface="+mn-lt"/>
            </a:endParaRPr>
          </a:p>
          <a:p>
            <a:pPr>
              <a:spcBef>
                <a:spcPts val="0"/>
              </a:spcBef>
              <a:buNone/>
            </a:pPr>
            <a:r>
              <a:rPr lang="en" dirty="0">
                <a:solidFill>
                  <a:srgbClr val="000000"/>
                </a:solidFill>
                <a:latin typeface="+mn-lt"/>
              </a:rPr>
              <a:t>Doug Fowler, Senior Project Manager</a:t>
            </a:r>
          </a:p>
          <a:p>
            <a:pPr>
              <a:spcBef>
                <a:spcPts val="0"/>
              </a:spcBef>
              <a:buNone/>
            </a:pPr>
            <a:r>
              <a:rPr lang="en" dirty="0">
                <a:solidFill>
                  <a:srgbClr val="000000"/>
                </a:solidFill>
                <a:latin typeface="+mn-lt"/>
                <a:hlinkClick r:id="rId3"/>
              </a:rPr>
              <a:t>dfowler@habitatgsf.org</a:t>
            </a:r>
            <a:r>
              <a:rPr lang="en" dirty="0">
                <a:solidFill>
                  <a:srgbClr val="000000"/>
                </a:solidFill>
                <a:latin typeface="+mn-lt"/>
              </a:rPr>
              <a:t> | (415) 625-1002</a:t>
            </a:r>
          </a:p>
          <a:p>
            <a:pPr>
              <a:spcBef>
                <a:spcPts val="0"/>
              </a:spcBef>
              <a:buNone/>
            </a:pPr>
            <a:endParaRPr lang="en" dirty="0">
              <a:solidFill>
                <a:srgbClr val="000000"/>
              </a:solidFill>
              <a:latin typeface="+mn-lt"/>
            </a:endParaRPr>
          </a:p>
          <a:p>
            <a:pPr>
              <a:spcBef>
                <a:spcPts val="0"/>
              </a:spcBef>
              <a:buNone/>
            </a:pPr>
            <a:r>
              <a:rPr lang="en" dirty="0">
                <a:solidFill>
                  <a:srgbClr val="000000"/>
                </a:solidFill>
                <a:latin typeface="+mn-lt"/>
              </a:rPr>
              <a:t>Repairs Program Contact</a:t>
            </a:r>
          </a:p>
          <a:p>
            <a:pPr>
              <a:spcBef>
                <a:spcPts val="0"/>
              </a:spcBef>
              <a:buNone/>
            </a:pPr>
            <a:r>
              <a:rPr lang="en" dirty="0">
                <a:latin typeface="+mn-lt"/>
                <a:hlinkClick r:id="rId4"/>
              </a:rPr>
              <a:t>homerepairs@habitatgsf.org</a:t>
            </a:r>
            <a:r>
              <a:rPr lang="en" dirty="0">
                <a:latin typeface="+mn-lt"/>
              </a:rPr>
              <a:t> | (415) 625-1036</a:t>
            </a:r>
          </a:p>
        </p:txBody>
      </p:sp>
      <p:pic>
        <p:nvPicPr>
          <p:cNvPr id="3" name="Picture 2" descr="A person painting a window&#10;&#10;Description automatically generated with low confidence">
            <a:extLst>
              <a:ext uri="{FF2B5EF4-FFF2-40B4-BE49-F238E27FC236}">
                <a16:creationId xmlns:a16="http://schemas.microsoft.com/office/drawing/2014/main" id="{7BC819E4-3375-46ED-9743-2D9BC970125B}"/>
              </a:ext>
            </a:extLst>
          </p:cNvPr>
          <p:cNvPicPr>
            <a:picLocks noChangeAspect="1"/>
          </p:cNvPicPr>
          <p:nvPr/>
        </p:nvPicPr>
        <p:blipFill>
          <a:blip r:embed="rId5"/>
          <a:stretch>
            <a:fillRect/>
          </a:stretch>
        </p:blipFill>
        <p:spPr>
          <a:xfrm>
            <a:off x="427268" y="2445174"/>
            <a:ext cx="2464401" cy="1642533"/>
          </a:xfrm>
          <a:prstGeom prst="ellipse">
            <a:avLst/>
          </a:prstGeom>
          <a:ln w="63500" cap="rnd">
            <a:solidFill>
              <a:srgbClr val="333333"/>
            </a:solidFill>
          </a:ln>
          <a:effectLst>
            <a:softEdge rad="88900"/>
          </a:effectLst>
          <a:scene3d>
            <a:camera prst="orthographicFront"/>
            <a:lightRig rig="contrasting" dir="t">
              <a:rot lat="0" lon="0" rev="3000000"/>
            </a:lightRig>
          </a:scene3d>
          <a:sp3d>
            <a:bevelT w="0" h="0"/>
            <a:contourClr>
              <a:srgbClr val="333333"/>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403" y="467547"/>
            <a:ext cx="10210800" cy="1404437"/>
          </a:xfrm>
        </p:spPr>
        <p:txBody>
          <a:bodyPr>
            <a:noAutofit/>
          </a:bodyPr>
          <a:lstStyle/>
          <a:p>
            <a:r>
              <a:rPr lang="en-US" sz="4800" dirty="0"/>
              <a:t>Draft Berkeley Existing </a:t>
            </a:r>
            <a:r>
              <a:rPr lang="en-US" sz="4800" b="1" dirty="0">
                <a:solidFill>
                  <a:srgbClr val="5F0A1E"/>
                </a:solidFill>
              </a:rPr>
              <a:t>Buildings Electrification Strategy (BEBES)</a:t>
            </a:r>
          </a:p>
        </p:txBody>
      </p:sp>
      <p:sp>
        <p:nvSpPr>
          <p:cNvPr id="3" name="Subtitle 2"/>
          <p:cNvSpPr>
            <a:spLocks noGrp="1"/>
          </p:cNvSpPr>
          <p:nvPr>
            <p:ph type="subTitle" idx="1"/>
          </p:nvPr>
        </p:nvSpPr>
        <p:spPr>
          <a:xfrm>
            <a:off x="489561" y="2082895"/>
            <a:ext cx="11212483" cy="728412"/>
          </a:xfrm>
        </p:spPr>
        <p:txBody>
          <a:bodyPr/>
          <a:lstStyle/>
          <a:p>
            <a:r>
              <a:rPr lang="en-US" dirty="0">
                <a:solidFill>
                  <a:schemeClr val="tx2">
                    <a:lumMod val="65000"/>
                    <a:lumOff val="35000"/>
                  </a:schemeClr>
                </a:solidFill>
              </a:rPr>
              <a:t>BayREN Forum</a:t>
            </a:r>
          </a:p>
          <a:p>
            <a:r>
              <a:rPr lang="en-US" dirty="0">
                <a:solidFill>
                  <a:schemeClr val="tx2">
                    <a:lumMod val="65000"/>
                    <a:lumOff val="35000"/>
                  </a:schemeClr>
                </a:solidFill>
              </a:rPr>
              <a:t>September 1, 2021</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7701" b="20377"/>
          <a:stretch/>
        </p:blipFill>
        <p:spPr>
          <a:xfrm>
            <a:off x="-1" y="3492501"/>
            <a:ext cx="12207375" cy="3365500"/>
          </a:xfrm>
          <a:prstGeom prst="rect">
            <a:avLst/>
          </a:prstGeom>
        </p:spPr>
      </p:pic>
      <p:pic>
        <p:nvPicPr>
          <p:cNvPr id="5" name="Picture 4">
            <a:extLst>
              <a:ext uri="{FF2B5EF4-FFF2-40B4-BE49-F238E27FC236}">
                <a16:creationId xmlns:a16="http://schemas.microsoft.com/office/drawing/2014/main" id="{8704958C-ECA9-954D-A9FE-79D9188939B3}"/>
              </a:ext>
            </a:extLst>
          </p:cNvPr>
          <p:cNvPicPr>
            <a:picLocks noChangeAspect="1"/>
          </p:cNvPicPr>
          <p:nvPr/>
        </p:nvPicPr>
        <p:blipFill rotWithShape="1">
          <a:blip r:embed="rId4">
            <a:alphaModFix/>
          </a:blip>
          <a:srcRect l="1204" t="1204" r="2941" b="2540"/>
          <a:stretch/>
        </p:blipFill>
        <p:spPr>
          <a:xfrm>
            <a:off x="170832" y="100665"/>
            <a:ext cx="722894" cy="725919"/>
          </a:xfrm>
          <a:prstGeom prst="rect">
            <a:avLst/>
          </a:prstGeom>
          <a:ln>
            <a:noFill/>
          </a:ln>
          <a:effectLst>
            <a:softEdge rad="12700"/>
          </a:effectLst>
        </p:spPr>
      </p:pic>
    </p:spTree>
    <p:extLst>
      <p:ext uri="{BB962C8B-B14F-4D97-AF65-F5344CB8AC3E}">
        <p14:creationId xmlns:p14="http://schemas.microsoft.com/office/powerpoint/2010/main" val="387452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5"/>
          <p:cNvSpPr txBox="1">
            <a:spLocks noGrp="1"/>
          </p:cNvSpPr>
          <p:nvPr>
            <p:ph type="body" idx="1"/>
          </p:nvPr>
        </p:nvSpPr>
        <p:spPr>
          <a:xfrm>
            <a:off x="1" y="1110342"/>
            <a:ext cx="7885216" cy="5747657"/>
          </a:xfrm>
          <a:prstGeom prst="rect">
            <a:avLst/>
          </a:prstGeom>
          <a:solidFill>
            <a:schemeClr val="lt1">
              <a:alpha val="80000"/>
            </a:schemeClr>
          </a:solid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5F0A1E"/>
              </a:buClr>
              <a:buSzPts val="3200"/>
              <a:buChar char="•"/>
            </a:pPr>
            <a:r>
              <a:rPr lang="en-US" sz="3200" dirty="0"/>
              <a:t>Equitable electrification of all existing buildings</a:t>
            </a:r>
            <a:endParaRPr dirty="0"/>
          </a:p>
          <a:p>
            <a:pPr marL="685800" lvl="1" indent="-228600" algn="l" rtl="0">
              <a:lnSpc>
                <a:spcPct val="90000"/>
              </a:lnSpc>
              <a:spcBef>
                <a:spcPts val="500"/>
              </a:spcBef>
              <a:spcAft>
                <a:spcPts val="0"/>
              </a:spcAft>
              <a:buClr>
                <a:srgbClr val="5F0A1E"/>
              </a:buClr>
              <a:buSzPts val="2800"/>
              <a:buChar char="•"/>
            </a:pPr>
            <a:r>
              <a:rPr lang="en-US" sz="2800" dirty="0"/>
              <a:t>Determine date possible</a:t>
            </a:r>
            <a:endParaRPr dirty="0"/>
          </a:p>
          <a:p>
            <a:pPr marL="685800" lvl="1" indent="-228600" algn="l" rtl="0">
              <a:lnSpc>
                <a:spcPct val="90000"/>
              </a:lnSpc>
              <a:spcBef>
                <a:spcPts val="500"/>
              </a:spcBef>
              <a:spcAft>
                <a:spcPts val="0"/>
              </a:spcAft>
              <a:buClr>
                <a:srgbClr val="5F0A1E"/>
              </a:buClr>
              <a:buSzPts val="2800"/>
              <a:buChar char="•"/>
            </a:pPr>
            <a:r>
              <a:rPr lang="en-US" sz="2800" dirty="0"/>
              <a:t>Provide short- and long-term solutions</a:t>
            </a:r>
            <a:endParaRPr dirty="0"/>
          </a:p>
          <a:p>
            <a:pPr marL="685800" lvl="1" indent="-228600" algn="l" rtl="0">
              <a:lnSpc>
                <a:spcPct val="90000"/>
              </a:lnSpc>
              <a:spcBef>
                <a:spcPts val="500"/>
              </a:spcBef>
              <a:spcAft>
                <a:spcPts val="0"/>
              </a:spcAft>
              <a:buClr>
                <a:srgbClr val="5F0A1E"/>
              </a:buClr>
              <a:buSzPts val="2800"/>
              <a:buChar char="•"/>
            </a:pPr>
            <a:r>
              <a:rPr lang="en-US" sz="2800" dirty="0"/>
              <a:t>Focused on low-rise residential buildings</a:t>
            </a:r>
            <a:endParaRPr dirty="0"/>
          </a:p>
          <a:p>
            <a:pPr marL="228600" lvl="0" indent="-228600" algn="l" rtl="0">
              <a:lnSpc>
                <a:spcPct val="90000"/>
              </a:lnSpc>
              <a:spcBef>
                <a:spcPts val="1000"/>
              </a:spcBef>
              <a:spcAft>
                <a:spcPts val="0"/>
              </a:spcAft>
              <a:buClr>
                <a:srgbClr val="5F0A1E"/>
              </a:buClr>
              <a:buSzPts val="3200"/>
              <a:buChar char="•"/>
            </a:pPr>
            <a:r>
              <a:rPr lang="en-US" sz="3200" dirty="0"/>
              <a:t>Building stock analysis</a:t>
            </a:r>
            <a:endParaRPr dirty="0"/>
          </a:p>
          <a:p>
            <a:pPr marL="228600" lvl="0" indent="-228600" algn="l" rtl="0">
              <a:lnSpc>
                <a:spcPct val="90000"/>
              </a:lnSpc>
              <a:spcBef>
                <a:spcPts val="1000"/>
              </a:spcBef>
              <a:spcAft>
                <a:spcPts val="0"/>
              </a:spcAft>
              <a:buClr>
                <a:srgbClr val="5F0A1E"/>
              </a:buClr>
              <a:buSzPts val="3200"/>
              <a:buChar char="•"/>
            </a:pPr>
            <a:r>
              <a:rPr lang="en-US" sz="3200" dirty="0"/>
              <a:t>Cost &amp; savings modeling data analysis</a:t>
            </a:r>
            <a:endParaRPr dirty="0"/>
          </a:p>
          <a:p>
            <a:pPr marL="228600" lvl="0" indent="-228600" algn="l" rtl="0">
              <a:lnSpc>
                <a:spcPct val="90000"/>
              </a:lnSpc>
              <a:spcBef>
                <a:spcPts val="1000"/>
              </a:spcBef>
              <a:spcAft>
                <a:spcPts val="0"/>
              </a:spcAft>
              <a:buClr>
                <a:srgbClr val="5F0A1E"/>
              </a:buClr>
              <a:buSzPts val="3200"/>
              <a:buChar char="•"/>
            </a:pPr>
            <a:r>
              <a:rPr lang="en-US" sz="3200" dirty="0"/>
              <a:t>Community engagement</a:t>
            </a:r>
            <a:endParaRPr dirty="0"/>
          </a:p>
        </p:txBody>
      </p:sp>
      <p:sp>
        <p:nvSpPr>
          <p:cNvPr id="71" name="Google Shape;71;p5"/>
          <p:cNvSpPr txBox="1">
            <a:spLocks noGrp="1"/>
          </p:cNvSpPr>
          <p:nvPr>
            <p:ph type="title"/>
          </p:nvPr>
        </p:nvSpPr>
        <p:spPr>
          <a:xfrm>
            <a:off x="183243" y="0"/>
            <a:ext cx="10515600" cy="1037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orbel"/>
              <a:buNone/>
            </a:pPr>
            <a:r>
              <a:rPr lang="en-US" dirty="0"/>
              <a:t>Project Scope</a:t>
            </a:r>
            <a:endParaRPr dirty="0"/>
          </a:p>
        </p:txBody>
      </p:sp>
      <p:pic>
        <p:nvPicPr>
          <p:cNvPr id="2" name="Picture 1"/>
          <p:cNvPicPr>
            <a:picLocks noChangeAspect="1"/>
          </p:cNvPicPr>
          <p:nvPr/>
        </p:nvPicPr>
        <p:blipFill>
          <a:blip r:embed="rId3"/>
          <a:stretch>
            <a:fillRect/>
          </a:stretch>
        </p:blipFill>
        <p:spPr>
          <a:xfrm>
            <a:off x="7911929" y="1211393"/>
            <a:ext cx="3593160" cy="4639863"/>
          </a:xfrm>
          <a:prstGeom prst="rect">
            <a:avLst/>
          </a:prstGeom>
          <a:ln>
            <a:solidFill>
              <a:schemeClr val="tx2"/>
            </a:solidFill>
          </a:ln>
        </p:spPr>
      </p:pic>
      <p:sp>
        <p:nvSpPr>
          <p:cNvPr id="5" name="Rectangle 4"/>
          <p:cNvSpPr/>
          <p:nvPr/>
        </p:nvSpPr>
        <p:spPr>
          <a:xfrm>
            <a:off x="6625653" y="6205929"/>
            <a:ext cx="616571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F0A1E"/>
                </a:solidFill>
                <a:effectLst/>
                <a:uLnTx/>
                <a:uFillTx/>
                <a:latin typeface="Corbel"/>
                <a:ea typeface="+mn-ea"/>
                <a:cs typeface="+mn-cs"/>
              </a:rPr>
              <a:t>www.cityofberkeley.info/electrification</a:t>
            </a:r>
          </a:p>
        </p:txBody>
      </p:sp>
    </p:spTree>
    <p:extLst>
      <p:ext uri="{BB962C8B-B14F-4D97-AF65-F5344CB8AC3E}">
        <p14:creationId xmlns:p14="http://schemas.microsoft.com/office/powerpoint/2010/main" val="398533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76" y="0"/>
            <a:ext cx="11920846" cy="1037545"/>
          </a:xfrm>
        </p:spPr>
        <p:txBody>
          <a:bodyPr>
            <a:normAutofit/>
          </a:bodyPr>
          <a:lstStyle/>
          <a:p>
            <a:r>
              <a:rPr lang="en-US" dirty="0"/>
              <a:t>Green the Church &amp; Berkeley Black Ecumenical Ministerial Alliance (BBEMA) Electrification Meeting</a:t>
            </a:r>
          </a:p>
        </p:txBody>
      </p:sp>
      <p:pic>
        <p:nvPicPr>
          <p:cNvPr id="3" name="Picture 2">
            <a:extLst>
              <a:ext uri="{FF2B5EF4-FFF2-40B4-BE49-F238E27FC236}">
                <a16:creationId xmlns:a16="http://schemas.microsoft.com/office/drawing/2014/main" id="{DF53F99F-F6D7-460F-9B07-02CC840B8DC2}"/>
              </a:ext>
            </a:extLst>
          </p:cNvPr>
          <p:cNvPicPr>
            <a:picLocks noChangeAspect="1"/>
          </p:cNvPicPr>
          <p:nvPr/>
        </p:nvPicPr>
        <p:blipFill>
          <a:blip r:embed="rId3"/>
          <a:stretch>
            <a:fillRect/>
          </a:stretch>
        </p:blipFill>
        <p:spPr>
          <a:xfrm>
            <a:off x="2919490" y="1176441"/>
            <a:ext cx="6353019" cy="5356623"/>
          </a:xfrm>
          <a:prstGeom prst="rect">
            <a:avLst/>
          </a:prstGeom>
        </p:spPr>
      </p:pic>
    </p:spTree>
    <p:extLst>
      <p:ext uri="{BB962C8B-B14F-4D97-AF65-F5344CB8AC3E}">
        <p14:creationId xmlns:p14="http://schemas.microsoft.com/office/powerpoint/2010/main" val="142387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srcRect t="11837"/>
          <a:stretch/>
        </p:blipFill>
        <p:spPr>
          <a:xfrm>
            <a:off x="2821594" y="1126997"/>
            <a:ext cx="6152322" cy="5731003"/>
          </a:xfrm>
          <a:prstGeom prst="rect">
            <a:avLst/>
          </a:prstGeom>
        </p:spPr>
      </p:pic>
      <p:sp>
        <p:nvSpPr>
          <p:cNvPr id="2" name="Title 1"/>
          <p:cNvSpPr>
            <a:spLocks noGrp="1"/>
          </p:cNvSpPr>
          <p:nvPr>
            <p:ph type="title"/>
          </p:nvPr>
        </p:nvSpPr>
        <p:spPr>
          <a:xfrm>
            <a:off x="175076" y="0"/>
            <a:ext cx="11920846" cy="1037545"/>
          </a:xfrm>
        </p:spPr>
        <p:txBody>
          <a:bodyPr>
            <a:normAutofit/>
          </a:bodyPr>
          <a:lstStyle/>
          <a:p>
            <a:r>
              <a:rPr lang="en-US" dirty="0"/>
              <a:t>Green the Church &amp; BBEMA Electrification Meeting</a:t>
            </a:r>
          </a:p>
        </p:txBody>
      </p:sp>
    </p:spTree>
    <p:extLst>
      <p:ext uri="{BB962C8B-B14F-4D97-AF65-F5344CB8AC3E}">
        <p14:creationId xmlns:p14="http://schemas.microsoft.com/office/powerpoint/2010/main" val="71172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76" y="0"/>
            <a:ext cx="11920846" cy="1037545"/>
          </a:xfrm>
        </p:spPr>
        <p:txBody>
          <a:bodyPr>
            <a:normAutofit/>
          </a:bodyPr>
          <a:lstStyle/>
          <a:p>
            <a:r>
              <a:rPr lang="en-US" dirty="0"/>
              <a:t>“Traditional” Outreach vs. Targeted Engagement</a:t>
            </a:r>
          </a:p>
        </p:txBody>
      </p:sp>
      <p:graphicFrame>
        <p:nvGraphicFramePr>
          <p:cNvPr id="5" name="Chart 4"/>
          <p:cNvGraphicFramePr/>
          <p:nvPr>
            <p:extLst/>
          </p:nvPr>
        </p:nvGraphicFramePr>
        <p:xfrm>
          <a:off x="736600" y="1169125"/>
          <a:ext cx="10850154" cy="568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0995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title"/>
          </p:nvPr>
        </p:nvSpPr>
        <p:spPr>
          <a:xfrm>
            <a:off x="183243" y="0"/>
            <a:ext cx="10515600" cy="1037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orbel"/>
              <a:buNone/>
            </a:pPr>
            <a:r>
              <a:rPr lang="en-US" dirty="0"/>
              <a:t>Draft Equity Guardrails</a:t>
            </a:r>
            <a:endParaRPr dirty="0"/>
          </a:p>
        </p:txBody>
      </p:sp>
      <p:sp>
        <p:nvSpPr>
          <p:cNvPr id="353" name="Google Shape;353;p24"/>
          <p:cNvSpPr txBox="1"/>
          <p:nvPr/>
        </p:nvSpPr>
        <p:spPr>
          <a:xfrm>
            <a:off x="290751" y="2360755"/>
            <a:ext cx="2588705" cy="49538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D1D51"/>
              </a:buClr>
              <a:buSzPts val="1800"/>
              <a:buFont typeface="Arial"/>
              <a:buNone/>
              <a:tabLst/>
              <a:defRPr/>
            </a:pPr>
            <a:r>
              <a:rPr kumimoji="0" lang="en-US" sz="1800" b="1" i="0" u="none" strike="noStrike" kern="1200" cap="none" spc="0" normalizeH="0" baseline="0" noProof="0" dirty="0">
                <a:ln>
                  <a:noFill/>
                </a:ln>
                <a:solidFill>
                  <a:srgbClr val="0D1D51"/>
                </a:solidFill>
                <a:effectLst/>
                <a:uLnTx/>
                <a:uFillTx/>
                <a:latin typeface="Corbel"/>
                <a:ea typeface="Corbel"/>
                <a:cs typeface="Corbel"/>
                <a:sym typeface="Corbel"/>
              </a:rPr>
              <a:t>ACCESS TO HEALTH &amp; SAFETY BENEFITS</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354" name="Google Shape;354;p24"/>
          <p:cNvSpPr txBox="1"/>
          <p:nvPr/>
        </p:nvSpPr>
        <p:spPr>
          <a:xfrm>
            <a:off x="290751" y="2989944"/>
            <a:ext cx="2879459" cy="212149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5F0A1E"/>
              </a:buClr>
              <a:buSzPts val="1800"/>
              <a:buFont typeface="Arial"/>
              <a:buNone/>
              <a:tabLst/>
              <a:defRPr/>
            </a:pPr>
            <a:r>
              <a:rPr kumimoji="0" lang="en-US" sz="1800" b="0" i="0" u="none" strike="noStrike" kern="1200" cap="none" spc="0" normalizeH="0" baseline="0" noProof="0" dirty="0">
                <a:ln>
                  <a:noFill/>
                </a:ln>
                <a:solidFill>
                  <a:srgbClr val="5F0A1E"/>
                </a:solidFill>
                <a:effectLst/>
                <a:uLnTx/>
                <a:uFillTx/>
                <a:latin typeface="Corbel"/>
                <a:ea typeface="Corbel"/>
                <a:cs typeface="Corbel"/>
                <a:sym typeface="Corbel"/>
              </a:rPr>
              <a:t>Ensure equitable access  to marginalized communities and others most impacted by climate change, to health, safety and comfort benefits from electrification for both home owners and renters. Due to the upfront costs of electrification, many households will need financial support to have access to high quality upgrades and the benefits of electrification, including long-term cost savings.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355" name="Google Shape;355;p24"/>
          <p:cNvSpPr txBox="1"/>
          <p:nvPr/>
        </p:nvSpPr>
        <p:spPr>
          <a:xfrm>
            <a:off x="6241967" y="2380488"/>
            <a:ext cx="2588705" cy="49538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D1D51"/>
              </a:buClr>
              <a:buSzPts val="1800"/>
              <a:buFont typeface="Arial"/>
              <a:buNone/>
              <a:tabLst/>
              <a:defRPr/>
            </a:pPr>
            <a:r>
              <a:rPr kumimoji="0" lang="en-US" sz="1800" b="1" i="0" u="none" strike="noStrike" kern="1200" cap="none" spc="0" normalizeH="0" baseline="0" noProof="0" dirty="0">
                <a:ln>
                  <a:noFill/>
                </a:ln>
                <a:solidFill>
                  <a:srgbClr val="0D1D51"/>
                </a:solidFill>
                <a:effectLst/>
                <a:uLnTx/>
                <a:uFillTx/>
                <a:latin typeface="Corbel"/>
                <a:ea typeface="Corbel"/>
                <a:cs typeface="Corbel"/>
                <a:sym typeface="Corbel"/>
              </a:rPr>
              <a:t>MAXIMIZE EASE OF INSTALLATION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356" name="Google Shape;356;p24"/>
          <p:cNvSpPr txBox="1"/>
          <p:nvPr/>
        </p:nvSpPr>
        <p:spPr>
          <a:xfrm>
            <a:off x="6133108" y="3002018"/>
            <a:ext cx="2806421" cy="174900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5F0A1E"/>
              </a:buClr>
              <a:buSzPts val="1800"/>
              <a:buFont typeface="Arial"/>
              <a:buNone/>
              <a:tabLst/>
              <a:defRPr/>
            </a:pPr>
            <a:r>
              <a:rPr kumimoji="0" lang="en-US" sz="1800" b="0" i="0" u="none" strike="noStrike" kern="1200" cap="none" spc="0" normalizeH="0" baseline="0" noProof="0" dirty="0">
                <a:ln>
                  <a:noFill/>
                </a:ln>
                <a:solidFill>
                  <a:srgbClr val="5F0A1E"/>
                </a:solidFill>
                <a:effectLst/>
                <a:uLnTx/>
                <a:uFillTx/>
                <a:latin typeface="Corbel"/>
                <a:ea typeface="Corbel"/>
                <a:cs typeface="Corbel"/>
                <a:sym typeface="Corbel"/>
              </a:rPr>
              <a:t>Ensure that incentives and programs for the community provide meaningful support to renters, owners, and marginalized community members to provide a simple process that minimizes the burdens and impacts associated with the installation of high quality electric equipment installed by a fairly paid and well trained workforce</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357" name="Google Shape;357;p24"/>
          <p:cNvSpPr txBox="1"/>
          <p:nvPr/>
        </p:nvSpPr>
        <p:spPr>
          <a:xfrm>
            <a:off x="3208838" y="2438899"/>
            <a:ext cx="2588705" cy="49538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D1D51"/>
              </a:buClr>
              <a:buSzPts val="1800"/>
              <a:buFont typeface="Arial"/>
              <a:buNone/>
              <a:tabLst/>
              <a:defRPr/>
            </a:pPr>
            <a:r>
              <a:rPr kumimoji="0" lang="en-US" sz="1800" b="1" i="0" u="none" strike="noStrike" kern="1200" cap="none" spc="0" normalizeH="0" baseline="0" noProof="0" dirty="0">
                <a:ln>
                  <a:noFill/>
                </a:ln>
                <a:solidFill>
                  <a:srgbClr val="0D1D51"/>
                </a:solidFill>
                <a:effectLst/>
                <a:uLnTx/>
                <a:uFillTx/>
                <a:latin typeface="Corbel"/>
                <a:ea typeface="Corbel"/>
                <a:cs typeface="Corbel"/>
                <a:sym typeface="Corbel"/>
              </a:rPr>
              <a:t>ACCESS TO ECONOMIC BENEFITS</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358" name="Google Shape;358;p24"/>
          <p:cNvSpPr txBox="1"/>
          <p:nvPr/>
        </p:nvSpPr>
        <p:spPr>
          <a:xfrm>
            <a:off x="3080750" y="3002018"/>
            <a:ext cx="2716793" cy="174900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5F0A1E"/>
              </a:buClr>
              <a:buSzPts val="1800"/>
              <a:buFont typeface="Arial"/>
              <a:buNone/>
              <a:tabLst/>
              <a:defRPr/>
            </a:pPr>
            <a:r>
              <a:rPr kumimoji="0" lang="en-US" sz="1800" b="0" i="0" u="none" strike="noStrike" kern="1200" cap="none" spc="0" normalizeH="0" baseline="0" noProof="0" dirty="0">
                <a:ln>
                  <a:noFill/>
                </a:ln>
                <a:solidFill>
                  <a:srgbClr val="5F0A1E"/>
                </a:solidFill>
                <a:effectLst/>
                <a:uLnTx/>
                <a:uFillTx/>
                <a:latin typeface="Corbel"/>
                <a:ea typeface="Corbel"/>
                <a:cs typeface="Corbel"/>
                <a:sym typeface="Corbel"/>
              </a:rPr>
              <a:t>Ensure all community members, especially marginalized communities have equitable access to affordable funding and financing mechanisms, and to high-road job opportunities.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359" name="Google Shape;359;p24"/>
          <p:cNvSpPr txBox="1"/>
          <p:nvPr/>
        </p:nvSpPr>
        <p:spPr>
          <a:xfrm>
            <a:off x="8995363" y="2361851"/>
            <a:ext cx="2588705" cy="49538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D1D51"/>
              </a:buClr>
              <a:buSzPts val="1800"/>
              <a:buFont typeface="Arial"/>
              <a:buNone/>
              <a:tabLst/>
              <a:defRPr/>
            </a:pPr>
            <a:r>
              <a:rPr kumimoji="0" lang="en-US" sz="1800" b="1" i="0" u="none" strike="noStrike" kern="1200" cap="none" spc="0" normalizeH="0" baseline="0" noProof="0" dirty="0">
                <a:ln>
                  <a:noFill/>
                </a:ln>
                <a:solidFill>
                  <a:srgbClr val="0D1D51"/>
                </a:solidFill>
                <a:effectLst/>
                <a:uLnTx/>
                <a:uFillTx/>
                <a:latin typeface="Corbel"/>
                <a:ea typeface="Corbel"/>
                <a:cs typeface="Corbel"/>
                <a:sym typeface="Corbel"/>
              </a:rPr>
              <a:t>PROMOTE HOUSING AFFORDABILITY &amp; ANTI-DISPLACEMENT</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360" name="Google Shape;360;p24"/>
          <p:cNvSpPr txBox="1"/>
          <p:nvPr/>
        </p:nvSpPr>
        <p:spPr>
          <a:xfrm>
            <a:off x="8995360" y="3190702"/>
            <a:ext cx="2588705" cy="174900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5F0A1E"/>
              </a:buClr>
              <a:buSzPts val="1800"/>
              <a:buFont typeface="Arial"/>
              <a:buNone/>
              <a:tabLst/>
              <a:defRPr/>
            </a:pPr>
            <a:r>
              <a:rPr kumimoji="0" lang="en-US" sz="1800" b="0" i="0" u="none" strike="noStrike" kern="1200" cap="none" spc="0" normalizeH="0" baseline="0" noProof="0" dirty="0">
                <a:ln>
                  <a:noFill/>
                </a:ln>
                <a:solidFill>
                  <a:srgbClr val="5F0A1E"/>
                </a:solidFill>
                <a:effectLst/>
                <a:uLnTx/>
                <a:uFillTx/>
                <a:latin typeface="Corbel"/>
                <a:ea typeface="Corbel"/>
                <a:cs typeface="Corbel"/>
                <a:sym typeface="Corbel"/>
              </a:rPr>
              <a:t>Ensure upgrades don’t displace renters or over-burden homeowners. Programs should support housing production, housing preservation, and tenant protections.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pic>
        <p:nvPicPr>
          <p:cNvPr id="361" name="Google Shape;361;p24"/>
          <p:cNvPicPr preferRelativeResize="0"/>
          <p:nvPr/>
        </p:nvPicPr>
        <p:blipFill rotWithShape="1">
          <a:blip r:embed="rId3">
            <a:alphaModFix/>
          </a:blip>
          <a:srcRect/>
          <a:stretch/>
        </p:blipFill>
        <p:spPr>
          <a:xfrm>
            <a:off x="6875920" y="998011"/>
            <a:ext cx="1320800" cy="1320800"/>
          </a:xfrm>
          <a:prstGeom prst="rect">
            <a:avLst/>
          </a:prstGeom>
          <a:noFill/>
          <a:ln>
            <a:noFill/>
          </a:ln>
        </p:spPr>
      </p:pic>
      <p:pic>
        <p:nvPicPr>
          <p:cNvPr id="362" name="Google Shape;362;p24"/>
          <p:cNvPicPr preferRelativeResize="0"/>
          <p:nvPr/>
        </p:nvPicPr>
        <p:blipFill rotWithShape="1">
          <a:blip r:embed="rId4">
            <a:alphaModFix/>
          </a:blip>
          <a:srcRect/>
          <a:stretch/>
        </p:blipFill>
        <p:spPr>
          <a:xfrm>
            <a:off x="3914083" y="1068209"/>
            <a:ext cx="1178213" cy="1178213"/>
          </a:xfrm>
          <a:prstGeom prst="rect">
            <a:avLst/>
          </a:prstGeom>
          <a:noFill/>
          <a:ln>
            <a:noFill/>
          </a:ln>
        </p:spPr>
      </p:pic>
      <p:pic>
        <p:nvPicPr>
          <p:cNvPr id="363" name="Google Shape;363;p24"/>
          <p:cNvPicPr preferRelativeResize="0"/>
          <p:nvPr/>
        </p:nvPicPr>
        <p:blipFill rotWithShape="1">
          <a:blip r:embed="rId5">
            <a:alphaModFix/>
          </a:blip>
          <a:srcRect/>
          <a:stretch/>
        </p:blipFill>
        <p:spPr>
          <a:xfrm>
            <a:off x="9764121" y="1192901"/>
            <a:ext cx="1051185" cy="1053521"/>
          </a:xfrm>
          <a:prstGeom prst="rect">
            <a:avLst/>
          </a:prstGeom>
          <a:noFill/>
          <a:ln>
            <a:noFill/>
          </a:ln>
        </p:spPr>
      </p:pic>
      <p:pic>
        <p:nvPicPr>
          <p:cNvPr id="364" name="Google Shape;364;p24"/>
          <p:cNvPicPr preferRelativeResize="0"/>
          <p:nvPr/>
        </p:nvPicPr>
        <p:blipFill rotWithShape="1">
          <a:blip r:embed="rId6">
            <a:alphaModFix/>
          </a:blip>
          <a:srcRect/>
          <a:stretch/>
        </p:blipFill>
        <p:spPr>
          <a:xfrm>
            <a:off x="938968" y="1185859"/>
            <a:ext cx="1132952" cy="11329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895"/>
            <a:ext cx="10515600" cy="1037545"/>
          </a:xfrm>
        </p:spPr>
        <p:txBody>
          <a:bodyPr/>
          <a:lstStyle/>
          <a:p>
            <a:r>
              <a:rPr lang="en-US" dirty="0"/>
              <a:t> Draft Strategy Overview</a:t>
            </a:r>
          </a:p>
        </p:txBody>
      </p:sp>
      <p:pic>
        <p:nvPicPr>
          <p:cNvPr id="4" name="Picture 3"/>
          <p:cNvPicPr>
            <a:picLocks noChangeAspect="1"/>
          </p:cNvPicPr>
          <p:nvPr/>
        </p:nvPicPr>
        <p:blipFill>
          <a:blip r:embed="rId3"/>
          <a:stretch>
            <a:fillRect/>
          </a:stretch>
        </p:blipFill>
        <p:spPr>
          <a:xfrm>
            <a:off x="2113452" y="1116737"/>
            <a:ext cx="7965096" cy="5741263"/>
          </a:xfrm>
          <a:prstGeom prst="rect">
            <a:avLst/>
          </a:prstGeom>
        </p:spPr>
      </p:pic>
    </p:spTree>
    <p:extLst>
      <p:ext uri="{BB962C8B-B14F-4D97-AF65-F5344CB8AC3E}">
        <p14:creationId xmlns:p14="http://schemas.microsoft.com/office/powerpoint/2010/main" val="4278276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50"/>
          <p:cNvSpPr txBox="1">
            <a:spLocks noGrp="1"/>
          </p:cNvSpPr>
          <p:nvPr>
            <p:ph type="body" idx="1"/>
          </p:nvPr>
        </p:nvSpPr>
        <p:spPr>
          <a:xfrm>
            <a:off x="0" y="1054900"/>
            <a:ext cx="7659300" cy="5803200"/>
          </a:xfrm>
          <a:prstGeom prst="rect">
            <a:avLst/>
          </a:prstGeom>
          <a:solidFill>
            <a:schemeClr val="lt1">
              <a:alpha val="80000"/>
            </a:schemeClr>
          </a:solidFill>
          <a:ln>
            <a:noFill/>
          </a:ln>
        </p:spPr>
        <p:txBody>
          <a:bodyPr spcFirstLastPara="1" wrap="square" lIns="91425" tIns="45700" rIns="91425" bIns="45700" anchor="t" anchorCtr="0">
            <a:noAutofit/>
          </a:bodyPr>
          <a:lstStyle/>
          <a:p>
            <a:pPr marL="228600" lvl="0" indent="-222250" algn="l" rtl="0">
              <a:lnSpc>
                <a:spcPct val="90000"/>
              </a:lnSpc>
              <a:spcBef>
                <a:spcPts val="0"/>
              </a:spcBef>
              <a:spcAft>
                <a:spcPts val="0"/>
              </a:spcAft>
              <a:buClr>
                <a:srgbClr val="5F0A1E"/>
              </a:buClr>
              <a:buSzPts val="2700"/>
              <a:buChar char="•"/>
            </a:pPr>
            <a:r>
              <a:rPr lang="en-US" sz="2700" dirty="0"/>
              <a:t>What can be applied to other cities?</a:t>
            </a:r>
            <a:endParaRPr sz="2700" dirty="0"/>
          </a:p>
          <a:p>
            <a:pPr marL="685800" lvl="1" indent="-222250" algn="l" rtl="0">
              <a:lnSpc>
                <a:spcPct val="90000"/>
              </a:lnSpc>
              <a:spcBef>
                <a:spcPts val="500"/>
              </a:spcBef>
              <a:spcAft>
                <a:spcPts val="0"/>
              </a:spcAft>
              <a:buClr>
                <a:srgbClr val="5F0A1E"/>
              </a:buClr>
              <a:buSzPts val="2300"/>
              <a:buChar char="•"/>
            </a:pPr>
            <a:r>
              <a:rPr lang="en-US" sz="2300" dirty="0"/>
              <a:t>Equity guardrails &amp; framework</a:t>
            </a:r>
            <a:endParaRPr sz="2300" dirty="0"/>
          </a:p>
          <a:p>
            <a:pPr marL="685800" lvl="1" indent="-222250" algn="l" rtl="0">
              <a:lnSpc>
                <a:spcPct val="90000"/>
              </a:lnSpc>
              <a:spcBef>
                <a:spcPts val="500"/>
              </a:spcBef>
              <a:spcAft>
                <a:spcPts val="0"/>
              </a:spcAft>
              <a:buClr>
                <a:srgbClr val="5F0A1E"/>
              </a:buClr>
              <a:buSzPts val="2300"/>
              <a:buChar char="•"/>
            </a:pPr>
            <a:r>
              <a:rPr lang="en-US" sz="2300" dirty="0"/>
              <a:t>Building analysis and cost analysis will only apply to similar city makeups, climate zones</a:t>
            </a:r>
            <a:endParaRPr sz="2300" dirty="0"/>
          </a:p>
          <a:p>
            <a:pPr marL="228600" lvl="0" indent="-222250" algn="l" rtl="0">
              <a:lnSpc>
                <a:spcPct val="90000"/>
              </a:lnSpc>
              <a:spcBef>
                <a:spcPts val="1000"/>
              </a:spcBef>
              <a:spcAft>
                <a:spcPts val="0"/>
              </a:spcAft>
              <a:buClr>
                <a:srgbClr val="5F0A1E"/>
              </a:buClr>
              <a:buSzPts val="2700"/>
              <a:buChar char="•"/>
            </a:pPr>
            <a:r>
              <a:rPr lang="en-US" sz="2700" dirty="0"/>
              <a:t>What is a good starting place for other cities?</a:t>
            </a:r>
            <a:endParaRPr sz="2700" dirty="0"/>
          </a:p>
          <a:p>
            <a:pPr marL="685800" lvl="1" indent="-222250" algn="l" rtl="0">
              <a:lnSpc>
                <a:spcPct val="90000"/>
              </a:lnSpc>
              <a:spcBef>
                <a:spcPts val="500"/>
              </a:spcBef>
              <a:spcAft>
                <a:spcPts val="0"/>
              </a:spcAft>
              <a:buClr>
                <a:srgbClr val="5F0A1E"/>
              </a:buClr>
              <a:buSzPts val="2300"/>
              <a:buChar char="•"/>
            </a:pPr>
            <a:r>
              <a:rPr lang="en-US" sz="2300" dirty="0"/>
              <a:t>Community engagement with equity focus</a:t>
            </a:r>
          </a:p>
          <a:p>
            <a:pPr marL="685800" lvl="1" indent="-222250">
              <a:buSzPts val="2300"/>
            </a:pPr>
            <a:r>
              <a:rPr lang="en-US" sz="2300" dirty="0"/>
              <a:t>Building inventories</a:t>
            </a:r>
          </a:p>
          <a:p>
            <a:pPr marL="685800" lvl="1" indent="-222250">
              <a:buSzPts val="2300"/>
            </a:pPr>
            <a:r>
              <a:rPr lang="en-US" sz="2300" dirty="0"/>
              <a:t>Socioeconomic mapping</a:t>
            </a:r>
          </a:p>
          <a:p>
            <a:pPr marL="685800" lvl="1" indent="-222250">
              <a:buSzPts val="2300"/>
            </a:pPr>
            <a:r>
              <a:rPr lang="en-US" sz="2300" dirty="0"/>
              <a:t>Pilot projects</a:t>
            </a:r>
            <a:endParaRPr sz="2300" dirty="0"/>
          </a:p>
          <a:p>
            <a:pPr marL="228600" lvl="0" indent="-222250" algn="l" rtl="0">
              <a:lnSpc>
                <a:spcPct val="90000"/>
              </a:lnSpc>
              <a:spcBef>
                <a:spcPts val="1000"/>
              </a:spcBef>
              <a:spcAft>
                <a:spcPts val="0"/>
              </a:spcAft>
              <a:buClr>
                <a:srgbClr val="5F0A1E"/>
              </a:buClr>
              <a:buSzPts val="2700"/>
              <a:buChar char="•"/>
            </a:pPr>
            <a:r>
              <a:rPr lang="en-US" sz="2700" dirty="0"/>
              <a:t>How can we take collective action as cities?</a:t>
            </a:r>
            <a:endParaRPr sz="2700" dirty="0"/>
          </a:p>
          <a:p>
            <a:pPr marL="685800" lvl="1" indent="-222250" algn="l" rtl="0">
              <a:lnSpc>
                <a:spcPct val="90000"/>
              </a:lnSpc>
              <a:spcBef>
                <a:spcPts val="500"/>
              </a:spcBef>
              <a:spcAft>
                <a:spcPts val="0"/>
              </a:spcAft>
              <a:buClr>
                <a:srgbClr val="5F0A1E"/>
              </a:buClr>
              <a:buSzPts val="2300"/>
              <a:buChar char="•"/>
            </a:pPr>
            <a:r>
              <a:rPr lang="en-US" sz="2300" dirty="0"/>
              <a:t>Advocate for accessible funding &amp; financing programs</a:t>
            </a:r>
            <a:endParaRPr sz="2300" dirty="0"/>
          </a:p>
          <a:p>
            <a:pPr marL="685800" lvl="1" indent="-222250" algn="l" rtl="0">
              <a:lnSpc>
                <a:spcPct val="90000"/>
              </a:lnSpc>
              <a:spcBef>
                <a:spcPts val="500"/>
              </a:spcBef>
              <a:spcAft>
                <a:spcPts val="0"/>
              </a:spcAft>
              <a:buClr>
                <a:srgbClr val="5F0A1E"/>
              </a:buClr>
              <a:buSzPts val="2300"/>
              <a:buChar char="•"/>
            </a:pPr>
            <a:r>
              <a:rPr lang="en-US" sz="2300" dirty="0"/>
              <a:t>Advocate for equitable utility rates including NEM 3.0</a:t>
            </a:r>
            <a:endParaRPr sz="2300" dirty="0"/>
          </a:p>
          <a:p>
            <a:pPr marL="685800" lvl="1" indent="-222250" algn="l" rtl="0">
              <a:lnSpc>
                <a:spcPct val="90000"/>
              </a:lnSpc>
              <a:spcBef>
                <a:spcPts val="500"/>
              </a:spcBef>
              <a:spcAft>
                <a:spcPts val="0"/>
              </a:spcAft>
              <a:buSzPts val="2300"/>
              <a:buChar char="•"/>
            </a:pPr>
            <a:r>
              <a:rPr lang="en-US" sz="2300" dirty="0"/>
              <a:t>Advocate for utility accounting and planning reform</a:t>
            </a:r>
            <a:endParaRPr sz="2300" dirty="0"/>
          </a:p>
          <a:p>
            <a:pPr marL="228600" lvl="0" indent="-50800" algn="l" rtl="0">
              <a:lnSpc>
                <a:spcPct val="90000"/>
              </a:lnSpc>
              <a:spcBef>
                <a:spcPts val="1000"/>
              </a:spcBef>
              <a:spcAft>
                <a:spcPts val="0"/>
              </a:spcAft>
              <a:buClr>
                <a:srgbClr val="5F0A1E"/>
              </a:buClr>
              <a:buSzPts val="2800"/>
              <a:buNone/>
            </a:pPr>
            <a:endParaRPr dirty="0"/>
          </a:p>
          <a:p>
            <a:pPr marL="685800" lvl="1" indent="-76200" algn="l" rtl="0">
              <a:lnSpc>
                <a:spcPct val="90000"/>
              </a:lnSpc>
              <a:spcBef>
                <a:spcPts val="500"/>
              </a:spcBef>
              <a:spcAft>
                <a:spcPts val="0"/>
              </a:spcAft>
              <a:buClr>
                <a:srgbClr val="5F0A1E"/>
              </a:buClr>
              <a:buSzPts val="2400"/>
              <a:buNone/>
            </a:pPr>
            <a:endParaRPr dirty="0"/>
          </a:p>
          <a:p>
            <a:pPr marL="228600" lvl="0" indent="-50800" algn="l" rtl="0">
              <a:lnSpc>
                <a:spcPct val="90000"/>
              </a:lnSpc>
              <a:spcBef>
                <a:spcPts val="1000"/>
              </a:spcBef>
              <a:spcAft>
                <a:spcPts val="0"/>
              </a:spcAft>
              <a:buClr>
                <a:srgbClr val="5F0A1E"/>
              </a:buClr>
              <a:buSzPts val="2800"/>
              <a:buNone/>
            </a:pPr>
            <a:endParaRPr dirty="0"/>
          </a:p>
        </p:txBody>
      </p:sp>
      <p:sp>
        <p:nvSpPr>
          <p:cNvPr id="530" name="Google Shape;530;p50"/>
          <p:cNvSpPr txBox="1">
            <a:spLocks noGrp="1"/>
          </p:cNvSpPr>
          <p:nvPr>
            <p:ph type="title"/>
          </p:nvPr>
        </p:nvSpPr>
        <p:spPr>
          <a:xfrm>
            <a:off x="183243" y="0"/>
            <a:ext cx="10515600" cy="1037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orbel"/>
              <a:buNone/>
            </a:pPr>
            <a:r>
              <a:rPr lang="en-US" sz="3900" dirty="0"/>
              <a:t>CA Cities Collective Action</a:t>
            </a:r>
            <a:endParaRPr sz="3900" dirty="0"/>
          </a:p>
        </p:txBody>
      </p:sp>
      <p:pic>
        <p:nvPicPr>
          <p:cNvPr id="531" name="Google Shape;531;p50" descr="A close up of a street sign on a pole&#10;&#10;Description automatically generated"/>
          <p:cNvPicPr preferRelativeResize="0"/>
          <p:nvPr/>
        </p:nvPicPr>
        <p:blipFill rotWithShape="1">
          <a:blip r:embed="rId3">
            <a:alphaModFix/>
          </a:blip>
          <a:srcRect l="4902" r="4900"/>
          <a:stretch/>
        </p:blipFill>
        <p:spPr>
          <a:xfrm>
            <a:off x="7379650" y="3300825"/>
            <a:ext cx="4809960" cy="3555409"/>
          </a:xfrm>
          <a:custGeom>
            <a:avLst/>
            <a:gdLst/>
            <a:ahLst/>
            <a:cxnLst/>
            <a:rect l="l" t="t" r="r" b="b"/>
            <a:pathLst>
              <a:path w="6206400" h="4587625" extrusionOk="0">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noFill/>
          <a:ln>
            <a:noFill/>
          </a:ln>
        </p:spPr>
      </p:pic>
    </p:spTree>
    <p:extLst>
      <p:ext uri="{BB962C8B-B14F-4D97-AF65-F5344CB8AC3E}">
        <p14:creationId xmlns:p14="http://schemas.microsoft.com/office/powerpoint/2010/main" val="383085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914401" y="2554170"/>
            <a:ext cx="11022252" cy="1546399"/>
          </a:xfrm>
          <a:prstGeom prst="rect">
            <a:avLst/>
          </a:prstGeom>
        </p:spPr>
        <p:txBody>
          <a:bodyPr lIns="121900" tIns="121900" rIns="121900" bIns="121900" anchor="ctr" anchorCtr="0">
            <a:noAutofit/>
          </a:bodyPr>
          <a:lstStyle/>
          <a:p>
            <a:r>
              <a:rPr lang="en-US" sz="5333">
                <a:latin typeface="Franklin Gothic Demi Cond"/>
              </a:rPr>
              <a:t>Home Repairs Program &amp; Electrification</a:t>
            </a:r>
            <a:br>
              <a:rPr lang="en-US"/>
            </a:br>
            <a:r>
              <a:rPr lang="en-US" sz="5333">
                <a:latin typeface="Franklin Gothic Demi Cond"/>
              </a:rPr>
              <a:t>September 2021</a:t>
            </a:r>
          </a:p>
        </p:txBody>
      </p:sp>
      <p:grpSp>
        <p:nvGrpSpPr>
          <p:cNvPr id="5" name="Group 22"/>
          <p:cNvGrpSpPr>
            <a:grpSpLocks noChangeAspect="1"/>
          </p:cNvGrpSpPr>
          <p:nvPr/>
        </p:nvGrpSpPr>
        <p:grpSpPr bwMode="auto">
          <a:xfrm>
            <a:off x="702818" y="1048621"/>
            <a:ext cx="3287295" cy="1245647"/>
            <a:chOff x="1895" y="1242"/>
            <a:chExt cx="1974" cy="748"/>
          </a:xfrm>
          <a:solidFill>
            <a:schemeClr val="bg1"/>
          </a:solidFill>
        </p:grpSpPr>
        <p:sp>
          <p:nvSpPr>
            <p:cNvPr id="6" name="Freeform 23"/>
            <p:cNvSpPr>
              <a:spLocks/>
            </p:cNvSpPr>
            <p:nvPr/>
          </p:nvSpPr>
          <p:spPr bwMode="auto">
            <a:xfrm>
              <a:off x="2122" y="1474"/>
              <a:ext cx="69" cy="69"/>
            </a:xfrm>
            <a:custGeom>
              <a:avLst/>
              <a:gdLst>
                <a:gd name="T0" fmla="*/ 1 w 33"/>
                <a:gd name="T1" fmla="*/ 17 h 33"/>
                <a:gd name="T2" fmla="*/ 15 w 33"/>
                <a:gd name="T3" fmla="*/ 1 h 33"/>
                <a:gd name="T4" fmla="*/ 32 w 33"/>
                <a:gd name="T5" fmla="*/ 15 h 33"/>
                <a:gd name="T6" fmla="*/ 17 w 33"/>
                <a:gd name="T7" fmla="*/ 32 h 33"/>
                <a:gd name="T8" fmla="*/ 1 w 33"/>
                <a:gd name="T9" fmla="*/ 17 h 33"/>
              </a:gdLst>
              <a:ahLst/>
              <a:cxnLst>
                <a:cxn ang="0">
                  <a:pos x="T0" y="T1"/>
                </a:cxn>
                <a:cxn ang="0">
                  <a:pos x="T2" y="T3"/>
                </a:cxn>
                <a:cxn ang="0">
                  <a:pos x="T4" y="T5"/>
                </a:cxn>
                <a:cxn ang="0">
                  <a:pos x="T6" y="T7"/>
                </a:cxn>
                <a:cxn ang="0">
                  <a:pos x="T8" y="T9"/>
                </a:cxn>
              </a:cxnLst>
              <a:rect l="0" t="0" r="r" b="b"/>
              <a:pathLst>
                <a:path w="33" h="33">
                  <a:moveTo>
                    <a:pt x="1" y="17"/>
                  </a:moveTo>
                  <a:cubicBezTo>
                    <a:pt x="0" y="9"/>
                    <a:pt x="6" y="1"/>
                    <a:pt x="15" y="1"/>
                  </a:cubicBezTo>
                  <a:cubicBezTo>
                    <a:pt x="24" y="0"/>
                    <a:pt x="31" y="6"/>
                    <a:pt x="32" y="15"/>
                  </a:cubicBezTo>
                  <a:cubicBezTo>
                    <a:pt x="33" y="24"/>
                    <a:pt x="26" y="31"/>
                    <a:pt x="17" y="32"/>
                  </a:cubicBezTo>
                  <a:cubicBezTo>
                    <a:pt x="9" y="33"/>
                    <a:pt x="1" y="26"/>
                    <a:pt x="1" y="1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7" name="Freeform 24"/>
            <p:cNvSpPr>
              <a:spLocks/>
            </p:cNvSpPr>
            <p:nvPr/>
          </p:nvSpPr>
          <p:spPr bwMode="auto">
            <a:xfrm>
              <a:off x="2441" y="1474"/>
              <a:ext cx="68" cy="69"/>
            </a:xfrm>
            <a:custGeom>
              <a:avLst/>
              <a:gdLst>
                <a:gd name="T0" fmla="*/ 32 w 33"/>
                <a:gd name="T1" fmla="*/ 17 h 33"/>
                <a:gd name="T2" fmla="*/ 18 w 33"/>
                <a:gd name="T3" fmla="*/ 1 h 33"/>
                <a:gd name="T4" fmla="*/ 1 w 33"/>
                <a:gd name="T5" fmla="*/ 15 h 33"/>
                <a:gd name="T6" fmla="*/ 15 w 33"/>
                <a:gd name="T7" fmla="*/ 32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3" y="9"/>
                    <a:pt x="26" y="1"/>
                    <a:pt x="18" y="1"/>
                  </a:cubicBezTo>
                  <a:cubicBezTo>
                    <a:pt x="9" y="0"/>
                    <a:pt x="1" y="6"/>
                    <a:pt x="1" y="15"/>
                  </a:cubicBezTo>
                  <a:cubicBezTo>
                    <a:pt x="0" y="24"/>
                    <a:pt x="7" y="31"/>
                    <a:pt x="15" y="32"/>
                  </a:cubicBezTo>
                  <a:cubicBezTo>
                    <a:pt x="24" y="33"/>
                    <a:pt x="32" y="26"/>
                    <a:pt x="32" y="1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8" name="Freeform 25"/>
            <p:cNvSpPr>
              <a:spLocks/>
            </p:cNvSpPr>
            <p:nvPr/>
          </p:nvSpPr>
          <p:spPr bwMode="auto">
            <a:xfrm>
              <a:off x="2014" y="1432"/>
              <a:ext cx="604" cy="401"/>
            </a:xfrm>
            <a:custGeom>
              <a:avLst/>
              <a:gdLst>
                <a:gd name="T0" fmla="*/ 289 w 290"/>
                <a:gd name="T1" fmla="*/ 62 h 192"/>
                <a:gd name="T2" fmla="*/ 269 w 290"/>
                <a:gd name="T3" fmla="*/ 56 h 192"/>
                <a:gd name="T4" fmla="*/ 220 w 290"/>
                <a:gd name="T5" fmla="*/ 63 h 192"/>
                <a:gd name="T6" fmla="*/ 182 w 290"/>
                <a:gd name="T7" fmla="*/ 42 h 192"/>
                <a:gd name="T8" fmla="*/ 205 w 290"/>
                <a:gd name="T9" fmla="*/ 17 h 192"/>
                <a:gd name="T10" fmla="*/ 206 w 290"/>
                <a:gd name="T11" fmla="*/ 3 h 192"/>
                <a:gd name="T12" fmla="*/ 192 w 290"/>
                <a:gd name="T13" fmla="*/ 6 h 192"/>
                <a:gd name="T14" fmla="*/ 145 w 290"/>
                <a:gd name="T15" fmla="*/ 31 h 192"/>
                <a:gd name="T16" fmla="*/ 97 w 290"/>
                <a:gd name="T17" fmla="*/ 6 h 192"/>
                <a:gd name="T18" fmla="*/ 80 w 290"/>
                <a:gd name="T19" fmla="*/ 6 h 192"/>
                <a:gd name="T20" fmla="*/ 84 w 290"/>
                <a:gd name="T21" fmla="*/ 17 h 192"/>
                <a:gd name="T22" fmla="*/ 107 w 290"/>
                <a:gd name="T23" fmla="*/ 42 h 192"/>
                <a:gd name="T24" fmla="*/ 70 w 290"/>
                <a:gd name="T25" fmla="*/ 63 h 192"/>
                <a:gd name="T26" fmla="*/ 20 w 290"/>
                <a:gd name="T27" fmla="*/ 56 h 192"/>
                <a:gd name="T28" fmla="*/ 1 w 290"/>
                <a:gd name="T29" fmla="*/ 62 h 192"/>
                <a:gd name="T30" fmla="*/ 8 w 290"/>
                <a:gd name="T31" fmla="*/ 74 h 192"/>
                <a:gd name="T32" fmla="*/ 45 w 290"/>
                <a:gd name="T33" fmla="*/ 93 h 192"/>
                <a:gd name="T34" fmla="*/ 60 w 290"/>
                <a:gd name="T35" fmla="*/ 190 h 192"/>
                <a:gd name="T36" fmla="*/ 77 w 290"/>
                <a:gd name="T37" fmla="*/ 190 h 192"/>
                <a:gd name="T38" fmla="*/ 100 w 290"/>
                <a:gd name="T39" fmla="*/ 84 h 192"/>
                <a:gd name="T40" fmla="*/ 117 w 290"/>
                <a:gd name="T41" fmla="*/ 60 h 192"/>
                <a:gd name="T42" fmla="*/ 135 w 290"/>
                <a:gd name="T43" fmla="*/ 190 h 192"/>
                <a:gd name="T44" fmla="*/ 153 w 290"/>
                <a:gd name="T45" fmla="*/ 190 h 192"/>
                <a:gd name="T46" fmla="*/ 172 w 290"/>
                <a:gd name="T47" fmla="*/ 58 h 192"/>
                <a:gd name="T48" fmla="*/ 190 w 290"/>
                <a:gd name="T49" fmla="*/ 84 h 192"/>
                <a:gd name="T50" fmla="*/ 212 w 290"/>
                <a:gd name="T51" fmla="*/ 190 h 192"/>
                <a:gd name="T52" fmla="*/ 230 w 290"/>
                <a:gd name="T53" fmla="*/ 190 h 192"/>
                <a:gd name="T54" fmla="*/ 245 w 290"/>
                <a:gd name="T55" fmla="*/ 93 h 192"/>
                <a:gd name="T56" fmla="*/ 282 w 290"/>
                <a:gd name="T57" fmla="*/ 74 h 192"/>
                <a:gd name="T58" fmla="*/ 289 w 290"/>
                <a:gd name="T59" fmla="*/ 6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192">
                  <a:moveTo>
                    <a:pt x="289" y="62"/>
                  </a:moveTo>
                  <a:cubicBezTo>
                    <a:pt x="287" y="55"/>
                    <a:pt x="278" y="54"/>
                    <a:pt x="269" y="56"/>
                  </a:cubicBezTo>
                  <a:cubicBezTo>
                    <a:pt x="263" y="58"/>
                    <a:pt x="240" y="64"/>
                    <a:pt x="220" y="63"/>
                  </a:cubicBezTo>
                  <a:cubicBezTo>
                    <a:pt x="205" y="62"/>
                    <a:pt x="191" y="50"/>
                    <a:pt x="182" y="42"/>
                  </a:cubicBezTo>
                  <a:cubicBezTo>
                    <a:pt x="191" y="31"/>
                    <a:pt x="202" y="21"/>
                    <a:pt x="205" y="17"/>
                  </a:cubicBezTo>
                  <a:cubicBezTo>
                    <a:pt x="209" y="13"/>
                    <a:pt x="209" y="6"/>
                    <a:pt x="206" y="3"/>
                  </a:cubicBezTo>
                  <a:cubicBezTo>
                    <a:pt x="203" y="0"/>
                    <a:pt x="197" y="2"/>
                    <a:pt x="192" y="6"/>
                  </a:cubicBezTo>
                  <a:cubicBezTo>
                    <a:pt x="186" y="9"/>
                    <a:pt x="165" y="31"/>
                    <a:pt x="145" y="31"/>
                  </a:cubicBezTo>
                  <a:cubicBezTo>
                    <a:pt x="124" y="31"/>
                    <a:pt x="102" y="9"/>
                    <a:pt x="97" y="6"/>
                  </a:cubicBezTo>
                  <a:cubicBezTo>
                    <a:pt x="91" y="2"/>
                    <a:pt x="83" y="2"/>
                    <a:pt x="80" y="6"/>
                  </a:cubicBezTo>
                  <a:cubicBezTo>
                    <a:pt x="77" y="9"/>
                    <a:pt x="80" y="13"/>
                    <a:pt x="84" y="17"/>
                  </a:cubicBezTo>
                  <a:cubicBezTo>
                    <a:pt x="86" y="21"/>
                    <a:pt x="98" y="32"/>
                    <a:pt x="107" y="42"/>
                  </a:cubicBezTo>
                  <a:cubicBezTo>
                    <a:pt x="98" y="50"/>
                    <a:pt x="84" y="62"/>
                    <a:pt x="70" y="63"/>
                  </a:cubicBezTo>
                  <a:cubicBezTo>
                    <a:pt x="50" y="64"/>
                    <a:pt x="27" y="58"/>
                    <a:pt x="20" y="56"/>
                  </a:cubicBezTo>
                  <a:cubicBezTo>
                    <a:pt x="12" y="54"/>
                    <a:pt x="3" y="55"/>
                    <a:pt x="1" y="62"/>
                  </a:cubicBezTo>
                  <a:cubicBezTo>
                    <a:pt x="0" y="66"/>
                    <a:pt x="3" y="71"/>
                    <a:pt x="8" y="74"/>
                  </a:cubicBezTo>
                  <a:cubicBezTo>
                    <a:pt x="13" y="77"/>
                    <a:pt x="38" y="82"/>
                    <a:pt x="45" y="93"/>
                  </a:cubicBezTo>
                  <a:cubicBezTo>
                    <a:pt x="52" y="104"/>
                    <a:pt x="53" y="187"/>
                    <a:pt x="60" y="190"/>
                  </a:cubicBezTo>
                  <a:cubicBezTo>
                    <a:pt x="64" y="192"/>
                    <a:pt x="73" y="192"/>
                    <a:pt x="77" y="190"/>
                  </a:cubicBezTo>
                  <a:cubicBezTo>
                    <a:pt x="84" y="187"/>
                    <a:pt x="95" y="96"/>
                    <a:pt x="100" y="84"/>
                  </a:cubicBezTo>
                  <a:cubicBezTo>
                    <a:pt x="103" y="77"/>
                    <a:pt x="110" y="68"/>
                    <a:pt x="117" y="60"/>
                  </a:cubicBezTo>
                  <a:cubicBezTo>
                    <a:pt x="123" y="87"/>
                    <a:pt x="129" y="188"/>
                    <a:pt x="135" y="190"/>
                  </a:cubicBezTo>
                  <a:cubicBezTo>
                    <a:pt x="140" y="192"/>
                    <a:pt x="149" y="192"/>
                    <a:pt x="153" y="190"/>
                  </a:cubicBezTo>
                  <a:cubicBezTo>
                    <a:pt x="159" y="188"/>
                    <a:pt x="166" y="84"/>
                    <a:pt x="172" y="58"/>
                  </a:cubicBezTo>
                  <a:cubicBezTo>
                    <a:pt x="179" y="67"/>
                    <a:pt x="187" y="77"/>
                    <a:pt x="190" y="84"/>
                  </a:cubicBezTo>
                  <a:cubicBezTo>
                    <a:pt x="195" y="96"/>
                    <a:pt x="206" y="187"/>
                    <a:pt x="212" y="190"/>
                  </a:cubicBezTo>
                  <a:cubicBezTo>
                    <a:pt x="217" y="192"/>
                    <a:pt x="225" y="192"/>
                    <a:pt x="230" y="190"/>
                  </a:cubicBezTo>
                  <a:cubicBezTo>
                    <a:pt x="237" y="187"/>
                    <a:pt x="238" y="104"/>
                    <a:pt x="245" y="93"/>
                  </a:cubicBezTo>
                  <a:cubicBezTo>
                    <a:pt x="252" y="82"/>
                    <a:pt x="277" y="77"/>
                    <a:pt x="282" y="74"/>
                  </a:cubicBezTo>
                  <a:cubicBezTo>
                    <a:pt x="287" y="71"/>
                    <a:pt x="290" y="66"/>
                    <a:pt x="289" y="6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9" name="Oval 26"/>
            <p:cNvSpPr>
              <a:spLocks noChangeArrowheads="1"/>
            </p:cNvSpPr>
            <p:nvPr/>
          </p:nvSpPr>
          <p:spPr bwMode="auto">
            <a:xfrm>
              <a:off x="2282" y="1407"/>
              <a:ext cx="67" cy="67"/>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10" name="Freeform 27"/>
            <p:cNvSpPr>
              <a:spLocks/>
            </p:cNvSpPr>
            <p:nvPr/>
          </p:nvSpPr>
          <p:spPr bwMode="auto">
            <a:xfrm>
              <a:off x="1895" y="1242"/>
              <a:ext cx="743" cy="251"/>
            </a:xfrm>
            <a:custGeom>
              <a:avLst/>
              <a:gdLst>
                <a:gd name="T0" fmla="*/ 349 w 357"/>
                <a:gd name="T1" fmla="*/ 96 h 120"/>
                <a:gd name="T2" fmla="*/ 329 w 357"/>
                <a:gd name="T3" fmla="*/ 110 h 120"/>
                <a:gd name="T4" fmla="*/ 203 w 357"/>
                <a:gd name="T5" fmla="*/ 53 h 120"/>
                <a:gd name="T6" fmla="*/ 87 w 357"/>
                <a:gd name="T7" fmla="*/ 112 h 120"/>
                <a:gd name="T8" fmla="*/ 46 w 357"/>
                <a:gd name="T9" fmla="*/ 112 h 120"/>
                <a:gd name="T10" fmla="*/ 0 w 357"/>
                <a:gd name="T11" fmla="*/ 87 h 120"/>
                <a:gd name="T12" fmla="*/ 124 w 357"/>
                <a:gd name="T13" fmla="*/ 11 h 120"/>
                <a:gd name="T14" fmla="*/ 162 w 357"/>
                <a:gd name="T15" fmla="*/ 6 h 120"/>
                <a:gd name="T16" fmla="*/ 349 w 357"/>
                <a:gd name="T17" fmla="*/ 9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120">
                  <a:moveTo>
                    <a:pt x="349" y="96"/>
                  </a:moveTo>
                  <a:cubicBezTo>
                    <a:pt x="357" y="108"/>
                    <a:pt x="341" y="113"/>
                    <a:pt x="329" y="110"/>
                  </a:cubicBezTo>
                  <a:cubicBezTo>
                    <a:pt x="318" y="108"/>
                    <a:pt x="218" y="54"/>
                    <a:pt x="203" y="53"/>
                  </a:cubicBezTo>
                  <a:cubicBezTo>
                    <a:pt x="188" y="51"/>
                    <a:pt x="97" y="107"/>
                    <a:pt x="87" y="112"/>
                  </a:cubicBezTo>
                  <a:cubicBezTo>
                    <a:pt x="73" y="120"/>
                    <a:pt x="60" y="119"/>
                    <a:pt x="46" y="112"/>
                  </a:cubicBezTo>
                  <a:cubicBezTo>
                    <a:pt x="42" y="110"/>
                    <a:pt x="8" y="92"/>
                    <a:pt x="0" y="87"/>
                  </a:cubicBezTo>
                  <a:cubicBezTo>
                    <a:pt x="8" y="80"/>
                    <a:pt x="112" y="17"/>
                    <a:pt x="124" y="11"/>
                  </a:cubicBezTo>
                  <a:cubicBezTo>
                    <a:pt x="138" y="4"/>
                    <a:pt x="146" y="0"/>
                    <a:pt x="162" y="6"/>
                  </a:cubicBezTo>
                  <a:cubicBezTo>
                    <a:pt x="173" y="10"/>
                    <a:pt x="346" y="91"/>
                    <a:pt x="349" y="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11" name="Freeform 28"/>
            <p:cNvSpPr>
              <a:spLocks/>
            </p:cNvSpPr>
            <p:nvPr/>
          </p:nvSpPr>
          <p:spPr bwMode="auto">
            <a:xfrm>
              <a:off x="1976" y="1605"/>
              <a:ext cx="115" cy="212"/>
            </a:xfrm>
            <a:custGeom>
              <a:avLst/>
              <a:gdLst>
                <a:gd name="T0" fmla="*/ 1 w 55"/>
                <a:gd name="T1" fmla="*/ 0 h 101"/>
                <a:gd name="T2" fmla="*/ 30 w 55"/>
                <a:gd name="T3" fmla="*/ 12 h 101"/>
                <a:gd name="T4" fmla="*/ 51 w 55"/>
                <a:gd name="T5" fmla="*/ 45 h 101"/>
                <a:gd name="T6" fmla="*/ 55 w 55"/>
                <a:gd name="T7" fmla="*/ 101 h 101"/>
                <a:gd name="T8" fmla="*/ 12 w 55"/>
                <a:gd name="T9" fmla="*/ 68 h 101"/>
                <a:gd name="T10" fmla="*/ 1 w 55"/>
                <a:gd name="T11" fmla="*/ 53 h 101"/>
                <a:gd name="T12" fmla="*/ 1 w 55"/>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55" h="101">
                  <a:moveTo>
                    <a:pt x="1" y="0"/>
                  </a:moveTo>
                  <a:cubicBezTo>
                    <a:pt x="5" y="1"/>
                    <a:pt x="23" y="9"/>
                    <a:pt x="30" y="12"/>
                  </a:cubicBezTo>
                  <a:cubicBezTo>
                    <a:pt x="48" y="21"/>
                    <a:pt x="49" y="30"/>
                    <a:pt x="51" y="45"/>
                  </a:cubicBezTo>
                  <a:cubicBezTo>
                    <a:pt x="53" y="61"/>
                    <a:pt x="55" y="90"/>
                    <a:pt x="55" y="101"/>
                  </a:cubicBezTo>
                  <a:cubicBezTo>
                    <a:pt x="48" y="98"/>
                    <a:pt x="19" y="74"/>
                    <a:pt x="12" y="68"/>
                  </a:cubicBezTo>
                  <a:cubicBezTo>
                    <a:pt x="7" y="63"/>
                    <a:pt x="1" y="60"/>
                    <a:pt x="1" y="53"/>
                  </a:cubicBezTo>
                  <a:cubicBezTo>
                    <a:pt x="1" y="50"/>
                    <a:pt x="0" y="7"/>
                    <a:pt x="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12" name="Freeform 29"/>
            <p:cNvSpPr>
              <a:spLocks noEditPoints="1"/>
            </p:cNvSpPr>
            <p:nvPr/>
          </p:nvSpPr>
          <p:spPr bwMode="auto">
            <a:xfrm>
              <a:off x="3667" y="1697"/>
              <a:ext cx="56" cy="55"/>
            </a:xfrm>
            <a:custGeom>
              <a:avLst/>
              <a:gdLst>
                <a:gd name="T0" fmla="*/ 13 w 27"/>
                <a:gd name="T1" fmla="*/ 0 h 26"/>
                <a:gd name="T2" fmla="*/ 27 w 27"/>
                <a:gd name="T3" fmla="*/ 13 h 26"/>
                <a:gd name="T4" fmla="*/ 13 w 27"/>
                <a:gd name="T5" fmla="*/ 26 h 26"/>
                <a:gd name="T6" fmla="*/ 0 w 27"/>
                <a:gd name="T7" fmla="*/ 13 h 26"/>
                <a:gd name="T8" fmla="*/ 13 w 27"/>
                <a:gd name="T9" fmla="*/ 0 h 26"/>
                <a:gd name="T10" fmla="*/ 13 w 27"/>
                <a:gd name="T11" fmla="*/ 24 h 26"/>
                <a:gd name="T12" fmla="*/ 24 w 27"/>
                <a:gd name="T13" fmla="*/ 13 h 26"/>
                <a:gd name="T14" fmla="*/ 13 w 27"/>
                <a:gd name="T15" fmla="*/ 2 h 26"/>
                <a:gd name="T16" fmla="*/ 3 w 27"/>
                <a:gd name="T17" fmla="*/ 13 h 26"/>
                <a:gd name="T18" fmla="*/ 13 w 27"/>
                <a:gd name="T19" fmla="*/ 24 h 26"/>
                <a:gd name="T20" fmla="*/ 11 w 27"/>
                <a:gd name="T21" fmla="*/ 21 h 26"/>
                <a:gd name="T22" fmla="*/ 8 w 27"/>
                <a:gd name="T23" fmla="*/ 21 h 26"/>
                <a:gd name="T24" fmla="*/ 8 w 27"/>
                <a:gd name="T25" fmla="*/ 5 h 26"/>
                <a:gd name="T26" fmla="*/ 14 w 27"/>
                <a:gd name="T27" fmla="*/ 5 h 26"/>
                <a:gd name="T28" fmla="*/ 20 w 27"/>
                <a:gd name="T29" fmla="*/ 10 h 26"/>
                <a:gd name="T30" fmla="*/ 16 w 27"/>
                <a:gd name="T31" fmla="*/ 14 h 26"/>
                <a:gd name="T32" fmla="*/ 20 w 27"/>
                <a:gd name="T33" fmla="*/ 21 h 26"/>
                <a:gd name="T34" fmla="*/ 18 w 27"/>
                <a:gd name="T35" fmla="*/ 21 h 26"/>
                <a:gd name="T36" fmla="*/ 13 w 27"/>
                <a:gd name="T37" fmla="*/ 14 h 26"/>
                <a:gd name="T38" fmla="*/ 11 w 27"/>
                <a:gd name="T39" fmla="*/ 14 h 26"/>
                <a:gd name="T40" fmla="*/ 11 w 27"/>
                <a:gd name="T41" fmla="*/ 21 h 26"/>
                <a:gd name="T42" fmla="*/ 11 w 27"/>
                <a:gd name="T43" fmla="*/ 12 h 26"/>
                <a:gd name="T44" fmla="*/ 14 w 27"/>
                <a:gd name="T45" fmla="*/ 12 h 26"/>
                <a:gd name="T46" fmla="*/ 17 w 27"/>
                <a:gd name="T47" fmla="*/ 10 h 26"/>
                <a:gd name="T48" fmla="*/ 15 w 27"/>
                <a:gd name="T49" fmla="*/ 7 h 26"/>
                <a:gd name="T50" fmla="*/ 11 w 27"/>
                <a:gd name="T51" fmla="*/ 7 h 26"/>
                <a:gd name="T52" fmla="*/ 11 w 27"/>
                <a:gd name="T5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26">
                  <a:moveTo>
                    <a:pt x="13" y="0"/>
                  </a:moveTo>
                  <a:cubicBezTo>
                    <a:pt x="21" y="0"/>
                    <a:pt x="27" y="6"/>
                    <a:pt x="27" y="13"/>
                  </a:cubicBezTo>
                  <a:cubicBezTo>
                    <a:pt x="27" y="21"/>
                    <a:pt x="21" y="26"/>
                    <a:pt x="13" y="26"/>
                  </a:cubicBezTo>
                  <a:cubicBezTo>
                    <a:pt x="6" y="26"/>
                    <a:pt x="0" y="21"/>
                    <a:pt x="0" y="13"/>
                  </a:cubicBezTo>
                  <a:cubicBezTo>
                    <a:pt x="0" y="6"/>
                    <a:pt x="6" y="0"/>
                    <a:pt x="13" y="0"/>
                  </a:cubicBezTo>
                  <a:moveTo>
                    <a:pt x="13" y="24"/>
                  </a:moveTo>
                  <a:cubicBezTo>
                    <a:pt x="20" y="24"/>
                    <a:pt x="24" y="20"/>
                    <a:pt x="24" y="13"/>
                  </a:cubicBezTo>
                  <a:cubicBezTo>
                    <a:pt x="24" y="7"/>
                    <a:pt x="20" y="2"/>
                    <a:pt x="13" y="2"/>
                  </a:cubicBezTo>
                  <a:cubicBezTo>
                    <a:pt x="7" y="2"/>
                    <a:pt x="3" y="7"/>
                    <a:pt x="3" y="13"/>
                  </a:cubicBezTo>
                  <a:cubicBezTo>
                    <a:pt x="3" y="20"/>
                    <a:pt x="7" y="24"/>
                    <a:pt x="13" y="24"/>
                  </a:cubicBezTo>
                  <a:moveTo>
                    <a:pt x="11" y="21"/>
                  </a:moveTo>
                  <a:cubicBezTo>
                    <a:pt x="8" y="21"/>
                    <a:pt x="8" y="21"/>
                    <a:pt x="8" y="21"/>
                  </a:cubicBezTo>
                  <a:cubicBezTo>
                    <a:pt x="8" y="5"/>
                    <a:pt x="8" y="5"/>
                    <a:pt x="8" y="5"/>
                  </a:cubicBezTo>
                  <a:cubicBezTo>
                    <a:pt x="14" y="5"/>
                    <a:pt x="14" y="5"/>
                    <a:pt x="14" y="5"/>
                  </a:cubicBezTo>
                  <a:cubicBezTo>
                    <a:pt x="18" y="5"/>
                    <a:pt x="20" y="7"/>
                    <a:pt x="20" y="10"/>
                  </a:cubicBezTo>
                  <a:cubicBezTo>
                    <a:pt x="20" y="13"/>
                    <a:pt x="18" y="14"/>
                    <a:pt x="16" y="14"/>
                  </a:cubicBezTo>
                  <a:cubicBezTo>
                    <a:pt x="20" y="21"/>
                    <a:pt x="20" y="21"/>
                    <a:pt x="20" y="21"/>
                  </a:cubicBezTo>
                  <a:cubicBezTo>
                    <a:pt x="18" y="21"/>
                    <a:pt x="18" y="21"/>
                    <a:pt x="18" y="21"/>
                  </a:cubicBezTo>
                  <a:cubicBezTo>
                    <a:pt x="13" y="14"/>
                    <a:pt x="13" y="14"/>
                    <a:pt x="13" y="14"/>
                  </a:cubicBezTo>
                  <a:cubicBezTo>
                    <a:pt x="11" y="14"/>
                    <a:pt x="11" y="14"/>
                    <a:pt x="11" y="14"/>
                  </a:cubicBezTo>
                  <a:lnTo>
                    <a:pt x="11" y="21"/>
                  </a:lnTo>
                  <a:close/>
                  <a:moveTo>
                    <a:pt x="11" y="12"/>
                  </a:moveTo>
                  <a:cubicBezTo>
                    <a:pt x="14" y="12"/>
                    <a:pt x="14" y="12"/>
                    <a:pt x="14" y="12"/>
                  </a:cubicBezTo>
                  <a:cubicBezTo>
                    <a:pt x="17" y="12"/>
                    <a:pt x="17" y="11"/>
                    <a:pt x="17" y="10"/>
                  </a:cubicBezTo>
                  <a:cubicBezTo>
                    <a:pt x="17" y="8"/>
                    <a:pt x="16" y="7"/>
                    <a:pt x="15" y="7"/>
                  </a:cubicBezTo>
                  <a:cubicBezTo>
                    <a:pt x="11" y="7"/>
                    <a:pt x="11" y="7"/>
                    <a:pt x="11" y="7"/>
                  </a:cubicBezTo>
                  <a:lnTo>
                    <a:pt x="11" y="1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13" name="Freeform 30"/>
            <p:cNvSpPr>
              <a:spLocks/>
            </p:cNvSpPr>
            <p:nvPr/>
          </p:nvSpPr>
          <p:spPr bwMode="auto">
            <a:xfrm>
              <a:off x="2705" y="1428"/>
              <a:ext cx="171" cy="234"/>
            </a:xfrm>
            <a:custGeom>
              <a:avLst/>
              <a:gdLst>
                <a:gd name="T0" fmla="*/ 30 w 82"/>
                <a:gd name="T1" fmla="*/ 0 h 112"/>
                <a:gd name="T2" fmla="*/ 29 w 82"/>
                <a:gd name="T3" fmla="*/ 26 h 112"/>
                <a:gd name="T4" fmla="*/ 29 w 82"/>
                <a:gd name="T5" fmla="*/ 44 h 112"/>
                <a:gd name="T6" fmla="*/ 41 w 82"/>
                <a:gd name="T7" fmla="*/ 44 h 112"/>
                <a:gd name="T8" fmla="*/ 53 w 82"/>
                <a:gd name="T9" fmla="*/ 44 h 112"/>
                <a:gd name="T10" fmla="*/ 53 w 82"/>
                <a:gd name="T11" fmla="*/ 26 h 112"/>
                <a:gd name="T12" fmla="*/ 52 w 82"/>
                <a:gd name="T13" fmla="*/ 0 h 112"/>
                <a:gd name="T14" fmla="*/ 82 w 82"/>
                <a:gd name="T15" fmla="*/ 0 h 112"/>
                <a:gd name="T16" fmla="*/ 81 w 82"/>
                <a:gd name="T17" fmla="*/ 56 h 112"/>
                <a:gd name="T18" fmla="*/ 82 w 82"/>
                <a:gd name="T19" fmla="*/ 112 h 112"/>
                <a:gd name="T20" fmla="*/ 52 w 82"/>
                <a:gd name="T21" fmla="*/ 112 h 112"/>
                <a:gd name="T22" fmla="*/ 53 w 82"/>
                <a:gd name="T23" fmla="*/ 86 h 112"/>
                <a:gd name="T24" fmla="*/ 53 w 82"/>
                <a:gd name="T25" fmla="*/ 63 h 112"/>
                <a:gd name="T26" fmla="*/ 41 w 82"/>
                <a:gd name="T27" fmla="*/ 63 h 112"/>
                <a:gd name="T28" fmla="*/ 29 w 82"/>
                <a:gd name="T29" fmla="*/ 63 h 112"/>
                <a:gd name="T30" fmla="*/ 29 w 82"/>
                <a:gd name="T31" fmla="*/ 86 h 112"/>
                <a:gd name="T32" fmla="*/ 30 w 82"/>
                <a:gd name="T33" fmla="*/ 112 h 112"/>
                <a:gd name="T34" fmla="*/ 0 w 82"/>
                <a:gd name="T35" fmla="*/ 112 h 112"/>
                <a:gd name="T36" fmla="*/ 2 w 82"/>
                <a:gd name="T37" fmla="*/ 56 h 112"/>
                <a:gd name="T38" fmla="*/ 0 w 82"/>
                <a:gd name="T39" fmla="*/ 0 h 112"/>
                <a:gd name="T40" fmla="*/ 30 w 82"/>
                <a:gd name="T4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12">
                  <a:moveTo>
                    <a:pt x="30" y="0"/>
                  </a:moveTo>
                  <a:cubicBezTo>
                    <a:pt x="29" y="7"/>
                    <a:pt x="29" y="16"/>
                    <a:pt x="29" y="26"/>
                  </a:cubicBezTo>
                  <a:cubicBezTo>
                    <a:pt x="29" y="44"/>
                    <a:pt x="29" y="44"/>
                    <a:pt x="29" y="44"/>
                  </a:cubicBezTo>
                  <a:cubicBezTo>
                    <a:pt x="33" y="44"/>
                    <a:pt x="36" y="44"/>
                    <a:pt x="41" y="44"/>
                  </a:cubicBezTo>
                  <a:cubicBezTo>
                    <a:pt x="46" y="44"/>
                    <a:pt x="50" y="44"/>
                    <a:pt x="53" y="44"/>
                  </a:cubicBezTo>
                  <a:cubicBezTo>
                    <a:pt x="53" y="26"/>
                    <a:pt x="53" y="26"/>
                    <a:pt x="53" y="26"/>
                  </a:cubicBezTo>
                  <a:cubicBezTo>
                    <a:pt x="53" y="16"/>
                    <a:pt x="53" y="7"/>
                    <a:pt x="52" y="0"/>
                  </a:cubicBezTo>
                  <a:cubicBezTo>
                    <a:pt x="82" y="0"/>
                    <a:pt x="82" y="0"/>
                    <a:pt x="82" y="0"/>
                  </a:cubicBezTo>
                  <a:cubicBezTo>
                    <a:pt x="81" y="16"/>
                    <a:pt x="81" y="29"/>
                    <a:pt x="81" y="56"/>
                  </a:cubicBezTo>
                  <a:cubicBezTo>
                    <a:pt x="81" y="83"/>
                    <a:pt x="81" y="96"/>
                    <a:pt x="82" y="112"/>
                  </a:cubicBezTo>
                  <a:cubicBezTo>
                    <a:pt x="52" y="112"/>
                    <a:pt x="52" y="112"/>
                    <a:pt x="52" y="112"/>
                  </a:cubicBezTo>
                  <a:cubicBezTo>
                    <a:pt x="53" y="105"/>
                    <a:pt x="53" y="96"/>
                    <a:pt x="53" y="86"/>
                  </a:cubicBezTo>
                  <a:cubicBezTo>
                    <a:pt x="53" y="63"/>
                    <a:pt x="53" y="63"/>
                    <a:pt x="53" y="63"/>
                  </a:cubicBezTo>
                  <a:cubicBezTo>
                    <a:pt x="50" y="63"/>
                    <a:pt x="46" y="63"/>
                    <a:pt x="41" y="63"/>
                  </a:cubicBezTo>
                  <a:cubicBezTo>
                    <a:pt x="36" y="63"/>
                    <a:pt x="33" y="63"/>
                    <a:pt x="29" y="63"/>
                  </a:cubicBezTo>
                  <a:cubicBezTo>
                    <a:pt x="29" y="86"/>
                    <a:pt x="29" y="86"/>
                    <a:pt x="29" y="86"/>
                  </a:cubicBezTo>
                  <a:cubicBezTo>
                    <a:pt x="29" y="96"/>
                    <a:pt x="29" y="105"/>
                    <a:pt x="30" y="112"/>
                  </a:cubicBezTo>
                  <a:cubicBezTo>
                    <a:pt x="0" y="112"/>
                    <a:pt x="0" y="112"/>
                    <a:pt x="0" y="112"/>
                  </a:cubicBezTo>
                  <a:cubicBezTo>
                    <a:pt x="2" y="96"/>
                    <a:pt x="2" y="83"/>
                    <a:pt x="2" y="56"/>
                  </a:cubicBezTo>
                  <a:cubicBezTo>
                    <a:pt x="2" y="29"/>
                    <a:pt x="2" y="16"/>
                    <a:pt x="0" y="0"/>
                  </a:cubicBezTo>
                  <a:lnTo>
                    <a:pt x="3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14" name="Freeform 31"/>
            <p:cNvSpPr>
              <a:spLocks noEditPoints="1"/>
            </p:cNvSpPr>
            <p:nvPr/>
          </p:nvSpPr>
          <p:spPr bwMode="auto">
            <a:xfrm>
              <a:off x="2890" y="1493"/>
              <a:ext cx="146" cy="173"/>
            </a:xfrm>
            <a:custGeom>
              <a:avLst/>
              <a:gdLst>
                <a:gd name="T0" fmla="*/ 7 w 70"/>
                <a:gd name="T1" fmla="*/ 1 h 83"/>
                <a:gd name="T2" fmla="*/ 24 w 70"/>
                <a:gd name="T3" fmla="*/ 0 h 83"/>
                <a:gd name="T4" fmla="*/ 66 w 70"/>
                <a:gd name="T5" fmla="*/ 34 h 83"/>
                <a:gd name="T6" fmla="*/ 66 w 70"/>
                <a:gd name="T7" fmla="*/ 54 h 83"/>
                <a:gd name="T8" fmla="*/ 70 w 70"/>
                <a:gd name="T9" fmla="*/ 81 h 83"/>
                <a:gd name="T10" fmla="*/ 45 w 70"/>
                <a:gd name="T11" fmla="*/ 81 h 83"/>
                <a:gd name="T12" fmla="*/ 42 w 70"/>
                <a:gd name="T13" fmla="*/ 76 h 83"/>
                <a:gd name="T14" fmla="*/ 25 w 70"/>
                <a:gd name="T15" fmla="*/ 83 h 83"/>
                <a:gd name="T16" fmla="*/ 0 w 70"/>
                <a:gd name="T17" fmla="*/ 59 h 83"/>
                <a:gd name="T18" fmla="*/ 26 w 70"/>
                <a:gd name="T19" fmla="*/ 30 h 83"/>
                <a:gd name="T20" fmla="*/ 39 w 70"/>
                <a:gd name="T21" fmla="*/ 25 h 83"/>
                <a:gd name="T22" fmla="*/ 28 w 70"/>
                <a:gd name="T23" fmla="*/ 15 h 83"/>
                <a:gd name="T24" fmla="*/ 7 w 70"/>
                <a:gd name="T25" fmla="*/ 23 h 83"/>
                <a:gd name="T26" fmla="*/ 7 w 70"/>
                <a:gd name="T27" fmla="*/ 1 h 83"/>
                <a:gd name="T28" fmla="*/ 41 w 70"/>
                <a:gd name="T29" fmla="*/ 40 h 83"/>
                <a:gd name="T30" fmla="*/ 25 w 70"/>
                <a:gd name="T31" fmla="*/ 57 h 83"/>
                <a:gd name="T32" fmla="*/ 34 w 70"/>
                <a:gd name="T33" fmla="*/ 67 h 83"/>
                <a:gd name="T34" fmla="*/ 41 w 70"/>
                <a:gd name="T35" fmla="*/ 63 h 83"/>
                <a:gd name="T36" fmla="*/ 41 w 70"/>
                <a:gd name="T37"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3">
                  <a:moveTo>
                    <a:pt x="7" y="1"/>
                  </a:moveTo>
                  <a:cubicBezTo>
                    <a:pt x="9" y="1"/>
                    <a:pt x="18" y="0"/>
                    <a:pt x="24" y="0"/>
                  </a:cubicBezTo>
                  <a:cubicBezTo>
                    <a:pt x="56" y="0"/>
                    <a:pt x="66" y="13"/>
                    <a:pt x="66" y="34"/>
                  </a:cubicBezTo>
                  <a:cubicBezTo>
                    <a:pt x="66" y="54"/>
                    <a:pt x="66" y="54"/>
                    <a:pt x="66" y="54"/>
                  </a:cubicBezTo>
                  <a:cubicBezTo>
                    <a:pt x="66" y="61"/>
                    <a:pt x="66" y="70"/>
                    <a:pt x="70" y="81"/>
                  </a:cubicBezTo>
                  <a:cubicBezTo>
                    <a:pt x="45" y="81"/>
                    <a:pt x="45" y="81"/>
                    <a:pt x="45" y="81"/>
                  </a:cubicBezTo>
                  <a:cubicBezTo>
                    <a:pt x="43" y="79"/>
                    <a:pt x="43" y="77"/>
                    <a:pt x="42" y="76"/>
                  </a:cubicBezTo>
                  <a:cubicBezTo>
                    <a:pt x="38" y="80"/>
                    <a:pt x="32" y="83"/>
                    <a:pt x="25" y="83"/>
                  </a:cubicBezTo>
                  <a:cubicBezTo>
                    <a:pt x="10" y="83"/>
                    <a:pt x="0" y="72"/>
                    <a:pt x="0" y="59"/>
                  </a:cubicBezTo>
                  <a:cubicBezTo>
                    <a:pt x="0" y="44"/>
                    <a:pt x="11" y="34"/>
                    <a:pt x="26" y="30"/>
                  </a:cubicBezTo>
                  <a:cubicBezTo>
                    <a:pt x="39" y="25"/>
                    <a:pt x="39" y="25"/>
                    <a:pt x="39" y="25"/>
                  </a:cubicBezTo>
                  <a:cubicBezTo>
                    <a:pt x="39" y="20"/>
                    <a:pt x="35" y="15"/>
                    <a:pt x="28" y="15"/>
                  </a:cubicBezTo>
                  <a:cubicBezTo>
                    <a:pt x="23" y="15"/>
                    <a:pt x="15" y="17"/>
                    <a:pt x="7" y="23"/>
                  </a:cubicBezTo>
                  <a:lnTo>
                    <a:pt x="7" y="1"/>
                  </a:lnTo>
                  <a:close/>
                  <a:moveTo>
                    <a:pt x="41" y="40"/>
                  </a:moveTo>
                  <a:cubicBezTo>
                    <a:pt x="31" y="43"/>
                    <a:pt x="25" y="49"/>
                    <a:pt x="25" y="57"/>
                  </a:cubicBezTo>
                  <a:cubicBezTo>
                    <a:pt x="25" y="62"/>
                    <a:pt x="29" y="67"/>
                    <a:pt x="34" y="67"/>
                  </a:cubicBezTo>
                  <a:cubicBezTo>
                    <a:pt x="37" y="67"/>
                    <a:pt x="40" y="65"/>
                    <a:pt x="41" y="63"/>
                  </a:cubicBezTo>
                  <a:lnTo>
                    <a:pt x="41" y="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15" name="Freeform 32"/>
            <p:cNvSpPr>
              <a:spLocks noEditPoints="1"/>
            </p:cNvSpPr>
            <p:nvPr/>
          </p:nvSpPr>
          <p:spPr bwMode="auto">
            <a:xfrm>
              <a:off x="3053" y="1428"/>
              <a:ext cx="150" cy="238"/>
            </a:xfrm>
            <a:custGeom>
              <a:avLst/>
              <a:gdLst>
                <a:gd name="T0" fmla="*/ 27 w 72"/>
                <a:gd name="T1" fmla="*/ 0 h 114"/>
                <a:gd name="T2" fmla="*/ 27 w 72"/>
                <a:gd name="T3" fmla="*/ 35 h 114"/>
                <a:gd name="T4" fmla="*/ 43 w 72"/>
                <a:gd name="T5" fmla="*/ 31 h 114"/>
                <a:gd name="T6" fmla="*/ 72 w 72"/>
                <a:gd name="T7" fmla="*/ 71 h 114"/>
                <a:gd name="T8" fmla="*/ 37 w 72"/>
                <a:gd name="T9" fmla="*/ 114 h 114"/>
                <a:gd name="T10" fmla="*/ 17 w 72"/>
                <a:gd name="T11" fmla="*/ 106 h 114"/>
                <a:gd name="T12" fmla="*/ 8 w 72"/>
                <a:gd name="T13" fmla="*/ 114 h 114"/>
                <a:gd name="T14" fmla="*/ 0 w 72"/>
                <a:gd name="T15" fmla="*/ 109 h 114"/>
                <a:gd name="T16" fmla="*/ 2 w 72"/>
                <a:gd name="T17" fmla="*/ 77 h 114"/>
                <a:gd name="T18" fmla="*/ 2 w 72"/>
                <a:gd name="T19" fmla="*/ 32 h 114"/>
                <a:gd name="T20" fmla="*/ 0 w 72"/>
                <a:gd name="T21" fmla="*/ 0 h 114"/>
                <a:gd name="T22" fmla="*/ 27 w 72"/>
                <a:gd name="T23" fmla="*/ 0 h 114"/>
                <a:gd name="T24" fmla="*/ 27 w 72"/>
                <a:gd name="T25" fmla="*/ 90 h 114"/>
                <a:gd name="T26" fmla="*/ 34 w 72"/>
                <a:gd name="T27" fmla="*/ 98 h 114"/>
                <a:gd name="T28" fmla="*/ 45 w 72"/>
                <a:gd name="T29" fmla="*/ 73 h 114"/>
                <a:gd name="T30" fmla="*/ 34 w 72"/>
                <a:gd name="T31" fmla="*/ 48 h 114"/>
                <a:gd name="T32" fmla="*/ 27 w 72"/>
                <a:gd name="T33" fmla="*/ 55 h 114"/>
                <a:gd name="T34" fmla="*/ 27 w 72"/>
                <a:gd name="T35"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4">
                  <a:moveTo>
                    <a:pt x="27" y="0"/>
                  </a:moveTo>
                  <a:cubicBezTo>
                    <a:pt x="27" y="35"/>
                    <a:pt x="27" y="35"/>
                    <a:pt x="27" y="35"/>
                  </a:cubicBezTo>
                  <a:cubicBezTo>
                    <a:pt x="31" y="33"/>
                    <a:pt x="37" y="31"/>
                    <a:pt x="43" y="31"/>
                  </a:cubicBezTo>
                  <a:cubicBezTo>
                    <a:pt x="58" y="31"/>
                    <a:pt x="72" y="42"/>
                    <a:pt x="72" y="71"/>
                  </a:cubicBezTo>
                  <a:cubicBezTo>
                    <a:pt x="72" y="93"/>
                    <a:pt x="60" y="114"/>
                    <a:pt x="37" y="114"/>
                  </a:cubicBezTo>
                  <a:cubicBezTo>
                    <a:pt x="31" y="114"/>
                    <a:pt x="24" y="112"/>
                    <a:pt x="17" y="106"/>
                  </a:cubicBezTo>
                  <a:cubicBezTo>
                    <a:pt x="8" y="114"/>
                    <a:pt x="8" y="114"/>
                    <a:pt x="8" y="114"/>
                  </a:cubicBezTo>
                  <a:cubicBezTo>
                    <a:pt x="0" y="109"/>
                    <a:pt x="0" y="109"/>
                    <a:pt x="0" y="109"/>
                  </a:cubicBezTo>
                  <a:cubicBezTo>
                    <a:pt x="2" y="99"/>
                    <a:pt x="2" y="88"/>
                    <a:pt x="2" y="77"/>
                  </a:cubicBezTo>
                  <a:cubicBezTo>
                    <a:pt x="2" y="32"/>
                    <a:pt x="2" y="32"/>
                    <a:pt x="2" y="32"/>
                  </a:cubicBezTo>
                  <a:cubicBezTo>
                    <a:pt x="2" y="26"/>
                    <a:pt x="2" y="20"/>
                    <a:pt x="0" y="0"/>
                  </a:cubicBezTo>
                  <a:lnTo>
                    <a:pt x="27" y="0"/>
                  </a:lnTo>
                  <a:close/>
                  <a:moveTo>
                    <a:pt x="27" y="90"/>
                  </a:moveTo>
                  <a:cubicBezTo>
                    <a:pt x="27" y="95"/>
                    <a:pt x="29" y="98"/>
                    <a:pt x="34" y="98"/>
                  </a:cubicBezTo>
                  <a:cubicBezTo>
                    <a:pt x="41" y="98"/>
                    <a:pt x="45" y="92"/>
                    <a:pt x="45" y="73"/>
                  </a:cubicBezTo>
                  <a:cubicBezTo>
                    <a:pt x="45" y="60"/>
                    <a:pt x="42" y="48"/>
                    <a:pt x="34" y="48"/>
                  </a:cubicBezTo>
                  <a:cubicBezTo>
                    <a:pt x="30" y="48"/>
                    <a:pt x="27" y="51"/>
                    <a:pt x="27" y="55"/>
                  </a:cubicBezTo>
                  <a:lnTo>
                    <a:pt x="27" y="9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16" name="Freeform 33"/>
            <p:cNvSpPr>
              <a:spLocks noEditPoints="1"/>
            </p:cNvSpPr>
            <p:nvPr/>
          </p:nvSpPr>
          <p:spPr bwMode="auto">
            <a:xfrm>
              <a:off x="3219" y="1426"/>
              <a:ext cx="59" cy="236"/>
            </a:xfrm>
            <a:custGeom>
              <a:avLst/>
              <a:gdLst>
                <a:gd name="T0" fmla="*/ 14 w 28"/>
                <a:gd name="T1" fmla="*/ 0 h 113"/>
                <a:gd name="T2" fmla="*/ 28 w 28"/>
                <a:gd name="T3" fmla="*/ 14 h 113"/>
                <a:gd name="T4" fmla="*/ 14 w 28"/>
                <a:gd name="T5" fmla="*/ 28 h 113"/>
                <a:gd name="T6" fmla="*/ 0 w 28"/>
                <a:gd name="T7" fmla="*/ 14 h 113"/>
                <a:gd name="T8" fmla="*/ 14 w 28"/>
                <a:gd name="T9" fmla="*/ 0 h 113"/>
                <a:gd name="T10" fmla="*/ 27 w 28"/>
                <a:gd name="T11" fmla="*/ 34 h 113"/>
                <a:gd name="T12" fmla="*/ 27 w 28"/>
                <a:gd name="T13" fmla="*/ 71 h 113"/>
                <a:gd name="T14" fmla="*/ 28 w 28"/>
                <a:gd name="T15" fmla="*/ 113 h 113"/>
                <a:gd name="T16" fmla="*/ 0 w 28"/>
                <a:gd name="T17" fmla="*/ 113 h 113"/>
                <a:gd name="T18" fmla="*/ 1 w 28"/>
                <a:gd name="T19" fmla="*/ 81 h 113"/>
                <a:gd name="T20" fmla="*/ 1 w 28"/>
                <a:gd name="T21" fmla="*/ 66 h 113"/>
                <a:gd name="T22" fmla="*/ 0 w 28"/>
                <a:gd name="T23" fmla="*/ 34 h 113"/>
                <a:gd name="T24" fmla="*/ 27 w 28"/>
                <a:gd name="T25" fmla="*/ 3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13">
                  <a:moveTo>
                    <a:pt x="14" y="0"/>
                  </a:moveTo>
                  <a:cubicBezTo>
                    <a:pt x="22" y="0"/>
                    <a:pt x="28" y="6"/>
                    <a:pt x="28" y="14"/>
                  </a:cubicBezTo>
                  <a:cubicBezTo>
                    <a:pt x="28" y="22"/>
                    <a:pt x="22" y="28"/>
                    <a:pt x="14" y="28"/>
                  </a:cubicBezTo>
                  <a:cubicBezTo>
                    <a:pt x="6" y="28"/>
                    <a:pt x="0" y="22"/>
                    <a:pt x="0" y="14"/>
                  </a:cubicBezTo>
                  <a:cubicBezTo>
                    <a:pt x="0" y="6"/>
                    <a:pt x="6" y="0"/>
                    <a:pt x="14" y="0"/>
                  </a:cubicBezTo>
                  <a:moveTo>
                    <a:pt x="27" y="34"/>
                  </a:moveTo>
                  <a:cubicBezTo>
                    <a:pt x="27" y="42"/>
                    <a:pt x="27" y="54"/>
                    <a:pt x="27" y="71"/>
                  </a:cubicBezTo>
                  <a:cubicBezTo>
                    <a:pt x="27" y="92"/>
                    <a:pt x="27" y="103"/>
                    <a:pt x="28" y="113"/>
                  </a:cubicBezTo>
                  <a:cubicBezTo>
                    <a:pt x="0" y="113"/>
                    <a:pt x="0" y="113"/>
                    <a:pt x="0" y="113"/>
                  </a:cubicBezTo>
                  <a:cubicBezTo>
                    <a:pt x="1" y="103"/>
                    <a:pt x="1" y="92"/>
                    <a:pt x="1" y="81"/>
                  </a:cubicBezTo>
                  <a:cubicBezTo>
                    <a:pt x="1" y="66"/>
                    <a:pt x="1" y="66"/>
                    <a:pt x="1" y="66"/>
                  </a:cubicBezTo>
                  <a:cubicBezTo>
                    <a:pt x="1" y="55"/>
                    <a:pt x="1" y="44"/>
                    <a:pt x="0" y="34"/>
                  </a:cubicBezTo>
                  <a:lnTo>
                    <a:pt x="27"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17" name="Freeform 34"/>
            <p:cNvSpPr>
              <a:spLocks/>
            </p:cNvSpPr>
            <p:nvPr/>
          </p:nvSpPr>
          <p:spPr bwMode="auto">
            <a:xfrm>
              <a:off x="3294" y="1447"/>
              <a:ext cx="96" cy="219"/>
            </a:xfrm>
            <a:custGeom>
              <a:avLst/>
              <a:gdLst>
                <a:gd name="T0" fmla="*/ 35 w 46"/>
                <a:gd name="T1" fmla="*/ 0 h 105"/>
                <a:gd name="T2" fmla="*/ 34 w 46"/>
                <a:gd name="T3" fmla="*/ 24 h 105"/>
                <a:gd name="T4" fmla="*/ 46 w 46"/>
                <a:gd name="T5" fmla="*/ 24 h 105"/>
                <a:gd name="T6" fmla="*/ 46 w 46"/>
                <a:gd name="T7" fmla="*/ 39 h 105"/>
                <a:gd name="T8" fmla="*/ 34 w 46"/>
                <a:gd name="T9" fmla="*/ 39 h 105"/>
                <a:gd name="T10" fmla="*/ 34 w 46"/>
                <a:gd name="T11" fmla="*/ 79 h 105"/>
                <a:gd name="T12" fmla="*/ 43 w 46"/>
                <a:gd name="T13" fmla="*/ 89 h 105"/>
                <a:gd name="T14" fmla="*/ 46 w 46"/>
                <a:gd name="T15" fmla="*/ 89 h 105"/>
                <a:gd name="T16" fmla="*/ 46 w 46"/>
                <a:gd name="T17" fmla="*/ 103 h 105"/>
                <a:gd name="T18" fmla="*/ 30 w 46"/>
                <a:gd name="T19" fmla="*/ 105 h 105"/>
                <a:gd name="T20" fmla="*/ 13 w 46"/>
                <a:gd name="T21" fmla="*/ 98 h 105"/>
                <a:gd name="T22" fmla="*/ 9 w 46"/>
                <a:gd name="T23" fmla="*/ 79 h 105"/>
                <a:gd name="T24" fmla="*/ 9 w 46"/>
                <a:gd name="T25" fmla="*/ 39 h 105"/>
                <a:gd name="T26" fmla="*/ 0 w 46"/>
                <a:gd name="T27" fmla="*/ 39 h 105"/>
                <a:gd name="T28" fmla="*/ 0 w 46"/>
                <a:gd name="T29" fmla="*/ 24 h 105"/>
                <a:gd name="T30" fmla="*/ 9 w 46"/>
                <a:gd name="T31" fmla="*/ 24 h 105"/>
                <a:gd name="T32" fmla="*/ 8 w 46"/>
                <a:gd name="T33" fmla="*/ 0 h 105"/>
                <a:gd name="T34" fmla="*/ 35 w 46"/>
                <a:gd name="T3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105">
                  <a:moveTo>
                    <a:pt x="35" y="0"/>
                  </a:moveTo>
                  <a:cubicBezTo>
                    <a:pt x="35" y="5"/>
                    <a:pt x="34" y="14"/>
                    <a:pt x="34" y="24"/>
                  </a:cubicBezTo>
                  <a:cubicBezTo>
                    <a:pt x="46" y="24"/>
                    <a:pt x="46" y="24"/>
                    <a:pt x="46" y="24"/>
                  </a:cubicBezTo>
                  <a:cubicBezTo>
                    <a:pt x="46" y="39"/>
                    <a:pt x="46" y="39"/>
                    <a:pt x="46" y="39"/>
                  </a:cubicBezTo>
                  <a:cubicBezTo>
                    <a:pt x="34" y="39"/>
                    <a:pt x="34" y="39"/>
                    <a:pt x="34" y="39"/>
                  </a:cubicBezTo>
                  <a:cubicBezTo>
                    <a:pt x="34" y="79"/>
                    <a:pt x="34" y="79"/>
                    <a:pt x="34" y="79"/>
                  </a:cubicBezTo>
                  <a:cubicBezTo>
                    <a:pt x="34" y="85"/>
                    <a:pt x="37" y="89"/>
                    <a:pt x="43" y="89"/>
                  </a:cubicBezTo>
                  <a:cubicBezTo>
                    <a:pt x="44" y="89"/>
                    <a:pt x="45" y="89"/>
                    <a:pt x="46" y="89"/>
                  </a:cubicBezTo>
                  <a:cubicBezTo>
                    <a:pt x="46" y="103"/>
                    <a:pt x="46" y="103"/>
                    <a:pt x="46" y="103"/>
                  </a:cubicBezTo>
                  <a:cubicBezTo>
                    <a:pt x="41" y="105"/>
                    <a:pt x="36" y="105"/>
                    <a:pt x="30" y="105"/>
                  </a:cubicBezTo>
                  <a:cubicBezTo>
                    <a:pt x="23" y="105"/>
                    <a:pt x="18" y="103"/>
                    <a:pt x="13" y="98"/>
                  </a:cubicBezTo>
                  <a:cubicBezTo>
                    <a:pt x="10" y="94"/>
                    <a:pt x="9" y="87"/>
                    <a:pt x="9" y="79"/>
                  </a:cubicBezTo>
                  <a:cubicBezTo>
                    <a:pt x="9" y="39"/>
                    <a:pt x="9" y="39"/>
                    <a:pt x="9" y="39"/>
                  </a:cubicBezTo>
                  <a:cubicBezTo>
                    <a:pt x="0" y="39"/>
                    <a:pt x="0" y="39"/>
                    <a:pt x="0" y="39"/>
                  </a:cubicBezTo>
                  <a:cubicBezTo>
                    <a:pt x="0" y="24"/>
                    <a:pt x="0" y="24"/>
                    <a:pt x="0" y="24"/>
                  </a:cubicBezTo>
                  <a:cubicBezTo>
                    <a:pt x="9" y="24"/>
                    <a:pt x="9" y="24"/>
                    <a:pt x="9" y="24"/>
                  </a:cubicBezTo>
                  <a:cubicBezTo>
                    <a:pt x="9" y="14"/>
                    <a:pt x="9" y="5"/>
                    <a:pt x="8"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18" name="Freeform 35"/>
            <p:cNvSpPr>
              <a:spLocks noEditPoints="1"/>
            </p:cNvSpPr>
            <p:nvPr/>
          </p:nvSpPr>
          <p:spPr bwMode="auto">
            <a:xfrm>
              <a:off x="3407" y="1493"/>
              <a:ext cx="148" cy="173"/>
            </a:xfrm>
            <a:custGeom>
              <a:avLst/>
              <a:gdLst>
                <a:gd name="T0" fmla="*/ 8 w 71"/>
                <a:gd name="T1" fmla="*/ 1 h 83"/>
                <a:gd name="T2" fmla="*/ 24 w 71"/>
                <a:gd name="T3" fmla="*/ 0 h 83"/>
                <a:gd name="T4" fmla="*/ 67 w 71"/>
                <a:gd name="T5" fmla="*/ 34 h 83"/>
                <a:gd name="T6" fmla="*/ 67 w 71"/>
                <a:gd name="T7" fmla="*/ 54 h 83"/>
                <a:gd name="T8" fmla="*/ 71 w 71"/>
                <a:gd name="T9" fmla="*/ 81 h 83"/>
                <a:gd name="T10" fmla="*/ 46 w 71"/>
                <a:gd name="T11" fmla="*/ 81 h 83"/>
                <a:gd name="T12" fmla="*/ 43 w 71"/>
                <a:gd name="T13" fmla="*/ 76 h 83"/>
                <a:gd name="T14" fmla="*/ 26 w 71"/>
                <a:gd name="T15" fmla="*/ 83 h 83"/>
                <a:gd name="T16" fmla="*/ 0 w 71"/>
                <a:gd name="T17" fmla="*/ 59 h 83"/>
                <a:gd name="T18" fmla="*/ 27 w 71"/>
                <a:gd name="T19" fmla="*/ 30 h 83"/>
                <a:gd name="T20" fmla="*/ 40 w 71"/>
                <a:gd name="T21" fmla="*/ 25 h 83"/>
                <a:gd name="T22" fmla="*/ 29 w 71"/>
                <a:gd name="T23" fmla="*/ 15 h 83"/>
                <a:gd name="T24" fmla="*/ 8 w 71"/>
                <a:gd name="T25" fmla="*/ 23 h 83"/>
                <a:gd name="T26" fmla="*/ 8 w 71"/>
                <a:gd name="T27" fmla="*/ 1 h 83"/>
                <a:gd name="T28" fmla="*/ 42 w 71"/>
                <a:gd name="T29" fmla="*/ 40 h 83"/>
                <a:gd name="T30" fmla="*/ 26 w 71"/>
                <a:gd name="T31" fmla="*/ 57 h 83"/>
                <a:gd name="T32" fmla="*/ 34 w 71"/>
                <a:gd name="T33" fmla="*/ 67 h 83"/>
                <a:gd name="T34" fmla="*/ 42 w 71"/>
                <a:gd name="T35" fmla="*/ 63 h 83"/>
                <a:gd name="T36" fmla="*/ 42 w 71"/>
                <a:gd name="T37"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83">
                  <a:moveTo>
                    <a:pt x="8" y="1"/>
                  </a:moveTo>
                  <a:cubicBezTo>
                    <a:pt x="10" y="1"/>
                    <a:pt x="18" y="0"/>
                    <a:pt x="24" y="0"/>
                  </a:cubicBezTo>
                  <a:cubicBezTo>
                    <a:pt x="57" y="0"/>
                    <a:pt x="67" y="13"/>
                    <a:pt x="67" y="34"/>
                  </a:cubicBezTo>
                  <a:cubicBezTo>
                    <a:pt x="67" y="54"/>
                    <a:pt x="67" y="54"/>
                    <a:pt x="67" y="54"/>
                  </a:cubicBezTo>
                  <a:cubicBezTo>
                    <a:pt x="67" y="61"/>
                    <a:pt x="67" y="70"/>
                    <a:pt x="71" y="81"/>
                  </a:cubicBezTo>
                  <a:cubicBezTo>
                    <a:pt x="46" y="81"/>
                    <a:pt x="46" y="81"/>
                    <a:pt x="46" y="81"/>
                  </a:cubicBezTo>
                  <a:cubicBezTo>
                    <a:pt x="44" y="79"/>
                    <a:pt x="43" y="77"/>
                    <a:pt x="43" y="76"/>
                  </a:cubicBezTo>
                  <a:cubicBezTo>
                    <a:pt x="39" y="80"/>
                    <a:pt x="33" y="83"/>
                    <a:pt x="26" y="83"/>
                  </a:cubicBezTo>
                  <a:cubicBezTo>
                    <a:pt x="10" y="83"/>
                    <a:pt x="0" y="72"/>
                    <a:pt x="0" y="59"/>
                  </a:cubicBezTo>
                  <a:cubicBezTo>
                    <a:pt x="0" y="44"/>
                    <a:pt x="12" y="34"/>
                    <a:pt x="27" y="30"/>
                  </a:cubicBezTo>
                  <a:cubicBezTo>
                    <a:pt x="40" y="25"/>
                    <a:pt x="40" y="25"/>
                    <a:pt x="40" y="25"/>
                  </a:cubicBezTo>
                  <a:cubicBezTo>
                    <a:pt x="40" y="20"/>
                    <a:pt x="36" y="15"/>
                    <a:pt x="29" y="15"/>
                  </a:cubicBezTo>
                  <a:cubicBezTo>
                    <a:pt x="24" y="15"/>
                    <a:pt x="16" y="17"/>
                    <a:pt x="8" y="23"/>
                  </a:cubicBezTo>
                  <a:lnTo>
                    <a:pt x="8" y="1"/>
                  </a:lnTo>
                  <a:close/>
                  <a:moveTo>
                    <a:pt x="42" y="40"/>
                  </a:moveTo>
                  <a:cubicBezTo>
                    <a:pt x="32" y="43"/>
                    <a:pt x="26" y="49"/>
                    <a:pt x="26" y="57"/>
                  </a:cubicBezTo>
                  <a:cubicBezTo>
                    <a:pt x="26" y="62"/>
                    <a:pt x="29" y="67"/>
                    <a:pt x="34" y="67"/>
                  </a:cubicBezTo>
                  <a:cubicBezTo>
                    <a:pt x="38" y="67"/>
                    <a:pt x="41" y="65"/>
                    <a:pt x="42" y="63"/>
                  </a:cubicBezTo>
                  <a:lnTo>
                    <a:pt x="42" y="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19" name="Freeform 36"/>
            <p:cNvSpPr>
              <a:spLocks/>
            </p:cNvSpPr>
            <p:nvPr/>
          </p:nvSpPr>
          <p:spPr bwMode="auto">
            <a:xfrm>
              <a:off x="3561" y="1447"/>
              <a:ext cx="98" cy="219"/>
            </a:xfrm>
            <a:custGeom>
              <a:avLst/>
              <a:gdLst>
                <a:gd name="T0" fmla="*/ 36 w 47"/>
                <a:gd name="T1" fmla="*/ 0 h 105"/>
                <a:gd name="T2" fmla="*/ 35 w 47"/>
                <a:gd name="T3" fmla="*/ 24 h 105"/>
                <a:gd name="T4" fmla="*/ 47 w 47"/>
                <a:gd name="T5" fmla="*/ 24 h 105"/>
                <a:gd name="T6" fmla="*/ 47 w 47"/>
                <a:gd name="T7" fmla="*/ 39 h 105"/>
                <a:gd name="T8" fmla="*/ 35 w 47"/>
                <a:gd name="T9" fmla="*/ 39 h 105"/>
                <a:gd name="T10" fmla="*/ 35 w 47"/>
                <a:gd name="T11" fmla="*/ 79 h 105"/>
                <a:gd name="T12" fmla="*/ 44 w 47"/>
                <a:gd name="T13" fmla="*/ 89 h 105"/>
                <a:gd name="T14" fmla="*/ 47 w 47"/>
                <a:gd name="T15" fmla="*/ 89 h 105"/>
                <a:gd name="T16" fmla="*/ 47 w 47"/>
                <a:gd name="T17" fmla="*/ 103 h 105"/>
                <a:gd name="T18" fmla="*/ 31 w 47"/>
                <a:gd name="T19" fmla="*/ 105 h 105"/>
                <a:gd name="T20" fmla="*/ 14 w 47"/>
                <a:gd name="T21" fmla="*/ 98 h 105"/>
                <a:gd name="T22" fmla="*/ 10 w 47"/>
                <a:gd name="T23" fmla="*/ 79 h 105"/>
                <a:gd name="T24" fmla="*/ 10 w 47"/>
                <a:gd name="T25" fmla="*/ 39 h 105"/>
                <a:gd name="T26" fmla="*/ 0 w 47"/>
                <a:gd name="T27" fmla="*/ 39 h 105"/>
                <a:gd name="T28" fmla="*/ 0 w 47"/>
                <a:gd name="T29" fmla="*/ 24 h 105"/>
                <a:gd name="T30" fmla="*/ 10 w 47"/>
                <a:gd name="T31" fmla="*/ 24 h 105"/>
                <a:gd name="T32" fmla="*/ 9 w 47"/>
                <a:gd name="T33" fmla="*/ 0 h 105"/>
                <a:gd name="T34" fmla="*/ 36 w 47"/>
                <a:gd name="T3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05">
                  <a:moveTo>
                    <a:pt x="36" y="0"/>
                  </a:moveTo>
                  <a:cubicBezTo>
                    <a:pt x="35" y="5"/>
                    <a:pt x="35" y="14"/>
                    <a:pt x="35" y="24"/>
                  </a:cubicBezTo>
                  <a:cubicBezTo>
                    <a:pt x="47" y="24"/>
                    <a:pt x="47" y="24"/>
                    <a:pt x="47" y="24"/>
                  </a:cubicBezTo>
                  <a:cubicBezTo>
                    <a:pt x="47" y="39"/>
                    <a:pt x="47" y="39"/>
                    <a:pt x="47" y="39"/>
                  </a:cubicBezTo>
                  <a:cubicBezTo>
                    <a:pt x="35" y="39"/>
                    <a:pt x="35" y="39"/>
                    <a:pt x="35" y="39"/>
                  </a:cubicBezTo>
                  <a:cubicBezTo>
                    <a:pt x="35" y="79"/>
                    <a:pt x="35" y="79"/>
                    <a:pt x="35" y="79"/>
                  </a:cubicBezTo>
                  <a:cubicBezTo>
                    <a:pt x="35" y="85"/>
                    <a:pt x="38" y="89"/>
                    <a:pt x="44" y="89"/>
                  </a:cubicBezTo>
                  <a:cubicBezTo>
                    <a:pt x="45" y="89"/>
                    <a:pt x="46" y="89"/>
                    <a:pt x="47" y="89"/>
                  </a:cubicBezTo>
                  <a:cubicBezTo>
                    <a:pt x="47" y="103"/>
                    <a:pt x="47" y="103"/>
                    <a:pt x="47" y="103"/>
                  </a:cubicBezTo>
                  <a:cubicBezTo>
                    <a:pt x="42" y="105"/>
                    <a:pt x="37" y="105"/>
                    <a:pt x="31" y="105"/>
                  </a:cubicBezTo>
                  <a:cubicBezTo>
                    <a:pt x="24" y="105"/>
                    <a:pt x="18" y="103"/>
                    <a:pt x="14" y="98"/>
                  </a:cubicBezTo>
                  <a:cubicBezTo>
                    <a:pt x="11" y="94"/>
                    <a:pt x="10" y="87"/>
                    <a:pt x="10" y="79"/>
                  </a:cubicBezTo>
                  <a:cubicBezTo>
                    <a:pt x="10" y="39"/>
                    <a:pt x="10" y="39"/>
                    <a:pt x="10" y="39"/>
                  </a:cubicBezTo>
                  <a:cubicBezTo>
                    <a:pt x="0" y="39"/>
                    <a:pt x="0" y="39"/>
                    <a:pt x="0" y="39"/>
                  </a:cubicBezTo>
                  <a:cubicBezTo>
                    <a:pt x="0" y="24"/>
                    <a:pt x="0" y="24"/>
                    <a:pt x="0" y="24"/>
                  </a:cubicBezTo>
                  <a:cubicBezTo>
                    <a:pt x="10" y="24"/>
                    <a:pt x="10" y="24"/>
                    <a:pt x="10" y="24"/>
                  </a:cubicBezTo>
                  <a:cubicBezTo>
                    <a:pt x="10" y="14"/>
                    <a:pt x="9" y="5"/>
                    <a:pt x="9" y="0"/>
                  </a:cubicBezTo>
                  <a:lnTo>
                    <a:pt x="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20" name="Freeform 37"/>
            <p:cNvSpPr>
              <a:spLocks/>
            </p:cNvSpPr>
            <p:nvPr/>
          </p:nvSpPr>
          <p:spPr bwMode="auto">
            <a:xfrm>
              <a:off x="2703" y="1700"/>
              <a:ext cx="56" cy="129"/>
            </a:xfrm>
            <a:custGeom>
              <a:avLst/>
              <a:gdLst>
                <a:gd name="T0" fmla="*/ 27 w 27"/>
                <a:gd name="T1" fmla="*/ 10 h 62"/>
                <a:gd name="T2" fmla="*/ 24 w 27"/>
                <a:gd name="T3" fmla="*/ 9 h 62"/>
                <a:gd name="T4" fmla="*/ 18 w 27"/>
                <a:gd name="T5" fmla="*/ 15 h 62"/>
                <a:gd name="T6" fmla="*/ 19 w 27"/>
                <a:gd name="T7" fmla="*/ 19 h 62"/>
                <a:gd name="T8" fmla="*/ 26 w 27"/>
                <a:gd name="T9" fmla="*/ 19 h 62"/>
                <a:gd name="T10" fmla="*/ 26 w 27"/>
                <a:gd name="T11" fmla="*/ 27 h 62"/>
                <a:gd name="T12" fmla="*/ 19 w 27"/>
                <a:gd name="T13" fmla="*/ 27 h 62"/>
                <a:gd name="T14" fmla="*/ 19 w 27"/>
                <a:gd name="T15" fmla="*/ 44 h 62"/>
                <a:gd name="T16" fmla="*/ 20 w 27"/>
                <a:gd name="T17" fmla="*/ 62 h 62"/>
                <a:gd name="T18" fmla="*/ 4 w 27"/>
                <a:gd name="T19" fmla="*/ 62 h 62"/>
                <a:gd name="T20" fmla="*/ 5 w 27"/>
                <a:gd name="T21" fmla="*/ 44 h 62"/>
                <a:gd name="T22" fmla="*/ 5 w 27"/>
                <a:gd name="T23" fmla="*/ 27 h 62"/>
                <a:gd name="T24" fmla="*/ 0 w 27"/>
                <a:gd name="T25" fmla="*/ 27 h 62"/>
                <a:gd name="T26" fmla="*/ 0 w 27"/>
                <a:gd name="T27" fmla="*/ 19 h 62"/>
                <a:gd name="T28" fmla="*/ 5 w 27"/>
                <a:gd name="T29" fmla="*/ 19 h 62"/>
                <a:gd name="T30" fmla="*/ 5 w 27"/>
                <a:gd name="T31" fmla="*/ 15 h 62"/>
                <a:gd name="T32" fmla="*/ 10 w 27"/>
                <a:gd name="T33" fmla="*/ 4 h 62"/>
                <a:gd name="T34" fmla="*/ 21 w 27"/>
                <a:gd name="T35" fmla="*/ 0 h 62"/>
                <a:gd name="T36" fmla="*/ 27 w 27"/>
                <a:gd name="T37" fmla="*/ 1 h 62"/>
                <a:gd name="T38" fmla="*/ 27 w 27"/>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62">
                  <a:moveTo>
                    <a:pt x="27" y="10"/>
                  </a:moveTo>
                  <a:cubicBezTo>
                    <a:pt x="27" y="9"/>
                    <a:pt x="25" y="9"/>
                    <a:pt x="24" y="9"/>
                  </a:cubicBezTo>
                  <a:cubicBezTo>
                    <a:pt x="20" y="9"/>
                    <a:pt x="18" y="12"/>
                    <a:pt x="18" y="15"/>
                  </a:cubicBezTo>
                  <a:cubicBezTo>
                    <a:pt x="18" y="16"/>
                    <a:pt x="19" y="18"/>
                    <a:pt x="19" y="19"/>
                  </a:cubicBezTo>
                  <a:cubicBezTo>
                    <a:pt x="26" y="19"/>
                    <a:pt x="26" y="19"/>
                    <a:pt x="26" y="19"/>
                  </a:cubicBezTo>
                  <a:cubicBezTo>
                    <a:pt x="26" y="27"/>
                    <a:pt x="26" y="27"/>
                    <a:pt x="26" y="27"/>
                  </a:cubicBezTo>
                  <a:cubicBezTo>
                    <a:pt x="19" y="27"/>
                    <a:pt x="19" y="27"/>
                    <a:pt x="19" y="27"/>
                  </a:cubicBezTo>
                  <a:cubicBezTo>
                    <a:pt x="19" y="44"/>
                    <a:pt x="19" y="44"/>
                    <a:pt x="19" y="44"/>
                  </a:cubicBezTo>
                  <a:cubicBezTo>
                    <a:pt x="19" y="51"/>
                    <a:pt x="19" y="56"/>
                    <a:pt x="20" y="62"/>
                  </a:cubicBezTo>
                  <a:cubicBezTo>
                    <a:pt x="4" y="62"/>
                    <a:pt x="4" y="62"/>
                    <a:pt x="4" y="62"/>
                  </a:cubicBezTo>
                  <a:cubicBezTo>
                    <a:pt x="5" y="56"/>
                    <a:pt x="5" y="51"/>
                    <a:pt x="5" y="44"/>
                  </a:cubicBezTo>
                  <a:cubicBezTo>
                    <a:pt x="5" y="27"/>
                    <a:pt x="5" y="27"/>
                    <a:pt x="5" y="27"/>
                  </a:cubicBezTo>
                  <a:cubicBezTo>
                    <a:pt x="0" y="27"/>
                    <a:pt x="0" y="27"/>
                    <a:pt x="0" y="27"/>
                  </a:cubicBezTo>
                  <a:cubicBezTo>
                    <a:pt x="0" y="19"/>
                    <a:pt x="0" y="19"/>
                    <a:pt x="0" y="19"/>
                  </a:cubicBezTo>
                  <a:cubicBezTo>
                    <a:pt x="5" y="19"/>
                    <a:pt x="5" y="19"/>
                    <a:pt x="5" y="19"/>
                  </a:cubicBezTo>
                  <a:cubicBezTo>
                    <a:pt x="5" y="15"/>
                    <a:pt x="5" y="15"/>
                    <a:pt x="5" y="15"/>
                  </a:cubicBezTo>
                  <a:cubicBezTo>
                    <a:pt x="5" y="10"/>
                    <a:pt x="6" y="7"/>
                    <a:pt x="10" y="4"/>
                  </a:cubicBezTo>
                  <a:cubicBezTo>
                    <a:pt x="13" y="1"/>
                    <a:pt x="18" y="0"/>
                    <a:pt x="21" y="0"/>
                  </a:cubicBezTo>
                  <a:cubicBezTo>
                    <a:pt x="24" y="0"/>
                    <a:pt x="26" y="0"/>
                    <a:pt x="27" y="1"/>
                  </a:cubicBezTo>
                  <a:lnTo>
                    <a:pt x="27"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21" name="Freeform 38"/>
            <p:cNvSpPr>
              <a:spLocks noEditPoints="1"/>
            </p:cNvSpPr>
            <p:nvPr/>
          </p:nvSpPr>
          <p:spPr bwMode="auto">
            <a:xfrm>
              <a:off x="2757" y="1737"/>
              <a:ext cx="83" cy="94"/>
            </a:xfrm>
            <a:custGeom>
              <a:avLst/>
              <a:gdLst>
                <a:gd name="T0" fmla="*/ 40 w 40"/>
                <a:gd name="T1" fmla="*/ 22 h 45"/>
                <a:gd name="T2" fmla="*/ 20 w 40"/>
                <a:gd name="T3" fmla="*/ 45 h 45"/>
                <a:gd name="T4" fmla="*/ 0 w 40"/>
                <a:gd name="T5" fmla="*/ 22 h 45"/>
                <a:gd name="T6" fmla="*/ 20 w 40"/>
                <a:gd name="T7" fmla="*/ 0 h 45"/>
                <a:gd name="T8" fmla="*/ 40 w 40"/>
                <a:gd name="T9" fmla="*/ 22 h 45"/>
                <a:gd name="T10" fmla="*/ 16 w 40"/>
                <a:gd name="T11" fmla="*/ 22 h 45"/>
                <a:gd name="T12" fmla="*/ 20 w 40"/>
                <a:gd name="T13" fmla="*/ 36 h 45"/>
                <a:gd name="T14" fmla="*/ 25 w 40"/>
                <a:gd name="T15" fmla="*/ 22 h 45"/>
                <a:gd name="T16" fmla="*/ 20 w 40"/>
                <a:gd name="T17" fmla="*/ 8 h 45"/>
                <a:gd name="T18" fmla="*/ 16 w 40"/>
                <a:gd name="T19"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5">
                  <a:moveTo>
                    <a:pt x="40" y="22"/>
                  </a:moveTo>
                  <a:cubicBezTo>
                    <a:pt x="40" y="37"/>
                    <a:pt x="31" y="45"/>
                    <a:pt x="20" y="45"/>
                  </a:cubicBezTo>
                  <a:cubicBezTo>
                    <a:pt x="10" y="45"/>
                    <a:pt x="0" y="37"/>
                    <a:pt x="0" y="22"/>
                  </a:cubicBezTo>
                  <a:cubicBezTo>
                    <a:pt x="0" y="8"/>
                    <a:pt x="10" y="0"/>
                    <a:pt x="20" y="0"/>
                  </a:cubicBezTo>
                  <a:cubicBezTo>
                    <a:pt x="31" y="0"/>
                    <a:pt x="40" y="8"/>
                    <a:pt x="40" y="22"/>
                  </a:cubicBezTo>
                  <a:moveTo>
                    <a:pt x="16" y="22"/>
                  </a:moveTo>
                  <a:cubicBezTo>
                    <a:pt x="16" y="33"/>
                    <a:pt x="18" y="36"/>
                    <a:pt x="20" y="36"/>
                  </a:cubicBezTo>
                  <a:cubicBezTo>
                    <a:pt x="23" y="36"/>
                    <a:pt x="25" y="33"/>
                    <a:pt x="25" y="22"/>
                  </a:cubicBezTo>
                  <a:cubicBezTo>
                    <a:pt x="25" y="12"/>
                    <a:pt x="23" y="8"/>
                    <a:pt x="20" y="8"/>
                  </a:cubicBezTo>
                  <a:cubicBezTo>
                    <a:pt x="18" y="8"/>
                    <a:pt x="16" y="12"/>
                    <a:pt x="16" y="2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22" name="Freeform 39"/>
            <p:cNvSpPr>
              <a:spLocks/>
            </p:cNvSpPr>
            <p:nvPr/>
          </p:nvSpPr>
          <p:spPr bwMode="auto">
            <a:xfrm>
              <a:off x="2851" y="1737"/>
              <a:ext cx="56" cy="92"/>
            </a:xfrm>
            <a:custGeom>
              <a:avLst/>
              <a:gdLst>
                <a:gd name="T0" fmla="*/ 13 w 27"/>
                <a:gd name="T1" fmla="*/ 1 h 44"/>
                <a:gd name="T2" fmla="*/ 15 w 27"/>
                <a:gd name="T3" fmla="*/ 7 h 44"/>
                <a:gd name="T4" fmla="*/ 25 w 27"/>
                <a:gd name="T5" fmla="*/ 0 h 44"/>
                <a:gd name="T6" fmla="*/ 27 w 27"/>
                <a:gd name="T7" fmla="*/ 0 h 44"/>
                <a:gd name="T8" fmla="*/ 27 w 27"/>
                <a:gd name="T9" fmla="*/ 11 h 44"/>
                <a:gd name="T10" fmla="*/ 25 w 27"/>
                <a:gd name="T11" fmla="*/ 11 h 44"/>
                <a:gd name="T12" fmla="*/ 15 w 27"/>
                <a:gd name="T13" fmla="*/ 26 h 44"/>
                <a:gd name="T14" fmla="*/ 16 w 27"/>
                <a:gd name="T15" fmla="*/ 44 h 44"/>
                <a:gd name="T16" fmla="*/ 0 w 27"/>
                <a:gd name="T17" fmla="*/ 44 h 44"/>
                <a:gd name="T18" fmla="*/ 1 w 27"/>
                <a:gd name="T19" fmla="*/ 26 h 44"/>
                <a:gd name="T20" fmla="*/ 1 w 27"/>
                <a:gd name="T21" fmla="*/ 18 h 44"/>
                <a:gd name="T22" fmla="*/ 0 w 27"/>
                <a:gd name="T23" fmla="*/ 1 h 44"/>
                <a:gd name="T24" fmla="*/ 13 w 27"/>
                <a:gd name="T25"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4">
                  <a:moveTo>
                    <a:pt x="13" y="1"/>
                  </a:moveTo>
                  <a:cubicBezTo>
                    <a:pt x="14" y="2"/>
                    <a:pt x="14" y="5"/>
                    <a:pt x="15" y="7"/>
                  </a:cubicBezTo>
                  <a:cubicBezTo>
                    <a:pt x="18" y="3"/>
                    <a:pt x="21" y="0"/>
                    <a:pt x="25" y="0"/>
                  </a:cubicBezTo>
                  <a:cubicBezTo>
                    <a:pt x="26" y="0"/>
                    <a:pt x="27" y="0"/>
                    <a:pt x="27" y="0"/>
                  </a:cubicBezTo>
                  <a:cubicBezTo>
                    <a:pt x="27" y="11"/>
                    <a:pt x="27" y="11"/>
                    <a:pt x="27" y="11"/>
                  </a:cubicBezTo>
                  <a:cubicBezTo>
                    <a:pt x="26" y="11"/>
                    <a:pt x="25" y="11"/>
                    <a:pt x="25" y="11"/>
                  </a:cubicBezTo>
                  <a:cubicBezTo>
                    <a:pt x="18" y="11"/>
                    <a:pt x="15" y="17"/>
                    <a:pt x="15" y="26"/>
                  </a:cubicBezTo>
                  <a:cubicBezTo>
                    <a:pt x="15" y="33"/>
                    <a:pt x="15" y="38"/>
                    <a:pt x="16" y="44"/>
                  </a:cubicBezTo>
                  <a:cubicBezTo>
                    <a:pt x="0" y="44"/>
                    <a:pt x="0" y="44"/>
                    <a:pt x="0" y="44"/>
                  </a:cubicBezTo>
                  <a:cubicBezTo>
                    <a:pt x="1" y="38"/>
                    <a:pt x="1" y="33"/>
                    <a:pt x="1" y="26"/>
                  </a:cubicBezTo>
                  <a:cubicBezTo>
                    <a:pt x="1" y="18"/>
                    <a:pt x="1" y="18"/>
                    <a:pt x="1" y="18"/>
                  </a:cubicBezTo>
                  <a:cubicBezTo>
                    <a:pt x="1" y="12"/>
                    <a:pt x="1" y="6"/>
                    <a:pt x="0" y="1"/>
                  </a:cubicBezTo>
                  <a:lnTo>
                    <a:pt x="1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23" name="Freeform 40"/>
            <p:cNvSpPr>
              <a:spLocks/>
            </p:cNvSpPr>
            <p:nvPr/>
          </p:nvSpPr>
          <p:spPr bwMode="auto">
            <a:xfrm>
              <a:off x="2970" y="1702"/>
              <a:ext cx="91" cy="127"/>
            </a:xfrm>
            <a:custGeom>
              <a:avLst/>
              <a:gdLst>
                <a:gd name="T0" fmla="*/ 16 w 44"/>
                <a:gd name="T1" fmla="*/ 0 h 61"/>
                <a:gd name="T2" fmla="*/ 15 w 44"/>
                <a:gd name="T3" fmla="*/ 14 h 61"/>
                <a:gd name="T4" fmla="*/ 15 w 44"/>
                <a:gd name="T5" fmla="*/ 24 h 61"/>
                <a:gd name="T6" fmla="*/ 22 w 44"/>
                <a:gd name="T7" fmla="*/ 24 h 61"/>
                <a:gd name="T8" fmla="*/ 28 w 44"/>
                <a:gd name="T9" fmla="*/ 24 h 61"/>
                <a:gd name="T10" fmla="*/ 28 w 44"/>
                <a:gd name="T11" fmla="*/ 14 h 61"/>
                <a:gd name="T12" fmla="*/ 28 w 44"/>
                <a:gd name="T13" fmla="*/ 0 h 61"/>
                <a:gd name="T14" fmla="*/ 44 w 44"/>
                <a:gd name="T15" fmla="*/ 0 h 61"/>
                <a:gd name="T16" fmla="*/ 43 w 44"/>
                <a:gd name="T17" fmla="*/ 30 h 61"/>
                <a:gd name="T18" fmla="*/ 44 w 44"/>
                <a:gd name="T19" fmla="*/ 61 h 61"/>
                <a:gd name="T20" fmla="*/ 28 w 44"/>
                <a:gd name="T21" fmla="*/ 61 h 61"/>
                <a:gd name="T22" fmla="*/ 28 w 44"/>
                <a:gd name="T23" fmla="*/ 47 h 61"/>
                <a:gd name="T24" fmla="*/ 28 w 44"/>
                <a:gd name="T25" fmla="*/ 34 h 61"/>
                <a:gd name="T26" fmla="*/ 22 w 44"/>
                <a:gd name="T27" fmla="*/ 34 h 61"/>
                <a:gd name="T28" fmla="*/ 15 w 44"/>
                <a:gd name="T29" fmla="*/ 34 h 61"/>
                <a:gd name="T30" fmla="*/ 15 w 44"/>
                <a:gd name="T31" fmla="*/ 47 h 61"/>
                <a:gd name="T32" fmla="*/ 16 w 44"/>
                <a:gd name="T33" fmla="*/ 61 h 61"/>
                <a:gd name="T34" fmla="*/ 0 w 44"/>
                <a:gd name="T35" fmla="*/ 61 h 61"/>
                <a:gd name="T36" fmla="*/ 1 w 44"/>
                <a:gd name="T37" fmla="*/ 30 h 61"/>
                <a:gd name="T38" fmla="*/ 0 w 44"/>
                <a:gd name="T39" fmla="*/ 0 h 61"/>
                <a:gd name="T40" fmla="*/ 16 w 44"/>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61">
                  <a:moveTo>
                    <a:pt x="16" y="0"/>
                  </a:moveTo>
                  <a:cubicBezTo>
                    <a:pt x="16" y="4"/>
                    <a:pt x="15" y="9"/>
                    <a:pt x="15" y="14"/>
                  </a:cubicBezTo>
                  <a:cubicBezTo>
                    <a:pt x="15" y="24"/>
                    <a:pt x="15" y="24"/>
                    <a:pt x="15" y="24"/>
                  </a:cubicBezTo>
                  <a:cubicBezTo>
                    <a:pt x="17" y="24"/>
                    <a:pt x="19" y="24"/>
                    <a:pt x="22" y="24"/>
                  </a:cubicBezTo>
                  <a:cubicBezTo>
                    <a:pt x="25" y="24"/>
                    <a:pt x="27" y="24"/>
                    <a:pt x="28" y="24"/>
                  </a:cubicBezTo>
                  <a:cubicBezTo>
                    <a:pt x="28" y="14"/>
                    <a:pt x="28" y="14"/>
                    <a:pt x="28" y="14"/>
                  </a:cubicBezTo>
                  <a:cubicBezTo>
                    <a:pt x="28" y="9"/>
                    <a:pt x="28" y="4"/>
                    <a:pt x="28" y="0"/>
                  </a:cubicBezTo>
                  <a:cubicBezTo>
                    <a:pt x="44" y="0"/>
                    <a:pt x="44" y="0"/>
                    <a:pt x="44" y="0"/>
                  </a:cubicBezTo>
                  <a:cubicBezTo>
                    <a:pt x="43" y="9"/>
                    <a:pt x="43" y="16"/>
                    <a:pt x="43" y="30"/>
                  </a:cubicBezTo>
                  <a:cubicBezTo>
                    <a:pt x="43" y="45"/>
                    <a:pt x="43" y="52"/>
                    <a:pt x="44" y="61"/>
                  </a:cubicBezTo>
                  <a:cubicBezTo>
                    <a:pt x="28" y="61"/>
                    <a:pt x="28" y="61"/>
                    <a:pt x="28" y="61"/>
                  </a:cubicBezTo>
                  <a:cubicBezTo>
                    <a:pt x="28" y="57"/>
                    <a:pt x="28" y="52"/>
                    <a:pt x="28" y="47"/>
                  </a:cubicBezTo>
                  <a:cubicBezTo>
                    <a:pt x="28" y="34"/>
                    <a:pt x="28" y="34"/>
                    <a:pt x="28" y="34"/>
                  </a:cubicBezTo>
                  <a:cubicBezTo>
                    <a:pt x="27" y="34"/>
                    <a:pt x="25" y="34"/>
                    <a:pt x="22" y="34"/>
                  </a:cubicBezTo>
                  <a:cubicBezTo>
                    <a:pt x="19" y="34"/>
                    <a:pt x="17" y="34"/>
                    <a:pt x="15" y="34"/>
                  </a:cubicBezTo>
                  <a:cubicBezTo>
                    <a:pt x="15" y="47"/>
                    <a:pt x="15" y="47"/>
                    <a:pt x="15" y="47"/>
                  </a:cubicBezTo>
                  <a:cubicBezTo>
                    <a:pt x="15" y="52"/>
                    <a:pt x="16" y="57"/>
                    <a:pt x="16" y="61"/>
                  </a:cubicBezTo>
                  <a:cubicBezTo>
                    <a:pt x="0" y="61"/>
                    <a:pt x="0" y="61"/>
                    <a:pt x="0" y="61"/>
                  </a:cubicBezTo>
                  <a:cubicBezTo>
                    <a:pt x="1" y="52"/>
                    <a:pt x="1" y="45"/>
                    <a:pt x="1" y="30"/>
                  </a:cubicBezTo>
                  <a:cubicBezTo>
                    <a:pt x="1" y="16"/>
                    <a:pt x="1" y="9"/>
                    <a:pt x="0" y="0"/>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24" name="Freeform 41"/>
            <p:cNvSpPr>
              <a:spLocks/>
            </p:cNvSpPr>
            <p:nvPr/>
          </p:nvSpPr>
          <p:spPr bwMode="auto">
            <a:xfrm>
              <a:off x="3074" y="1739"/>
              <a:ext cx="79" cy="92"/>
            </a:xfrm>
            <a:custGeom>
              <a:avLst/>
              <a:gdLst>
                <a:gd name="T0" fmla="*/ 25 w 38"/>
                <a:gd name="T1" fmla="*/ 43 h 44"/>
                <a:gd name="T2" fmla="*/ 24 w 38"/>
                <a:gd name="T3" fmla="*/ 39 h 44"/>
                <a:gd name="T4" fmla="*/ 13 w 38"/>
                <a:gd name="T5" fmla="*/ 44 h 44"/>
                <a:gd name="T6" fmla="*/ 1 w 38"/>
                <a:gd name="T7" fmla="*/ 30 h 44"/>
                <a:gd name="T8" fmla="*/ 1 w 38"/>
                <a:gd name="T9" fmla="*/ 17 h 44"/>
                <a:gd name="T10" fmla="*/ 0 w 38"/>
                <a:gd name="T11" fmla="*/ 0 h 44"/>
                <a:gd name="T12" fmla="*/ 15 w 38"/>
                <a:gd name="T13" fmla="*/ 0 h 44"/>
                <a:gd name="T14" fmla="*/ 15 w 38"/>
                <a:gd name="T15" fmla="*/ 28 h 44"/>
                <a:gd name="T16" fmla="*/ 19 w 38"/>
                <a:gd name="T17" fmla="*/ 34 h 44"/>
                <a:gd name="T18" fmla="*/ 23 w 38"/>
                <a:gd name="T19" fmla="*/ 29 h 44"/>
                <a:gd name="T20" fmla="*/ 23 w 38"/>
                <a:gd name="T21" fmla="*/ 17 h 44"/>
                <a:gd name="T22" fmla="*/ 22 w 38"/>
                <a:gd name="T23" fmla="*/ 0 h 44"/>
                <a:gd name="T24" fmla="*/ 38 w 38"/>
                <a:gd name="T25" fmla="*/ 0 h 44"/>
                <a:gd name="T26" fmla="*/ 37 w 38"/>
                <a:gd name="T27" fmla="*/ 17 h 44"/>
                <a:gd name="T28" fmla="*/ 37 w 38"/>
                <a:gd name="T29" fmla="*/ 25 h 44"/>
                <a:gd name="T30" fmla="*/ 38 w 38"/>
                <a:gd name="T31" fmla="*/ 43 h 44"/>
                <a:gd name="T32" fmla="*/ 25 w 38"/>
                <a:gd name="T33"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4">
                  <a:moveTo>
                    <a:pt x="25" y="43"/>
                  </a:moveTo>
                  <a:cubicBezTo>
                    <a:pt x="25" y="42"/>
                    <a:pt x="24" y="40"/>
                    <a:pt x="24" y="39"/>
                  </a:cubicBezTo>
                  <a:cubicBezTo>
                    <a:pt x="21" y="42"/>
                    <a:pt x="18" y="44"/>
                    <a:pt x="13" y="44"/>
                  </a:cubicBezTo>
                  <a:cubicBezTo>
                    <a:pt x="6" y="44"/>
                    <a:pt x="1" y="39"/>
                    <a:pt x="1" y="30"/>
                  </a:cubicBezTo>
                  <a:cubicBezTo>
                    <a:pt x="1" y="17"/>
                    <a:pt x="1" y="17"/>
                    <a:pt x="1" y="17"/>
                  </a:cubicBezTo>
                  <a:cubicBezTo>
                    <a:pt x="1" y="11"/>
                    <a:pt x="1" y="5"/>
                    <a:pt x="0" y="0"/>
                  </a:cubicBezTo>
                  <a:cubicBezTo>
                    <a:pt x="15" y="0"/>
                    <a:pt x="15" y="0"/>
                    <a:pt x="15" y="0"/>
                  </a:cubicBezTo>
                  <a:cubicBezTo>
                    <a:pt x="15" y="28"/>
                    <a:pt x="15" y="28"/>
                    <a:pt x="15" y="28"/>
                  </a:cubicBezTo>
                  <a:cubicBezTo>
                    <a:pt x="15" y="32"/>
                    <a:pt x="16" y="34"/>
                    <a:pt x="19" y="34"/>
                  </a:cubicBezTo>
                  <a:cubicBezTo>
                    <a:pt x="21" y="34"/>
                    <a:pt x="23" y="32"/>
                    <a:pt x="23" y="29"/>
                  </a:cubicBezTo>
                  <a:cubicBezTo>
                    <a:pt x="23" y="17"/>
                    <a:pt x="23" y="17"/>
                    <a:pt x="23" y="17"/>
                  </a:cubicBezTo>
                  <a:cubicBezTo>
                    <a:pt x="23" y="11"/>
                    <a:pt x="23" y="5"/>
                    <a:pt x="22" y="0"/>
                  </a:cubicBezTo>
                  <a:cubicBezTo>
                    <a:pt x="38" y="0"/>
                    <a:pt x="38" y="0"/>
                    <a:pt x="38" y="0"/>
                  </a:cubicBezTo>
                  <a:cubicBezTo>
                    <a:pt x="37" y="5"/>
                    <a:pt x="37" y="11"/>
                    <a:pt x="37" y="17"/>
                  </a:cubicBezTo>
                  <a:cubicBezTo>
                    <a:pt x="37" y="25"/>
                    <a:pt x="37" y="25"/>
                    <a:pt x="37" y="25"/>
                  </a:cubicBezTo>
                  <a:cubicBezTo>
                    <a:pt x="37" y="32"/>
                    <a:pt x="37" y="37"/>
                    <a:pt x="38" y="43"/>
                  </a:cubicBezTo>
                  <a:lnTo>
                    <a:pt x="25"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25" name="Freeform 42"/>
            <p:cNvSpPr>
              <a:spLocks/>
            </p:cNvSpPr>
            <p:nvPr/>
          </p:nvSpPr>
          <p:spPr bwMode="auto">
            <a:xfrm>
              <a:off x="3167" y="1737"/>
              <a:ext cx="123" cy="92"/>
            </a:xfrm>
            <a:custGeom>
              <a:avLst/>
              <a:gdLst>
                <a:gd name="T0" fmla="*/ 13 w 59"/>
                <a:gd name="T1" fmla="*/ 1 h 44"/>
                <a:gd name="T2" fmla="*/ 14 w 59"/>
                <a:gd name="T3" fmla="*/ 5 h 44"/>
                <a:gd name="T4" fmla="*/ 25 w 59"/>
                <a:gd name="T5" fmla="*/ 0 h 44"/>
                <a:gd name="T6" fmla="*/ 35 w 59"/>
                <a:gd name="T7" fmla="*/ 5 h 44"/>
                <a:gd name="T8" fmla="*/ 47 w 59"/>
                <a:gd name="T9" fmla="*/ 0 h 44"/>
                <a:gd name="T10" fmla="*/ 59 w 59"/>
                <a:gd name="T11" fmla="*/ 14 h 44"/>
                <a:gd name="T12" fmla="*/ 59 w 59"/>
                <a:gd name="T13" fmla="*/ 26 h 44"/>
                <a:gd name="T14" fmla="*/ 59 w 59"/>
                <a:gd name="T15" fmla="*/ 44 h 44"/>
                <a:gd name="T16" fmla="*/ 44 w 59"/>
                <a:gd name="T17" fmla="*/ 44 h 44"/>
                <a:gd name="T18" fmla="*/ 45 w 59"/>
                <a:gd name="T19" fmla="*/ 26 h 44"/>
                <a:gd name="T20" fmla="*/ 45 w 59"/>
                <a:gd name="T21" fmla="*/ 15 h 44"/>
                <a:gd name="T22" fmla="*/ 41 w 59"/>
                <a:gd name="T23" fmla="*/ 9 h 44"/>
                <a:gd name="T24" fmla="*/ 37 w 59"/>
                <a:gd name="T25" fmla="*/ 15 h 44"/>
                <a:gd name="T26" fmla="*/ 37 w 59"/>
                <a:gd name="T27" fmla="*/ 26 h 44"/>
                <a:gd name="T28" fmla="*/ 37 w 59"/>
                <a:gd name="T29" fmla="*/ 44 h 44"/>
                <a:gd name="T30" fmla="*/ 22 w 59"/>
                <a:gd name="T31" fmla="*/ 44 h 44"/>
                <a:gd name="T32" fmla="*/ 23 w 59"/>
                <a:gd name="T33" fmla="*/ 26 h 44"/>
                <a:gd name="T34" fmla="*/ 23 w 59"/>
                <a:gd name="T35" fmla="*/ 14 h 44"/>
                <a:gd name="T36" fmla="*/ 19 w 59"/>
                <a:gd name="T37" fmla="*/ 9 h 44"/>
                <a:gd name="T38" fmla="*/ 15 w 59"/>
                <a:gd name="T39" fmla="*/ 14 h 44"/>
                <a:gd name="T40" fmla="*/ 15 w 59"/>
                <a:gd name="T41" fmla="*/ 26 h 44"/>
                <a:gd name="T42" fmla="*/ 16 w 59"/>
                <a:gd name="T43" fmla="*/ 44 h 44"/>
                <a:gd name="T44" fmla="*/ 0 w 59"/>
                <a:gd name="T45" fmla="*/ 44 h 44"/>
                <a:gd name="T46" fmla="*/ 1 w 59"/>
                <a:gd name="T47" fmla="*/ 26 h 44"/>
                <a:gd name="T48" fmla="*/ 1 w 59"/>
                <a:gd name="T49" fmla="*/ 18 h 44"/>
                <a:gd name="T50" fmla="*/ 0 w 59"/>
                <a:gd name="T51" fmla="*/ 1 h 44"/>
                <a:gd name="T52" fmla="*/ 13 w 59"/>
                <a:gd name="T53"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44">
                  <a:moveTo>
                    <a:pt x="13" y="1"/>
                  </a:moveTo>
                  <a:cubicBezTo>
                    <a:pt x="13" y="2"/>
                    <a:pt x="14" y="4"/>
                    <a:pt x="14" y="5"/>
                  </a:cubicBezTo>
                  <a:cubicBezTo>
                    <a:pt x="17" y="2"/>
                    <a:pt x="21" y="0"/>
                    <a:pt x="25" y="0"/>
                  </a:cubicBezTo>
                  <a:cubicBezTo>
                    <a:pt x="30" y="0"/>
                    <a:pt x="33" y="2"/>
                    <a:pt x="35" y="5"/>
                  </a:cubicBezTo>
                  <a:cubicBezTo>
                    <a:pt x="38" y="3"/>
                    <a:pt x="41" y="0"/>
                    <a:pt x="47" y="0"/>
                  </a:cubicBezTo>
                  <a:cubicBezTo>
                    <a:pt x="55" y="0"/>
                    <a:pt x="59" y="6"/>
                    <a:pt x="59" y="14"/>
                  </a:cubicBezTo>
                  <a:cubicBezTo>
                    <a:pt x="59" y="26"/>
                    <a:pt x="59" y="26"/>
                    <a:pt x="59" y="26"/>
                  </a:cubicBezTo>
                  <a:cubicBezTo>
                    <a:pt x="59" y="33"/>
                    <a:pt x="59" y="38"/>
                    <a:pt x="59" y="44"/>
                  </a:cubicBezTo>
                  <a:cubicBezTo>
                    <a:pt x="44" y="44"/>
                    <a:pt x="44" y="44"/>
                    <a:pt x="44" y="44"/>
                  </a:cubicBezTo>
                  <a:cubicBezTo>
                    <a:pt x="45" y="38"/>
                    <a:pt x="45" y="33"/>
                    <a:pt x="45" y="26"/>
                  </a:cubicBezTo>
                  <a:cubicBezTo>
                    <a:pt x="45" y="15"/>
                    <a:pt x="45" y="15"/>
                    <a:pt x="45" y="15"/>
                  </a:cubicBezTo>
                  <a:cubicBezTo>
                    <a:pt x="45" y="12"/>
                    <a:pt x="44" y="9"/>
                    <a:pt x="41" y="9"/>
                  </a:cubicBezTo>
                  <a:cubicBezTo>
                    <a:pt x="38" y="9"/>
                    <a:pt x="37" y="12"/>
                    <a:pt x="37" y="15"/>
                  </a:cubicBezTo>
                  <a:cubicBezTo>
                    <a:pt x="37" y="26"/>
                    <a:pt x="37" y="26"/>
                    <a:pt x="37" y="26"/>
                  </a:cubicBezTo>
                  <a:cubicBezTo>
                    <a:pt x="37" y="33"/>
                    <a:pt x="37" y="38"/>
                    <a:pt x="37" y="44"/>
                  </a:cubicBezTo>
                  <a:cubicBezTo>
                    <a:pt x="22" y="44"/>
                    <a:pt x="22" y="44"/>
                    <a:pt x="22" y="44"/>
                  </a:cubicBezTo>
                  <a:cubicBezTo>
                    <a:pt x="23" y="38"/>
                    <a:pt x="23" y="33"/>
                    <a:pt x="23" y="26"/>
                  </a:cubicBezTo>
                  <a:cubicBezTo>
                    <a:pt x="23" y="14"/>
                    <a:pt x="23" y="14"/>
                    <a:pt x="23" y="14"/>
                  </a:cubicBezTo>
                  <a:cubicBezTo>
                    <a:pt x="23" y="12"/>
                    <a:pt x="22" y="9"/>
                    <a:pt x="19" y="9"/>
                  </a:cubicBezTo>
                  <a:cubicBezTo>
                    <a:pt x="17" y="9"/>
                    <a:pt x="15" y="11"/>
                    <a:pt x="15" y="14"/>
                  </a:cubicBezTo>
                  <a:cubicBezTo>
                    <a:pt x="15" y="26"/>
                    <a:pt x="15" y="26"/>
                    <a:pt x="15" y="26"/>
                  </a:cubicBezTo>
                  <a:cubicBezTo>
                    <a:pt x="15" y="33"/>
                    <a:pt x="15" y="38"/>
                    <a:pt x="16" y="44"/>
                  </a:cubicBezTo>
                  <a:cubicBezTo>
                    <a:pt x="0" y="44"/>
                    <a:pt x="0" y="44"/>
                    <a:pt x="0" y="44"/>
                  </a:cubicBezTo>
                  <a:cubicBezTo>
                    <a:pt x="1" y="38"/>
                    <a:pt x="1" y="33"/>
                    <a:pt x="1" y="26"/>
                  </a:cubicBezTo>
                  <a:cubicBezTo>
                    <a:pt x="1" y="18"/>
                    <a:pt x="1" y="18"/>
                    <a:pt x="1" y="18"/>
                  </a:cubicBezTo>
                  <a:cubicBezTo>
                    <a:pt x="1" y="12"/>
                    <a:pt x="1" y="6"/>
                    <a:pt x="0" y="1"/>
                  </a:cubicBezTo>
                  <a:lnTo>
                    <a:pt x="1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26" name="Freeform 43"/>
            <p:cNvSpPr>
              <a:spLocks noEditPoints="1"/>
            </p:cNvSpPr>
            <p:nvPr/>
          </p:nvSpPr>
          <p:spPr bwMode="auto">
            <a:xfrm>
              <a:off x="3301" y="1737"/>
              <a:ext cx="79" cy="94"/>
            </a:xfrm>
            <a:custGeom>
              <a:avLst/>
              <a:gdLst>
                <a:gd name="T0" fmla="*/ 4 w 38"/>
                <a:gd name="T1" fmla="*/ 0 h 45"/>
                <a:gd name="T2" fmla="*/ 13 w 38"/>
                <a:gd name="T3" fmla="*/ 0 h 45"/>
                <a:gd name="T4" fmla="*/ 36 w 38"/>
                <a:gd name="T5" fmla="*/ 18 h 45"/>
                <a:gd name="T6" fmla="*/ 36 w 38"/>
                <a:gd name="T7" fmla="*/ 29 h 45"/>
                <a:gd name="T8" fmla="*/ 38 w 38"/>
                <a:gd name="T9" fmla="*/ 44 h 45"/>
                <a:gd name="T10" fmla="*/ 24 w 38"/>
                <a:gd name="T11" fmla="*/ 44 h 45"/>
                <a:gd name="T12" fmla="*/ 23 w 38"/>
                <a:gd name="T13" fmla="*/ 41 h 45"/>
                <a:gd name="T14" fmla="*/ 13 w 38"/>
                <a:gd name="T15" fmla="*/ 45 h 45"/>
                <a:gd name="T16" fmla="*/ 0 w 38"/>
                <a:gd name="T17" fmla="*/ 32 h 45"/>
                <a:gd name="T18" fmla="*/ 14 w 38"/>
                <a:gd name="T19" fmla="*/ 16 h 45"/>
                <a:gd name="T20" fmla="*/ 21 w 38"/>
                <a:gd name="T21" fmla="*/ 14 h 45"/>
                <a:gd name="T22" fmla="*/ 15 w 38"/>
                <a:gd name="T23" fmla="*/ 8 h 45"/>
                <a:gd name="T24" fmla="*/ 4 w 38"/>
                <a:gd name="T25" fmla="*/ 12 h 45"/>
                <a:gd name="T26" fmla="*/ 4 w 38"/>
                <a:gd name="T27" fmla="*/ 0 h 45"/>
                <a:gd name="T28" fmla="*/ 22 w 38"/>
                <a:gd name="T29" fmla="*/ 22 h 45"/>
                <a:gd name="T30" fmla="*/ 13 w 38"/>
                <a:gd name="T31" fmla="*/ 31 h 45"/>
                <a:gd name="T32" fmla="*/ 18 w 38"/>
                <a:gd name="T33" fmla="*/ 36 h 45"/>
                <a:gd name="T34" fmla="*/ 22 w 38"/>
                <a:gd name="T35" fmla="*/ 34 h 45"/>
                <a:gd name="T36" fmla="*/ 22 w 38"/>
                <a:gd name="T3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45">
                  <a:moveTo>
                    <a:pt x="4" y="0"/>
                  </a:moveTo>
                  <a:cubicBezTo>
                    <a:pt x="5" y="0"/>
                    <a:pt x="9" y="0"/>
                    <a:pt x="13" y="0"/>
                  </a:cubicBezTo>
                  <a:cubicBezTo>
                    <a:pt x="30" y="0"/>
                    <a:pt x="36" y="7"/>
                    <a:pt x="36" y="18"/>
                  </a:cubicBezTo>
                  <a:cubicBezTo>
                    <a:pt x="36" y="29"/>
                    <a:pt x="36" y="29"/>
                    <a:pt x="36" y="29"/>
                  </a:cubicBezTo>
                  <a:cubicBezTo>
                    <a:pt x="36" y="33"/>
                    <a:pt x="36" y="38"/>
                    <a:pt x="38" y="44"/>
                  </a:cubicBezTo>
                  <a:cubicBezTo>
                    <a:pt x="24" y="44"/>
                    <a:pt x="24" y="44"/>
                    <a:pt x="24" y="44"/>
                  </a:cubicBezTo>
                  <a:cubicBezTo>
                    <a:pt x="23" y="43"/>
                    <a:pt x="23" y="42"/>
                    <a:pt x="23" y="41"/>
                  </a:cubicBezTo>
                  <a:cubicBezTo>
                    <a:pt x="21" y="43"/>
                    <a:pt x="17" y="45"/>
                    <a:pt x="13" y="45"/>
                  </a:cubicBezTo>
                  <a:cubicBezTo>
                    <a:pt x="5" y="45"/>
                    <a:pt x="0" y="39"/>
                    <a:pt x="0" y="32"/>
                  </a:cubicBezTo>
                  <a:cubicBezTo>
                    <a:pt x="0" y="24"/>
                    <a:pt x="6" y="18"/>
                    <a:pt x="14" y="16"/>
                  </a:cubicBezTo>
                  <a:cubicBezTo>
                    <a:pt x="21" y="14"/>
                    <a:pt x="21" y="14"/>
                    <a:pt x="21" y="14"/>
                  </a:cubicBezTo>
                  <a:cubicBezTo>
                    <a:pt x="21" y="11"/>
                    <a:pt x="19" y="8"/>
                    <a:pt x="15" y="8"/>
                  </a:cubicBezTo>
                  <a:cubicBezTo>
                    <a:pt x="12" y="8"/>
                    <a:pt x="8" y="9"/>
                    <a:pt x="4" y="12"/>
                  </a:cubicBezTo>
                  <a:lnTo>
                    <a:pt x="4" y="0"/>
                  </a:lnTo>
                  <a:close/>
                  <a:moveTo>
                    <a:pt x="22" y="22"/>
                  </a:moveTo>
                  <a:cubicBezTo>
                    <a:pt x="17" y="23"/>
                    <a:pt x="13" y="26"/>
                    <a:pt x="13" y="31"/>
                  </a:cubicBezTo>
                  <a:cubicBezTo>
                    <a:pt x="13" y="34"/>
                    <a:pt x="15" y="36"/>
                    <a:pt x="18" y="36"/>
                  </a:cubicBezTo>
                  <a:cubicBezTo>
                    <a:pt x="20" y="36"/>
                    <a:pt x="22" y="35"/>
                    <a:pt x="22" y="34"/>
                  </a:cubicBezTo>
                  <a:lnTo>
                    <a:pt x="22"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27" name="Freeform 44"/>
            <p:cNvSpPr>
              <a:spLocks/>
            </p:cNvSpPr>
            <p:nvPr/>
          </p:nvSpPr>
          <p:spPr bwMode="auto">
            <a:xfrm>
              <a:off x="3388" y="1737"/>
              <a:ext cx="77" cy="92"/>
            </a:xfrm>
            <a:custGeom>
              <a:avLst/>
              <a:gdLst>
                <a:gd name="T0" fmla="*/ 12 w 37"/>
                <a:gd name="T1" fmla="*/ 1 h 44"/>
                <a:gd name="T2" fmla="*/ 14 w 37"/>
                <a:gd name="T3" fmla="*/ 5 h 44"/>
                <a:gd name="T4" fmla="*/ 24 w 37"/>
                <a:gd name="T5" fmla="*/ 0 h 44"/>
                <a:gd name="T6" fmla="*/ 37 w 37"/>
                <a:gd name="T7" fmla="*/ 13 h 44"/>
                <a:gd name="T8" fmla="*/ 37 w 37"/>
                <a:gd name="T9" fmla="*/ 26 h 44"/>
                <a:gd name="T10" fmla="*/ 37 w 37"/>
                <a:gd name="T11" fmla="*/ 44 h 44"/>
                <a:gd name="T12" fmla="*/ 22 w 37"/>
                <a:gd name="T13" fmla="*/ 44 h 44"/>
                <a:gd name="T14" fmla="*/ 23 w 37"/>
                <a:gd name="T15" fmla="*/ 26 h 44"/>
                <a:gd name="T16" fmla="*/ 23 w 37"/>
                <a:gd name="T17" fmla="*/ 15 h 44"/>
                <a:gd name="T18" fmla="*/ 19 w 37"/>
                <a:gd name="T19" fmla="*/ 10 h 44"/>
                <a:gd name="T20" fmla="*/ 14 w 37"/>
                <a:gd name="T21" fmla="*/ 14 h 44"/>
                <a:gd name="T22" fmla="*/ 14 w 37"/>
                <a:gd name="T23" fmla="*/ 26 h 44"/>
                <a:gd name="T24" fmla="*/ 15 w 37"/>
                <a:gd name="T25" fmla="*/ 44 h 44"/>
                <a:gd name="T26" fmla="*/ 0 w 37"/>
                <a:gd name="T27" fmla="*/ 44 h 44"/>
                <a:gd name="T28" fmla="*/ 1 w 37"/>
                <a:gd name="T29" fmla="*/ 26 h 44"/>
                <a:gd name="T30" fmla="*/ 1 w 37"/>
                <a:gd name="T31" fmla="*/ 18 h 44"/>
                <a:gd name="T32" fmla="*/ 0 w 37"/>
                <a:gd name="T33" fmla="*/ 1 h 44"/>
                <a:gd name="T34" fmla="*/ 12 w 37"/>
                <a:gd name="T35"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4">
                  <a:moveTo>
                    <a:pt x="12" y="1"/>
                  </a:moveTo>
                  <a:cubicBezTo>
                    <a:pt x="13" y="2"/>
                    <a:pt x="13" y="4"/>
                    <a:pt x="14" y="5"/>
                  </a:cubicBezTo>
                  <a:cubicBezTo>
                    <a:pt x="17" y="2"/>
                    <a:pt x="20" y="0"/>
                    <a:pt x="24" y="0"/>
                  </a:cubicBezTo>
                  <a:cubicBezTo>
                    <a:pt x="32" y="0"/>
                    <a:pt x="37" y="5"/>
                    <a:pt x="37" y="13"/>
                  </a:cubicBezTo>
                  <a:cubicBezTo>
                    <a:pt x="37" y="26"/>
                    <a:pt x="37" y="26"/>
                    <a:pt x="37" y="26"/>
                  </a:cubicBezTo>
                  <a:cubicBezTo>
                    <a:pt x="37" y="33"/>
                    <a:pt x="37" y="38"/>
                    <a:pt x="37" y="44"/>
                  </a:cubicBezTo>
                  <a:cubicBezTo>
                    <a:pt x="22" y="44"/>
                    <a:pt x="22" y="44"/>
                    <a:pt x="22" y="44"/>
                  </a:cubicBezTo>
                  <a:cubicBezTo>
                    <a:pt x="23" y="38"/>
                    <a:pt x="23" y="33"/>
                    <a:pt x="23" y="26"/>
                  </a:cubicBezTo>
                  <a:cubicBezTo>
                    <a:pt x="23" y="15"/>
                    <a:pt x="23" y="15"/>
                    <a:pt x="23" y="15"/>
                  </a:cubicBezTo>
                  <a:cubicBezTo>
                    <a:pt x="23" y="12"/>
                    <a:pt x="22" y="10"/>
                    <a:pt x="19" y="10"/>
                  </a:cubicBezTo>
                  <a:cubicBezTo>
                    <a:pt x="17" y="10"/>
                    <a:pt x="14" y="11"/>
                    <a:pt x="14" y="14"/>
                  </a:cubicBezTo>
                  <a:cubicBezTo>
                    <a:pt x="14" y="26"/>
                    <a:pt x="14" y="26"/>
                    <a:pt x="14" y="26"/>
                  </a:cubicBezTo>
                  <a:cubicBezTo>
                    <a:pt x="14" y="33"/>
                    <a:pt x="14" y="38"/>
                    <a:pt x="15" y="44"/>
                  </a:cubicBezTo>
                  <a:cubicBezTo>
                    <a:pt x="0" y="44"/>
                    <a:pt x="0" y="44"/>
                    <a:pt x="0" y="44"/>
                  </a:cubicBezTo>
                  <a:cubicBezTo>
                    <a:pt x="1" y="38"/>
                    <a:pt x="1" y="33"/>
                    <a:pt x="1" y="26"/>
                  </a:cubicBezTo>
                  <a:cubicBezTo>
                    <a:pt x="1" y="18"/>
                    <a:pt x="1" y="18"/>
                    <a:pt x="1" y="18"/>
                  </a:cubicBezTo>
                  <a:cubicBezTo>
                    <a:pt x="1" y="12"/>
                    <a:pt x="1" y="6"/>
                    <a:pt x="0" y="1"/>
                  </a:cubicBezTo>
                  <a:lnTo>
                    <a:pt x="1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28" name="Freeform 45"/>
            <p:cNvSpPr>
              <a:spLocks noEditPoints="1"/>
            </p:cNvSpPr>
            <p:nvPr/>
          </p:nvSpPr>
          <p:spPr bwMode="auto">
            <a:xfrm>
              <a:off x="3476" y="1700"/>
              <a:ext cx="33" cy="129"/>
            </a:xfrm>
            <a:custGeom>
              <a:avLst/>
              <a:gdLst>
                <a:gd name="T0" fmla="*/ 8 w 16"/>
                <a:gd name="T1" fmla="*/ 0 h 62"/>
                <a:gd name="T2" fmla="*/ 16 w 16"/>
                <a:gd name="T3" fmla="*/ 8 h 62"/>
                <a:gd name="T4" fmla="*/ 8 w 16"/>
                <a:gd name="T5" fmla="*/ 16 h 62"/>
                <a:gd name="T6" fmla="*/ 0 w 16"/>
                <a:gd name="T7" fmla="*/ 8 h 62"/>
                <a:gd name="T8" fmla="*/ 8 w 16"/>
                <a:gd name="T9" fmla="*/ 0 h 62"/>
                <a:gd name="T10" fmla="*/ 15 w 16"/>
                <a:gd name="T11" fmla="*/ 19 h 62"/>
                <a:gd name="T12" fmla="*/ 15 w 16"/>
                <a:gd name="T13" fmla="*/ 39 h 62"/>
                <a:gd name="T14" fmla="*/ 16 w 16"/>
                <a:gd name="T15" fmla="*/ 62 h 62"/>
                <a:gd name="T16" fmla="*/ 0 w 16"/>
                <a:gd name="T17" fmla="*/ 62 h 62"/>
                <a:gd name="T18" fmla="*/ 1 w 16"/>
                <a:gd name="T19" fmla="*/ 44 h 62"/>
                <a:gd name="T20" fmla="*/ 1 w 16"/>
                <a:gd name="T21" fmla="*/ 36 h 62"/>
                <a:gd name="T22" fmla="*/ 0 w 16"/>
                <a:gd name="T23" fmla="*/ 19 h 62"/>
                <a:gd name="T24" fmla="*/ 15 w 16"/>
                <a:gd name="T25"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62">
                  <a:moveTo>
                    <a:pt x="8" y="0"/>
                  </a:moveTo>
                  <a:cubicBezTo>
                    <a:pt x="12" y="0"/>
                    <a:pt x="16" y="4"/>
                    <a:pt x="16" y="8"/>
                  </a:cubicBezTo>
                  <a:cubicBezTo>
                    <a:pt x="16" y="12"/>
                    <a:pt x="12" y="16"/>
                    <a:pt x="8" y="16"/>
                  </a:cubicBezTo>
                  <a:cubicBezTo>
                    <a:pt x="4" y="16"/>
                    <a:pt x="0" y="12"/>
                    <a:pt x="0" y="8"/>
                  </a:cubicBezTo>
                  <a:cubicBezTo>
                    <a:pt x="0" y="4"/>
                    <a:pt x="4" y="0"/>
                    <a:pt x="8" y="0"/>
                  </a:cubicBezTo>
                  <a:moveTo>
                    <a:pt x="15" y="19"/>
                  </a:moveTo>
                  <a:cubicBezTo>
                    <a:pt x="15" y="23"/>
                    <a:pt x="15" y="30"/>
                    <a:pt x="15" y="39"/>
                  </a:cubicBezTo>
                  <a:cubicBezTo>
                    <a:pt x="15" y="51"/>
                    <a:pt x="15" y="56"/>
                    <a:pt x="16" y="62"/>
                  </a:cubicBezTo>
                  <a:cubicBezTo>
                    <a:pt x="0" y="62"/>
                    <a:pt x="0" y="62"/>
                    <a:pt x="0" y="62"/>
                  </a:cubicBezTo>
                  <a:cubicBezTo>
                    <a:pt x="1" y="56"/>
                    <a:pt x="1" y="51"/>
                    <a:pt x="1" y="44"/>
                  </a:cubicBezTo>
                  <a:cubicBezTo>
                    <a:pt x="1" y="36"/>
                    <a:pt x="1" y="36"/>
                    <a:pt x="1" y="36"/>
                  </a:cubicBezTo>
                  <a:cubicBezTo>
                    <a:pt x="1" y="30"/>
                    <a:pt x="1" y="24"/>
                    <a:pt x="0" y="19"/>
                  </a:cubicBezTo>
                  <a:lnTo>
                    <a:pt x="15" y="1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29" name="Freeform 46"/>
            <p:cNvSpPr>
              <a:spLocks/>
            </p:cNvSpPr>
            <p:nvPr/>
          </p:nvSpPr>
          <p:spPr bwMode="auto">
            <a:xfrm>
              <a:off x="3517" y="1712"/>
              <a:ext cx="54" cy="119"/>
            </a:xfrm>
            <a:custGeom>
              <a:avLst/>
              <a:gdLst>
                <a:gd name="T0" fmla="*/ 19 w 26"/>
                <a:gd name="T1" fmla="*/ 0 h 57"/>
                <a:gd name="T2" fmla="*/ 19 w 26"/>
                <a:gd name="T3" fmla="*/ 13 h 57"/>
                <a:gd name="T4" fmla="*/ 26 w 26"/>
                <a:gd name="T5" fmla="*/ 13 h 57"/>
                <a:gd name="T6" fmla="*/ 26 w 26"/>
                <a:gd name="T7" fmla="*/ 21 h 57"/>
                <a:gd name="T8" fmla="*/ 19 w 26"/>
                <a:gd name="T9" fmla="*/ 21 h 57"/>
                <a:gd name="T10" fmla="*/ 19 w 26"/>
                <a:gd name="T11" fmla="*/ 43 h 57"/>
                <a:gd name="T12" fmla="*/ 24 w 26"/>
                <a:gd name="T13" fmla="*/ 48 h 57"/>
                <a:gd name="T14" fmla="*/ 26 w 26"/>
                <a:gd name="T15" fmla="*/ 48 h 57"/>
                <a:gd name="T16" fmla="*/ 26 w 26"/>
                <a:gd name="T17" fmla="*/ 56 h 57"/>
                <a:gd name="T18" fmla="*/ 17 w 26"/>
                <a:gd name="T19" fmla="*/ 57 h 57"/>
                <a:gd name="T20" fmla="*/ 8 w 26"/>
                <a:gd name="T21" fmla="*/ 53 h 57"/>
                <a:gd name="T22" fmla="*/ 5 w 26"/>
                <a:gd name="T23" fmla="*/ 43 h 57"/>
                <a:gd name="T24" fmla="*/ 5 w 26"/>
                <a:gd name="T25" fmla="*/ 21 h 57"/>
                <a:gd name="T26" fmla="*/ 0 w 26"/>
                <a:gd name="T27" fmla="*/ 21 h 57"/>
                <a:gd name="T28" fmla="*/ 0 w 26"/>
                <a:gd name="T29" fmla="*/ 13 h 57"/>
                <a:gd name="T30" fmla="*/ 5 w 26"/>
                <a:gd name="T31" fmla="*/ 13 h 57"/>
                <a:gd name="T32" fmla="*/ 5 w 26"/>
                <a:gd name="T33" fmla="*/ 0 h 57"/>
                <a:gd name="T34" fmla="*/ 19 w 26"/>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57">
                  <a:moveTo>
                    <a:pt x="19" y="0"/>
                  </a:moveTo>
                  <a:cubicBezTo>
                    <a:pt x="19" y="2"/>
                    <a:pt x="19" y="7"/>
                    <a:pt x="19" y="13"/>
                  </a:cubicBezTo>
                  <a:cubicBezTo>
                    <a:pt x="26" y="13"/>
                    <a:pt x="26" y="13"/>
                    <a:pt x="26" y="13"/>
                  </a:cubicBezTo>
                  <a:cubicBezTo>
                    <a:pt x="26" y="21"/>
                    <a:pt x="26" y="21"/>
                    <a:pt x="26" y="21"/>
                  </a:cubicBezTo>
                  <a:cubicBezTo>
                    <a:pt x="19" y="21"/>
                    <a:pt x="19" y="21"/>
                    <a:pt x="19" y="21"/>
                  </a:cubicBezTo>
                  <a:cubicBezTo>
                    <a:pt x="19" y="43"/>
                    <a:pt x="19" y="43"/>
                    <a:pt x="19" y="43"/>
                  </a:cubicBezTo>
                  <a:cubicBezTo>
                    <a:pt x="19" y="46"/>
                    <a:pt x="21" y="48"/>
                    <a:pt x="24" y="48"/>
                  </a:cubicBezTo>
                  <a:cubicBezTo>
                    <a:pt x="24" y="48"/>
                    <a:pt x="25" y="48"/>
                    <a:pt x="26" y="48"/>
                  </a:cubicBezTo>
                  <a:cubicBezTo>
                    <a:pt x="26" y="56"/>
                    <a:pt x="26" y="56"/>
                    <a:pt x="26" y="56"/>
                  </a:cubicBezTo>
                  <a:cubicBezTo>
                    <a:pt x="23" y="57"/>
                    <a:pt x="20" y="57"/>
                    <a:pt x="17" y="57"/>
                  </a:cubicBezTo>
                  <a:cubicBezTo>
                    <a:pt x="13" y="57"/>
                    <a:pt x="10" y="56"/>
                    <a:pt x="8" y="53"/>
                  </a:cubicBezTo>
                  <a:cubicBezTo>
                    <a:pt x="6" y="51"/>
                    <a:pt x="5" y="47"/>
                    <a:pt x="5" y="43"/>
                  </a:cubicBezTo>
                  <a:cubicBezTo>
                    <a:pt x="5" y="21"/>
                    <a:pt x="5" y="21"/>
                    <a:pt x="5" y="21"/>
                  </a:cubicBezTo>
                  <a:cubicBezTo>
                    <a:pt x="0" y="21"/>
                    <a:pt x="0" y="21"/>
                    <a:pt x="0" y="21"/>
                  </a:cubicBezTo>
                  <a:cubicBezTo>
                    <a:pt x="0" y="13"/>
                    <a:pt x="0" y="13"/>
                    <a:pt x="0" y="13"/>
                  </a:cubicBezTo>
                  <a:cubicBezTo>
                    <a:pt x="5" y="13"/>
                    <a:pt x="5" y="13"/>
                    <a:pt x="5" y="13"/>
                  </a:cubicBezTo>
                  <a:cubicBezTo>
                    <a:pt x="5" y="7"/>
                    <a:pt x="5" y="2"/>
                    <a:pt x="5" y="0"/>
                  </a:cubicBezTo>
                  <a:lnTo>
                    <a:pt x="1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30" name="Freeform 47"/>
            <p:cNvSpPr>
              <a:spLocks/>
            </p:cNvSpPr>
            <p:nvPr/>
          </p:nvSpPr>
          <p:spPr bwMode="auto">
            <a:xfrm>
              <a:off x="3580" y="1739"/>
              <a:ext cx="79" cy="124"/>
            </a:xfrm>
            <a:custGeom>
              <a:avLst/>
              <a:gdLst>
                <a:gd name="T0" fmla="*/ 15 w 38"/>
                <a:gd name="T1" fmla="*/ 0 h 59"/>
                <a:gd name="T2" fmla="*/ 21 w 38"/>
                <a:gd name="T3" fmla="*/ 24 h 59"/>
                <a:gd name="T4" fmla="*/ 21 w 38"/>
                <a:gd name="T5" fmla="*/ 24 h 59"/>
                <a:gd name="T6" fmla="*/ 26 w 38"/>
                <a:gd name="T7" fmla="*/ 0 h 59"/>
                <a:gd name="T8" fmla="*/ 38 w 38"/>
                <a:gd name="T9" fmla="*/ 0 h 59"/>
                <a:gd name="T10" fmla="*/ 23 w 38"/>
                <a:gd name="T11" fmla="*/ 46 h 59"/>
                <a:gd name="T12" fmla="*/ 4 w 38"/>
                <a:gd name="T13" fmla="*/ 59 h 59"/>
                <a:gd name="T14" fmla="*/ 0 w 38"/>
                <a:gd name="T15" fmla="*/ 59 h 59"/>
                <a:gd name="T16" fmla="*/ 0 w 38"/>
                <a:gd name="T17" fmla="*/ 48 h 59"/>
                <a:gd name="T18" fmla="*/ 5 w 38"/>
                <a:gd name="T19" fmla="*/ 49 h 59"/>
                <a:gd name="T20" fmla="*/ 13 w 38"/>
                <a:gd name="T21" fmla="*/ 42 h 59"/>
                <a:gd name="T22" fmla="*/ 9 w 38"/>
                <a:gd name="T23" fmla="*/ 30 h 59"/>
                <a:gd name="T24" fmla="*/ 0 w 38"/>
                <a:gd name="T25" fmla="*/ 0 h 59"/>
                <a:gd name="T26" fmla="*/ 15 w 38"/>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59">
                  <a:moveTo>
                    <a:pt x="15" y="0"/>
                  </a:moveTo>
                  <a:cubicBezTo>
                    <a:pt x="16" y="6"/>
                    <a:pt x="19" y="19"/>
                    <a:pt x="21" y="24"/>
                  </a:cubicBezTo>
                  <a:cubicBezTo>
                    <a:pt x="21" y="24"/>
                    <a:pt x="21" y="24"/>
                    <a:pt x="21" y="24"/>
                  </a:cubicBezTo>
                  <a:cubicBezTo>
                    <a:pt x="23" y="15"/>
                    <a:pt x="25" y="6"/>
                    <a:pt x="26" y="0"/>
                  </a:cubicBezTo>
                  <a:cubicBezTo>
                    <a:pt x="38" y="0"/>
                    <a:pt x="38" y="0"/>
                    <a:pt x="38" y="0"/>
                  </a:cubicBezTo>
                  <a:cubicBezTo>
                    <a:pt x="35" y="12"/>
                    <a:pt x="29" y="35"/>
                    <a:pt x="23" y="46"/>
                  </a:cubicBezTo>
                  <a:cubicBezTo>
                    <a:pt x="20" y="52"/>
                    <a:pt x="16" y="59"/>
                    <a:pt x="4" y="59"/>
                  </a:cubicBezTo>
                  <a:cubicBezTo>
                    <a:pt x="3" y="59"/>
                    <a:pt x="1" y="59"/>
                    <a:pt x="0" y="59"/>
                  </a:cubicBezTo>
                  <a:cubicBezTo>
                    <a:pt x="0" y="48"/>
                    <a:pt x="0" y="48"/>
                    <a:pt x="0" y="48"/>
                  </a:cubicBezTo>
                  <a:cubicBezTo>
                    <a:pt x="1" y="48"/>
                    <a:pt x="3" y="49"/>
                    <a:pt x="5" y="49"/>
                  </a:cubicBezTo>
                  <a:cubicBezTo>
                    <a:pt x="10" y="49"/>
                    <a:pt x="13" y="45"/>
                    <a:pt x="13" y="42"/>
                  </a:cubicBezTo>
                  <a:cubicBezTo>
                    <a:pt x="13" y="41"/>
                    <a:pt x="12" y="40"/>
                    <a:pt x="9" y="30"/>
                  </a:cubicBezTo>
                  <a:cubicBezTo>
                    <a:pt x="4" y="18"/>
                    <a:pt x="1" y="6"/>
                    <a:pt x="0" y="0"/>
                  </a:cubicBez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31" name="Freeform 48"/>
            <p:cNvSpPr>
              <a:spLocks/>
            </p:cNvSpPr>
            <p:nvPr/>
          </p:nvSpPr>
          <p:spPr bwMode="auto">
            <a:xfrm>
              <a:off x="2705" y="1879"/>
              <a:ext cx="75" cy="111"/>
            </a:xfrm>
            <a:custGeom>
              <a:avLst/>
              <a:gdLst>
                <a:gd name="T0" fmla="*/ 33 w 36"/>
                <a:gd name="T1" fmla="*/ 12 h 53"/>
                <a:gd name="T2" fmla="*/ 23 w 36"/>
                <a:gd name="T3" fmla="*/ 7 h 53"/>
                <a:gd name="T4" fmla="*/ 10 w 36"/>
                <a:gd name="T5" fmla="*/ 28 h 53"/>
                <a:gd name="T6" fmla="*/ 22 w 36"/>
                <a:gd name="T7" fmla="*/ 47 h 53"/>
                <a:gd name="T8" fmla="*/ 26 w 36"/>
                <a:gd name="T9" fmla="*/ 46 h 53"/>
                <a:gd name="T10" fmla="*/ 26 w 36"/>
                <a:gd name="T11" fmla="*/ 40 h 53"/>
                <a:gd name="T12" fmla="*/ 26 w 36"/>
                <a:gd name="T13" fmla="*/ 28 h 53"/>
                <a:gd name="T14" fmla="*/ 36 w 36"/>
                <a:gd name="T15" fmla="*/ 28 h 53"/>
                <a:gd name="T16" fmla="*/ 35 w 36"/>
                <a:gd name="T17" fmla="*/ 50 h 53"/>
                <a:gd name="T18" fmla="*/ 22 w 36"/>
                <a:gd name="T19" fmla="*/ 53 h 53"/>
                <a:gd name="T20" fmla="*/ 0 w 36"/>
                <a:gd name="T21" fmla="*/ 29 h 53"/>
                <a:gd name="T22" fmla="*/ 25 w 36"/>
                <a:gd name="T23" fmla="*/ 0 h 53"/>
                <a:gd name="T24" fmla="*/ 33 w 36"/>
                <a:gd name="T25" fmla="*/ 1 h 53"/>
                <a:gd name="T26" fmla="*/ 33 w 36"/>
                <a:gd name="T27"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3">
                  <a:moveTo>
                    <a:pt x="33" y="12"/>
                  </a:moveTo>
                  <a:cubicBezTo>
                    <a:pt x="29" y="9"/>
                    <a:pt x="26" y="7"/>
                    <a:pt x="23" y="7"/>
                  </a:cubicBezTo>
                  <a:cubicBezTo>
                    <a:pt x="14" y="7"/>
                    <a:pt x="10" y="17"/>
                    <a:pt x="10" y="28"/>
                  </a:cubicBezTo>
                  <a:cubicBezTo>
                    <a:pt x="10" y="36"/>
                    <a:pt x="13" y="47"/>
                    <a:pt x="22" y="47"/>
                  </a:cubicBezTo>
                  <a:cubicBezTo>
                    <a:pt x="24" y="47"/>
                    <a:pt x="25" y="47"/>
                    <a:pt x="26" y="46"/>
                  </a:cubicBezTo>
                  <a:cubicBezTo>
                    <a:pt x="26" y="44"/>
                    <a:pt x="26" y="44"/>
                    <a:pt x="26" y="40"/>
                  </a:cubicBezTo>
                  <a:cubicBezTo>
                    <a:pt x="26" y="38"/>
                    <a:pt x="26" y="29"/>
                    <a:pt x="26" y="28"/>
                  </a:cubicBezTo>
                  <a:cubicBezTo>
                    <a:pt x="36" y="28"/>
                    <a:pt x="36" y="28"/>
                    <a:pt x="36" y="28"/>
                  </a:cubicBezTo>
                  <a:cubicBezTo>
                    <a:pt x="35" y="34"/>
                    <a:pt x="35" y="44"/>
                    <a:pt x="35" y="50"/>
                  </a:cubicBezTo>
                  <a:cubicBezTo>
                    <a:pt x="31" y="52"/>
                    <a:pt x="28" y="53"/>
                    <a:pt x="22" y="53"/>
                  </a:cubicBezTo>
                  <a:cubicBezTo>
                    <a:pt x="8" y="53"/>
                    <a:pt x="0" y="42"/>
                    <a:pt x="0" y="29"/>
                  </a:cubicBezTo>
                  <a:cubicBezTo>
                    <a:pt x="0" y="12"/>
                    <a:pt x="12" y="0"/>
                    <a:pt x="25" y="0"/>
                  </a:cubicBezTo>
                  <a:cubicBezTo>
                    <a:pt x="28" y="0"/>
                    <a:pt x="30" y="0"/>
                    <a:pt x="33" y="1"/>
                  </a:cubicBezTo>
                  <a:lnTo>
                    <a:pt x="33" y="1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32" name="Freeform 49"/>
            <p:cNvSpPr>
              <a:spLocks/>
            </p:cNvSpPr>
            <p:nvPr/>
          </p:nvSpPr>
          <p:spPr bwMode="auto">
            <a:xfrm>
              <a:off x="2788" y="1911"/>
              <a:ext cx="44" cy="77"/>
            </a:xfrm>
            <a:custGeom>
              <a:avLst/>
              <a:gdLst>
                <a:gd name="T0" fmla="*/ 9 w 21"/>
                <a:gd name="T1" fmla="*/ 1 h 37"/>
                <a:gd name="T2" fmla="*/ 10 w 21"/>
                <a:gd name="T3" fmla="*/ 7 h 37"/>
                <a:gd name="T4" fmla="*/ 19 w 21"/>
                <a:gd name="T5" fmla="*/ 0 h 37"/>
                <a:gd name="T6" fmla="*/ 21 w 21"/>
                <a:gd name="T7" fmla="*/ 0 h 37"/>
                <a:gd name="T8" fmla="*/ 21 w 21"/>
                <a:gd name="T9" fmla="*/ 8 h 37"/>
                <a:gd name="T10" fmla="*/ 18 w 21"/>
                <a:gd name="T11" fmla="*/ 7 h 37"/>
                <a:gd name="T12" fmla="*/ 10 w 21"/>
                <a:gd name="T13" fmla="*/ 24 h 37"/>
                <a:gd name="T14" fmla="*/ 10 w 21"/>
                <a:gd name="T15" fmla="*/ 37 h 37"/>
                <a:gd name="T16" fmla="*/ 2 w 21"/>
                <a:gd name="T17" fmla="*/ 37 h 37"/>
                <a:gd name="T18" fmla="*/ 2 w 21"/>
                <a:gd name="T19" fmla="*/ 20 h 37"/>
                <a:gd name="T20" fmla="*/ 0 w 21"/>
                <a:gd name="T21" fmla="*/ 1 h 37"/>
                <a:gd name="T22" fmla="*/ 9 w 21"/>
                <a:gd name="T2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7">
                  <a:moveTo>
                    <a:pt x="9" y="1"/>
                  </a:moveTo>
                  <a:cubicBezTo>
                    <a:pt x="9" y="3"/>
                    <a:pt x="9" y="6"/>
                    <a:pt x="10" y="7"/>
                  </a:cubicBezTo>
                  <a:cubicBezTo>
                    <a:pt x="14" y="2"/>
                    <a:pt x="16" y="0"/>
                    <a:pt x="19" y="0"/>
                  </a:cubicBezTo>
                  <a:cubicBezTo>
                    <a:pt x="20" y="0"/>
                    <a:pt x="20" y="0"/>
                    <a:pt x="21" y="0"/>
                  </a:cubicBezTo>
                  <a:cubicBezTo>
                    <a:pt x="21" y="8"/>
                    <a:pt x="21" y="8"/>
                    <a:pt x="21" y="8"/>
                  </a:cubicBezTo>
                  <a:cubicBezTo>
                    <a:pt x="20" y="8"/>
                    <a:pt x="19" y="7"/>
                    <a:pt x="18" y="7"/>
                  </a:cubicBezTo>
                  <a:cubicBezTo>
                    <a:pt x="12" y="7"/>
                    <a:pt x="10" y="13"/>
                    <a:pt x="10" y="24"/>
                  </a:cubicBezTo>
                  <a:cubicBezTo>
                    <a:pt x="10" y="32"/>
                    <a:pt x="10" y="34"/>
                    <a:pt x="10" y="37"/>
                  </a:cubicBezTo>
                  <a:cubicBezTo>
                    <a:pt x="2" y="37"/>
                    <a:pt x="2" y="37"/>
                    <a:pt x="2" y="37"/>
                  </a:cubicBezTo>
                  <a:cubicBezTo>
                    <a:pt x="2" y="35"/>
                    <a:pt x="2" y="32"/>
                    <a:pt x="2" y="20"/>
                  </a:cubicBezTo>
                  <a:cubicBezTo>
                    <a:pt x="2" y="14"/>
                    <a:pt x="2" y="7"/>
                    <a:pt x="0" y="1"/>
                  </a:cubicBezTo>
                  <a:lnTo>
                    <a:pt x="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33" name="Freeform 50"/>
            <p:cNvSpPr>
              <a:spLocks noEditPoints="1"/>
            </p:cNvSpPr>
            <p:nvPr/>
          </p:nvSpPr>
          <p:spPr bwMode="auto">
            <a:xfrm>
              <a:off x="2832" y="1911"/>
              <a:ext cx="56" cy="79"/>
            </a:xfrm>
            <a:custGeom>
              <a:avLst/>
              <a:gdLst>
                <a:gd name="T0" fmla="*/ 9 w 27"/>
                <a:gd name="T1" fmla="*/ 24 h 38"/>
                <a:gd name="T2" fmla="*/ 17 w 27"/>
                <a:gd name="T3" fmla="*/ 32 h 38"/>
                <a:gd name="T4" fmla="*/ 24 w 27"/>
                <a:gd name="T5" fmla="*/ 29 h 38"/>
                <a:gd name="T6" fmla="*/ 27 w 27"/>
                <a:gd name="T7" fmla="*/ 32 h 38"/>
                <a:gd name="T8" fmla="*/ 15 w 27"/>
                <a:gd name="T9" fmla="*/ 38 h 38"/>
                <a:gd name="T10" fmla="*/ 0 w 27"/>
                <a:gd name="T11" fmla="*/ 20 h 38"/>
                <a:gd name="T12" fmla="*/ 14 w 27"/>
                <a:gd name="T13" fmla="*/ 0 h 38"/>
                <a:gd name="T14" fmla="*/ 27 w 27"/>
                <a:gd name="T15" fmla="*/ 18 h 38"/>
                <a:gd name="T16" fmla="*/ 9 w 27"/>
                <a:gd name="T17" fmla="*/ 24 h 38"/>
                <a:gd name="T18" fmla="*/ 14 w 27"/>
                <a:gd name="T19" fmla="*/ 16 h 38"/>
                <a:gd name="T20" fmla="*/ 19 w 27"/>
                <a:gd name="T21" fmla="*/ 12 h 38"/>
                <a:gd name="T22" fmla="*/ 14 w 27"/>
                <a:gd name="T23" fmla="*/ 6 h 38"/>
                <a:gd name="T24" fmla="*/ 8 w 27"/>
                <a:gd name="T25" fmla="*/ 18 h 38"/>
                <a:gd name="T26" fmla="*/ 14 w 27"/>
                <a:gd name="T27"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8">
                  <a:moveTo>
                    <a:pt x="9" y="24"/>
                  </a:moveTo>
                  <a:cubicBezTo>
                    <a:pt x="9" y="26"/>
                    <a:pt x="11" y="32"/>
                    <a:pt x="17" y="32"/>
                  </a:cubicBezTo>
                  <a:cubicBezTo>
                    <a:pt x="20" y="32"/>
                    <a:pt x="22" y="30"/>
                    <a:pt x="24" y="29"/>
                  </a:cubicBezTo>
                  <a:cubicBezTo>
                    <a:pt x="27" y="32"/>
                    <a:pt x="27" y="32"/>
                    <a:pt x="27" y="32"/>
                  </a:cubicBezTo>
                  <a:cubicBezTo>
                    <a:pt x="26" y="34"/>
                    <a:pt x="22" y="38"/>
                    <a:pt x="15" y="38"/>
                  </a:cubicBezTo>
                  <a:cubicBezTo>
                    <a:pt x="7" y="38"/>
                    <a:pt x="0" y="31"/>
                    <a:pt x="0" y="20"/>
                  </a:cubicBezTo>
                  <a:cubicBezTo>
                    <a:pt x="0" y="10"/>
                    <a:pt x="6" y="0"/>
                    <a:pt x="14" y="0"/>
                  </a:cubicBezTo>
                  <a:cubicBezTo>
                    <a:pt x="24" y="0"/>
                    <a:pt x="26" y="10"/>
                    <a:pt x="27" y="18"/>
                  </a:cubicBezTo>
                  <a:lnTo>
                    <a:pt x="9" y="24"/>
                  </a:lnTo>
                  <a:close/>
                  <a:moveTo>
                    <a:pt x="14" y="16"/>
                  </a:moveTo>
                  <a:cubicBezTo>
                    <a:pt x="18" y="15"/>
                    <a:pt x="19" y="14"/>
                    <a:pt x="19" y="12"/>
                  </a:cubicBezTo>
                  <a:cubicBezTo>
                    <a:pt x="19" y="8"/>
                    <a:pt x="17" y="6"/>
                    <a:pt x="14" y="6"/>
                  </a:cubicBezTo>
                  <a:cubicBezTo>
                    <a:pt x="12" y="6"/>
                    <a:pt x="8" y="8"/>
                    <a:pt x="8" y="18"/>
                  </a:cubicBezTo>
                  <a:lnTo>
                    <a:pt x="14"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34" name="Freeform 51"/>
            <p:cNvSpPr>
              <a:spLocks noEditPoints="1"/>
            </p:cNvSpPr>
            <p:nvPr/>
          </p:nvSpPr>
          <p:spPr bwMode="auto">
            <a:xfrm>
              <a:off x="2890" y="1911"/>
              <a:ext cx="59" cy="79"/>
            </a:xfrm>
            <a:custGeom>
              <a:avLst/>
              <a:gdLst>
                <a:gd name="T0" fmla="*/ 21 w 28"/>
                <a:gd name="T1" fmla="*/ 37 h 38"/>
                <a:gd name="T2" fmla="*/ 19 w 28"/>
                <a:gd name="T3" fmla="*/ 35 h 38"/>
                <a:gd name="T4" fmla="*/ 10 w 28"/>
                <a:gd name="T5" fmla="*/ 38 h 38"/>
                <a:gd name="T6" fmla="*/ 0 w 28"/>
                <a:gd name="T7" fmla="*/ 28 h 38"/>
                <a:gd name="T8" fmla="*/ 19 w 28"/>
                <a:gd name="T9" fmla="*/ 12 h 38"/>
                <a:gd name="T10" fmla="*/ 12 w 28"/>
                <a:gd name="T11" fmla="*/ 6 h 38"/>
                <a:gd name="T12" fmla="*/ 4 w 28"/>
                <a:gd name="T13" fmla="*/ 9 h 38"/>
                <a:gd name="T14" fmla="*/ 4 w 28"/>
                <a:gd name="T15" fmla="*/ 0 h 38"/>
                <a:gd name="T16" fmla="*/ 9 w 28"/>
                <a:gd name="T17" fmla="*/ 0 h 38"/>
                <a:gd name="T18" fmla="*/ 27 w 28"/>
                <a:gd name="T19" fmla="*/ 14 h 38"/>
                <a:gd name="T20" fmla="*/ 27 w 28"/>
                <a:gd name="T21" fmla="*/ 26 h 38"/>
                <a:gd name="T22" fmla="*/ 28 w 28"/>
                <a:gd name="T23" fmla="*/ 37 h 38"/>
                <a:gd name="T24" fmla="*/ 21 w 28"/>
                <a:gd name="T25" fmla="*/ 37 h 38"/>
                <a:gd name="T26" fmla="*/ 19 w 28"/>
                <a:gd name="T27" fmla="*/ 18 h 38"/>
                <a:gd name="T28" fmla="*/ 9 w 28"/>
                <a:gd name="T29" fmla="*/ 27 h 38"/>
                <a:gd name="T30" fmla="*/ 14 w 28"/>
                <a:gd name="T31" fmla="*/ 32 h 38"/>
                <a:gd name="T32" fmla="*/ 19 w 28"/>
                <a:gd name="T33" fmla="*/ 30 h 38"/>
                <a:gd name="T34" fmla="*/ 19 w 28"/>
                <a:gd name="T3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38">
                  <a:moveTo>
                    <a:pt x="21" y="37"/>
                  </a:moveTo>
                  <a:cubicBezTo>
                    <a:pt x="20" y="37"/>
                    <a:pt x="19" y="36"/>
                    <a:pt x="19" y="35"/>
                  </a:cubicBezTo>
                  <a:cubicBezTo>
                    <a:pt x="17" y="36"/>
                    <a:pt x="14" y="38"/>
                    <a:pt x="10" y="38"/>
                  </a:cubicBezTo>
                  <a:cubicBezTo>
                    <a:pt x="4" y="38"/>
                    <a:pt x="0" y="33"/>
                    <a:pt x="0" y="28"/>
                  </a:cubicBezTo>
                  <a:cubicBezTo>
                    <a:pt x="0" y="18"/>
                    <a:pt x="12" y="14"/>
                    <a:pt x="19" y="12"/>
                  </a:cubicBezTo>
                  <a:cubicBezTo>
                    <a:pt x="18" y="9"/>
                    <a:pt x="16" y="6"/>
                    <a:pt x="12" y="6"/>
                  </a:cubicBezTo>
                  <a:cubicBezTo>
                    <a:pt x="8" y="6"/>
                    <a:pt x="5" y="8"/>
                    <a:pt x="4" y="9"/>
                  </a:cubicBezTo>
                  <a:cubicBezTo>
                    <a:pt x="4" y="0"/>
                    <a:pt x="4" y="0"/>
                    <a:pt x="4" y="0"/>
                  </a:cubicBezTo>
                  <a:cubicBezTo>
                    <a:pt x="5" y="0"/>
                    <a:pt x="7" y="0"/>
                    <a:pt x="9" y="0"/>
                  </a:cubicBezTo>
                  <a:cubicBezTo>
                    <a:pt x="18" y="0"/>
                    <a:pt x="27" y="3"/>
                    <a:pt x="27" y="14"/>
                  </a:cubicBezTo>
                  <a:cubicBezTo>
                    <a:pt x="27" y="26"/>
                    <a:pt x="27" y="26"/>
                    <a:pt x="27" y="26"/>
                  </a:cubicBezTo>
                  <a:cubicBezTo>
                    <a:pt x="27" y="30"/>
                    <a:pt x="27" y="34"/>
                    <a:pt x="28" y="37"/>
                  </a:cubicBezTo>
                  <a:lnTo>
                    <a:pt x="21" y="37"/>
                  </a:lnTo>
                  <a:close/>
                  <a:moveTo>
                    <a:pt x="19" y="18"/>
                  </a:moveTo>
                  <a:cubicBezTo>
                    <a:pt x="12" y="19"/>
                    <a:pt x="9" y="22"/>
                    <a:pt x="9" y="27"/>
                  </a:cubicBezTo>
                  <a:cubicBezTo>
                    <a:pt x="9" y="30"/>
                    <a:pt x="11" y="32"/>
                    <a:pt x="14" y="32"/>
                  </a:cubicBezTo>
                  <a:cubicBezTo>
                    <a:pt x="16" y="32"/>
                    <a:pt x="18" y="31"/>
                    <a:pt x="19" y="30"/>
                  </a:cubicBezTo>
                  <a:lnTo>
                    <a:pt x="19"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35" name="Freeform 52"/>
            <p:cNvSpPr>
              <a:spLocks/>
            </p:cNvSpPr>
            <p:nvPr/>
          </p:nvSpPr>
          <p:spPr bwMode="auto">
            <a:xfrm>
              <a:off x="2955" y="1890"/>
              <a:ext cx="40" cy="100"/>
            </a:xfrm>
            <a:custGeom>
              <a:avLst/>
              <a:gdLst>
                <a:gd name="T0" fmla="*/ 19 w 19"/>
                <a:gd name="T1" fmla="*/ 17 h 48"/>
                <a:gd name="T2" fmla="*/ 12 w 19"/>
                <a:gd name="T3" fmla="*/ 17 h 48"/>
                <a:gd name="T4" fmla="*/ 12 w 19"/>
                <a:gd name="T5" fmla="*/ 26 h 48"/>
                <a:gd name="T6" fmla="*/ 12 w 19"/>
                <a:gd name="T7" fmla="*/ 36 h 48"/>
                <a:gd name="T8" fmla="*/ 16 w 19"/>
                <a:gd name="T9" fmla="*/ 42 h 48"/>
                <a:gd name="T10" fmla="*/ 19 w 19"/>
                <a:gd name="T11" fmla="*/ 42 h 48"/>
                <a:gd name="T12" fmla="*/ 19 w 19"/>
                <a:gd name="T13" fmla="*/ 47 h 48"/>
                <a:gd name="T14" fmla="*/ 13 w 19"/>
                <a:gd name="T15" fmla="*/ 48 h 48"/>
                <a:gd name="T16" fmla="*/ 4 w 19"/>
                <a:gd name="T17" fmla="*/ 39 h 48"/>
                <a:gd name="T18" fmla="*/ 4 w 19"/>
                <a:gd name="T19" fmla="*/ 17 h 48"/>
                <a:gd name="T20" fmla="*/ 0 w 19"/>
                <a:gd name="T21" fmla="*/ 17 h 48"/>
                <a:gd name="T22" fmla="*/ 0 w 19"/>
                <a:gd name="T23" fmla="*/ 11 h 48"/>
                <a:gd name="T24" fmla="*/ 4 w 19"/>
                <a:gd name="T25" fmla="*/ 11 h 48"/>
                <a:gd name="T26" fmla="*/ 4 w 19"/>
                <a:gd name="T27" fmla="*/ 0 h 48"/>
                <a:gd name="T28" fmla="*/ 12 w 19"/>
                <a:gd name="T29" fmla="*/ 0 h 48"/>
                <a:gd name="T30" fmla="*/ 12 w 19"/>
                <a:gd name="T31" fmla="*/ 7 h 48"/>
                <a:gd name="T32" fmla="*/ 12 w 19"/>
                <a:gd name="T33" fmla="*/ 11 h 48"/>
                <a:gd name="T34" fmla="*/ 19 w 19"/>
                <a:gd name="T35" fmla="*/ 11 h 48"/>
                <a:gd name="T36" fmla="*/ 19 w 19"/>
                <a:gd name="T3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48">
                  <a:moveTo>
                    <a:pt x="19" y="17"/>
                  </a:moveTo>
                  <a:cubicBezTo>
                    <a:pt x="12" y="17"/>
                    <a:pt x="12" y="17"/>
                    <a:pt x="12" y="17"/>
                  </a:cubicBezTo>
                  <a:cubicBezTo>
                    <a:pt x="12" y="18"/>
                    <a:pt x="12" y="21"/>
                    <a:pt x="12" y="26"/>
                  </a:cubicBezTo>
                  <a:cubicBezTo>
                    <a:pt x="12" y="36"/>
                    <a:pt x="12" y="36"/>
                    <a:pt x="12" y="36"/>
                  </a:cubicBezTo>
                  <a:cubicBezTo>
                    <a:pt x="12" y="41"/>
                    <a:pt x="14" y="42"/>
                    <a:pt x="16" y="42"/>
                  </a:cubicBezTo>
                  <a:cubicBezTo>
                    <a:pt x="16" y="42"/>
                    <a:pt x="18" y="42"/>
                    <a:pt x="19" y="42"/>
                  </a:cubicBezTo>
                  <a:cubicBezTo>
                    <a:pt x="19" y="47"/>
                    <a:pt x="19" y="47"/>
                    <a:pt x="19" y="47"/>
                  </a:cubicBezTo>
                  <a:cubicBezTo>
                    <a:pt x="16" y="48"/>
                    <a:pt x="14" y="48"/>
                    <a:pt x="13" y="48"/>
                  </a:cubicBezTo>
                  <a:cubicBezTo>
                    <a:pt x="7" y="48"/>
                    <a:pt x="4" y="45"/>
                    <a:pt x="4" y="39"/>
                  </a:cubicBezTo>
                  <a:cubicBezTo>
                    <a:pt x="4" y="36"/>
                    <a:pt x="4" y="20"/>
                    <a:pt x="4" y="17"/>
                  </a:cubicBezTo>
                  <a:cubicBezTo>
                    <a:pt x="0" y="17"/>
                    <a:pt x="0" y="17"/>
                    <a:pt x="0" y="17"/>
                  </a:cubicBezTo>
                  <a:cubicBezTo>
                    <a:pt x="0" y="11"/>
                    <a:pt x="0" y="11"/>
                    <a:pt x="0" y="11"/>
                  </a:cubicBezTo>
                  <a:cubicBezTo>
                    <a:pt x="4" y="11"/>
                    <a:pt x="4" y="11"/>
                    <a:pt x="4" y="11"/>
                  </a:cubicBezTo>
                  <a:cubicBezTo>
                    <a:pt x="4" y="10"/>
                    <a:pt x="5" y="5"/>
                    <a:pt x="4" y="0"/>
                  </a:cubicBezTo>
                  <a:cubicBezTo>
                    <a:pt x="12" y="0"/>
                    <a:pt x="12" y="0"/>
                    <a:pt x="12" y="0"/>
                  </a:cubicBezTo>
                  <a:cubicBezTo>
                    <a:pt x="12" y="2"/>
                    <a:pt x="12" y="3"/>
                    <a:pt x="12" y="7"/>
                  </a:cubicBezTo>
                  <a:cubicBezTo>
                    <a:pt x="12" y="8"/>
                    <a:pt x="13" y="10"/>
                    <a:pt x="12" y="11"/>
                  </a:cubicBezTo>
                  <a:cubicBezTo>
                    <a:pt x="19" y="11"/>
                    <a:pt x="19" y="11"/>
                    <a:pt x="19" y="11"/>
                  </a:cubicBezTo>
                  <a:lnTo>
                    <a:pt x="1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36" name="Freeform 53"/>
            <p:cNvSpPr>
              <a:spLocks noEditPoints="1"/>
            </p:cNvSpPr>
            <p:nvPr/>
          </p:nvSpPr>
          <p:spPr bwMode="auto">
            <a:xfrm>
              <a:off x="2997" y="1911"/>
              <a:ext cx="56" cy="79"/>
            </a:xfrm>
            <a:custGeom>
              <a:avLst/>
              <a:gdLst>
                <a:gd name="T0" fmla="*/ 9 w 27"/>
                <a:gd name="T1" fmla="*/ 24 h 38"/>
                <a:gd name="T2" fmla="*/ 17 w 27"/>
                <a:gd name="T3" fmla="*/ 32 h 38"/>
                <a:gd name="T4" fmla="*/ 24 w 27"/>
                <a:gd name="T5" fmla="*/ 29 h 38"/>
                <a:gd name="T6" fmla="*/ 27 w 27"/>
                <a:gd name="T7" fmla="*/ 32 h 38"/>
                <a:gd name="T8" fmla="*/ 15 w 27"/>
                <a:gd name="T9" fmla="*/ 38 h 38"/>
                <a:gd name="T10" fmla="*/ 0 w 27"/>
                <a:gd name="T11" fmla="*/ 20 h 38"/>
                <a:gd name="T12" fmla="*/ 15 w 27"/>
                <a:gd name="T13" fmla="*/ 0 h 38"/>
                <a:gd name="T14" fmla="*/ 27 w 27"/>
                <a:gd name="T15" fmla="*/ 18 h 38"/>
                <a:gd name="T16" fmla="*/ 9 w 27"/>
                <a:gd name="T17" fmla="*/ 24 h 38"/>
                <a:gd name="T18" fmla="*/ 15 w 27"/>
                <a:gd name="T19" fmla="*/ 16 h 38"/>
                <a:gd name="T20" fmla="*/ 19 w 27"/>
                <a:gd name="T21" fmla="*/ 12 h 38"/>
                <a:gd name="T22" fmla="*/ 15 w 27"/>
                <a:gd name="T23" fmla="*/ 6 h 38"/>
                <a:gd name="T24" fmla="*/ 9 w 27"/>
                <a:gd name="T25" fmla="*/ 18 h 38"/>
                <a:gd name="T26" fmla="*/ 15 w 27"/>
                <a:gd name="T27"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8">
                  <a:moveTo>
                    <a:pt x="9" y="24"/>
                  </a:moveTo>
                  <a:cubicBezTo>
                    <a:pt x="10" y="26"/>
                    <a:pt x="11" y="32"/>
                    <a:pt x="17" y="32"/>
                  </a:cubicBezTo>
                  <a:cubicBezTo>
                    <a:pt x="20" y="32"/>
                    <a:pt x="23" y="30"/>
                    <a:pt x="24" y="29"/>
                  </a:cubicBezTo>
                  <a:cubicBezTo>
                    <a:pt x="27" y="32"/>
                    <a:pt x="27" y="32"/>
                    <a:pt x="27" y="32"/>
                  </a:cubicBezTo>
                  <a:cubicBezTo>
                    <a:pt x="26" y="34"/>
                    <a:pt x="22" y="38"/>
                    <a:pt x="15" y="38"/>
                  </a:cubicBezTo>
                  <a:cubicBezTo>
                    <a:pt x="7" y="38"/>
                    <a:pt x="0" y="31"/>
                    <a:pt x="0" y="20"/>
                  </a:cubicBezTo>
                  <a:cubicBezTo>
                    <a:pt x="0" y="10"/>
                    <a:pt x="6" y="0"/>
                    <a:pt x="15" y="0"/>
                  </a:cubicBezTo>
                  <a:cubicBezTo>
                    <a:pt x="24" y="0"/>
                    <a:pt x="27" y="10"/>
                    <a:pt x="27" y="18"/>
                  </a:cubicBezTo>
                  <a:lnTo>
                    <a:pt x="9" y="24"/>
                  </a:lnTo>
                  <a:close/>
                  <a:moveTo>
                    <a:pt x="15" y="16"/>
                  </a:moveTo>
                  <a:cubicBezTo>
                    <a:pt x="18" y="15"/>
                    <a:pt x="19" y="14"/>
                    <a:pt x="19" y="12"/>
                  </a:cubicBezTo>
                  <a:cubicBezTo>
                    <a:pt x="19" y="8"/>
                    <a:pt x="17" y="6"/>
                    <a:pt x="15" y="6"/>
                  </a:cubicBezTo>
                  <a:cubicBezTo>
                    <a:pt x="12" y="6"/>
                    <a:pt x="9" y="8"/>
                    <a:pt x="9" y="18"/>
                  </a:cubicBezTo>
                  <a:lnTo>
                    <a:pt x="15"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37" name="Freeform 54"/>
            <p:cNvSpPr>
              <a:spLocks/>
            </p:cNvSpPr>
            <p:nvPr/>
          </p:nvSpPr>
          <p:spPr bwMode="auto">
            <a:xfrm>
              <a:off x="3059" y="1911"/>
              <a:ext cx="44" cy="77"/>
            </a:xfrm>
            <a:custGeom>
              <a:avLst/>
              <a:gdLst>
                <a:gd name="T0" fmla="*/ 9 w 21"/>
                <a:gd name="T1" fmla="*/ 1 h 37"/>
                <a:gd name="T2" fmla="*/ 9 w 21"/>
                <a:gd name="T3" fmla="*/ 7 h 37"/>
                <a:gd name="T4" fmla="*/ 19 w 21"/>
                <a:gd name="T5" fmla="*/ 0 h 37"/>
                <a:gd name="T6" fmla="*/ 21 w 21"/>
                <a:gd name="T7" fmla="*/ 0 h 37"/>
                <a:gd name="T8" fmla="*/ 21 w 21"/>
                <a:gd name="T9" fmla="*/ 8 h 37"/>
                <a:gd name="T10" fmla="*/ 18 w 21"/>
                <a:gd name="T11" fmla="*/ 7 h 37"/>
                <a:gd name="T12" fmla="*/ 10 w 21"/>
                <a:gd name="T13" fmla="*/ 24 h 37"/>
                <a:gd name="T14" fmla="*/ 10 w 21"/>
                <a:gd name="T15" fmla="*/ 37 h 37"/>
                <a:gd name="T16" fmla="*/ 1 w 21"/>
                <a:gd name="T17" fmla="*/ 37 h 37"/>
                <a:gd name="T18" fmla="*/ 2 w 21"/>
                <a:gd name="T19" fmla="*/ 20 h 37"/>
                <a:gd name="T20" fmla="*/ 0 w 21"/>
                <a:gd name="T21" fmla="*/ 1 h 37"/>
                <a:gd name="T22" fmla="*/ 9 w 21"/>
                <a:gd name="T2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7">
                  <a:moveTo>
                    <a:pt x="9" y="1"/>
                  </a:moveTo>
                  <a:cubicBezTo>
                    <a:pt x="9" y="3"/>
                    <a:pt x="9" y="6"/>
                    <a:pt x="9" y="7"/>
                  </a:cubicBezTo>
                  <a:cubicBezTo>
                    <a:pt x="14" y="2"/>
                    <a:pt x="16" y="0"/>
                    <a:pt x="19" y="0"/>
                  </a:cubicBezTo>
                  <a:cubicBezTo>
                    <a:pt x="19" y="0"/>
                    <a:pt x="20" y="0"/>
                    <a:pt x="21" y="0"/>
                  </a:cubicBezTo>
                  <a:cubicBezTo>
                    <a:pt x="21" y="8"/>
                    <a:pt x="21" y="8"/>
                    <a:pt x="21" y="8"/>
                  </a:cubicBezTo>
                  <a:cubicBezTo>
                    <a:pt x="20" y="8"/>
                    <a:pt x="19" y="7"/>
                    <a:pt x="18" y="7"/>
                  </a:cubicBezTo>
                  <a:cubicBezTo>
                    <a:pt x="12" y="7"/>
                    <a:pt x="10" y="13"/>
                    <a:pt x="10" y="24"/>
                  </a:cubicBezTo>
                  <a:cubicBezTo>
                    <a:pt x="10" y="32"/>
                    <a:pt x="10" y="34"/>
                    <a:pt x="10" y="37"/>
                  </a:cubicBezTo>
                  <a:cubicBezTo>
                    <a:pt x="1" y="37"/>
                    <a:pt x="1" y="37"/>
                    <a:pt x="1" y="37"/>
                  </a:cubicBezTo>
                  <a:cubicBezTo>
                    <a:pt x="1" y="35"/>
                    <a:pt x="2" y="32"/>
                    <a:pt x="2" y="20"/>
                  </a:cubicBezTo>
                  <a:cubicBezTo>
                    <a:pt x="2" y="14"/>
                    <a:pt x="2" y="7"/>
                    <a:pt x="0" y="1"/>
                  </a:cubicBezTo>
                  <a:lnTo>
                    <a:pt x="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38" name="Freeform 55"/>
            <p:cNvSpPr>
              <a:spLocks/>
            </p:cNvSpPr>
            <p:nvPr/>
          </p:nvSpPr>
          <p:spPr bwMode="auto">
            <a:xfrm>
              <a:off x="3144" y="1879"/>
              <a:ext cx="63" cy="111"/>
            </a:xfrm>
            <a:custGeom>
              <a:avLst/>
              <a:gdLst>
                <a:gd name="T0" fmla="*/ 0 w 30"/>
                <a:gd name="T1" fmla="*/ 40 h 53"/>
                <a:gd name="T2" fmla="*/ 13 w 30"/>
                <a:gd name="T3" fmla="*/ 46 h 53"/>
                <a:gd name="T4" fmla="*/ 22 w 30"/>
                <a:gd name="T5" fmla="*/ 39 h 53"/>
                <a:gd name="T6" fmla="*/ 0 w 30"/>
                <a:gd name="T7" fmla="*/ 16 h 53"/>
                <a:gd name="T8" fmla="*/ 18 w 30"/>
                <a:gd name="T9" fmla="*/ 0 h 53"/>
                <a:gd name="T10" fmla="*/ 25 w 30"/>
                <a:gd name="T11" fmla="*/ 1 h 53"/>
                <a:gd name="T12" fmla="*/ 25 w 30"/>
                <a:gd name="T13" fmla="*/ 11 h 53"/>
                <a:gd name="T14" fmla="*/ 16 w 30"/>
                <a:gd name="T15" fmla="*/ 7 h 53"/>
                <a:gd name="T16" fmla="*/ 9 w 30"/>
                <a:gd name="T17" fmla="*/ 13 h 53"/>
                <a:gd name="T18" fmla="*/ 30 w 30"/>
                <a:gd name="T19" fmla="*/ 36 h 53"/>
                <a:gd name="T20" fmla="*/ 12 w 30"/>
                <a:gd name="T21" fmla="*/ 53 h 53"/>
                <a:gd name="T22" fmla="*/ 0 w 30"/>
                <a:gd name="T23" fmla="*/ 51 h 53"/>
                <a:gd name="T24" fmla="*/ 0 w 30"/>
                <a:gd name="T25"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3">
                  <a:moveTo>
                    <a:pt x="0" y="40"/>
                  </a:moveTo>
                  <a:cubicBezTo>
                    <a:pt x="5" y="44"/>
                    <a:pt x="9" y="46"/>
                    <a:pt x="13" y="46"/>
                  </a:cubicBezTo>
                  <a:cubicBezTo>
                    <a:pt x="18" y="46"/>
                    <a:pt x="22" y="43"/>
                    <a:pt x="22" y="39"/>
                  </a:cubicBezTo>
                  <a:cubicBezTo>
                    <a:pt x="22" y="28"/>
                    <a:pt x="0" y="30"/>
                    <a:pt x="0" y="16"/>
                  </a:cubicBezTo>
                  <a:cubicBezTo>
                    <a:pt x="0" y="7"/>
                    <a:pt x="8" y="0"/>
                    <a:pt x="18" y="0"/>
                  </a:cubicBezTo>
                  <a:cubicBezTo>
                    <a:pt x="21" y="0"/>
                    <a:pt x="23" y="0"/>
                    <a:pt x="25" y="1"/>
                  </a:cubicBezTo>
                  <a:cubicBezTo>
                    <a:pt x="25" y="11"/>
                    <a:pt x="25" y="11"/>
                    <a:pt x="25" y="11"/>
                  </a:cubicBezTo>
                  <a:cubicBezTo>
                    <a:pt x="23" y="9"/>
                    <a:pt x="20" y="7"/>
                    <a:pt x="16" y="7"/>
                  </a:cubicBezTo>
                  <a:cubicBezTo>
                    <a:pt x="12" y="7"/>
                    <a:pt x="9" y="9"/>
                    <a:pt x="9" y="13"/>
                  </a:cubicBezTo>
                  <a:cubicBezTo>
                    <a:pt x="9" y="23"/>
                    <a:pt x="30" y="19"/>
                    <a:pt x="30" y="36"/>
                  </a:cubicBezTo>
                  <a:cubicBezTo>
                    <a:pt x="30" y="47"/>
                    <a:pt x="22" y="53"/>
                    <a:pt x="12" y="53"/>
                  </a:cubicBezTo>
                  <a:cubicBezTo>
                    <a:pt x="9" y="53"/>
                    <a:pt x="3" y="52"/>
                    <a:pt x="0" y="51"/>
                  </a:cubicBezTo>
                  <a:lnTo>
                    <a:pt x="0" y="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39" name="Freeform 56"/>
            <p:cNvSpPr>
              <a:spLocks noEditPoints="1"/>
            </p:cNvSpPr>
            <p:nvPr/>
          </p:nvSpPr>
          <p:spPr bwMode="auto">
            <a:xfrm>
              <a:off x="3213" y="1911"/>
              <a:ext cx="58" cy="79"/>
            </a:xfrm>
            <a:custGeom>
              <a:avLst/>
              <a:gdLst>
                <a:gd name="T0" fmla="*/ 20 w 28"/>
                <a:gd name="T1" fmla="*/ 37 h 38"/>
                <a:gd name="T2" fmla="*/ 19 w 28"/>
                <a:gd name="T3" fmla="*/ 35 h 38"/>
                <a:gd name="T4" fmla="*/ 10 w 28"/>
                <a:gd name="T5" fmla="*/ 38 h 38"/>
                <a:gd name="T6" fmla="*/ 0 w 28"/>
                <a:gd name="T7" fmla="*/ 28 h 38"/>
                <a:gd name="T8" fmla="*/ 18 w 28"/>
                <a:gd name="T9" fmla="*/ 12 h 38"/>
                <a:gd name="T10" fmla="*/ 12 w 28"/>
                <a:gd name="T11" fmla="*/ 6 h 38"/>
                <a:gd name="T12" fmla="*/ 4 w 28"/>
                <a:gd name="T13" fmla="*/ 9 h 38"/>
                <a:gd name="T14" fmla="*/ 4 w 28"/>
                <a:gd name="T15" fmla="*/ 0 h 38"/>
                <a:gd name="T16" fmla="*/ 9 w 28"/>
                <a:gd name="T17" fmla="*/ 0 h 38"/>
                <a:gd name="T18" fmla="*/ 26 w 28"/>
                <a:gd name="T19" fmla="*/ 14 h 38"/>
                <a:gd name="T20" fmla="*/ 26 w 28"/>
                <a:gd name="T21" fmla="*/ 26 h 38"/>
                <a:gd name="T22" fmla="*/ 28 w 28"/>
                <a:gd name="T23" fmla="*/ 37 h 38"/>
                <a:gd name="T24" fmla="*/ 20 w 28"/>
                <a:gd name="T25" fmla="*/ 37 h 38"/>
                <a:gd name="T26" fmla="*/ 19 w 28"/>
                <a:gd name="T27" fmla="*/ 18 h 38"/>
                <a:gd name="T28" fmla="*/ 8 w 28"/>
                <a:gd name="T29" fmla="*/ 27 h 38"/>
                <a:gd name="T30" fmla="*/ 14 w 28"/>
                <a:gd name="T31" fmla="*/ 32 h 38"/>
                <a:gd name="T32" fmla="*/ 19 w 28"/>
                <a:gd name="T33" fmla="*/ 30 h 38"/>
                <a:gd name="T34" fmla="*/ 19 w 28"/>
                <a:gd name="T3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38">
                  <a:moveTo>
                    <a:pt x="20" y="37"/>
                  </a:moveTo>
                  <a:cubicBezTo>
                    <a:pt x="20" y="37"/>
                    <a:pt x="19" y="36"/>
                    <a:pt x="19" y="35"/>
                  </a:cubicBezTo>
                  <a:cubicBezTo>
                    <a:pt x="17" y="36"/>
                    <a:pt x="14" y="38"/>
                    <a:pt x="10" y="38"/>
                  </a:cubicBezTo>
                  <a:cubicBezTo>
                    <a:pt x="4" y="38"/>
                    <a:pt x="0" y="33"/>
                    <a:pt x="0" y="28"/>
                  </a:cubicBezTo>
                  <a:cubicBezTo>
                    <a:pt x="0" y="18"/>
                    <a:pt x="12" y="14"/>
                    <a:pt x="18" y="12"/>
                  </a:cubicBezTo>
                  <a:cubicBezTo>
                    <a:pt x="18" y="9"/>
                    <a:pt x="16" y="6"/>
                    <a:pt x="12" y="6"/>
                  </a:cubicBezTo>
                  <a:cubicBezTo>
                    <a:pt x="8" y="6"/>
                    <a:pt x="5" y="8"/>
                    <a:pt x="4" y="9"/>
                  </a:cubicBezTo>
                  <a:cubicBezTo>
                    <a:pt x="4" y="0"/>
                    <a:pt x="4" y="0"/>
                    <a:pt x="4" y="0"/>
                  </a:cubicBezTo>
                  <a:cubicBezTo>
                    <a:pt x="5" y="0"/>
                    <a:pt x="7" y="0"/>
                    <a:pt x="9" y="0"/>
                  </a:cubicBezTo>
                  <a:cubicBezTo>
                    <a:pt x="18" y="0"/>
                    <a:pt x="26" y="3"/>
                    <a:pt x="26" y="14"/>
                  </a:cubicBezTo>
                  <a:cubicBezTo>
                    <a:pt x="26" y="26"/>
                    <a:pt x="26" y="26"/>
                    <a:pt x="26" y="26"/>
                  </a:cubicBezTo>
                  <a:cubicBezTo>
                    <a:pt x="26" y="30"/>
                    <a:pt x="27" y="34"/>
                    <a:pt x="28" y="37"/>
                  </a:cubicBezTo>
                  <a:lnTo>
                    <a:pt x="20" y="37"/>
                  </a:lnTo>
                  <a:close/>
                  <a:moveTo>
                    <a:pt x="19" y="18"/>
                  </a:moveTo>
                  <a:cubicBezTo>
                    <a:pt x="12" y="19"/>
                    <a:pt x="8" y="22"/>
                    <a:pt x="8" y="27"/>
                  </a:cubicBezTo>
                  <a:cubicBezTo>
                    <a:pt x="8" y="30"/>
                    <a:pt x="11" y="32"/>
                    <a:pt x="14" y="32"/>
                  </a:cubicBezTo>
                  <a:cubicBezTo>
                    <a:pt x="16" y="32"/>
                    <a:pt x="17" y="31"/>
                    <a:pt x="19" y="30"/>
                  </a:cubicBezTo>
                  <a:lnTo>
                    <a:pt x="19"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40" name="Freeform 57"/>
            <p:cNvSpPr>
              <a:spLocks/>
            </p:cNvSpPr>
            <p:nvPr/>
          </p:nvSpPr>
          <p:spPr bwMode="auto">
            <a:xfrm>
              <a:off x="3280" y="1911"/>
              <a:ext cx="56" cy="77"/>
            </a:xfrm>
            <a:custGeom>
              <a:avLst/>
              <a:gdLst>
                <a:gd name="T0" fmla="*/ 8 w 27"/>
                <a:gd name="T1" fmla="*/ 1 h 37"/>
                <a:gd name="T2" fmla="*/ 9 w 27"/>
                <a:gd name="T3" fmla="*/ 5 h 37"/>
                <a:gd name="T4" fmla="*/ 17 w 27"/>
                <a:gd name="T5" fmla="*/ 0 h 37"/>
                <a:gd name="T6" fmla="*/ 26 w 27"/>
                <a:gd name="T7" fmla="*/ 13 h 37"/>
                <a:gd name="T8" fmla="*/ 27 w 27"/>
                <a:gd name="T9" fmla="*/ 37 h 37"/>
                <a:gd name="T10" fmla="*/ 18 w 27"/>
                <a:gd name="T11" fmla="*/ 37 h 37"/>
                <a:gd name="T12" fmla="*/ 19 w 27"/>
                <a:gd name="T13" fmla="*/ 26 h 37"/>
                <a:gd name="T14" fmla="*/ 18 w 27"/>
                <a:gd name="T15" fmla="*/ 16 h 37"/>
                <a:gd name="T16" fmla="*/ 14 w 27"/>
                <a:gd name="T17" fmla="*/ 8 h 37"/>
                <a:gd name="T18" fmla="*/ 9 w 27"/>
                <a:gd name="T19" fmla="*/ 11 h 37"/>
                <a:gd name="T20" fmla="*/ 9 w 27"/>
                <a:gd name="T21" fmla="*/ 24 h 37"/>
                <a:gd name="T22" fmla="*/ 10 w 27"/>
                <a:gd name="T23" fmla="*/ 37 h 37"/>
                <a:gd name="T24" fmla="*/ 1 w 27"/>
                <a:gd name="T25" fmla="*/ 37 h 37"/>
                <a:gd name="T26" fmla="*/ 1 w 27"/>
                <a:gd name="T27" fmla="*/ 20 h 37"/>
                <a:gd name="T28" fmla="*/ 0 w 27"/>
                <a:gd name="T29" fmla="*/ 1 h 37"/>
                <a:gd name="T30" fmla="*/ 8 w 27"/>
                <a:gd name="T31"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37">
                  <a:moveTo>
                    <a:pt x="8" y="1"/>
                  </a:moveTo>
                  <a:cubicBezTo>
                    <a:pt x="9" y="5"/>
                    <a:pt x="9" y="5"/>
                    <a:pt x="9" y="5"/>
                  </a:cubicBezTo>
                  <a:cubicBezTo>
                    <a:pt x="11" y="2"/>
                    <a:pt x="14" y="0"/>
                    <a:pt x="17" y="0"/>
                  </a:cubicBezTo>
                  <a:cubicBezTo>
                    <a:pt x="24" y="0"/>
                    <a:pt x="26" y="5"/>
                    <a:pt x="26" y="13"/>
                  </a:cubicBezTo>
                  <a:cubicBezTo>
                    <a:pt x="26" y="18"/>
                    <a:pt x="26" y="34"/>
                    <a:pt x="27" y="37"/>
                  </a:cubicBezTo>
                  <a:cubicBezTo>
                    <a:pt x="18" y="37"/>
                    <a:pt x="18" y="37"/>
                    <a:pt x="18" y="37"/>
                  </a:cubicBezTo>
                  <a:cubicBezTo>
                    <a:pt x="18" y="36"/>
                    <a:pt x="19" y="28"/>
                    <a:pt x="19" y="26"/>
                  </a:cubicBezTo>
                  <a:cubicBezTo>
                    <a:pt x="19" y="25"/>
                    <a:pt x="18" y="18"/>
                    <a:pt x="18" y="16"/>
                  </a:cubicBezTo>
                  <a:cubicBezTo>
                    <a:pt x="18" y="10"/>
                    <a:pt x="17" y="8"/>
                    <a:pt x="14" y="8"/>
                  </a:cubicBezTo>
                  <a:cubicBezTo>
                    <a:pt x="12" y="8"/>
                    <a:pt x="10" y="10"/>
                    <a:pt x="9" y="11"/>
                  </a:cubicBezTo>
                  <a:cubicBezTo>
                    <a:pt x="9" y="24"/>
                    <a:pt x="9" y="24"/>
                    <a:pt x="9" y="24"/>
                  </a:cubicBezTo>
                  <a:cubicBezTo>
                    <a:pt x="9" y="28"/>
                    <a:pt x="9" y="33"/>
                    <a:pt x="10" y="37"/>
                  </a:cubicBezTo>
                  <a:cubicBezTo>
                    <a:pt x="1" y="37"/>
                    <a:pt x="1" y="37"/>
                    <a:pt x="1" y="37"/>
                  </a:cubicBezTo>
                  <a:cubicBezTo>
                    <a:pt x="1" y="34"/>
                    <a:pt x="1" y="26"/>
                    <a:pt x="1" y="20"/>
                  </a:cubicBezTo>
                  <a:cubicBezTo>
                    <a:pt x="1" y="14"/>
                    <a:pt x="1" y="4"/>
                    <a:pt x="0" y="1"/>
                  </a:cubicBezTo>
                  <a:lnTo>
                    <a:pt x="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41" name="Freeform 58"/>
            <p:cNvSpPr>
              <a:spLocks/>
            </p:cNvSpPr>
            <p:nvPr/>
          </p:nvSpPr>
          <p:spPr bwMode="auto">
            <a:xfrm>
              <a:off x="3384" y="1881"/>
              <a:ext cx="60" cy="107"/>
            </a:xfrm>
            <a:custGeom>
              <a:avLst/>
              <a:gdLst>
                <a:gd name="T0" fmla="*/ 29 w 29"/>
                <a:gd name="T1" fmla="*/ 0 h 51"/>
                <a:gd name="T2" fmla="*/ 29 w 29"/>
                <a:gd name="T3" fmla="*/ 7 h 51"/>
                <a:gd name="T4" fmla="*/ 16 w 29"/>
                <a:gd name="T5" fmla="*/ 7 h 51"/>
                <a:gd name="T6" fmla="*/ 10 w 29"/>
                <a:gd name="T7" fmla="*/ 7 h 51"/>
                <a:gd name="T8" fmla="*/ 10 w 29"/>
                <a:gd name="T9" fmla="*/ 22 h 51"/>
                <a:gd name="T10" fmla="*/ 23 w 29"/>
                <a:gd name="T11" fmla="*/ 22 h 51"/>
                <a:gd name="T12" fmla="*/ 23 w 29"/>
                <a:gd name="T13" fmla="*/ 30 h 51"/>
                <a:gd name="T14" fmla="*/ 10 w 29"/>
                <a:gd name="T15" fmla="*/ 29 h 51"/>
                <a:gd name="T16" fmla="*/ 10 w 29"/>
                <a:gd name="T17" fmla="*/ 36 h 51"/>
                <a:gd name="T18" fmla="*/ 11 w 29"/>
                <a:gd name="T19" fmla="*/ 51 h 51"/>
                <a:gd name="T20" fmla="*/ 0 w 29"/>
                <a:gd name="T21" fmla="*/ 51 h 51"/>
                <a:gd name="T22" fmla="*/ 2 w 29"/>
                <a:gd name="T23" fmla="*/ 24 h 51"/>
                <a:gd name="T24" fmla="*/ 1 w 29"/>
                <a:gd name="T25" fmla="*/ 0 h 51"/>
                <a:gd name="T26" fmla="*/ 29 w 29"/>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1">
                  <a:moveTo>
                    <a:pt x="29" y="0"/>
                  </a:moveTo>
                  <a:cubicBezTo>
                    <a:pt x="29" y="7"/>
                    <a:pt x="29" y="7"/>
                    <a:pt x="29" y="7"/>
                  </a:cubicBezTo>
                  <a:cubicBezTo>
                    <a:pt x="26" y="7"/>
                    <a:pt x="19" y="7"/>
                    <a:pt x="16" y="7"/>
                  </a:cubicBezTo>
                  <a:cubicBezTo>
                    <a:pt x="14" y="7"/>
                    <a:pt x="13" y="7"/>
                    <a:pt x="10" y="7"/>
                  </a:cubicBezTo>
                  <a:cubicBezTo>
                    <a:pt x="10" y="22"/>
                    <a:pt x="10" y="22"/>
                    <a:pt x="10" y="22"/>
                  </a:cubicBezTo>
                  <a:cubicBezTo>
                    <a:pt x="23" y="22"/>
                    <a:pt x="23" y="22"/>
                    <a:pt x="23" y="22"/>
                  </a:cubicBezTo>
                  <a:cubicBezTo>
                    <a:pt x="23" y="30"/>
                    <a:pt x="23" y="30"/>
                    <a:pt x="23" y="30"/>
                  </a:cubicBezTo>
                  <a:cubicBezTo>
                    <a:pt x="10" y="29"/>
                    <a:pt x="10" y="29"/>
                    <a:pt x="10" y="29"/>
                  </a:cubicBezTo>
                  <a:cubicBezTo>
                    <a:pt x="10" y="31"/>
                    <a:pt x="10" y="33"/>
                    <a:pt x="10" y="36"/>
                  </a:cubicBezTo>
                  <a:cubicBezTo>
                    <a:pt x="10" y="40"/>
                    <a:pt x="10" y="43"/>
                    <a:pt x="11" y="51"/>
                  </a:cubicBezTo>
                  <a:cubicBezTo>
                    <a:pt x="0" y="51"/>
                    <a:pt x="0" y="51"/>
                    <a:pt x="0" y="51"/>
                  </a:cubicBezTo>
                  <a:cubicBezTo>
                    <a:pt x="1" y="48"/>
                    <a:pt x="2" y="39"/>
                    <a:pt x="2" y="24"/>
                  </a:cubicBezTo>
                  <a:cubicBezTo>
                    <a:pt x="2" y="16"/>
                    <a:pt x="1" y="6"/>
                    <a:pt x="1" y="0"/>
                  </a:cubicBezTo>
                  <a:lnTo>
                    <a:pt x="2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42" name="Freeform 59"/>
            <p:cNvSpPr>
              <a:spLocks/>
            </p:cNvSpPr>
            <p:nvPr/>
          </p:nvSpPr>
          <p:spPr bwMode="auto">
            <a:xfrm>
              <a:off x="3440" y="1911"/>
              <a:ext cx="44" cy="77"/>
            </a:xfrm>
            <a:custGeom>
              <a:avLst/>
              <a:gdLst>
                <a:gd name="T0" fmla="*/ 9 w 21"/>
                <a:gd name="T1" fmla="*/ 1 h 37"/>
                <a:gd name="T2" fmla="*/ 10 w 21"/>
                <a:gd name="T3" fmla="*/ 7 h 37"/>
                <a:gd name="T4" fmla="*/ 19 w 21"/>
                <a:gd name="T5" fmla="*/ 0 h 37"/>
                <a:gd name="T6" fmla="*/ 21 w 21"/>
                <a:gd name="T7" fmla="*/ 0 h 37"/>
                <a:gd name="T8" fmla="*/ 21 w 21"/>
                <a:gd name="T9" fmla="*/ 8 h 37"/>
                <a:gd name="T10" fmla="*/ 18 w 21"/>
                <a:gd name="T11" fmla="*/ 7 h 37"/>
                <a:gd name="T12" fmla="*/ 10 w 21"/>
                <a:gd name="T13" fmla="*/ 24 h 37"/>
                <a:gd name="T14" fmla="*/ 10 w 21"/>
                <a:gd name="T15" fmla="*/ 37 h 37"/>
                <a:gd name="T16" fmla="*/ 2 w 21"/>
                <a:gd name="T17" fmla="*/ 37 h 37"/>
                <a:gd name="T18" fmla="*/ 2 w 21"/>
                <a:gd name="T19" fmla="*/ 20 h 37"/>
                <a:gd name="T20" fmla="*/ 0 w 21"/>
                <a:gd name="T21" fmla="*/ 1 h 37"/>
                <a:gd name="T22" fmla="*/ 9 w 21"/>
                <a:gd name="T2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7">
                  <a:moveTo>
                    <a:pt x="9" y="1"/>
                  </a:moveTo>
                  <a:cubicBezTo>
                    <a:pt x="9" y="3"/>
                    <a:pt x="9" y="6"/>
                    <a:pt x="10" y="7"/>
                  </a:cubicBezTo>
                  <a:cubicBezTo>
                    <a:pt x="14" y="2"/>
                    <a:pt x="16" y="0"/>
                    <a:pt x="19" y="0"/>
                  </a:cubicBezTo>
                  <a:cubicBezTo>
                    <a:pt x="20" y="0"/>
                    <a:pt x="20" y="0"/>
                    <a:pt x="21" y="0"/>
                  </a:cubicBezTo>
                  <a:cubicBezTo>
                    <a:pt x="21" y="8"/>
                    <a:pt x="21" y="8"/>
                    <a:pt x="21" y="8"/>
                  </a:cubicBezTo>
                  <a:cubicBezTo>
                    <a:pt x="20" y="8"/>
                    <a:pt x="19" y="7"/>
                    <a:pt x="18" y="7"/>
                  </a:cubicBezTo>
                  <a:cubicBezTo>
                    <a:pt x="12" y="7"/>
                    <a:pt x="10" y="13"/>
                    <a:pt x="10" y="24"/>
                  </a:cubicBezTo>
                  <a:cubicBezTo>
                    <a:pt x="10" y="32"/>
                    <a:pt x="10" y="34"/>
                    <a:pt x="10" y="37"/>
                  </a:cubicBezTo>
                  <a:cubicBezTo>
                    <a:pt x="2" y="37"/>
                    <a:pt x="2" y="37"/>
                    <a:pt x="2" y="37"/>
                  </a:cubicBezTo>
                  <a:cubicBezTo>
                    <a:pt x="2" y="35"/>
                    <a:pt x="2" y="32"/>
                    <a:pt x="2" y="20"/>
                  </a:cubicBezTo>
                  <a:cubicBezTo>
                    <a:pt x="2" y="14"/>
                    <a:pt x="2" y="7"/>
                    <a:pt x="0" y="1"/>
                  </a:cubicBezTo>
                  <a:lnTo>
                    <a:pt x="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43" name="Freeform 60"/>
            <p:cNvSpPr>
              <a:spLocks noEditPoints="1"/>
            </p:cNvSpPr>
            <p:nvPr/>
          </p:nvSpPr>
          <p:spPr bwMode="auto">
            <a:xfrm>
              <a:off x="3482" y="1911"/>
              <a:ext cx="58" cy="79"/>
            </a:xfrm>
            <a:custGeom>
              <a:avLst/>
              <a:gdLst>
                <a:gd name="T0" fmla="*/ 21 w 28"/>
                <a:gd name="T1" fmla="*/ 37 h 38"/>
                <a:gd name="T2" fmla="*/ 19 w 28"/>
                <a:gd name="T3" fmla="*/ 35 h 38"/>
                <a:gd name="T4" fmla="*/ 10 w 28"/>
                <a:gd name="T5" fmla="*/ 38 h 38"/>
                <a:gd name="T6" fmla="*/ 0 w 28"/>
                <a:gd name="T7" fmla="*/ 28 h 38"/>
                <a:gd name="T8" fmla="*/ 18 w 28"/>
                <a:gd name="T9" fmla="*/ 12 h 38"/>
                <a:gd name="T10" fmla="*/ 12 w 28"/>
                <a:gd name="T11" fmla="*/ 6 h 38"/>
                <a:gd name="T12" fmla="*/ 4 w 28"/>
                <a:gd name="T13" fmla="*/ 9 h 38"/>
                <a:gd name="T14" fmla="*/ 4 w 28"/>
                <a:gd name="T15" fmla="*/ 0 h 38"/>
                <a:gd name="T16" fmla="*/ 9 w 28"/>
                <a:gd name="T17" fmla="*/ 0 h 38"/>
                <a:gd name="T18" fmla="*/ 27 w 28"/>
                <a:gd name="T19" fmla="*/ 14 h 38"/>
                <a:gd name="T20" fmla="*/ 27 w 28"/>
                <a:gd name="T21" fmla="*/ 26 h 38"/>
                <a:gd name="T22" fmla="*/ 28 w 28"/>
                <a:gd name="T23" fmla="*/ 37 h 38"/>
                <a:gd name="T24" fmla="*/ 21 w 28"/>
                <a:gd name="T25" fmla="*/ 37 h 38"/>
                <a:gd name="T26" fmla="*/ 19 w 28"/>
                <a:gd name="T27" fmla="*/ 18 h 38"/>
                <a:gd name="T28" fmla="*/ 9 w 28"/>
                <a:gd name="T29" fmla="*/ 27 h 38"/>
                <a:gd name="T30" fmla="*/ 14 w 28"/>
                <a:gd name="T31" fmla="*/ 32 h 38"/>
                <a:gd name="T32" fmla="*/ 19 w 28"/>
                <a:gd name="T33" fmla="*/ 30 h 38"/>
                <a:gd name="T34" fmla="*/ 19 w 28"/>
                <a:gd name="T3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38">
                  <a:moveTo>
                    <a:pt x="21" y="37"/>
                  </a:moveTo>
                  <a:cubicBezTo>
                    <a:pt x="20" y="37"/>
                    <a:pt x="19" y="36"/>
                    <a:pt x="19" y="35"/>
                  </a:cubicBezTo>
                  <a:cubicBezTo>
                    <a:pt x="17" y="36"/>
                    <a:pt x="14" y="38"/>
                    <a:pt x="10" y="38"/>
                  </a:cubicBezTo>
                  <a:cubicBezTo>
                    <a:pt x="4" y="38"/>
                    <a:pt x="0" y="33"/>
                    <a:pt x="0" y="28"/>
                  </a:cubicBezTo>
                  <a:cubicBezTo>
                    <a:pt x="0" y="18"/>
                    <a:pt x="12" y="14"/>
                    <a:pt x="18" y="12"/>
                  </a:cubicBezTo>
                  <a:cubicBezTo>
                    <a:pt x="18" y="9"/>
                    <a:pt x="16" y="6"/>
                    <a:pt x="12" y="6"/>
                  </a:cubicBezTo>
                  <a:cubicBezTo>
                    <a:pt x="8" y="6"/>
                    <a:pt x="5" y="8"/>
                    <a:pt x="4" y="9"/>
                  </a:cubicBezTo>
                  <a:cubicBezTo>
                    <a:pt x="4" y="0"/>
                    <a:pt x="4" y="0"/>
                    <a:pt x="4" y="0"/>
                  </a:cubicBezTo>
                  <a:cubicBezTo>
                    <a:pt x="5" y="0"/>
                    <a:pt x="7" y="0"/>
                    <a:pt x="9" y="0"/>
                  </a:cubicBezTo>
                  <a:cubicBezTo>
                    <a:pt x="18" y="0"/>
                    <a:pt x="27" y="3"/>
                    <a:pt x="27" y="14"/>
                  </a:cubicBezTo>
                  <a:cubicBezTo>
                    <a:pt x="27" y="26"/>
                    <a:pt x="27" y="26"/>
                    <a:pt x="27" y="26"/>
                  </a:cubicBezTo>
                  <a:cubicBezTo>
                    <a:pt x="27" y="30"/>
                    <a:pt x="27" y="34"/>
                    <a:pt x="28" y="37"/>
                  </a:cubicBezTo>
                  <a:lnTo>
                    <a:pt x="21" y="37"/>
                  </a:lnTo>
                  <a:close/>
                  <a:moveTo>
                    <a:pt x="19" y="18"/>
                  </a:moveTo>
                  <a:cubicBezTo>
                    <a:pt x="12" y="19"/>
                    <a:pt x="9" y="22"/>
                    <a:pt x="9" y="27"/>
                  </a:cubicBezTo>
                  <a:cubicBezTo>
                    <a:pt x="9" y="30"/>
                    <a:pt x="11" y="32"/>
                    <a:pt x="14" y="32"/>
                  </a:cubicBezTo>
                  <a:cubicBezTo>
                    <a:pt x="16" y="32"/>
                    <a:pt x="18" y="31"/>
                    <a:pt x="19" y="30"/>
                  </a:cubicBezTo>
                  <a:lnTo>
                    <a:pt x="19"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44" name="Freeform 61"/>
            <p:cNvSpPr>
              <a:spLocks/>
            </p:cNvSpPr>
            <p:nvPr/>
          </p:nvSpPr>
          <p:spPr bwMode="auto">
            <a:xfrm>
              <a:off x="3548" y="1911"/>
              <a:ext cx="57" cy="77"/>
            </a:xfrm>
            <a:custGeom>
              <a:avLst/>
              <a:gdLst>
                <a:gd name="T0" fmla="*/ 8 w 27"/>
                <a:gd name="T1" fmla="*/ 1 h 37"/>
                <a:gd name="T2" fmla="*/ 9 w 27"/>
                <a:gd name="T3" fmla="*/ 5 h 37"/>
                <a:gd name="T4" fmla="*/ 17 w 27"/>
                <a:gd name="T5" fmla="*/ 0 h 37"/>
                <a:gd name="T6" fmla="*/ 27 w 27"/>
                <a:gd name="T7" fmla="*/ 13 h 37"/>
                <a:gd name="T8" fmla="*/ 27 w 27"/>
                <a:gd name="T9" fmla="*/ 37 h 37"/>
                <a:gd name="T10" fmla="*/ 18 w 27"/>
                <a:gd name="T11" fmla="*/ 37 h 37"/>
                <a:gd name="T12" fmla="*/ 19 w 27"/>
                <a:gd name="T13" fmla="*/ 26 h 37"/>
                <a:gd name="T14" fmla="*/ 19 w 27"/>
                <a:gd name="T15" fmla="*/ 16 h 37"/>
                <a:gd name="T16" fmla="*/ 14 w 27"/>
                <a:gd name="T17" fmla="*/ 8 h 37"/>
                <a:gd name="T18" fmla="*/ 9 w 27"/>
                <a:gd name="T19" fmla="*/ 11 h 37"/>
                <a:gd name="T20" fmla="*/ 9 w 27"/>
                <a:gd name="T21" fmla="*/ 24 h 37"/>
                <a:gd name="T22" fmla="*/ 10 w 27"/>
                <a:gd name="T23" fmla="*/ 37 h 37"/>
                <a:gd name="T24" fmla="*/ 1 w 27"/>
                <a:gd name="T25" fmla="*/ 37 h 37"/>
                <a:gd name="T26" fmla="*/ 1 w 27"/>
                <a:gd name="T27" fmla="*/ 20 h 37"/>
                <a:gd name="T28" fmla="*/ 0 w 27"/>
                <a:gd name="T29" fmla="*/ 1 h 37"/>
                <a:gd name="T30" fmla="*/ 8 w 27"/>
                <a:gd name="T31"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37">
                  <a:moveTo>
                    <a:pt x="8" y="1"/>
                  </a:moveTo>
                  <a:cubicBezTo>
                    <a:pt x="9" y="5"/>
                    <a:pt x="9" y="5"/>
                    <a:pt x="9" y="5"/>
                  </a:cubicBezTo>
                  <a:cubicBezTo>
                    <a:pt x="11" y="2"/>
                    <a:pt x="14" y="0"/>
                    <a:pt x="17" y="0"/>
                  </a:cubicBezTo>
                  <a:cubicBezTo>
                    <a:pt x="24" y="0"/>
                    <a:pt x="27" y="5"/>
                    <a:pt x="27" y="13"/>
                  </a:cubicBezTo>
                  <a:cubicBezTo>
                    <a:pt x="27" y="18"/>
                    <a:pt x="27" y="34"/>
                    <a:pt x="27" y="37"/>
                  </a:cubicBezTo>
                  <a:cubicBezTo>
                    <a:pt x="18" y="37"/>
                    <a:pt x="18" y="37"/>
                    <a:pt x="18" y="37"/>
                  </a:cubicBezTo>
                  <a:cubicBezTo>
                    <a:pt x="19" y="36"/>
                    <a:pt x="19" y="28"/>
                    <a:pt x="19" y="26"/>
                  </a:cubicBezTo>
                  <a:cubicBezTo>
                    <a:pt x="19" y="25"/>
                    <a:pt x="19" y="18"/>
                    <a:pt x="19" y="16"/>
                  </a:cubicBezTo>
                  <a:cubicBezTo>
                    <a:pt x="19" y="10"/>
                    <a:pt x="17" y="8"/>
                    <a:pt x="14" y="8"/>
                  </a:cubicBezTo>
                  <a:cubicBezTo>
                    <a:pt x="12" y="8"/>
                    <a:pt x="10" y="10"/>
                    <a:pt x="9" y="11"/>
                  </a:cubicBezTo>
                  <a:cubicBezTo>
                    <a:pt x="9" y="24"/>
                    <a:pt x="9" y="24"/>
                    <a:pt x="9" y="24"/>
                  </a:cubicBezTo>
                  <a:cubicBezTo>
                    <a:pt x="9" y="28"/>
                    <a:pt x="9" y="33"/>
                    <a:pt x="10" y="37"/>
                  </a:cubicBezTo>
                  <a:cubicBezTo>
                    <a:pt x="1" y="37"/>
                    <a:pt x="1" y="37"/>
                    <a:pt x="1" y="37"/>
                  </a:cubicBezTo>
                  <a:cubicBezTo>
                    <a:pt x="1" y="34"/>
                    <a:pt x="1" y="26"/>
                    <a:pt x="1" y="20"/>
                  </a:cubicBezTo>
                  <a:cubicBezTo>
                    <a:pt x="1" y="14"/>
                    <a:pt x="1" y="4"/>
                    <a:pt x="0" y="1"/>
                  </a:cubicBezTo>
                  <a:lnTo>
                    <a:pt x="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45" name="Freeform 62"/>
            <p:cNvSpPr>
              <a:spLocks/>
            </p:cNvSpPr>
            <p:nvPr/>
          </p:nvSpPr>
          <p:spPr bwMode="auto">
            <a:xfrm>
              <a:off x="3613" y="1911"/>
              <a:ext cx="56" cy="79"/>
            </a:xfrm>
            <a:custGeom>
              <a:avLst/>
              <a:gdLst>
                <a:gd name="T0" fmla="*/ 23 w 27"/>
                <a:gd name="T1" fmla="*/ 10 h 38"/>
                <a:gd name="T2" fmla="*/ 17 w 27"/>
                <a:gd name="T3" fmla="*/ 7 h 38"/>
                <a:gd name="T4" fmla="*/ 9 w 27"/>
                <a:gd name="T5" fmla="*/ 19 h 38"/>
                <a:gd name="T6" fmla="*/ 19 w 27"/>
                <a:gd name="T7" fmla="*/ 32 h 38"/>
                <a:gd name="T8" fmla="*/ 24 w 27"/>
                <a:gd name="T9" fmla="*/ 29 h 38"/>
                <a:gd name="T10" fmla="*/ 27 w 27"/>
                <a:gd name="T11" fmla="*/ 33 h 38"/>
                <a:gd name="T12" fmla="*/ 15 w 27"/>
                <a:gd name="T13" fmla="*/ 38 h 38"/>
                <a:gd name="T14" fmla="*/ 0 w 27"/>
                <a:gd name="T15" fmla="*/ 21 h 38"/>
                <a:gd name="T16" fmla="*/ 21 w 27"/>
                <a:gd name="T17" fmla="*/ 0 h 38"/>
                <a:gd name="T18" fmla="*/ 23 w 27"/>
                <a:gd name="T19" fmla="*/ 1 h 38"/>
                <a:gd name="T20" fmla="*/ 23 w 27"/>
                <a:gd name="T2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8">
                  <a:moveTo>
                    <a:pt x="23" y="10"/>
                  </a:moveTo>
                  <a:cubicBezTo>
                    <a:pt x="22" y="8"/>
                    <a:pt x="19" y="7"/>
                    <a:pt x="17" y="7"/>
                  </a:cubicBezTo>
                  <a:cubicBezTo>
                    <a:pt x="14" y="7"/>
                    <a:pt x="9" y="9"/>
                    <a:pt x="9" y="19"/>
                  </a:cubicBezTo>
                  <a:cubicBezTo>
                    <a:pt x="9" y="29"/>
                    <a:pt x="15" y="32"/>
                    <a:pt x="19" y="32"/>
                  </a:cubicBezTo>
                  <a:cubicBezTo>
                    <a:pt x="21" y="32"/>
                    <a:pt x="23" y="31"/>
                    <a:pt x="24" y="29"/>
                  </a:cubicBezTo>
                  <a:cubicBezTo>
                    <a:pt x="27" y="33"/>
                    <a:pt x="27" y="33"/>
                    <a:pt x="27" y="33"/>
                  </a:cubicBezTo>
                  <a:cubicBezTo>
                    <a:pt x="25" y="35"/>
                    <a:pt x="20" y="38"/>
                    <a:pt x="15" y="38"/>
                  </a:cubicBezTo>
                  <a:cubicBezTo>
                    <a:pt x="6" y="38"/>
                    <a:pt x="0" y="30"/>
                    <a:pt x="0" y="21"/>
                  </a:cubicBezTo>
                  <a:cubicBezTo>
                    <a:pt x="0" y="11"/>
                    <a:pt x="9" y="0"/>
                    <a:pt x="21" y="0"/>
                  </a:cubicBezTo>
                  <a:cubicBezTo>
                    <a:pt x="22" y="0"/>
                    <a:pt x="23" y="1"/>
                    <a:pt x="23" y="1"/>
                  </a:cubicBezTo>
                  <a:lnTo>
                    <a:pt x="23"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46" name="Freeform 63"/>
            <p:cNvSpPr>
              <a:spLocks noEditPoints="1"/>
            </p:cNvSpPr>
            <p:nvPr/>
          </p:nvSpPr>
          <p:spPr bwMode="auto">
            <a:xfrm>
              <a:off x="3671" y="1881"/>
              <a:ext cx="21" cy="107"/>
            </a:xfrm>
            <a:custGeom>
              <a:avLst/>
              <a:gdLst>
                <a:gd name="T0" fmla="*/ 10 w 10"/>
                <a:gd name="T1" fmla="*/ 6 h 51"/>
                <a:gd name="T2" fmla="*/ 5 w 10"/>
                <a:gd name="T3" fmla="*/ 11 h 51"/>
                <a:gd name="T4" fmla="*/ 0 w 10"/>
                <a:gd name="T5" fmla="*/ 6 h 51"/>
                <a:gd name="T6" fmla="*/ 5 w 10"/>
                <a:gd name="T7" fmla="*/ 0 h 51"/>
                <a:gd name="T8" fmla="*/ 10 w 10"/>
                <a:gd name="T9" fmla="*/ 6 h 51"/>
                <a:gd name="T10" fmla="*/ 10 w 10"/>
                <a:gd name="T11" fmla="*/ 15 h 51"/>
                <a:gd name="T12" fmla="*/ 9 w 10"/>
                <a:gd name="T13" fmla="*/ 33 h 51"/>
                <a:gd name="T14" fmla="*/ 10 w 10"/>
                <a:gd name="T15" fmla="*/ 51 h 51"/>
                <a:gd name="T16" fmla="*/ 1 w 10"/>
                <a:gd name="T17" fmla="*/ 51 h 51"/>
                <a:gd name="T18" fmla="*/ 1 w 10"/>
                <a:gd name="T19" fmla="*/ 32 h 51"/>
                <a:gd name="T20" fmla="*/ 1 w 10"/>
                <a:gd name="T21" fmla="*/ 15 h 51"/>
                <a:gd name="T22" fmla="*/ 10 w 10"/>
                <a:gd name="T23" fmla="*/ 1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51">
                  <a:moveTo>
                    <a:pt x="10" y="6"/>
                  </a:moveTo>
                  <a:cubicBezTo>
                    <a:pt x="10" y="9"/>
                    <a:pt x="8" y="11"/>
                    <a:pt x="5" y="11"/>
                  </a:cubicBezTo>
                  <a:cubicBezTo>
                    <a:pt x="2" y="11"/>
                    <a:pt x="0" y="8"/>
                    <a:pt x="0" y="6"/>
                  </a:cubicBezTo>
                  <a:cubicBezTo>
                    <a:pt x="0" y="3"/>
                    <a:pt x="2" y="0"/>
                    <a:pt x="5" y="0"/>
                  </a:cubicBezTo>
                  <a:cubicBezTo>
                    <a:pt x="8" y="0"/>
                    <a:pt x="10" y="2"/>
                    <a:pt x="10" y="6"/>
                  </a:cubicBezTo>
                  <a:close/>
                  <a:moveTo>
                    <a:pt x="10" y="15"/>
                  </a:moveTo>
                  <a:cubicBezTo>
                    <a:pt x="9" y="21"/>
                    <a:pt x="9" y="27"/>
                    <a:pt x="9" y="33"/>
                  </a:cubicBezTo>
                  <a:cubicBezTo>
                    <a:pt x="9" y="41"/>
                    <a:pt x="9" y="48"/>
                    <a:pt x="10" y="51"/>
                  </a:cubicBezTo>
                  <a:cubicBezTo>
                    <a:pt x="1" y="51"/>
                    <a:pt x="1" y="51"/>
                    <a:pt x="1" y="51"/>
                  </a:cubicBezTo>
                  <a:cubicBezTo>
                    <a:pt x="2" y="45"/>
                    <a:pt x="1" y="38"/>
                    <a:pt x="1" y="32"/>
                  </a:cubicBezTo>
                  <a:cubicBezTo>
                    <a:pt x="1" y="24"/>
                    <a:pt x="1" y="17"/>
                    <a:pt x="1" y="15"/>
                  </a:cubicBezTo>
                  <a:lnTo>
                    <a:pt x="1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47" name="Freeform 64"/>
            <p:cNvSpPr>
              <a:spLocks/>
            </p:cNvSpPr>
            <p:nvPr/>
          </p:nvSpPr>
          <p:spPr bwMode="auto">
            <a:xfrm>
              <a:off x="3703" y="1911"/>
              <a:ext cx="47" cy="79"/>
            </a:xfrm>
            <a:custGeom>
              <a:avLst/>
              <a:gdLst>
                <a:gd name="T0" fmla="*/ 0 w 23"/>
                <a:gd name="T1" fmla="*/ 26 h 38"/>
                <a:gd name="T2" fmla="*/ 11 w 23"/>
                <a:gd name="T3" fmla="*/ 33 h 38"/>
                <a:gd name="T4" fmla="*/ 16 w 23"/>
                <a:gd name="T5" fmla="*/ 28 h 38"/>
                <a:gd name="T6" fmla="*/ 0 w 23"/>
                <a:gd name="T7" fmla="*/ 13 h 38"/>
                <a:gd name="T8" fmla="*/ 16 w 23"/>
                <a:gd name="T9" fmla="*/ 0 h 38"/>
                <a:gd name="T10" fmla="*/ 20 w 23"/>
                <a:gd name="T11" fmla="*/ 1 h 38"/>
                <a:gd name="T12" fmla="*/ 21 w 23"/>
                <a:gd name="T13" fmla="*/ 8 h 38"/>
                <a:gd name="T14" fmla="*/ 13 w 23"/>
                <a:gd name="T15" fmla="*/ 7 h 38"/>
                <a:gd name="T16" fmla="*/ 8 w 23"/>
                <a:gd name="T17" fmla="*/ 10 h 38"/>
                <a:gd name="T18" fmla="*/ 23 w 23"/>
                <a:gd name="T19" fmla="*/ 26 h 38"/>
                <a:gd name="T20" fmla="*/ 9 w 23"/>
                <a:gd name="T21" fmla="*/ 38 h 38"/>
                <a:gd name="T22" fmla="*/ 0 w 23"/>
                <a:gd name="T23" fmla="*/ 36 h 38"/>
                <a:gd name="T24" fmla="*/ 0 w 23"/>
                <a:gd name="T25"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8">
                  <a:moveTo>
                    <a:pt x="0" y="26"/>
                  </a:moveTo>
                  <a:cubicBezTo>
                    <a:pt x="2" y="28"/>
                    <a:pt x="6" y="33"/>
                    <a:pt x="11" y="33"/>
                  </a:cubicBezTo>
                  <a:cubicBezTo>
                    <a:pt x="14" y="33"/>
                    <a:pt x="16" y="31"/>
                    <a:pt x="16" y="28"/>
                  </a:cubicBezTo>
                  <a:cubicBezTo>
                    <a:pt x="16" y="22"/>
                    <a:pt x="0" y="23"/>
                    <a:pt x="0" y="13"/>
                  </a:cubicBezTo>
                  <a:cubicBezTo>
                    <a:pt x="0" y="7"/>
                    <a:pt x="6" y="0"/>
                    <a:pt x="16" y="0"/>
                  </a:cubicBezTo>
                  <a:cubicBezTo>
                    <a:pt x="17" y="0"/>
                    <a:pt x="19" y="0"/>
                    <a:pt x="20" y="1"/>
                  </a:cubicBezTo>
                  <a:cubicBezTo>
                    <a:pt x="21" y="8"/>
                    <a:pt x="21" y="8"/>
                    <a:pt x="21" y="8"/>
                  </a:cubicBezTo>
                  <a:cubicBezTo>
                    <a:pt x="18" y="7"/>
                    <a:pt x="15" y="7"/>
                    <a:pt x="13" y="7"/>
                  </a:cubicBezTo>
                  <a:cubicBezTo>
                    <a:pt x="9" y="7"/>
                    <a:pt x="8" y="8"/>
                    <a:pt x="8" y="10"/>
                  </a:cubicBezTo>
                  <a:cubicBezTo>
                    <a:pt x="8" y="15"/>
                    <a:pt x="23" y="15"/>
                    <a:pt x="23" y="26"/>
                  </a:cubicBezTo>
                  <a:cubicBezTo>
                    <a:pt x="23" y="32"/>
                    <a:pt x="18" y="38"/>
                    <a:pt x="9" y="38"/>
                  </a:cubicBezTo>
                  <a:cubicBezTo>
                    <a:pt x="5" y="38"/>
                    <a:pt x="3" y="37"/>
                    <a:pt x="0" y="36"/>
                  </a:cubicBezTo>
                  <a:lnTo>
                    <a:pt x="0" y="2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48" name="Freeform 65"/>
            <p:cNvSpPr>
              <a:spLocks/>
            </p:cNvSpPr>
            <p:nvPr/>
          </p:nvSpPr>
          <p:spPr bwMode="auto">
            <a:xfrm>
              <a:off x="3755" y="1911"/>
              <a:ext cx="56" cy="79"/>
            </a:xfrm>
            <a:custGeom>
              <a:avLst/>
              <a:gdLst>
                <a:gd name="T0" fmla="*/ 23 w 27"/>
                <a:gd name="T1" fmla="*/ 10 h 38"/>
                <a:gd name="T2" fmla="*/ 17 w 27"/>
                <a:gd name="T3" fmla="*/ 7 h 38"/>
                <a:gd name="T4" fmla="*/ 9 w 27"/>
                <a:gd name="T5" fmla="*/ 19 h 38"/>
                <a:gd name="T6" fmla="*/ 18 w 27"/>
                <a:gd name="T7" fmla="*/ 32 h 38"/>
                <a:gd name="T8" fmla="*/ 24 w 27"/>
                <a:gd name="T9" fmla="*/ 29 h 38"/>
                <a:gd name="T10" fmla="*/ 27 w 27"/>
                <a:gd name="T11" fmla="*/ 33 h 38"/>
                <a:gd name="T12" fmla="*/ 15 w 27"/>
                <a:gd name="T13" fmla="*/ 38 h 38"/>
                <a:gd name="T14" fmla="*/ 0 w 27"/>
                <a:gd name="T15" fmla="*/ 21 h 38"/>
                <a:gd name="T16" fmla="*/ 20 w 27"/>
                <a:gd name="T17" fmla="*/ 0 h 38"/>
                <a:gd name="T18" fmla="*/ 23 w 27"/>
                <a:gd name="T19" fmla="*/ 1 h 38"/>
                <a:gd name="T20" fmla="*/ 23 w 27"/>
                <a:gd name="T2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8">
                  <a:moveTo>
                    <a:pt x="23" y="10"/>
                  </a:moveTo>
                  <a:cubicBezTo>
                    <a:pt x="21" y="8"/>
                    <a:pt x="19" y="7"/>
                    <a:pt x="17" y="7"/>
                  </a:cubicBezTo>
                  <a:cubicBezTo>
                    <a:pt x="14" y="7"/>
                    <a:pt x="9" y="9"/>
                    <a:pt x="9" y="19"/>
                  </a:cubicBezTo>
                  <a:cubicBezTo>
                    <a:pt x="9" y="29"/>
                    <a:pt x="15" y="32"/>
                    <a:pt x="18" y="32"/>
                  </a:cubicBezTo>
                  <a:cubicBezTo>
                    <a:pt x="20" y="32"/>
                    <a:pt x="23" y="31"/>
                    <a:pt x="24" y="29"/>
                  </a:cubicBezTo>
                  <a:cubicBezTo>
                    <a:pt x="27" y="33"/>
                    <a:pt x="27" y="33"/>
                    <a:pt x="27" y="33"/>
                  </a:cubicBezTo>
                  <a:cubicBezTo>
                    <a:pt x="25" y="35"/>
                    <a:pt x="20" y="38"/>
                    <a:pt x="15" y="38"/>
                  </a:cubicBezTo>
                  <a:cubicBezTo>
                    <a:pt x="6" y="38"/>
                    <a:pt x="0" y="30"/>
                    <a:pt x="0" y="21"/>
                  </a:cubicBezTo>
                  <a:cubicBezTo>
                    <a:pt x="0" y="11"/>
                    <a:pt x="8" y="0"/>
                    <a:pt x="20" y="0"/>
                  </a:cubicBezTo>
                  <a:cubicBezTo>
                    <a:pt x="22" y="0"/>
                    <a:pt x="23" y="1"/>
                    <a:pt x="23" y="1"/>
                  </a:cubicBezTo>
                  <a:lnTo>
                    <a:pt x="23"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sp>
          <p:nvSpPr>
            <p:cNvPr id="49" name="Freeform 66"/>
            <p:cNvSpPr>
              <a:spLocks noEditPoints="1"/>
            </p:cNvSpPr>
            <p:nvPr/>
          </p:nvSpPr>
          <p:spPr bwMode="auto">
            <a:xfrm>
              <a:off x="3809" y="1911"/>
              <a:ext cx="60" cy="79"/>
            </a:xfrm>
            <a:custGeom>
              <a:avLst/>
              <a:gdLst>
                <a:gd name="T0" fmla="*/ 15 w 29"/>
                <a:gd name="T1" fmla="*/ 38 h 38"/>
                <a:gd name="T2" fmla="*/ 0 w 29"/>
                <a:gd name="T3" fmla="*/ 19 h 38"/>
                <a:gd name="T4" fmla="*/ 15 w 29"/>
                <a:gd name="T5" fmla="*/ 0 h 38"/>
                <a:gd name="T6" fmla="*/ 29 w 29"/>
                <a:gd name="T7" fmla="*/ 19 h 38"/>
                <a:gd name="T8" fmla="*/ 15 w 29"/>
                <a:gd name="T9" fmla="*/ 38 h 38"/>
                <a:gd name="T10" fmla="*/ 15 w 29"/>
                <a:gd name="T11" fmla="*/ 6 h 38"/>
                <a:gd name="T12" fmla="*/ 9 w 29"/>
                <a:gd name="T13" fmla="*/ 19 h 38"/>
                <a:gd name="T14" fmla="*/ 15 w 29"/>
                <a:gd name="T15" fmla="*/ 33 h 38"/>
                <a:gd name="T16" fmla="*/ 21 w 29"/>
                <a:gd name="T17" fmla="*/ 19 h 38"/>
                <a:gd name="T18" fmla="*/ 15 w 29"/>
                <a:gd name="T19"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15" y="38"/>
                  </a:moveTo>
                  <a:cubicBezTo>
                    <a:pt x="5" y="38"/>
                    <a:pt x="0" y="29"/>
                    <a:pt x="0" y="19"/>
                  </a:cubicBezTo>
                  <a:cubicBezTo>
                    <a:pt x="0" y="10"/>
                    <a:pt x="5" y="0"/>
                    <a:pt x="15" y="0"/>
                  </a:cubicBezTo>
                  <a:cubicBezTo>
                    <a:pt x="24" y="0"/>
                    <a:pt x="29" y="10"/>
                    <a:pt x="29" y="19"/>
                  </a:cubicBezTo>
                  <a:cubicBezTo>
                    <a:pt x="29" y="29"/>
                    <a:pt x="24" y="38"/>
                    <a:pt x="15" y="38"/>
                  </a:cubicBezTo>
                  <a:close/>
                  <a:moveTo>
                    <a:pt x="15" y="6"/>
                  </a:moveTo>
                  <a:cubicBezTo>
                    <a:pt x="11" y="6"/>
                    <a:pt x="9" y="12"/>
                    <a:pt x="9" y="19"/>
                  </a:cubicBezTo>
                  <a:cubicBezTo>
                    <a:pt x="9" y="26"/>
                    <a:pt x="11" y="33"/>
                    <a:pt x="15" y="33"/>
                  </a:cubicBezTo>
                  <a:cubicBezTo>
                    <a:pt x="19" y="33"/>
                    <a:pt x="21" y="26"/>
                    <a:pt x="21" y="19"/>
                  </a:cubicBezTo>
                  <a:cubicBezTo>
                    <a:pt x="21" y="12"/>
                    <a:pt x="19"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buClrTx/>
              </a:pPr>
              <a:endParaRPr lang="en-US" sz="1867"/>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9"/>
          <p:cNvSpPr txBox="1">
            <a:spLocks noGrp="1"/>
          </p:cNvSpPr>
          <p:nvPr>
            <p:ph type="title"/>
          </p:nvPr>
        </p:nvSpPr>
        <p:spPr>
          <a:xfrm>
            <a:off x="181232" y="0"/>
            <a:ext cx="10515600" cy="1037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orbel"/>
              <a:buNone/>
            </a:pPr>
            <a:r>
              <a:rPr lang="en-US" dirty="0"/>
              <a:t>Thank You!</a:t>
            </a:r>
            <a:endParaRPr dirty="0"/>
          </a:p>
        </p:txBody>
      </p:sp>
      <p:sp>
        <p:nvSpPr>
          <p:cNvPr id="522" name="Google Shape;522;p49"/>
          <p:cNvSpPr txBox="1"/>
          <p:nvPr/>
        </p:nvSpPr>
        <p:spPr>
          <a:xfrm>
            <a:off x="337393" y="1273138"/>
            <a:ext cx="6482507" cy="33957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800"/>
              </a:spcBef>
              <a:spcAft>
                <a:spcPts val="0"/>
              </a:spcAft>
              <a:buClr>
                <a:srgbClr val="000000"/>
              </a:buClr>
              <a:buSzPts val="2400"/>
              <a:buFontTx/>
              <a:buNone/>
              <a:tabLst/>
              <a:defRPr/>
            </a:pPr>
            <a:r>
              <a:rPr kumimoji="0" lang="en-US" sz="2400" b="1" i="0" u="none" strike="noStrike" kern="1200" cap="none" spc="0" normalizeH="0" baseline="0" noProof="0" dirty="0">
                <a:ln>
                  <a:noFill/>
                </a:ln>
                <a:solidFill>
                  <a:srgbClr val="5F0A1E"/>
                </a:solidFill>
                <a:effectLst/>
                <a:uLnTx/>
                <a:uFillTx/>
                <a:latin typeface="Arial"/>
                <a:ea typeface="Arial"/>
                <a:cs typeface="Arial"/>
                <a:sym typeface="Arial"/>
              </a:rPr>
              <a:t>Katie Van Dyke</a:t>
            </a:r>
          </a:p>
          <a:p>
            <a:pPr marL="0" marR="0" lvl="0" indent="0" algn="l" defTabSz="914400" rtl="0" eaLnBrk="1" fontAlgn="auto" latinLnBrk="0" hangingPunct="1">
              <a:lnSpc>
                <a:spcPct val="100000"/>
              </a:lnSpc>
              <a:spcBef>
                <a:spcPts val="800"/>
              </a:spcBef>
              <a:spcAft>
                <a:spcPts val="0"/>
              </a:spcAft>
              <a:buClr>
                <a:srgbClr val="000000"/>
              </a:buClr>
              <a:buSzPts val="2400"/>
              <a:buFontTx/>
              <a:buNone/>
              <a:tabLst/>
              <a:defRPr/>
            </a:pPr>
            <a:r>
              <a:rPr kumimoji="0" lang="en-US" sz="2400" b="0" i="0" u="none" strike="noStrike" kern="1200" cap="none" spc="0" normalizeH="0" baseline="0" noProof="0" dirty="0">
                <a:ln>
                  <a:noFill/>
                </a:ln>
                <a:solidFill>
                  <a:srgbClr val="5F0A1E"/>
                </a:solidFill>
                <a:effectLst/>
                <a:uLnTx/>
                <a:uFillTx/>
                <a:latin typeface="Arial"/>
                <a:ea typeface="Arial"/>
                <a:cs typeface="Arial"/>
                <a:sym typeface="Arial"/>
              </a:rPr>
              <a:t>City of Berkeley</a:t>
            </a:r>
          </a:p>
          <a:p>
            <a:pPr marL="0" marR="0" lvl="0" indent="0" algn="l" defTabSz="914400" rtl="0" eaLnBrk="1" fontAlgn="auto" latinLnBrk="0" hangingPunct="1">
              <a:lnSpc>
                <a:spcPct val="100000"/>
              </a:lnSpc>
              <a:spcBef>
                <a:spcPts val="800"/>
              </a:spcBef>
              <a:spcAft>
                <a:spcPts val="0"/>
              </a:spcAft>
              <a:buClr>
                <a:srgbClr val="000000"/>
              </a:buClr>
              <a:buSzPts val="2400"/>
              <a:buFontTx/>
              <a:buNone/>
              <a:tabLst/>
              <a:defRPr/>
            </a:pPr>
            <a:r>
              <a:rPr kumimoji="0" lang="en-US" sz="2400" b="0" i="0" u="none" strike="noStrike" kern="1200" cap="none" spc="0" normalizeH="0" baseline="0" noProof="0" dirty="0">
                <a:ln>
                  <a:noFill/>
                </a:ln>
                <a:solidFill>
                  <a:srgbClr val="5F0A1E"/>
                </a:solidFill>
                <a:effectLst/>
                <a:uLnTx/>
                <a:uFillTx/>
                <a:latin typeface="Arial"/>
                <a:ea typeface="Arial"/>
                <a:cs typeface="Arial"/>
                <a:sym typeface="Arial"/>
              </a:rPr>
              <a:t>Office of Energy &amp; Sustainable Development</a:t>
            </a:r>
          </a:p>
          <a:p>
            <a:pPr marL="0" marR="0" lvl="0" indent="0" algn="l" defTabSz="914400" rtl="0" eaLnBrk="1" fontAlgn="auto" latinLnBrk="0" hangingPunct="1">
              <a:lnSpc>
                <a:spcPct val="100000"/>
              </a:lnSpc>
              <a:spcBef>
                <a:spcPts val="800"/>
              </a:spcBef>
              <a:spcAft>
                <a:spcPts val="0"/>
              </a:spcAft>
              <a:buClr>
                <a:srgbClr val="000000"/>
              </a:buClr>
              <a:buSzPts val="2400"/>
              <a:buFontTx/>
              <a:buNone/>
              <a:tabLst/>
              <a:defRPr/>
            </a:pPr>
            <a:r>
              <a:rPr kumimoji="0" lang="en-US" sz="2400" b="0" i="0" u="none" strike="noStrike" kern="1200" cap="none" spc="0" normalizeH="0" baseline="0" noProof="0" dirty="0">
                <a:ln>
                  <a:noFill/>
                </a:ln>
                <a:solidFill>
                  <a:srgbClr val="5F0A1E"/>
                </a:solidFill>
                <a:effectLst/>
                <a:uLnTx/>
                <a:uFillTx/>
                <a:latin typeface="Arial"/>
                <a:ea typeface="Arial"/>
                <a:cs typeface="Arial"/>
                <a:sym typeface="Arial"/>
                <a:hlinkClick r:id="rId3"/>
              </a:rPr>
              <a:t>kvandyke@cityofberkeley.info</a:t>
            </a:r>
            <a:r>
              <a:rPr kumimoji="0" lang="en-US" sz="2400" b="0" i="0" u="none" strike="noStrike" kern="1200" cap="none" spc="0" normalizeH="0" baseline="0" noProof="0" dirty="0">
                <a:ln>
                  <a:noFill/>
                </a:ln>
                <a:solidFill>
                  <a:srgbClr val="5F0A1E"/>
                </a:solidFill>
                <a:effectLst/>
                <a:uLnTx/>
                <a:uFillTx/>
                <a:latin typeface="Arial"/>
                <a:ea typeface="Arial"/>
                <a:cs typeface="Arial"/>
                <a:sym typeface="Arial"/>
              </a:rPr>
              <a:t> </a:t>
            </a:r>
          </a:p>
          <a:p>
            <a:pPr marL="0" marR="0" lvl="0" indent="0" algn="l" defTabSz="914400" rtl="0" eaLnBrk="1" fontAlgn="auto" latinLnBrk="0" hangingPunct="1">
              <a:lnSpc>
                <a:spcPct val="100000"/>
              </a:lnSpc>
              <a:spcBef>
                <a:spcPts val="800"/>
              </a:spcBef>
              <a:spcAft>
                <a:spcPts val="0"/>
              </a:spcAft>
              <a:buClr>
                <a:srgbClr val="000000"/>
              </a:buClr>
              <a:buSzPts val="2400"/>
              <a:buFontTx/>
              <a:buNone/>
              <a:tabLst/>
              <a:defRPr/>
            </a:pPr>
            <a:endParaRPr kumimoji="0" sz="2400" b="0" i="0" u="none" strike="noStrike" kern="1200" cap="none" spc="0" normalizeH="0" baseline="0" noProof="0" dirty="0">
              <a:ln>
                <a:noFill/>
              </a:ln>
              <a:solidFill>
                <a:srgbClr val="5F0A1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800"/>
              </a:spcBef>
              <a:spcAft>
                <a:spcPts val="0"/>
              </a:spcAft>
              <a:buClr>
                <a:srgbClr val="000000"/>
              </a:buClr>
              <a:buSzPts val="2400"/>
              <a:buFont typeface="Arial"/>
              <a:buNone/>
              <a:tabLst/>
              <a:defRPr/>
            </a:pPr>
            <a:endParaRPr kumimoji="0" sz="2400" b="0" i="0" u="none" strike="noStrike" kern="1200" cap="none" spc="0" normalizeH="0" baseline="0" noProof="0" dirty="0">
              <a:ln>
                <a:noFill/>
              </a:ln>
              <a:solidFill>
                <a:srgbClr val="5F0A1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800"/>
              </a:spcBef>
              <a:spcAft>
                <a:spcPts val="0"/>
              </a:spcAft>
              <a:buClr>
                <a:srgbClr val="000000"/>
              </a:buClr>
              <a:buSzPts val="2400"/>
              <a:buFont typeface="Arial"/>
              <a:buNone/>
              <a:tabLst/>
              <a:defRPr/>
            </a:pPr>
            <a:endParaRPr kumimoji="0" sz="2400" b="0" i="0" u="none" strike="noStrike" kern="1200" cap="none" spc="0" normalizeH="0" baseline="0" noProof="0" dirty="0">
              <a:ln>
                <a:noFill/>
              </a:ln>
              <a:solidFill>
                <a:srgbClr val="595959"/>
              </a:solidFill>
              <a:effectLst/>
              <a:uLnTx/>
              <a:uFillTx/>
              <a:latin typeface="Corbel"/>
              <a:ea typeface="Corbel"/>
              <a:cs typeface="Corbel"/>
              <a:sym typeface="Corbel"/>
            </a:endParaRPr>
          </a:p>
        </p:txBody>
      </p:sp>
      <p:sp>
        <p:nvSpPr>
          <p:cNvPr id="5" name="Rectangle 4"/>
          <p:cNvSpPr/>
          <p:nvPr/>
        </p:nvSpPr>
        <p:spPr>
          <a:xfrm>
            <a:off x="6207393" y="3933148"/>
            <a:ext cx="625971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F0A1E"/>
                </a:solidFill>
                <a:effectLst/>
                <a:uLnTx/>
                <a:uFillTx/>
                <a:latin typeface="Corbel"/>
                <a:ea typeface="+mn-ea"/>
                <a:cs typeface="+mn-cs"/>
              </a:rPr>
              <a:t>www.cityofberkeley.info/electrification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7366" y="1145179"/>
            <a:ext cx="2079774" cy="2680335"/>
          </a:xfrm>
          <a:prstGeom prst="rect">
            <a:avLst/>
          </a:prstGeom>
        </p:spPr>
      </p:pic>
    </p:spTree>
    <p:extLst>
      <p:ext uri="{BB962C8B-B14F-4D97-AF65-F5344CB8AC3E}">
        <p14:creationId xmlns:p14="http://schemas.microsoft.com/office/powerpoint/2010/main" val="1437720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a97f6a8070_0_29"/>
          <p:cNvSpPr txBox="1">
            <a:spLocks noGrp="1"/>
          </p:cNvSpPr>
          <p:nvPr>
            <p:ph type="title"/>
          </p:nvPr>
        </p:nvSpPr>
        <p:spPr>
          <a:xfrm>
            <a:off x="626448" y="433137"/>
            <a:ext cx="10905900" cy="5786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7175"/>
              <a:buFont typeface="Open Sans"/>
              <a:buNone/>
            </a:pPr>
            <a:r>
              <a:rPr lang="en-US" dirty="0">
                <a:latin typeface="Open Sans"/>
                <a:ea typeface="Open Sans"/>
                <a:cs typeface="Open Sans"/>
                <a:sym typeface="Open Sans"/>
              </a:rPr>
              <a:t>Thank You</a:t>
            </a:r>
            <a:br>
              <a:rPr lang="en-US" dirty="0">
                <a:latin typeface="Open Sans"/>
                <a:ea typeface="Open Sans"/>
                <a:cs typeface="Open Sans"/>
                <a:sym typeface="Open Sans"/>
              </a:rPr>
            </a:br>
            <a:br>
              <a:rPr lang="en-US" dirty="0">
                <a:latin typeface="Open Sans"/>
                <a:ea typeface="Open Sans"/>
                <a:cs typeface="Open Sans"/>
                <a:sym typeface="Open Sans"/>
              </a:rPr>
            </a:br>
            <a:r>
              <a:rPr lang="en-US" sz="2800" dirty="0">
                <a:latin typeface="Open Sans"/>
                <a:ea typeface="Open Sans"/>
                <a:cs typeface="Open Sans"/>
                <a:sym typeface="Open Sans"/>
              </a:rPr>
              <a:t>Full presentations and recordings posted on bayrencodes.org/events </a:t>
            </a:r>
            <a:endParaRPr sz="7175" dirty="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1125900" y="563335"/>
            <a:ext cx="9670793" cy="1143200"/>
          </a:xfrm>
          <a:prstGeom prst="rect">
            <a:avLst/>
          </a:prstGeom>
        </p:spPr>
        <p:txBody>
          <a:bodyPr lIns="121900" tIns="121900" rIns="121900" bIns="121900" anchor="t" anchorCtr="0">
            <a:noAutofit/>
          </a:bodyPr>
          <a:lstStyle/>
          <a:p>
            <a:r>
              <a:rPr lang="en"/>
              <a:t>What is a Critical Home Repar? </a:t>
            </a:r>
            <a:br>
              <a:rPr lang="en"/>
            </a:br>
            <a:r>
              <a:rPr lang="en">
                <a:solidFill>
                  <a:schemeClr val="accent3"/>
                </a:solidFill>
              </a:rPr>
              <a:t>Typical Scopes of Work</a:t>
            </a:r>
          </a:p>
        </p:txBody>
      </p:sp>
      <p:sp>
        <p:nvSpPr>
          <p:cNvPr id="245" name="Shape 245"/>
          <p:cNvSpPr txBox="1">
            <a:spLocks noGrp="1"/>
          </p:cNvSpPr>
          <p:nvPr>
            <p:ph type="body" idx="1"/>
          </p:nvPr>
        </p:nvSpPr>
        <p:spPr>
          <a:xfrm>
            <a:off x="1125901" y="2159000"/>
            <a:ext cx="2690000" cy="1740000"/>
          </a:xfrm>
          <a:prstGeom prst="rect">
            <a:avLst/>
          </a:prstGeom>
        </p:spPr>
        <p:txBody>
          <a:bodyPr lIns="121900" tIns="121900" rIns="121900" bIns="121900" anchor="t" anchorCtr="0">
            <a:noAutofit/>
          </a:bodyPr>
          <a:lstStyle/>
          <a:p>
            <a:pPr>
              <a:buNone/>
            </a:pPr>
            <a:r>
              <a:rPr lang="en-US" b="1" dirty="0"/>
              <a:t>Health &amp; Safety</a:t>
            </a:r>
          </a:p>
          <a:p>
            <a:pPr>
              <a:buNone/>
            </a:pPr>
            <a:r>
              <a:rPr lang="en-US" sz="1600" dirty="0"/>
              <a:t>Focus on anything needed to guarantee long term health &amp; safety of client.  Includes combustion safety, mold remediation, etc. </a:t>
            </a:r>
          </a:p>
        </p:txBody>
      </p:sp>
      <p:sp>
        <p:nvSpPr>
          <p:cNvPr id="246" name="Shape 246"/>
          <p:cNvSpPr txBox="1">
            <a:spLocks noGrp="1"/>
          </p:cNvSpPr>
          <p:nvPr>
            <p:ph type="body" idx="2"/>
          </p:nvPr>
        </p:nvSpPr>
        <p:spPr>
          <a:xfrm>
            <a:off x="3953652" y="2159000"/>
            <a:ext cx="2690000" cy="1740000"/>
          </a:xfrm>
          <a:prstGeom prst="rect">
            <a:avLst/>
          </a:prstGeom>
        </p:spPr>
        <p:txBody>
          <a:bodyPr lIns="121900" tIns="121900" rIns="121900" bIns="121900" anchor="t" anchorCtr="0">
            <a:noAutofit/>
          </a:bodyPr>
          <a:lstStyle/>
          <a:p>
            <a:pPr>
              <a:buNone/>
            </a:pPr>
            <a:r>
              <a:rPr lang="en" b="1" dirty="0"/>
              <a:t>Water Intrusion</a:t>
            </a:r>
          </a:p>
          <a:p>
            <a:pPr>
              <a:buNone/>
            </a:pPr>
            <a:r>
              <a:rPr lang="en" sz="1600" dirty="0">
                <a:latin typeface="Calibri"/>
              </a:rPr>
              <a:t>Ensure no long term damage can be </a:t>
            </a:r>
            <a:r>
              <a:rPr lang="en" sz="1600" dirty="0">
                <a:latin typeface="Calibri"/>
                <a:cs typeface="Calibri"/>
              </a:rPr>
              <a:t>caused </a:t>
            </a:r>
            <a:r>
              <a:rPr lang="en" sz="1600" dirty="0">
                <a:latin typeface="Calibri"/>
              </a:rPr>
              <a:t>by water.  Correct problems we find.</a:t>
            </a:r>
          </a:p>
        </p:txBody>
      </p:sp>
      <p:sp>
        <p:nvSpPr>
          <p:cNvPr id="247" name="Shape 247"/>
          <p:cNvSpPr txBox="1">
            <a:spLocks noGrp="1"/>
          </p:cNvSpPr>
          <p:nvPr>
            <p:ph type="body" idx="3"/>
          </p:nvPr>
        </p:nvSpPr>
        <p:spPr>
          <a:xfrm>
            <a:off x="6781405" y="2159000"/>
            <a:ext cx="2690000" cy="1740000"/>
          </a:xfrm>
          <a:prstGeom prst="rect">
            <a:avLst/>
          </a:prstGeom>
        </p:spPr>
        <p:txBody>
          <a:bodyPr lIns="121900" tIns="121900" rIns="121900" bIns="121900" anchor="t" anchorCtr="0">
            <a:noAutofit/>
          </a:bodyPr>
          <a:lstStyle/>
          <a:p>
            <a:pPr>
              <a:buNone/>
            </a:pPr>
            <a:r>
              <a:rPr lang="en" b="1">
                <a:latin typeface="Calibri"/>
                <a:cs typeface="Calibri"/>
              </a:rPr>
              <a:t>Accessibility</a:t>
            </a:r>
            <a:endParaRPr lang="en-US"/>
          </a:p>
          <a:p>
            <a:pPr>
              <a:buNone/>
            </a:pPr>
            <a:r>
              <a:rPr lang="en" sz="1600">
                <a:latin typeface="Calibri"/>
              </a:rPr>
              <a:t>Basic aging in place </a:t>
            </a:r>
            <a:r>
              <a:rPr lang="en" sz="1600">
                <a:latin typeface="Calibri"/>
                <a:cs typeface="Calibri"/>
              </a:rPr>
              <a:t>accommodations</a:t>
            </a:r>
            <a:r>
              <a:rPr lang="en" sz="1600">
                <a:latin typeface="Calibri"/>
              </a:rPr>
              <a:t>.  Work to ensure owner can get around easily in the home. </a:t>
            </a:r>
            <a:endParaRPr lang="en" sz="1600"/>
          </a:p>
          <a:p>
            <a:pPr>
              <a:buNone/>
            </a:pPr>
            <a:endParaRPr sz="1600"/>
          </a:p>
        </p:txBody>
      </p:sp>
      <p:sp>
        <p:nvSpPr>
          <p:cNvPr id="248" name="Shape 248"/>
          <p:cNvSpPr txBox="1">
            <a:spLocks noGrp="1"/>
          </p:cNvSpPr>
          <p:nvPr>
            <p:ph type="body" idx="1"/>
          </p:nvPr>
        </p:nvSpPr>
        <p:spPr>
          <a:xfrm>
            <a:off x="1125901" y="4165601"/>
            <a:ext cx="2690000" cy="1740000"/>
          </a:xfrm>
          <a:prstGeom prst="rect">
            <a:avLst/>
          </a:prstGeom>
        </p:spPr>
        <p:txBody>
          <a:bodyPr lIns="121900" tIns="121900" rIns="121900" bIns="121900" anchor="t" anchorCtr="0">
            <a:noAutofit/>
          </a:bodyPr>
          <a:lstStyle/>
          <a:p>
            <a:pPr>
              <a:buNone/>
            </a:pPr>
            <a:r>
              <a:rPr lang="en" b="1" dirty="0"/>
              <a:t>Thermal Comfort</a:t>
            </a:r>
          </a:p>
          <a:p>
            <a:pPr>
              <a:buNone/>
            </a:pPr>
            <a:r>
              <a:rPr lang="en" sz="1600" dirty="0">
                <a:latin typeface="Calibri"/>
              </a:rPr>
              <a:t>Basic weatherization, air sealing, or insulation improvement to ensure home is cool in summer and warm in the winter.</a:t>
            </a:r>
          </a:p>
        </p:txBody>
      </p:sp>
      <p:sp>
        <p:nvSpPr>
          <p:cNvPr id="249" name="Shape 249"/>
          <p:cNvSpPr txBox="1">
            <a:spLocks noGrp="1"/>
          </p:cNvSpPr>
          <p:nvPr>
            <p:ph type="body" idx="2"/>
          </p:nvPr>
        </p:nvSpPr>
        <p:spPr>
          <a:xfrm>
            <a:off x="3953652" y="4165601"/>
            <a:ext cx="2690000" cy="1740000"/>
          </a:xfrm>
          <a:prstGeom prst="rect">
            <a:avLst/>
          </a:prstGeom>
        </p:spPr>
        <p:txBody>
          <a:bodyPr lIns="121900" tIns="121900" rIns="121900" bIns="121900" anchor="t" anchorCtr="0">
            <a:noAutofit/>
          </a:bodyPr>
          <a:lstStyle/>
          <a:p>
            <a:pPr>
              <a:buNone/>
            </a:pPr>
            <a:r>
              <a:rPr lang="en" b="1"/>
              <a:t>Exterior Fa</a:t>
            </a:r>
            <a:r>
              <a:rPr lang="en-US" b="1"/>
              <a:t>ç</a:t>
            </a:r>
            <a:r>
              <a:rPr lang="en" b="1"/>
              <a:t>ade</a:t>
            </a:r>
          </a:p>
          <a:p>
            <a:pPr>
              <a:buNone/>
            </a:pPr>
            <a:r>
              <a:rPr lang="en" sz="1600"/>
              <a:t>Work on exterior of building to ensure home remains an asset to the owner and larger community.  </a:t>
            </a:r>
          </a:p>
        </p:txBody>
      </p:sp>
      <p:sp>
        <p:nvSpPr>
          <p:cNvPr id="250" name="Shape 250"/>
          <p:cNvSpPr txBox="1">
            <a:spLocks noGrp="1"/>
          </p:cNvSpPr>
          <p:nvPr>
            <p:ph type="body" idx="3"/>
          </p:nvPr>
        </p:nvSpPr>
        <p:spPr>
          <a:xfrm>
            <a:off x="6781405" y="4165601"/>
            <a:ext cx="2690000" cy="1740000"/>
          </a:xfrm>
          <a:prstGeom prst="rect">
            <a:avLst/>
          </a:prstGeom>
        </p:spPr>
        <p:txBody>
          <a:bodyPr lIns="121900" tIns="121900" rIns="121900" bIns="121900" anchor="t" anchorCtr="0">
            <a:noAutofit/>
          </a:bodyPr>
          <a:lstStyle/>
          <a:p>
            <a:pPr>
              <a:buNone/>
            </a:pPr>
            <a:r>
              <a:rPr lang="en" b="1"/>
              <a:t>Quality of Life</a:t>
            </a:r>
          </a:p>
          <a:p>
            <a:pPr>
              <a:buNone/>
            </a:pPr>
            <a:r>
              <a:rPr lang="en" sz="1600">
                <a:latin typeface="Calibri"/>
              </a:rPr>
              <a:t>Listen to owner and try to address concerns they have and then ensure the best possible quality of life. </a:t>
            </a:r>
            <a:endParaRPr lang="en" sz="1600"/>
          </a:p>
        </p:txBody>
      </p:sp>
    </p:spTree>
    <p:extLst>
      <p:ext uri="{BB962C8B-B14F-4D97-AF65-F5344CB8AC3E}">
        <p14:creationId xmlns:p14="http://schemas.microsoft.com/office/powerpoint/2010/main" val="81078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idx="4294967295"/>
          </p:nvPr>
        </p:nvSpPr>
        <p:spPr>
          <a:xfrm>
            <a:off x="1005087" y="180547"/>
            <a:ext cx="10363200" cy="1193199"/>
          </a:xfrm>
          <a:prstGeom prst="rect">
            <a:avLst/>
          </a:prstGeom>
        </p:spPr>
        <p:txBody>
          <a:bodyPr lIns="121900" tIns="121900" rIns="121900" bIns="121900" anchor="t" anchorCtr="0">
            <a:noAutofit/>
          </a:bodyPr>
          <a:lstStyle/>
          <a:p>
            <a:r>
              <a:rPr lang="en" sz="9600">
                <a:solidFill>
                  <a:schemeClr val="bg2"/>
                </a:solidFill>
                <a:latin typeface="Franklin Gothic Demi Cond" panose="020B0706030402020204" pitchFamily="34" charset="0"/>
              </a:rPr>
              <a:t>206 </a:t>
            </a:r>
            <a:r>
              <a:rPr lang="en" sz="8000">
                <a:solidFill>
                  <a:schemeClr val="bg2"/>
                </a:solidFill>
                <a:latin typeface="Franklin Gothic Demi Cond" panose="020B0706030402020204" pitchFamily="34" charset="0"/>
              </a:rPr>
              <a:t>Repairs Since 2008</a:t>
            </a:r>
            <a:endParaRPr lang="en" sz="9600">
              <a:solidFill>
                <a:schemeClr val="bg2"/>
              </a:solidFill>
              <a:latin typeface="Franklin Gothic Demi Cond" panose="020B0706030402020204" pitchFamily="34" charset="0"/>
            </a:endParaRPr>
          </a:p>
        </p:txBody>
      </p:sp>
      <p:sp>
        <p:nvSpPr>
          <p:cNvPr id="223" name="Shape 223"/>
          <p:cNvSpPr txBox="1">
            <a:spLocks noGrp="1"/>
          </p:cNvSpPr>
          <p:nvPr>
            <p:ph type="subTitle" idx="4294967295"/>
          </p:nvPr>
        </p:nvSpPr>
        <p:spPr>
          <a:xfrm>
            <a:off x="914400" y="1538259"/>
            <a:ext cx="10363200" cy="617600"/>
          </a:xfrm>
          <a:prstGeom prst="rect">
            <a:avLst/>
          </a:prstGeom>
        </p:spPr>
        <p:txBody>
          <a:bodyPr lIns="121900" tIns="121900" rIns="121900" bIns="121900" anchor="t" anchorCtr="0">
            <a:noAutofit/>
          </a:bodyPr>
          <a:lstStyle/>
          <a:p>
            <a:pPr>
              <a:spcBef>
                <a:spcPts val="0"/>
              </a:spcBef>
              <a:buNone/>
            </a:pPr>
            <a:r>
              <a:rPr lang="en" dirty="0">
                <a:latin typeface="+mn-lt"/>
              </a:rPr>
              <a:t>468 people in safe, affordable, livable housing</a:t>
            </a:r>
          </a:p>
        </p:txBody>
      </p:sp>
      <p:sp>
        <p:nvSpPr>
          <p:cNvPr id="224" name="Shape 224"/>
          <p:cNvSpPr txBox="1">
            <a:spLocks noGrp="1"/>
          </p:cNvSpPr>
          <p:nvPr>
            <p:ph type="ctrTitle" idx="4294967295"/>
          </p:nvPr>
        </p:nvSpPr>
        <p:spPr>
          <a:xfrm>
            <a:off x="914400" y="4355653"/>
            <a:ext cx="10363200" cy="1193199"/>
          </a:xfrm>
          <a:prstGeom prst="rect">
            <a:avLst/>
          </a:prstGeom>
        </p:spPr>
        <p:txBody>
          <a:bodyPr lIns="121900" tIns="121900" rIns="121900" bIns="121900" anchor="t" anchorCtr="0">
            <a:noAutofit/>
          </a:bodyPr>
          <a:lstStyle/>
          <a:p>
            <a:r>
              <a:rPr lang="en" sz="9600">
                <a:solidFill>
                  <a:schemeClr val="bg2"/>
                </a:solidFill>
                <a:latin typeface="Franklin Gothic Demi Cond" panose="020B0706030402020204" pitchFamily="34" charset="0"/>
              </a:rPr>
              <a:t>92%</a:t>
            </a:r>
          </a:p>
        </p:txBody>
      </p:sp>
      <p:sp>
        <p:nvSpPr>
          <p:cNvPr id="225" name="Shape 225"/>
          <p:cNvSpPr txBox="1">
            <a:spLocks noGrp="1"/>
          </p:cNvSpPr>
          <p:nvPr>
            <p:ph type="subTitle" idx="4294967295"/>
          </p:nvPr>
        </p:nvSpPr>
        <p:spPr>
          <a:xfrm>
            <a:off x="914400" y="5651105"/>
            <a:ext cx="10363200" cy="617600"/>
          </a:xfrm>
          <a:prstGeom prst="rect">
            <a:avLst/>
          </a:prstGeom>
        </p:spPr>
        <p:txBody>
          <a:bodyPr lIns="121900" tIns="121900" rIns="121900" bIns="121900" anchor="t" anchorCtr="0">
            <a:noAutofit/>
          </a:bodyPr>
          <a:lstStyle/>
          <a:p>
            <a:pPr>
              <a:spcBef>
                <a:spcPts val="0"/>
              </a:spcBef>
              <a:buNone/>
            </a:pPr>
            <a:r>
              <a:rPr lang="en" dirty="0">
                <a:latin typeface="+mn-lt"/>
              </a:rPr>
              <a:t>Clients served identify as BIPOC</a:t>
            </a:r>
          </a:p>
        </p:txBody>
      </p:sp>
      <p:sp>
        <p:nvSpPr>
          <p:cNvPr id="226" name="Shape 226"/>
          <p:cNvSpPr txBox="1">
            <a:spLocks noGrp="1"/>
          </p:cNvSpPr>
          <p:nvPr>
            <p:ph type="ctrTitle" idx="4294967295"/>
          </p:nvPr>
        </p:nvSpPr>
        <p:spPr>
          <a:xfrm>
            <a:off x="914400" y="2233658"/>
            <a:ext cx="10363200" cy="1193199"/>
          </a:xfrm>
          <a:prstGeom prst="rect">
            <a:avLst/>
          </a:prstGeom>
        </p:spPr>
        <p:txBody>
          <a:bodyPr lIns="121900" tIns="121900" rIns="121900" bIns="121900" anchor="t" anchorCtr="0">
            <a:noAutofit/>
          </a:bodyPr>
          <a:lstStyle/>
          <a:p>
            <a:r>
              <a:rPr lang="en" sz="9600">
                <a:solidFill>
                  <a:schemeClr val="bg2"/>
                </a:solidFill>
                <a:latin typeface="Franklin Gothic Demi Cond" panose="020B0706030402020204" pitchFamily="34" charset="0"/>
              </a:rPr>
              <a:t>$38,548</a:t>
            </a:r>
            <a:endParaRPr lang="en" sz="6400">
              <a:solidFill>
                <a:schemeClr val="bg2"/>
              </a:solidFill>
              <a:latin typeface="Franklin Gothic Demi Cond" panose="020B0706030402020204" pitchFamily="34" charset="0"/>
            </a:endParaRPr>
          </a:p>
        </p:txBody>
      </p:sp>
      <p:sp>
        <p:nvSpPr>
          <p:cNvPr id="227" name="Shape 227"/>
          <p:cNvSpPr txBox="1">
            <a:spLocks noGrp="1"/>
          </p:cNvSpPr>
          <p:nvPr>
            <p:ph type="subTitle" idx="4294967295"/>
          </p:nvPr>
        </p:nvSpPr>
        <p:spPr>
          <a:xfrm>
            <a:off x="914400" y="3582453"/>
            <a:ext cx="10363200" cy="617600"/>
          </a:xfrm>
          <a:prstGeom prst="rect">
            <a:avLst/>
          </a:prstGeom>
        </p:spPr>
        <p:txBody>
          <a:bodyPr lIns="121900" tIns="121900" rIns="121900" bIns="121900" anchor="t" anchorCtr="0">
            <a:noAutofit/>
          </a:bodyPr>
          <a:lstStyle/>
          <a:p>
            <a:pPr>
              <a:spcBef>
                <a:spcPts val="0"/>
              </a:spcBef>
              <a:buNone/>
            </a:pPr>
            <a:r>
              <a:rPr lang="en" dirty="0">
                <a:latin typeface="+mn-lt"/>
              </a:rPr>
              <a:t>Average household income is 40% Average Median Income (AMI)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1125899" y="563335"/>
            <a:ext cx="8946047" cy="1143200"/>
          </a:xfrm>
          <a:prstGeom prst="rect">
            <a:avLst/>
          </a:prstGeom>
        </p:spPr>
        <p:txBody>
          <a:bodyPr lIns="121900" tIns="121900" rIns="121900" bIns="121900" anchor="t" anchorCtr="0">
            <a:noAutofit/>
          </a:bodyPr>
          <a:lstStyle/>
          <a:p>
            <a:r>
              <a:rPr lang="en">
                <a:latin typeface="Franklin Gothic Demi Cond"/>
              </a:rPr>
              <a:t>Critical Home Repair Program</a:t>
            </a:r>
            <a:br>
              <a:rPr lang="en"/>
            </a:br>
            <a:r>
              <a:rPr lang="en">
                <a:solidFill>
                  <a:schemeClr val="accent3"/>
                </a:solidFill>
                <a:latin typeface="Franklin Gothic Demi Cond"/>
              </a:rPr>
              <a:t>Next Seven Years = Growth</a:t>
            </a:r>
          </a:p>
        </p:txBody>
      </p:sp>
      <p:sp>
        <p:nvSpPr>
          <p:cNvPr id="3" name="Text Placeholder 2">
            <a:extLst>
              <a:ext uri="{FF2B5EF4-FFF2-40B4-BE49-F238E27FC236}">
                <a16:creationId xmlns:a16="http://schemas.microsoft.com/office/drawing/2014/main" id="{F462FD5A-5DE5-46E3-BBB2-438AE1F94980}"/>
              </a:ext>
            </a:extLst>
          </p:cNvPr>
          <p:cNvSpPr>
            <a:spLocks noGrp="1"/>
          </p:cNvSpPr>
          <p:nvPr>
            <p:ph type="body" idx="1"/>
          </p:nvPr>
        </p:nvSpPr>
        <p:spPr>
          <a:xfrm>
            <a:off x="1125901" y="2147267"/>
            <a:ext cx="9821499" cy="4420400"/>
          </a:xfrm>
        </p:spPr>
        <p:txBody>
          <a:bodyPr/>
          <a:lstStyle/>
          <a:p>
            <a:pPr marL="608738" indent="-303946">
              <a:lnSpc>
                <a:spcPct val="150000"/>
              </a:lnSpc>
            </a:pPr>
            <a:r>
              <a:rPr lang="en-US" dirty="0"/>
              <a:t>Goal is to double our production over the next seven years</a:t>
            </a:r>
          </a:p>
          <a:p>
            <a:pPr marL="608738" indent="-303946">
              <a:lnSpc>
                <a:spcPct val="150000"/>
              </a:lnSpc>
            </a:pPr>
            <a:r>
              <a:rPr lang="en-US" dirty="0">
                <a:latin typeface="Calibri"/>
              </a:rPr>
              <a:t>Continue to secure new public and private funding to expand program</a:t>
            </a:r>
          </a:p>
          <a:p>
            <a:pPr marL="608738" indent="-303946">
              <a:lnSpc>
                <a:spcPct val="150000"/>
              </a:lnSpc>
            </a:pPr>
            <a:r>
              <a:rPr lang="en-US" dirty="0"/>
              <a:t>Expand scopes to &gt;$25,000 per project</a:t>
            </a:r>
          </a:p>
          <a:p>
            <a:pPr marL="608738" indent="-303946">
              <a:lnSpc>
                <a:spcPct val="150000"/>
              </a:lnSpc>
            </a:pPr>
            <a:r>
              <a:rPr lang="en-US" dirty="0"/>
              <a:t>Expand into new neighborhoods: Belle Haven &amp; </a:t>
            </a:r>
            <a:r>
              <a:rPr lang="en-US" dirty="0">
                <a:ea typeface="Calibri" panose="020F0502020204030204" pitchFamily="34" charset="0"/>
                <a:cs typeface="Arial" panose="020B0604020202020204" pitchFamily="34" charset="0"/>
              </a:rPr>
              <a:t>Visitation Valley</a:t>
            </a:r>
          </a:p>
          <a:p>
            <a:pPr marL="608738" indent="-303946">
              <a:lnSpc>
                <a:spcPct val="150000"/>
              </a:lnSpc>
            </a:pPr>
            <a:r>
              <a:rPr lang="en-US" dirty="0">
                <a:cs typeface="Arial" panose="020B0604020202020204" pitchFamily="34" charset="0"/>
              </a:rPr>
              <a:t>Grow partnerships and address growing need in communities</a:t>
            </a:r>
          </a:p>
          <a:p>
            <a:pPr marL="608738" indent="-303946">
              <a:lnSpc>
                <a:spcPct val="150000"/>
              </a:lnSpc>
            </a:pPr>
            <a:r>
              <a:rPr lang="en-US" dirty="0">
                <a:latin typeface="Calibri"/>
                <a:cs typeface="Arial"/>
              </a:rPr>
              <a:t>Consider effects of climate change in the program</a:t>
            </a:r>
          </a:p>
          <a:p>
            <a:pPr marL="304792">
              <a:lnSpc>
                <a:spcPct val="150000"/>
              </a:lnSpc>
              <a:buNone/>
            </a:pPr>
            <a:endParaRPr lang="en-US" dirty="0"/>
          </a:p>
          <a:p>
            <a:pPr marL="608738" indent="-303946"/>
            <a:endParaRPr lang="en-US" dirty="0"/>
          </a:p>
        </p:txBody>
      </p:sp>
    </p:spTree>
    <p:extLst>
      <p:ext uri="{BB962C8B-B14F-4D97-AF65-F5344CB8AC3E}">
        <p14:creationId xmlns:p14="http://schemas.microsoft.com/office/powerpoint/2010/main" val="4136984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125900" y="563335"/>
            <a:ext cx="4302400" cy="1143200"/>
          </a:xfrm>
          <a:prstGeom prst="rect">
            <a:avLst/>
          </a:prstGeom>
        </p:spPr>
        <p:txBody>
          <a:bodyPr lIns="121900" tIns="121900" rIns="121900" bIns="121900" anchor="t" anchorCtr="0">
            <a:noAutofit/>
          </a:bodyPr>
          <a:lstStyle/>
          <a:p>
            <a:r>
              <a:rPr lang="en" dirty="0"/>
              <a:t>Decarbonization</a:t>
            </a:r>
            <a:br>
              <a:rPr lang="en" dirty="0"/>
            </a:br>
            <a:r>
              <a:rPr lang="en" dirty="0"/>
              <a:t>1. </a:t>
            </a:r>
            <a:r>
              <a:rPr lang="en" dirty="0">
                <a:solidFill>
                  <a:schemeClr val="tx1"/>
                </a:solidFill>
              </a:rPr>
              <a:t>Electrical System Upgrades</a:t>
            </a:r>
          </a:p>
        </p:txBody>
      </p:sp>
      <p:sp>
        <p:nvSpPr>
          <p:cNvPr id="133" name="Shape 133"/>
          <p:cNvSpPr txBox="1">
            <a:spLocks noGrp="1"/>
          </p:cNvSpPr>
          <p:nvPr>
            <p:ph type="body" idx="4294967295"/>
          </p:nvPr>
        </p:nvSpPr>
        <p:spPr>
          <a:xfrm>
            <a:off x="609600" y="2296833"/>
            <a:ext cx="3881120" cy="4270800"/>
          </a:xfrm>
          <a:prstGeom prst="rect">
            <a:avLst/>
          </a:prstGeom>
        </p:spPr>
        <p:txBody>
          <a:bodyPr lIns="121900" tIns="121900" rIns="121900" bIns="121900" anchor="t" anchorCtr="0">
            <a:noAutofit/>
          </a:bodyPr>
          <a:lstStyle/>
          <a:p>
            <a:pPr>
              <a:spcBef>
                <a:spcPts val="0"/>
              </a:spcBef>
              <a:buNone/>
            </a:pPr>
            <a:r>
              <a:rPr lang="en" dirty="0">
                <a:solidFill>
                  <a:srgbClr val="FFFFFF"/>
                </a:solidFill>
                <a:latin typeface="+mn-lt"/>
              </a:rPr>
              <a:t>Largest barrier to a fully electric home will be the need to upgrade the electrical system.  </a:t>
            </a:r>
          </a:p>
          <a:p>
            <a:pPr>
              <a:spcBef>
                <a:spcPts val="0"/>
              </a:spcBef>
              <a:buNone/>
            </a:pPr>
            <a:endParaRPr lang="en" dirty="0">
              <a:solidFill>
                <a:srgbClr val="FFFFFF"/>
              </a:solidFill>
              <a:latin typeface="+mn-lt"/>
            </a:endParaRPr>
          </a:p>
          <a:p>
            <a:pPr>
              <a:spcBef>
                <a:spcPts val="0"/>
              </a:spcBef>
              <a:buNone/>
            </a:pPr>
            <a:r>
              <a:rPr lang="en" dirty="0">
                <a:solidFill>
                  <a:srgbClr val="FFFFFF"/>
                </a:solidFill>
                <a:latin typeface="+mn-lt"/>
              </a:rPr>
              <a:t>This process is expensive and intrusive to the homeowner.</a:t>
            </a:r>
          </a:p>
        </p:txBody>
      </p:sp>
      <p:pic>
        <p:nvPicPr>
          <p:cNvPr id="3" name="Picture 2" descr="A picture containing indoor, computer&#10;&#10;Description automatically generated">
            <a:extLst>
              <a:ext uri="{FF2B5EF4-FFF2-40B4-BE49-F238E27FC236}">
                <a16:creationId xmlns:a16="http://schemas.microsoft.com/office/drawing/2014/main" id="{A4CE9357-3A67-4F6E-BD1D-1251E36EA7B1}"/>
              </a:ext>
            </a:extLst>
          </p:cNvPr>
          <p:cNvPicPr>
            <a:picLocks noChangeAspect="1"/>
          </p:cNvPicPr>
          <p:nvPr/>
        </p:nvPicPr>
        <p:blipFill>
          <a:blip r:embed="rId3"/>
          <a:stretch>
            <a:fillRect/>
          </a:stretch>
        </p:blipFill>
        <p:spPr>
          <a:xfrm>
            <a:off x="8352936" y="3023692"/>
            <a:ext cx="3839064" cy="3839064"/>
          </a:xfrm>
          <a:prstGeom prst="rect">
            <a:avLst/>
          </a:prstGeom>
        </p:spPr>
      </p:pic>
      <p:pic>
        <p:nvPicPr>
          <p:cNvPr id="13" name="Picture 12" descr="A picture containing cage, air conditioner, outdoor, appliance&#10;&#10;Description automatically generated">
            <a:extLst>
              <a:ext uri="{FF2B5EF4-FFF2-40B4-BE49-F238E27FC236}">
                <a16:creationId xmlns:a16="http://schemas.microsoft.com/office/drawing/2014/main" id="{EAE0F7BC-9752-43B4-A6EC-3E8AD8E129F0}"/>
              </a:ext>
            </a:extLst>
          </p:cNvPr>
          <p:cNvPicPr>
            <a:picLocks noChangeAspect="1"/>
          </p:cNvPicPr>
          <p:nvPr/>
        </p:nvPicPr>
        <p:blipFill>
          <a:blip r:embed="rId4"/>
          <a:stretch>
            <a:fillRect/>
          </a:stretch>
        </p:blipFill>
        <p:spPr>
          <a:xfrm>
            <a:off x="5508426" y="0"/>
            <a:ext cx="4508804" cy="3028445"/>
          </a:xfrm>
          <a:prstGeom prst="rect">
            <a:avLst/>
          </a:prstGeom>
        </p:spPr>
      </p:pic>
      <p:pic>
        <p:nvPicPr>
          <p:cNvPr id="15" name="Picture 14" descr="A picture containing text, indoor&#10;&#10;Description automatically generated">
            <a:extLst>
              <a:ext uri="{FF2B5EF4-FFF2-40B4-BE49-F238E27FC236}">
                <a16:creationId xmlns:a16="http://schemas.microsoft.com/office/drawing/2014/main" id="{1D9D1857-3BCD-435F-92D5-807B5AB6ECA6}"/>
              </a:ext>
            </a:extLst>
          </p:cNvPr>
          <p:cNvPicPr>
            <a:picLocks noChangeAspect="1"/>
          </p:cNvPicPr>
          <p:nvPr/>
        </p:nvPicPr>
        <p:blipFill>
          <a:blip r:embed="rId5"/>
          <a:stretch>
            <a:fillRect/>
          </a:stretch>
        </p:blipFill>
        <p:spPr>
          <a:xfrm>
            <a:off x="10015787" y="-4751"/>
            <a:ext cx="2176213" cy="3028444"/>
          </a:xfrm>
          <a:prstGeom prst="rect">
            <a:avLst/>
          </a:prstGeom>
        </p:spPr>
      </p:pic>
      <p:pic>
        <p:nvPicPr>
          <p:cNvPr id="17" name="Picture 16" descr="A picture containing building, window&#10;&#10;Description automatically generated">
            <a:extLst>
              <a:ext uri="{FF2B5EF4-FFF2-40B4-BE49-F238E27FC236}">
                <a16:creationId xmlns:a16="http://schemas.microsoft.com/office/drawing/2014/main" id="{BDDA34B9-8AC3-4A3D-A311-687E7EF362A5}"/>
              </a:ext>
            </a:extLst>
          </p:cNvPr>
          <p:cNvPicPr>
            <a:picLocks noChangeAspect="1"/>
          </p:cNvPicPr>
          <p:nvPr/>
        </p:nvPicPr>
        <p:blipFill>
          <a:blip r:embed="rId6"/>
          <a:stretch>
            <a:fillRect/>
          </a:stretch>
        </p:blipFill>
        <p:spPr>
          <a:xfrm>
            <a:off x="5508425" y="3023691"/>
            <a:ext cx="2845057" cy="3834308"/>
          </a:xfrm>
          <a:prstGeom prst="rect">
            <a:avLst/>
          </a:prstGeom>
        </p:spPr>
      </p:pic>
    </p:spTree>
    <p:extLst>
      <p:ext uri="{BB962C8B-B14F-4D97-AF65-F5344CB8AC3E}">
        <p14:creationId xmlns:p14="http://schemas.microsoft.com/office/powerpoint/2010/main" val="3048172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125899" y="563334"/>
            <a:ext cx="9337229" cy="1224825"/>
          </a:xfrm>
          <a:prstGeom prst="rect">
            <a:avLst/>
          </a:prstGeom>
        </p:spPr>
        <p:txBody>
          <a:bodyPr lIns="121900" tIns="121900" rIns="121900" bIns="121900" anchor="t" anchorCtr="0">
            <a:noAutofit/>
          </a:bodyPr>
          <a:lstStyle/>
          <a:p>
            <a:r>
              <a:rPr lang="en" dirty="0">
                <a:solidFill>
                  <a:schemeClr val="tx1"/>
                </a:solidFill>
              </a:rPr>
              <a:t>Critical Home Repairs</a:t>
            </a:r>
            <a:br>
              <a:rPr lang="en" dirty="0">
                <a:solidFill>
                  <a:schemeClr val="accent3"/>
                </a:solidFill>
              </a:rPr>
            </a:br>
            <a:r>
              <a:rPr lang="en" dirty="0">
                <a:solidFill>
                  <a:schemeClr val="tx1"/>
                </a:solidFill>
              </a:rPr>
              <a:t>2. </a:t>
            </a:r>
            <a:r>
              <a:rPr lang="en" dirty="0">
                <a:solidFill>
                  <a:schemeClr val="accent3"/>
                </a:solidFill>
              </a:rPr>
              <a:t>Work with Homeowners &amp; Make Decarb Critical</a:t>
            </a:r>
          </a:p>
        </p:txBody>
      </p:sp>
      <p:sp>
        <p:nvSpPr>
          <p:cNvPr id="125" name="Shape 125"/>
          <p:cNvSpPr txBox="1">
            <a:spLocks noGrp="1"/>
          </p:cNvSpPr>
          <p:nvPr>
            <p:ph type="body" idx="1"/>
          </p:nvPr>
        </p:nvSpPr>
        <p:spPr>
          <a:xfrm>
            <a:off x="968588" y="2147268"/>
            <a:ext cx="3166913" cy="4420400"/>
          </a:xfrm>
          <a:prstGeom prst="rect">
            <a:avLst/>
          </a:prstGeom>
        </p:spPr>
        <p:txBody>
          <a:bodyPr lIns="121900" tIns="121900" rIns="121900" bIns="121900" anchor="t" anchorCtr="0">
            <a:noAutofit/>
          </a:bodyPr>
          <a:lstStyle/>
          <a:p>
            <a:pPr>
              <a:buNone/>
            </a:pPr>
            <a:r>
              <a:rPr lang="en" b="1" dirty="0"/>
              <a:t>Ask Questions &amp; Listen</a:t>
            </a:r>
            <a:endParaRPr lang="en-US" dirty="0"/>
          </a:p>
          <a:p>
            <a:pPr>
              <a:buNone/>
            </a:pPr>
            <a:r>
              <a:rPr lang="en" dirty="0">
                <a:latin typeface="Calibri"/>
              </a:rPr>
              <a:t>Do not assume what owners know about </a:t>
            </a:r>
            <a:r>
              <a:rPr lang="en" dirty="0">
                <a:latin typeface="Calibri"/>
                <a:cs typeface="Calibri"/>
              </a:rPr>
              <a:t>decarbonization</a:t>
            </a:r>
            <a:r>
              <a:rPr lang="en" dirty="0">
                <a:latin typeface="Calibri"/>
              </a:rPr>
              <a:t>.  </a:t>
            </a:r>
          </a:p>
          <a:p>
            <a:pPr>
              <a:buNone/>
            </a:pPr>
            <a:endParaRPr lang="en" dirty="0"/>
          </a:p>
          <a:p>
            <a:pPr>
              <a:buNone/>
            </a:pPr>
            <a:r>
              <a:rPr lang="en" dirty="0"/>
              <a:t>Remember that low-income communities feel the brunt of climate change.  </a:t>
            </a:r>
          </a:p>
        </p:txBody>
      </p:sp>
      <p:sp>
        <p:nvSpPr>
          <p:cNvPr id="126" name="Shape 126"/>
          <p:cNvSpPr txBox="1">
            <a:spLocks noGrp="1"/>
          </p:cNvSpPr>
          <p:nvPr>
            <p:ph type="body" idx="2"/>
          </p:nvPr>
        </p:nvSpPr>
        <p:spPr>
          <a:xfrm>
            <a:off x="4251291" y="2147268"/>
            <a:ext cx="3086445" cy="4420400"/>
          </a:xfrm>
          <a:prstGeom prst="rect">
            <a:avLst/>
          </a:prstGeom>
        </p:spPr>
        <p:txBody>
          <a:bodyPr lIns="121900" tIns="121900" rIns="121900" bIns="121900" anchor="t" anchorCtr="0">
            <a:noAutofit/>
          </a:bodyPr>
          <a:lstStyle/>
          <a:p>
            <a:pPr>
              <a:buNone/>
            </a:pPr>
            <a:r>
              <a:rPr lang="en" b="1" dirty="0"/>
              <a:t>Educate Community</a:t>
            </a:r>
          </a:p>
          <a:p>
            <a:pPr>
              <a:buNone/>
            </a:pPr>
            <a:r>
              <a:rPr lang="en" dirty="0"/>
              <a:t>Engage local community leaders.  </a:t>
            </a:r>
          </a:p>
          <a:p>
            <a:pPr>
              <a:buNone/>
            </a:pPr>
            <a:endParaRPr lang="en" dirty="0"/>
          </a:p>
          <a:p>
            <a:pPr>
              <a:buNone/>
            </a:pPr>
            <a:endParaRPr lang="en" dirty="0"/>
          </a:p>
          <a:p>
            <a:pPr>
              <a:buNone/>
            </a:pPr>
            <a:r>
              <a:rPr lang="en" dirty="0"/>
              <a:t>Promote decarb efforts alongside other community programs.  </a:t>
            </a:r>
          </a:p>
        </p:txBody>
      </p:sp>
      <p:sp>
        <p:nvSpPr>
          <p:cNvPr id="127" name="Shape 127"/>
          <p:cNvSpPr txBox="1">
            <a:spLocks noGrp="1"/>
          </p:cNvSpPr>
          <p:nvPr>
            <p:ph type="body" idx="3"/>
          </p:nvPr>
        </p:nvSpPr>
        <p:spPr>
          <a:xfrm>
            <a:off x="7616090" y="2147268"/>
            <a:ext cx="3519271" cy="4420400"/>
          </a:xfrm>
          <a:prstGeom prst="rect">
            <a:avLst/>
          </a:prstGeom>
        </p:spPr>
        <p:txBody>
          <a:bodyPr lIns="121900" tIns="121900" rIns="121900" bIns="121900" anchor="t" anchorCtr="0">
            <a:noAutofit/>
          </a:bodyPr>
          <a:lstStyle/>
          <a:p>
            <a:pPr>
              <a:buNone/>
            </a:pPr>
            <a:r>
              <a:rPr lang="en" b="1" dirty="0"/>
              <a:t>Honest about benefits</a:t>
            </a:r>
          </a:p>
          <a:p>
            <a:pPr>
              <a:buNone/>
            </a:pPr>
            <a:r>
              <a:rPr lang="en" dirty="0"/>
              <a:t>Make sure the program has real concrete benefits.  </a:t>
            </a:r>
          </a:p>
          <a:p>
            <a:pPr>
              <a:buNone/>
            </a:pPr>
            <a:endParaRPr lang="en" dirty="0"/>
          </a:p>
          <a:p>
            <a:pPr>
              <a:buNone/>
            </a:pPr>
            <a:r>
              <a:rPr lang="en" dirty="0"/>
              <a:t>Ensure these benefits are felt by owners: </a:t>
            </a:r>
          </a:p>
          <a:p>
            <a:pPr>
              <a:buNone/>
            </a:pPr>
            <a:r>
              <a:rPr lang="en" dirty="0"/>
              <a:t>- Lower utility bills </a:t>
            </a:r>
          </a:p>
          <a:p>
            <a:pPr>
              <a:buNone/>
            </a:pPr>
            <a:r>
              <a:rPr lang="en" dirty="0"/>
              <a:t>- Healthier families </a:t>
            </a:r>
          </a:p>
          <a:p>
            <a:pPr>
              <a:buNone/>
            </a:pPr>
            <a:r>
              <a:rPr lang="en" dirty="0">
                <a:latin typeface="Calibri"/>
              </a:rPr>
              <a:t>- </a:t>
            </a:r>
            <a:r>
              <a:rPr lang="en" dirty="0">
                <a:latin typeface="Calibri"/>
                <a:cs typeface="Calibri"/>
              </a:rPr>
              <a:t>Resilient </a:t>
            </a:r>
            <a:r>
              <a:rPr lang="en" dirty="0">
                <a:latin typeface="Calibri"/>
              </a:rPr>
              <a:t>communities  </a:t>
            </a:r>
          </a:p>
          <a:p>
            <a:pPr>
              <a:buNone/>
            </a:pPr>
            <a:r>
              <a:rPr lang="en" dirty="0"/>
              <a:t>- Increased home value</a:t>
            </a:r>
          </a:p>
        </p:txBody>
      </p:sp>
    </p:spTree>
    <p:extLst>
      <p:ext uri="{BB962C8B-B14F-4D97-AF65-F5344CB8AC3E}">
        <p14:creationId xmlns:p14="http://schemas.microsoft.com/office/powerpoint/2010/main" val="240303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1125899" y="563335"/>
            <a:ext cx="8946047" cy="1143200"/>
          </a:xfrm>
          <a:prstGeom prst="rect">
            <a:avLst/>
          </a:prstGeom>
        </p:spPr>
        <p:txBody>
          <a:bodyPr lIns="121900" tIns="121900" rIns="121900" bIns="121900" anchor="t" anchorCtr="0">
            <a:noAutofit/>
          </a:bodyPr>
          <a:lstStyle/>
          <a:p>
            <a:r>
              <a:rPr lang="en" dirty="0">
                <a:latin typeface="Franklin Gothic Demi Cond"/>
              </a:rPr>
              <a:t>Critical Home Repairs &amp; Decarb</a:t>
            </a:r>
            <a:br>
              <a:rPr lang="en" dirty="0"/>
            </a:br>
            <a:r>
              <a:rPr lang="en" dirty="0">
                <a:latin typeface="Franklin Gothic Demi Cond"/>
              </a:rPr>
              <a:t>3. </a:t>
            </a:r>
            <a:r>
              <a:rPr lang="en" dirty="0">
                <a:solidFill>
                  <a:schemeClr val="accent3"/>
                </a:solidFill>
                <a:latin typeface="Franklin Gothic Demi Cond"/>
              </a:rPr>
              <a:t>Expect Owner Hesitancy</a:t>
            </a:r>
          </a:p>
        </p:txBody>
      </p:sp>
      <p:sp>
        <p:nvSpPr>
          <p:cNvPr id="3" name="Text Placeholder 2">
            <a:extLst>
              <a:ext uri="{FF2B5EF4-FFF2-40B4-BE49-F238E27FC236}">
                <a16:creationId xmlns:a16="http://schemas.microsoft.com/office/drawing/2014/main" id="{F462FD5A-5DE5-46E3-BBB2-438AE1F94980}"/>
              </a:ext>
            </a:extLst>
          </p:cNvPr>
          <p:cNvSpPr>
            <a:spLocks noGrp="1"/>
          </p:cNvSpPr>
          <p:nvPr>
            <p:ph type="body" idx="1"/>
          </p:nvPr>
        </p:nvSpPr>
        <p:spPr>
          <a:xfrm>
            <a:off x="1125901" y="2147267"/>
            <a:ext cx="10151699" cy="4420400"/>
          </a:xfrm>
        </p:spPr>
        <p:txBody>
          <a:bodyPr/>
          <a:lstStyle/>
          <a:p>
            <a:pPr marL="609570" indent="-304784">
              <a:lnSpc>
                <a:spcPct val="150000"/>
              </a:lnSpc>
            </a:pPr>
            <a:r>
              <a:rPr lang="en-US" dirty="0"/>
              <a:t>Doesn’t electricity cost more than gas? </a:t>
            </a:r>
          </a:p>
          <a:p>
            <a:pPr marL="609570" indent="-304784">
              <a:lnSpc>
                <a:spcPct val="150000"/>
              </a:lnSpc>
            </a:pPr>
            <a:r>
              <a:rPr lang="en-US" dirty="0"/>
              <a:t>I like my gas stove.  </a:t>
            </a:r>
          </a:p>
          <a:p>
            <a:pPr marL="609570" indent="-304784">
              <a:lnSpc>
                <a:spcPct val="150000"/>
              </a:lnSpc>
            </a:pPr>
            <a:r>
              <a:rPr lang="en-US" dirty="0"/>
              <a:t>This sounds complicated – how long will it take? Can I stay here? </a:t>
            </a:r>
          </a:p>
          <a:p>
            <a:pPr marL="609570" indent="-304784">
              <a:lnSpc>
                <a:spcPct val="150000"/>
              </a:lnSpc>
            </a:pPr>
            <a:r>
              <a:rPr lang="en-US" dirty="0"/>
              <a:t>I </a:t>
            </a:r>
            <a:r>
              <a:rPr lang="en-US" b="1" i="1" dirty="0"/>
              <a:t>really</a:t>
            </a:r>
            <a:r>
              <a:rPr lang="en-US" dirty="0"/>
              <a:t> like my gas stove.</a:t>
            </a:r>
          </a:p>
          <a:p>
            <a:pPr marL="609570" indent="-304784">
              <a:lnSpc>
                <a:spcPct val="150000"/>
              </a:lnSpc>
            </a:pPr>
            <a:r>
              <a:rPr lang="en-US" dirty="0"/>
              <a:t>How much paperwork do I have to sign and how much will it cost?</a:t>
            </a:r>
          </a:p>
          <a:p>
            <a:pPr marL="609570" indent="-304784">
              <a:lnSpc>
                <a:spcPct val="150000"/>
              </a:lnSpc>
            </a:pPr>
            <a:r>
              <a:rPr lang="en-US" dirty="0"/>
              <a:t>Will my favorite pans work on an electric stove? I </a:t>
            </a:r>
            <a:r>
              <a:rPr lang="en-US" b="1" u="sng" dirty="0"/>
              <a:t>love</a:t>
            </a:r>
            <a:r>
              <a:rPr lang="en-US" dirty="0"/>
              <a:t> my gas stove.</a:t>
            </a:r>
          </a:p>
          <a:p>
            <a:pPr marL="609570" indent="-304784">
              <a:lnSpc>
                <a:spcPct val="150000"/>
              </a:lnSpc>
            </a:pPr>
            <a:r>
              <a:rPr lang="en-US" dirty="0"/>
              <a:t>My house is cold in the winter and hot in the summer.  Will this help? </a:t>
            </a:r>
          </a:p>
          <a:p>
            <a:pPr marL="609570" indent="-304784">
              <a:lnSpc>
                <a:spcPct val="150000"/>
              </a:lnSpc>
            </a:pPr>
            <a:endParaRPr lang="en-US" dirty="0"/>
          </a:p>
          <a:p>
            <a:pPr marL="609570" indent="-304784">
              <a:lnSpc>
                <a:spcPct val="150000"/>
              </a:lnSpc>
            </a:pPr>
            <a:endParaRPr lang="en-US" b="1" dirty="0"/>
          </a:p>
          <a:p>
            <a:pPr marL="609570" indent="-304784"/>
            <a:endParaRPr lang="en-US" dirty="0"/>
          </a:p>
        </p:txBody>
      </p:sp>
    </p:spTree>
    <p:extLst>
      <p:ext uri="{BB962C8B-B14F-4D97-AF65-F5344CB8AC3E}">
        <p14:creationId xmlns:p14="http://schemas.microsoft.com/office/powerpoint/2010/main" val="3710518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125899" y="563334"/>
            <a:ext cx="9337229" cy="1224825"/>
          </a:xfrm>
          <a:prstGeom prst="rect">
            <a:avLst/>
          </a:prstGeom>
        </p:spPr>
        <p:txBody>
          <a:bodyPr lIns="121900" tIns="121900" rIns="121900" bIns="121900" anchor="t" anchorCtr="0">
            <a:noAutofit/>
          </a:bodyPr>
          <a:lstStyle/>
          <a:p>
            <a:r>
              <a:rPr lang="en" dirty="0">
                <a:solidFill>
                  <a:schemeClr val="tx1"/>
                </a:solidFill>
              </a:rPr>
              <a:t>Critical Home Repairs &amp; Decarb</a:t>
            </a:r>
            <a:br>
              <a:rPr lang="en" dirty="0">
                <a:solidFill>
                  <a:schemeClr val="accent3"/>
                </a:solidFill>
              </a:rPr>
            </a:br>
            <a:r>
              <a:rPr lang="en" dirty="0">
                <a:solidFill>
                  <a:schemeClr val="tx1"/>
                </a:solidFill>
              </a:rPr>
              <a:t>4. </a:t>
            </a:r>
            <a:r>
              <a:rPr lang="en" dirty="0">
                <a:solidFill>
                  <a:schemeClr val="accent3"/>
                </a:solidFill>
              </a:rPr>
              <a:t>Help Habitat and Keep It Simple</a:t>
            </a:r>
          </a:p>
        </p:txBody>
      </p:sp>
      <p:sp>
        <p:nvSpPr>
          <p:cNvPr id="125" name="Shape 125"/>
          <p:cNvSpPr txBox="1">
            <a:spLocks noGrp="1"/>
          </p:cNvSpPr>
          <p:nvPr>
            <p:ph type="body" idx="1"/>
          </p:nvPr>
        </p:nvSpPr>
        <p:spPr>
          <a:xfrm>
            <a:off x="968588" y="2147268"/>
            <a:ext cx="3166913" cy="4420400"/>
          </a:xfrm>
          <a:prstGeom prst="rect">
            <a:avLst/>
          </a:prstGeom>
        </p:spPr>
        <p:txBody>
          <a:bodyPr lIns="121900" tIns="121900" rIns="121900" bIns="121900" anchor="t" anchorCtr="0">
            <a:noAutofit/>
          </a:bodyPr>
          <a:lstStyle/>
          <a:p>
            <a:pPr>
              <a:buNone/>
            </a:pPr>
            <a:r>
              <a:rPr lang="en" b="1" dirty="0"/>
              <a:t>Streamline Process: </a:t>
            </a:r>
          </a:p>
          <a:p>
            <a:pPr>
              <a:buNone/>
            </a:pPr>
            <a:r>
              <a:rPr lang="en" dirty="0"/>
              <a:t>Think about selection criteria, permitting hurdles, historic preservation rules, reporting, etc.  </a:t>
            </a:r>
          </a:p>
          <a:p>
            <a:pPr>
              <a:buNone/>
            </a:pPr>
            <a:endParaRPr lang="en" dirty="0"/>
          </a:p>
          <a:p>
            <a:pPr>
              <a:buNone/>
            </a:pPr>
            <a:r>
              <a:rPr lang="en" dirty="0"/>
              <a:t>Make sure program is a simple as possible for the owner. </a:t>
            </a:r>
          </a:p>
        </p:txBody>
      </p:sp>
      <p:sp>
        <p:nvSpPr>
          <p:cNvPr id="126" name="Shape 126"/>
          <p:cNvSpPr txBox="1">
            <a:spLocks noGrp="1"/>
          </p:cNvSpPr>
          <p:nvPr>
            <p:ph type="body" idx="2"/>
          </p:nvPr>
        </p:nvSpPr>
        <p:spPr>
          <a:xfrm>
            <a:off x="4332572" y="2147268"/>
            <a:ext cx="3086445" cy="4420400"/>
          </a:xfrm>
          <a:prstGeom prst="rect">
            <a:avLst/>
          </a:prstGeom>
        </p:spPr>
        <p:txBody>
          <a:bodyPr lIns="121900" tIns="121900" rIns="121900" bIns="121900" anchor="t" anchorCtr="0">
            <a:noAutofit/>
          </a:bodyPr>
          <a:lstStyle/>
          <a:p>
            <a:pPr>
              <a:buNone/>
            </a:pPr>
            <a:r>
              <a:rPr lang="en" b="1" dirty="0"/>
              <a:t>Funding Sources:</a:t>
            </a:r>
          </a:p>
          <a:p>
            <a:pPr>
              <a:buNone/>
            </a:pPr>
            <a:r>
              <a:rPr lang="en" dirty="0"/>
              <a:t>Help providers like Habitat find funding sources that really work.  </a:t>
            </a:r>
          </a:p>
          <a:p>
            <a:pPr>
              <a:buNone/>
            </a:pPr>
            <a:endParaRPr lang="en" dirty="0"/>
          </a:p>
          <a:p>
            <a:pPr>
              <a:buNone/>
            </a:pPr>
            <a:endParaRPr lang="en" dirty="0"/>
          </a:p>
          <a:p>
            <a:pPr>
              <a:buNone/>
            </a:pPr>
            <a:r>
              <a:rPr lang="en" dirty="0"/>
              <a:t>Fund larger more comprehensive projects.  </a:t>
            </a:r>
          </a:p>
        </p:txBody>
      </p:sp>
      <p:sp>
        <p:nvSpPr>
          <p:cNvPr id="127" name="Shape 127"/>
          <p:cNvSpPr txBox="1">
            <a:spLocks noGrp="1"/>
          </p:cNvSpPr>
          <p:nvPr>
            <p:ph type="body" idx="3"/>
          </p:nvPr>
        </p:nvSpPr>
        <p:spPr>
          <a:xfrm>
            <a:off x="7616090" y="2147268"/>
            <a:ext cx="3146737" cy="4420400"/>
          </a:xfrm>
          <a:prstGeom prst="rect">
            <a:avLst/>
          </a:prstGeom>
        </p:spPr>
        <p:txBody>
          <a:bodyPr lIns="121900" tIns="121900" rIns="121900" bIns="121900" anchor="t" anchorCtr="0">
            <a:noAutofit/>
          </a:bodyPr>
          <a:lstStyle/>
          <a:p>
            <a:pPr>
              <a:buNone/>
            </a:pPr>
            <a:r>
              <a:rPr lang="en" b="1" dirty="0"/>
              <a:t>Incentivize Owner:</a:t>
            </a:r>
          </a:p>
          <a:p>
            <a:pPr>
              <a:buNone/>
            </a:pPr>
            <a:r>
              <a:rPr lang="en" dirty="0">
                <a:latin typeface="Calibri"/>
              </a:rPr>
              <a:t>Help non-profits make a program that is simple, tangible, and has a real benefit. </a:t>
            </a:r>
          </a:p>
          <a:p>
            <a:pPr>
              <a:buNone/>
            </a:pPr>
            <a:endParaRPr lang="en" dirty="0">
              <a:latin typeface="Calibri"/>
            </a:endParaRPr>
          </a:p>
          <a:p>
            <a:pPr>
              <a:buNone/>
            </a:pPr>
            <a:endParaRPr lang="en" dirty="0">
              <a:latin typeface="Calibri"/>
            </a:endParaRPr>
          </a:p>
          <a:p>
            <a:pPr>
              <a:buNone/>
            </a:pPr>
            <a:r>
              <a:rPr lang="en" dirty="0">
                <a:latin typeface="Calibri"/>
              </a:rPr>
              <a:t>How will the city meeting climate goals benefit the owner directly? </a:t>
            </a:r>
            <a:endParaRPr dirty="0"/>
          </a:p>
        </p:txBody>
      </p:sp>
    </p:spTree>
    <p:extLst>
      <p:ext uri="{BB962C8B-B14F-4D97-AF65-F5344CB8AC3E}">
        <p14:creationId xmlns:p14="http://schemas.microsoft.com/office/powerpoint/2010/main" val="2215445703"/>
      </p:ext>
    </p:extLst>
  </p:cSld>
  <p:clrMapOvr>
    <a:masterClrMapping/>
  </p:clrMapOvr>
</p:sld>
</file>

<file path=ppt/theme/theme1.xml><?xml version="1.0" encoding="utf-8"?>
<a:theme xmlns:a="http://schemas.openxmlformats.org/drawingml/2006/main" name="Title and Content">
  <a:themeElements>
    <a:clrScheme name="BayREN Final 2017">
      <a:dk1>
        <a:srgbClr val="636565"/>
      </a:dk1>
      <a:lt1>
        <a:srgbClr val="FFFFFF"/>
      </a:lt1>
      <a:dk2>
        <a:srgbClr val="44546A"/>
      </a:dk2>
      <a:lt2>
        <a:srgbClr val="E7E6E6"/>
      </a:lt2>
      <a:accent1>
        <a:srgbClr val="215E89"/>
      </a:accent1>
      <a:accent2>
        <a:srgbClr val="00AC84"/>
      </a:accent2>
      <a:accent3>
        <a:srgbClr val="693856"/>
      </a:accent3>
      <a:accent4>
        <a:srgbClr val="788376"/>
      </a:accent4>
      <a:accent5>
        <a:srgbClr val="B5D334"/>
      </a:accent5>
      <a:accent6>
        <a:srgbClr val="E64F3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dele template">
  <a:themeElements>
    <a:clrScheme name="Custom 7">
      <a:dk1>
        <a:sysClr val="windowText" lastClr="000000"/>
      </a:dk1>
      <a:lt1>
        <a:sysClr val="window" lastClr="FFFFFF"/>
      </a:lt1>
      <a:dk2>
        <a:srgbClr val="002F6C"/>
      </a:dk2>
      <a:lt2>
        <a:srgbClr val="A4BCC2"/>
      </a:lt2>
      <a:accent1>
        <a:srgbClr val="4F81BD"/>
      </a:accent1>
      <a:accent2>
        <a:srgbClr val="A4BCC2"/>
      </a:accent2>
      <a:accent3>
        <a:srgbClr val="E35205"/>
      </a:accent3>
      <a:accent4>
        <a:srgbClr val="002F6C"/>
      </a:accent4>
      <a:accent5>
        <a:srgbClr val="F2CD00"/>
      </a:accent5>
      <a:accent6>
        <a:srgbClr val="C00000"/>
      </a:accent6>
      <a:hlink>
        <a:srgbClr val="0000FF"/>
      </a:hlink>
      <a:folHlink>
        <a:srgbClr val="800080"/>
      </a:folHlink>
    </a:clrScheme>
    <a:fontScheme name="Custom 2">
      <a:majorFont>
        <a:latin typeface="Franklin Gothic Demi Con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307EC439BB9C4881E1081A5B7EDB3E" ma:contentTypeVersion="18" ma:contentTypeDescription="Create a new document." ma:contentTypeScope="" ma:versionID="488c0a2bd6743f64ad899a7179fb637c">
  <xsd:schema xmlns:xsd="http://www.w3.org/2001/XMLSchema" xmlns:xs="http://www.w3.org/2001/XMLSchema" xmlns:p="http://schemas.microsoft.com/office/2006/metadata/properties" xmlns:ns1="http://schemas.microsoft.com/sharepoint/v3" xmlns:ns2="c39d0427-23a3-434a-87a3-106c18a58fcc" xmlns:ns3="e66e352d-2b92-4888-a5cf-03034ba3d8fd" targetNamespace="http://schemas.microsoft.com/office/2006/metadata/properties" ma:root="true" ma:fieldsID="6847714a57f842a548cb403bd1828bb4" ns1:_="" ns2:_="" ns3:_="">
    <xsd:import namespace="http://schemas.microsoft.com/sharepoint/v3"/>
    <xsd:import namespace="c39d0427-23a3-434a-87a3-106c18a58fcc"/>
    <xsd:import namespace="e66e352d-2b92-4888-a5cf-03034ba3d8f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Archive_x0020_Date" minOccurs="0"/>
                <xsd:element ref="ns3:Retention"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9d0427-23a3-434a-87a3-106c18a58fc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6e352d-2b92-4888-a5cf-03034ba3d8f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Archive_x0020_Date" ma:index="20" nillable="true" ma:displayName="Archive" ma:description="Date at which file should be fully archived. This will lock the file until the destroy date." ma:format="DateOnly" ma:internalName="Archive_x0020_Date">
      <xsd:simpleType>
        <xsd:restriction base="dms:DateTime"/>
      </xsd:simpleType>
    </xsd:element>
    <xsd:element name="Retention" ma:index="21" nillable="true" ma:displayName="Retention" ma:default="5" ma:internalName="Retention">
      <xsd:simpleType>
        <xsd:restriction base="dms:Number"/>
      </xsd:simpleType>
    </xsd:element>
    <xsd:element name="MediaLengthInSeconds" ma:index="2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tention xmlns="e66e352d-2b92-4888-a5cf-03034ba3d8fd">5</Retention>
    <_ip_UnifiedCompliancePolicyUIAction xmlns="http://schemas.microsoft.com/sharepoint/v3" xsi:nil="true"/>
    <_ip_UnifiedCompliancePolicyProperties xmlns="http://schemas.microsoft.com/sharepoint/v3" xsi:nil="true"/>
    <Archive_x0020_Date xmlns="e66e352d-2b92-4888-a5cf-03034ba3d8fd" xsi:nil="true"/>
  </documentManagement>
</p:properties>
</file>

<file path=customXml/itemProps1.xml><?xml version="1.0" encoding="utf-8"?>
<ds:datastoreItem xmlns:ds="http://schemas.openxmlformats.org/officeDocument/2006/customXml" ds:itemID="{8C7673D5-3DDA-4B56-B656-B67F550A0F88}">
  <ds:schemaRefs>
    <ds:schemaRef ds:uri="http://schemas.microsoft.com/sharepoint/v3/contenttype/forms"/>
  </ds:schemaRefs>
</ds:datastoreItem>
</file>

<file path=customXml/itemProps2.xml><?xml version="1.0" encoding="utf-8"?>
<ds:datastoreItem xmlns:ds="http://schemas.openxmlformats.org/officeDocument/2006/customXml" ds:itemID="{D282407C-1CBD-438D-9105-F64960312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39d0427-23a3-434a-87a3-106c18a58fcc"/>
    <ds:schemaRef ds:uri="e66e352d-2b92-4888-a5cf-03034ba3d8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651A07-759B-41A5-BADE-4F9483C5935A}">
  <ds:schemaRefs>
    <ds:schemaRef ds:uri="e66e352d-2b92-4888-a5cf-03034ba3d8fd"/>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c39d0427-23a3-434a-87a3-106c18a58f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858</TotalTime>
  <Words>889</Words>
  <Application>Microsoft Office PowerPoint</Application>
  <PresentationFormat>Widescreen</PresentationFormat>
  <Paragraphs>150</Paragraphs>
  <Slides>21</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Calibri</vt:lpstr>
      <vt:lpstr>Corbel</vt:lpstr>
      <vt:lpstr>Titillium Web</vt:lpstr>
      <vt:lpstr>Noto Sans Symbols</vt:lpstr>
      <vt:lpstr>Arial</vt:lpstr>
      <vt:lpstr>Franklin Gothic Demi Cond</vt:lpstr>
      <vt:lpstr>Open Sans</vt:lpstr>
      <vt:lpstr>Title and Content</vt:lpstr>
      <vt:lpstr>Fidele template</vt:lpstr>
      <vt:lpstr>  Resource Management and Climate Protection Committee   Equity Perspectives from Sept. 1 BayREN Forum  </vt:lpstr>
      <vt:lpstr>Home Repairs Program &amp; Electrification September 2021</vt:lpstr>
      <vt:lpstr>What is a Critical Home Repar?  Typical Scopes of Work</vt:lpstr>
      <vt:lpstr>206 Repairs Since 2008</vt:lpstr>
      <vt:lpstr>Critical Home Repair Program Next Seven Years = Growth</vt:lpstr>
      <vt:lpstr>Decarbonization 1. Electrical System Upgrades</vt:lpstr>
      <vt:lpstr>Critical Home Repairs 2. Work with Homeowners &amp; Make Decarb Critical</vt:lpstr>
      <vt:lpstr>Critical Home Repairs &amp; Decarb 3. Expect Owner Hesitancy</vt:lpstr>
      <vt:lpstr>Critical Home Repairs &amp; Decarb 4. Help Habitat and Keep It Simple</vt:lpstr>
      <vt:lpstr>Decarbonization A possible framework</vt:lpstr>
      <vt:lpstr>Thank You!</vt:lpstr>
      <vt:lpstr>Draft Berkeley Existing Buildings Electrification Strategy (BEBES)</vt:lpstr>
      <vt:lpstr>Project Scope</vt:lpstr>
      <vt:lpstr>Green the Church &amp; Berkeley Black Ecumenical Ministerial Alliance (BBEMA) Electrification Meeting</vt:lpstr>
      <vt:lpstr>Green the Church &amp; BBEMA Electrification Meeting</vt:lpstr>
      <vt:lpstr>“Traditional” Outreach vs. Targeted Engagement</vt:lpstr>
      <vt:lpstr>Draft Equity Guardrails</vt:lpstr>
      <vt:lpstr> Draft Strategy Overview</vt:lpstr>
      <vt:lpstr>CA Cities Collective Action</vt:lpstr>
      <vt:lpstr>Thank You!</vt:lpstr>
      <vt:lpstr>Thank You  Full presentations and recordings posted on bayrencodes.org/events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BayREN Regional Forum Decarbonizing Bay Area Homes: Homeowner and Policymaker Perspectives</dc:title>
  <dc:creator>Denise Lin</dc:creator>
  <cp:lastModifiedBy>Denise Lin</cp:lastModifiedBy>
  <cp:revision>43</cp:revision>
  <dcterms:created xsi:type="dcterms:W3CDTF">2020-09-09T18:00:10Z</dcterms:created>
  <dcterms:modified xsi:type="dcterms:W3CDTF">2021-10-20T20:33:36Z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0x01010016307EC439BB9C4881E1081A5B7EDB3E</vt:lpwstr>
  </property>
</Properties>
</file>