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690" r:id="rId2"/>
    <p:sldMasterId id="2147483722" r:id="rId3"/>
    <p:sldMasterId id="2147483745" r:id="rId4"/>
    <p:sldMasterId id="2147483747" r:id="rId5"/>
    <p:sldMasterId id="2147483754" r:id="rId6"/>
  </p:sldMasterIdLst>
  <p:notesMasterIdLst>
    <p:notesMasterId r:id="rId21"/>
  </p:notesMasterIdLst>
  <p:sldIdLst>
    <p:sldId id="256" r:id="rId7"/>
    <p:sldId id="2199" r:id="rId8"/>
    <p:sldId id="2126" r:id="rId9"/>
    <p:sldId id="2109" r:id="rId10"/>
    <p:sldId id="2118" r:id="rId11"/>
    <p:sldId id="2200" r:id="rId12"/>
    <p:sldId id="2128" r:id="rId13"/>
    <p:sldId id="596" r:id="rId14"/>
    <p:sldId id="2191" r:id="rId15"/>
    <p:sldId id="2127" r:id="rId16"/>
    <p:sldId id="2204" r:id="rId17"/>
    <p:sldId id="2203" r:id="rId18"/>
    <p:sldId id="2202" r:id="rId19"/>
    <p:sldId id="26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ole Sandkulla" initials="NS" lastIdx="11" clrIdx="0">
    <p:extLst>
      <p:ext uri="{19B8F6BF-5375-455C-9EA6-DF929625EA0E}">
        <p15:presenceInfo xmlns:p15="http://schemas.microsoft.com/office/powerpoint/2012/main" userId="S::nsandkulla@bawsca.org::e8a94628-ad4f-469e-b0f5-68d73a00004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5682"/>
    <a:srgbClr val="08325A"/>
    <a:srgbClr val="108DD2"/>
    <a:srgbClr val="BB5D24"/>
    <a:srgbClr val="000000"/>
    <a:srgbClr val="58595B"/>
    <a:srgbClr val="0D6294"/>
    <a:srgbClr val="9D9FA2"/>
    <a:srgbClr val="D36A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87779" autoAdjust="0"/>
  </p:normalViewPr>
  <p:slideViewPr>
    <p:cSldViewPr snapToGrid="0" showGuides="1">
      <p:cViewPr varScale="1">
        <p:scale>
          <a:sx n="90" d="100"/>
          <a:sy n="90" d="100"/>
        </p:scale>
        <p:origin x="72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goldfinger\Data\Water%20Resources\SWRCB%20Drought%20Actions%20and%20Regulations%20(begining%202014)\Water%20Supplier%20Reporting\Water%20Supplier%20Data_%20BAWSCA_Charts_2016_Feb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038168957693848E-2"/>
          <c:y val="4.7730082126830914E-2"/>
          <c:w val="0.92704396325459315"/>
          <c:h val="0.64337988024934389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'% Saved Chart'!$D$1</c:f>
              <c:strCache>
                <c:ptCount val="1"/>
                <c:pt idx="0">
                  <c:v>Conservation Standard</c:v>
                </c:pt>
              </c:strCache>
            </c:strRef>
          </c:tx>
          <c:spPr>
            <a:solidFill>
              <a:srgbClr val="0F6FC6"/>
            </a:solidFill>
          </c:spPr>
          <c:invertIfNegative val="0"/>
          <c:cat>
            <c:strRef>
              <c:f>'% Saved Chart'!$A$2:$A$25</c:f>
              <c:strCache>
                <c:ptCount val="24"/>
                <c:pt idx="0">
                  <c:v>Alameda CWD</c:v>
                </c:pt>
                <c:pt idx="1">
                  <c:v>Burlingame </c:v>
                </c:pt>
                <c:pt idx="2">
                  <c:v> CWS - Bear Gulch</c:v>
                </c:pt>
                <c:pt idx="3">
                  <c:v> CWS - Mid Peninsula</c:v>
                </c:pt>
                <c:pt idx="4">
                  <c:v> CWS - SSF</c:v>
                </c:pt>
                <c:pt idx="5">
                  <c:v>Coastside CWD</c:v>
                </c:pt>
                <c:pt idx="6">
                  <c:v>Daly City </c:v>
                </c:pt>
                <c:pt idx="7">
                  <c:v>East Palo Alto</c:v>
                </c:pt>
                <c:pt idx="8">
                  <c:v>Estero MID</c:v>
                </c:pt>
                <c:pt idx="9">
                  <c:v>Hayward</c:v>
                </c:pt>
                <c:pt idx="10">
                  <c:v>Hillsborough</c:v>
                </c:pt>
                <c:pt idx="11">
                  <c:v>Menlo Park</c:v>
                </c:pt>
                <c:pt idx="12">
                  <c:v>Mid-Peninsula WD</c:v>
                </c:pt>
                <c:pt idx="13">
                  <c:v>Millbrae </c:v>
                </c:pt>
                <c:pt idx="14">
                  <c:v>Milpitas</c:v>
                </c:pt>
                <c:pt idx="15">
                  <c:v>Mountain View </c:v>
                </c:pt>
                <c:pt idx="16">
                  <c:v>NCCWD</c:v>
                </c:pt>
                <c:pt idx="17">
                  <c:v>Palo Alto </c:v>
                </c:pt>
                <c:pt idx="18">
                  <c:v>Redwood City </c:v>
                </c:pt>
                <c:pt idx="19">
                  <c:v>San Bruno </c:v>
                </c:pt>
                <c:pt idx="20">
                  <c:v>San Jose </c:v>
                </c:pt>
                <c:pt idx="21">
                  <c:v>Santa Clara </c:v>
                </c:pt>
                <c:pt idx="22">
                  <c:v>Sunnyvale </c:v>
                </c:pt>
                <c:pt idx="23">
                  <c:v>Westborough WD</c:v>
                </c:pt>
              </c:strCache>
            </c:strRef>
          </c:cat>
          <c:val>
            <c:numRef>
              <c:f>'% Saved Chart'!$D$2:$D$25</c:f>
              <c:numCache>
                <c:formatCode>0%</c:formatCode>
                <c:ptCount val="24"/>
                <c:pt idx="0">
                  <c:v>0.16</c:v>
                </c:pt>
                <c:pt idx="1">
                  <c:v>0.16</c:v>
                </c:pt>
                <c:pt idx="2">
                  <c:v>0.36</c:v>
                </c:pt>
                <c:pt idx="3">
                  <c:v>0.16</c:v>
                </c:pt>
                <c:pt idx="4">
                  <c:v>0.08</c:v>
                </c:pt>
                <c:pt idx="5">
                  <c:v>0.08</c:v>
                </c:pt>
                <c:pt idx="6">
                  <c:v>0.08</c:v>
                </c:pt>
                <c:pt idx="7">
                  <c:v>0.08</c:v>
                </c:pt>
                <c:pt idx="8">
                  <c:v>0.12</c:v>
                </c:pt>
                <c:pt idx="9">
                  <c:v>0.08</c:v>
                </c:pt>
                <c:pt idx="10">
                  <c:v>0.36</c:v>
                </c:pt>
                <c:pt idx="11">
                  <c:v>0.16</c:v>
                </c:pt>
                <c:pt idx="12">
                  <c:v>0.2</c:v>
                </c:pt>
                <c:pt idx="13">
                  <c:v>0.16</c:v>
                </c:pt>
                <c:pt idx="14">
                  <c:v>0.12</c:v>
                </c:pt>
                <c:pt idx="15">
                  <c:v>0.16</c:v>
                </c:pt>
                <c:pt idx="16">
                  <c:v>0.08</c:v>
                </c:pt>
                <c:pt idx="17">
                  <c:v>0.24</c:v>
                </c:pt>
                <c:pt idx="18">
                  <c:v>0.08</c:v>
                </c:pt>
                <c:pt idx="19">
                  <c:v>0.08</c:v>
                </c:pt>
                <c:pt idx="20">
                  <c:v>0.2</c:v>
                </c:pt>
                <c:pt idx="21">
                  <c:v>0.16</c:v>
                </c:pt>
                <c:pt idx="22">
                  <c:v>0.16</c:v>
                </c:pt>
                <c:pt idx="23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CC-468B-B95C-2762CF0B9F34}"/>
            </c:ext>
          </c:extLst>
        </c:ser>
        <c:ser>
          <c:idx val="1"/>
          <c:order val="1"/>
          <c:tx>
            <c:strRef>
              <c:f>'% Saved Chart'!$C$1</c:f>
              <c:strCache>
                <c:ptCount val="1"/>
                <c:pt idx="0">
                  <c:v>% Reduction (Cumulative from June 2015)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'% Saved Chart'!$A$2:$A$25</c:f>
              <c:strCache>
                <c:ptCount val="24"/>
                <c:pt idx="0">
                  <c:v>Alameda CWD</c:v>
                </c:pt>
                <c:pt idx="1">
                  <c:v>Burlingame </c:v>
                </c:pt>
                <c:pt idx="2">
                  <c:v> CWS - Bear Gulch</c:v>
                </c:pt>
                <c:pt idx="3">
                  <c:v> CWS - Mid Peninsula</c:v>
                </c:pt>
                <c:pt idx="4">
                  <c:v> CWS - SSF</c:v>
                </c:pt>
                <c:pt idx="5">
                  <c:v>Coastside CWD</c:v>
                </c:pt>
                <c:pt idx="6">
                  <c:v>Daly City </c:v>
                </c:pt>
                <c:pt idx="7">
                  <c:v>East Palo Alto</c:v>
                </c:pt>
                <c:pt idx="8">
                  <c:v>Estero MID</c:v>
                </c:pt>
                <c:pt idx="9">
                  <c:v>Hayward</c:v>
                </c:pt>
                <c:pt idx="10">
                  <c:v>Hillsborough</c:v>
                </c:pt>
                <c:pt idx="11">
                  <c:v>Menlo Park</c:v>
                </c:pt>
                <c:pt idx="12">
                  <c:v>Mid-Peninsula WD</c:v>
                </c:pt>
                <c:pt idx="13">
                  <c:v>Millbrae </c:v>
                </c:pt>
                <c:pt idx="14">
                  <c:v>Milpitas</c:v>
                </c:pt>
                <c:pt idx="15">
                  <c:v>Mountain View </c:v>
                </c:pt>
                <c:pt idx="16">
                  <c:v>NCCWD</c:v>
                </c:pt>
                <c:pt idx="17">
                  <c:v>Palo Alto </c:v>
                </c:pt>
                <c:pt idx="18">
                  <c:v>Redwood City </c:v>
                </c:pt>
                <c:pt idx="19">
                  <c:v>San Bruno </c:v>
                </c:pt>
                <c:pt idx="20">
                  <c:v>San Jose </c:v>
                </c:pt>
                <c:pt idx="21">
                  <c:v>Santa Clara </c:v>
                </c:pt>
                <c:pt idx="22">
                  <c:v>Sunnyvale </c:v>
                </c:pt>
                <c:pt idx="23">
                  <c:v>Westborough WD</c:v>
                </c:pt>
              </c:strCache>
            </c:strRef>
          </c:cat>
          <c:val>
            <c:numRef>
              <c:f>'% Saved Chart'!$C$2:$C$25</c:f>
              <c:numCache>
                <c:formatCode>0%</c:formatCode>
                <c:ptCount val="24"/>
                <c:pt idx="0">
                  <c:v>0.27684430686747974</c:v>
                </c:pt>
                <c:pt idx="1">
                  <c:v>0.29105973843949196</c:v>
                </c:pt>
                <c:pt idx="2">
                  <c:v>0.34724678137134035</c:v>
                </c:pt>
                <c:pt idx="3">
                  <c:v>0.25784385082085914</c:v>
                </c:pt>
                <c:pt idx="4">
                  <c:v>0.20410564199883063</c:v>
                </c:pt>
                <c:pt idx="5">
                  <c:v>0.20705537742032631</c:v>
                </c:pt>
                <c:pt idx="6">
                  <c:v>0.12218715466327867</c:v>
                </c:pt>
                <c:pt idx="7">
                  <c:v>0.24078381700855944</c:v>
                </c:pt>
                <c:pt idx="8">
                  <c:v>0.14625157372005515</c:v>
                </c:pt>
                <c:pt idx="9">
                  <c:v>0.2265394364046257</c:v>
                </c:pt>
                <c:pt idx="10">
                  <c:v>0.41985718188191656</c:v>
                </c:pt>
                <c:pt idx="11">
                  <c:v>0.41637049545813853</c:v>
                </c:pt>
                <c:pt idx="12">
                  <c:v>0.26738758472005275</c:v>
                </c:pt>
                <c:pt idx="13">
                  <c:v>0.23408111291256517</c:v>
                </c:pt>
                <c:pt idx="14">
                  <c:v>0.23274281568738064</c:v>
                </c:pt>
                <c:pt idx="15">
                  <c:v>0.31350991078389334</c:v>
                </c:pt>
                <c:pt idx="16">
                  <c:v>0.24250468927876989</c:v>
                </c:pt>
                <c:pt idx="17">
                  <c:v>0.31183788489080722</c:v>
                </c:pt>
                <c:pt idx="18">
                  <c:v>0.23832139797024809</c:v>
                </c:pt>
                <c:pt idx="19">
                  <c:v>0.24264978113891988</c:v>
                </c:pt>
                <c:pt idx="20">
                  <c:v>0.2832158723082735</c:v>
                </c:pt>
                <c:pt idx="21">
                  <c:v>0.21832270235481188</c:v>
                </c:pt>
                <c:pt idx="22">
                  <c:v>0.28135574018661158</c:v>
                </c:pt>
                <c:pt idx="23">
                  <c:v>0.25944345103879896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CC-468B-B95C-2762CF0B9F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6890112"/>
        <c:axId val="206891648"/>
      </c:barChart>
      <c:lineChart>
        <c:grouping val="standard"/>
        <c:varyColors val="0"/>
        <c:ser>
          <c:idx val="0"/>
          <c:order val="2"/>
          <c:tx>
            <c:strRef>
              <c:f>'% Saved Chart'!$E$1</c:f>
              <c:strCache>
                <c:ptCount val="1"/>
                <c:pt idx="0">
                  <c:v>Overall BAWSCA % Reduction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val>
            <c:numRef>
              <c:f>'% Saved Chart'!$E$2:$E$25</c:f>
              <c:numCache>
                <c:formatCode>0%</c:formatCode>
                <c:ptCount val="24"/>
                <c:pt idx="0">
                  <c:v>0.26547675867427967</c:v>
                </c:pt>
                <c:pt idx="1">
                  <c:v>0.26547675867427967</c:v>
                </c:pt>
                <c:pt idx="2">
                  <c:v>0.26547675867427967</c:v>
                </c:pt>
                <c:pt idx="3">
                  <c:v>0.26547675867427967</c:v>
                </c:pt>
                <c:pt idx="4">
                  <c:v>0.26547675867427967</c:v>
                </c:pt>
                <c:pt idx="5">
                  <c:v>0.26547675867427967</c:v>
                </c:pt>
                <c:pt idx="6">
                  <c:v>0.26547675867427967</c:v>
                </c:pt>
                <c:pt idx="7">
                  <c:v>0.26547675867427967</c:v>
                </c:pt>
                <c:pt idx="8">
                  <c:v>0.26547675867427967</c:v>
                </c:pt>
                <c:pt idx="9">
                  <c:v>0.26547675867427967</c:v>
                </c:pt>
                <c:pt idx="10">
                  <c:v>0.26547675867427967</c:v>
                </c:pt>
                <c:pt idx="11">
                  <c:v>0.26547675867427967</c:v>
                </c:pt>
                <c:pt idx="12">
                  <c:v>0.26547675867427967</c:v>
                </c:pt>
                <c:pt idx="13">
                  <c:v>0.26547675867427967</c:v>
                </c:pt>
                <c:pt idx="14">
                  <c:v>0.26547675867427967</c:v>
                </c:pt>
                <c:pt idx="15">
                  <c:v>0.26547675867427967</c:v>
                </c:pt>
                <c:pt idx="16">
                  <c:v>0.26547675867427967</c:v>
                </c:pt>
                <c:pt idx="17">
                  <c:v>0.26547675867427967</c:v>
                </c:pt>
                <c:pt idx="18">
                  <c:v>0.26547675867427967</c:v>
                </c:pt>
                <c:pt idx="19">
                  <c:v>0.26547675867427967</c:v>
                </c:pt>
                <c:pt idx="20">
                  <c:v>0.26547675867427967</c:v>
                </c:pt>
                <c:pt idx="21">
                  <c:v>0.26547675867427967</c:v>
                </c:pt>
                <c:pt idx="22">
                  <c:v>0.26547675867427967</c:v>
                </c:pt>
                <c:pt idx="23">
                  <c:v>0.26547675867427967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ACC-468B-B95C-2762CF0B9F34}"/>
            </c:ext>
          </c:extLst>
        </c:ser>
        <c:ser>
          <c:idx val="4"/>
          <c:order val="3"/>
          <c:tx>
            <c:strRef>
              <c:f>'% Saved Chart'!$F$1</c:f>
              <c:strCache>
                <c:ptCount val="1"/>
                <c:pt idx="0">
                  <c:v>BAWSCA Overall Conservation Standard</c:v>
                </c:pt>
              </c:strCache>
            </c:strRef>
          </c:tx>
          <c:spPr>
            <a:ln>
              <a:solidFill>
                <a:schemeClr val="accent3">
                  <a:lumMod val="60000"/>
                  <a:lumOff val="40000"/>
                </a:schemeClr>
              </a:solidFill>
            </a:ln>
          </c:spPr>
          <c:marker>
            <c:symbol val="none"/>
          </c:marker>
          <c:val>
            <c:numRef>
              <c:f>'% Saved Chart'!$F$2:$F$25</c:f>
              <c:numCache>
                <c:formatCode>0%</c:formatCode>
                <c:ptCount val="24"/>
                <c:pt idx="0">
                  <c:v>0.15</c:v>
                </c:pt>
                <c:pt idx="1">
                  <c:v>0.15</c:v>
                </c:pt>
                <c:pt idx="2">
                  <c:v>0.15</c:v>
                </c:pt>
                <c:pt idx="3">
                  <c:v>0.15</c:v>
                </c:pt>
                <c:pt idx="4">
                  <c:v>0.15</c:v>
                </c:pt>
                <c:pt idx="5">
                  <c:v>0.15</c:v>
                </c:pt>
                <c:pt idx="6">
                  <c:v>0.15</c:v>
                </c:pt>
                <c:pt idx="7">
                  <c:v>0.15</c:v>
                </c:pt>
                <c:pt idx="8">
                  <c:v>0.15</c:v>
                </c:pt>
                <c:pt idx="9">
                  <c:v>0.15</c:v>
                </c:pt>
                <c:pt idx="10">
                  <c:v>0.15</c:v>
                </c:pt>
                <c:pt idx="11">
                  <c:v>0.15</c:v>
                </c:pt>
                <c:pt idx="12">
                  <c:v>0.15</c:v>
                </c:pt>
                <c:pt idx="13">
                  <c:v>0.15</c:v>
                </c:pt>
                <c:pt idx="14">
                  <c:v>0.15</c:v>
                </c:pt>
                <c:pt idx="15">
                  <c:v>0.15</c:v>
                </c:pt>
                <c:pt idx="16">
                  <c:v>0.15</c:v>
                </c:pt>
                <c:pt idx="17">
                  <c:v>0.15</c:v>
                </c:pt>
                <c:pt idx="18">
                  <c:v>0.15</c:v>
                </c:pt>
                <c:pt idx="19">
                  <c:v>0.15</c:v>
                </c:pt>
                <c:pt idx="20">
                  <c:v>0.15</c:v>
                </c:pt>
                <c:pt idx="21">
                  <c:v>0.15</c:v>
                </c:pt>
                <c:pt idx="22">
                  <c:v>0.15</c:v>
                </c:pt>
                <c:pt idx="23">
                  <c:v>0.15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ACC-468B-B95C-2762CF0B9F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890112"/>
        <c:axId val="206891648"/>
      </c:lineChart>
      <c:catAx>
        <c:axId val="206890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100" b="1"/>
            </a:pPr>
            <a:endParaRPr lang="en-US"/>
          </a:p>
        </c:txPr>
        <c:crossAx val="206891648"/>
        <c:crosses val="autoZero"/>
        <c:auto val="1"/>
        <c:lblAlgn val="ctr"/>
        <c:lblOffset val="100"/>
        <c:noMultiLvlLbl val="0"/>
      </c:catAx>
      <c:valAx>
        <c:axId val="20689164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20689011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596045197740113"/>
          <c:y val="0.90662136990940645"/>
          <c:w val="0.69457593754170555"/>
          <c:h val="9.2075336286089257E-2"/>
        </c:manualLayout>
      </c:layout>
      <c:overlay val="0"/>
      <c:txPr>
        <a:bodyPr/>
        <a:lstStyle/>
        <a:p>
          <a:pPr>
            <a:defRPr sz="1100" b="1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DC43C-140D-4170-A018-CBEAF56E0390}" type="datetimeFigureOut">
              <a:rPr lang="en-US" smtClean="0"/>
              <a:t>11/16/2021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757CA-3A18-45E3-AFE0-F197C25D8B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601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757CA-3A18-45E3-AFE0-F197C25D8B2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552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757CA-3A18-45E3-AFE0-F197C25D8B2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273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786F788E-E610-4A2C-9277-0ABB8E1EB3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953971B8-00F8-478E-BF82-FE0568D68F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+mj-lt"/>
              <a:buNone/>
            </a:pPr>
            <a:r>
              <a:rPr lang="en-US" altLang="en-US" dirty="0"/>
              <a:t>For this drought, 8 agencies have adopted a water shortage State 1 or 2</a:t>
            </a:r>
          </a:p>
          <a:p>
            <a:pPr marL="0" indent="0">
              <a:buFont typeface="+mj-lt"/>
              <a:buNone/>
            </a:pPr>
            <a:r>
              <a:rPr lang="en-US" altLang="en-US" dirty="0"/>
              <a:t>2 have is scheduled tentatively</a:t>
            </a:r>
          </a:p>
          <a:p>
            <a:pPr marL="228600" indent="-228600">
              <a:buFont typeface="+mj-lt"/>
              <a:buAutoNum type="arabicPeriod"/>
            </a:pPr>
            <a:endParaRPr lang="en-US" altLang="en-US" dirty="0"/>
          </a:p>
          <a:p>
            <a:pPr marL="228600" indent="-228600">
              <a:buFont typeface="+mj-lt"/>
              <a:buAutoNum type="arabicPeriod"/>
            </a:pPr>
            <a:r>
              <a:rPr lang="en-US" altLang="en-US" dirty="0"/>
              <a:t>Brisbane – Stage 1, July 20th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en-US" dirty="0"/>
              <a:t>Burlingame – Stage 1, July 15th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en-US" dirty="0" err="1"/>
              <a:t>CalWater</a:t>
            </a:r>
            <a:r>
              <a:rPr lang="en-US" altLang="en-US" dirty="0"/>
              <a:t> – Stage 1, July 15th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en-US" dirty="0"/>
              <a:t>Coastside – Stage 1, May 11th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en-US" dirty="0"/>
              <a:t>Mid Peninsula WD – Stage 1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en-US" dirty="0"/>
              <a:t>Milpitas – Stage 2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en-US" dirty="0"/>
              <a:t>Santa Clara – Stage 2, July 12th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en-US" dirty="0"/>
              <a:t>Sunnyvale – Stage 2, July 27th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en-US" dirty="0"/>
              <a:t>Tentative Sept 14th – Millbrae – Stage 1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en-US" dirty="0"/>
              <a:t>Tentative Sept 12th – Westborough – Stage 1 </a:t>
            </a:r>
          </a:p>
          <a:p>
            <a:endParaRPr lang="en-US" altLang="en-US" dirty="0"/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F8BDFD2D-97DE-4FB1-ADA1-7AA5708E71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9276A78-99DE-4F97-AB9E-97E2C74872CE}" type="slidenum">
              <a:rPr lang="en-US" altLang="en-US">
                <a:latin typeface="Calibri" panose="020F0502020204030204" pitchFamily="34" charset="0"/>
              </a:rPr>
              <a:pPr eaLnBrk="1" hangingPunct="1"/>
              <a:t>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the Gov may make such a decision in late Sept or October, but that is highly speculative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757CA-3A18-45E3-AFE0-F197C25D8B2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587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757CA-3A18-45E3-AFE0-F197C25D8B2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843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: Hetch Hetc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4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4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5380388"/>
            <a:ext cx="7190027" cy="925162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3200" spc="200" baseline="0">
                <a:solidFill>
                  <a:srgbClr val="08325A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800" y="6315076"/>
            <a:ext cx="7190027" cy="326263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58595B"/>
                </a:solidFill>
              </a:defRPr>
            </a:lvl1pPr>
            <a:lvl2pPr marL="457189" indent="0" algn="ctr">
              <a:buNone/>
              <a:defRPr sz="18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800"/>
            </a:lvl4pPr>
            <a:lvl5pPr marL="1828754" indent="0" algn="ctr">
              <a:buNone/>
              <a:defRPr sz="1800"/>
            </a:lvl5pPr>
            <a:lvl6pPr marL="2285943" indent="0" algn="ctr">
              <a:buNone/>
              <a:defRPr sz="1800"/>
            </a:lvl6pPr>
            <a:lvl7pPr marL="2743131" indent="0" algn="ctr">
              <a:buNone/>
              <a:defRPr sz="1800"/>
            </a:lvl7pPr>
            <a:lvl8pPr marL="3200320" indent="0" algn="ctr">
              <a:buNone/>
              <a:defRPr sz="1800"/>
            </a:lvl8pPr>
            <a:lvl9pPr marL="3657509" indent="0" algn="ctr">
              <a:buNone/>
              <a:defRPr sz="18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12932" y="6489754"/>
            <a:ext cx="1277835" cy="274320"/>
          </a:xfrm>
          <a:prstGeom prst="rect">
            <a:avLst/>
          </a:prstGeom>
        </p:spPr>
        <p:txBody>
          <a:bodyPr/>
          <a:lstStyle>
            <a:lvl1pPr algn="l">
              <a:defRPr lang="en-US" sz="1200" kern="1200" smtClean="0">
                <a:solidFill>
                  <a:srgbClr val="58595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AD3607E-1E07-40D0-A2E2-E272846EDCE0}" type="datetimeFigureOut">
              <a:rPr lang="en-US" smtClean="0"/>
              <a:pPr/>
              <a:t>11/16/2021</a:t>
            </a:fld>
            <a:endParaRPr lang="en-US" dirty="0"/>
          </a:p>
        </p:txBody>
      </p:sp>
      <p:pic>
        <p:nvPicPr>
          <p:cNvPr id="9" name="Picture 8" descr="A body of water with a mountain in the background&#10;&#10;Description generated with very high confidence">
            <a:extLst>
              <a:ext uri="{FF2B5EF4-FFF2-40B4-BE49-F238E27FC236}">
                <a16:creationId xmlns:a16="http://schemas.microsoft.com/office/drawing/2014/main" id="{A9C2DAFE-D663-4ACF-9B61-DDD94E51AE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" b="11739"/>
          <a:stretch/>
        </p:blipFill>
        <p:spPr>
          <a:xfrm>
            <a:off x="-1" y="-1325"/>
            <a:ext cx="12192000" cy="5267413"/>
          </a:xfrm>
          <a:prstGeom prst="rect">
            <a:avLst/>
          </a:prstGeom>
        </p:spPr>
      </p:pic>
      <p:pic>
        <p:nvPicPr>
          <p:cNvPr id="16" name="Picture 15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E70A37AD-19B7-4EBB-BD19-69AF155F1D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12" y="5944656"/>
            <a:ext cx="4036288" cy="59655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957D4-C32F-412F-8CAC-BBBF8CA49E47}"/>
              </a:ext>
            </a:extLst>
          </p:cNvPr>
          <p:cNvCxnSpPr>
            <a:cxnSpLocks/>
          </p:cNvCxnSpPr>
          <p:nvPr userDrawn="1"/>
        </p:nvCxnSpPr>
        <p:spPr>
          <a:xfrm flipV="1">
            <a:off x="7703353" y="5847534"/>
            <a:ext cx="0" cy="793804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991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45E5B-E80C-47F5-A5F3-F6F7FB6B8E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ACEA0-35BE-491C-880A-F1592358F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19626"/>
            <a:ext cx="10515600" cy="1533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529B7F2-B6B5-4E0E-9F3C-FCB7A2B1C3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328" y="6477303"/>
            <a:ext cx="973667" cy="27432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9D9FA2"/>
                </a:solidFill>
                <a:latin typeface="Gill Sans MT" panose="020B0502020104020203" pitchFamily="34" charset="0"/>
              </a:defRPr>
            </a:lvl1pPr>
          </a:lstStyle>
          <a:p>
            <a:fld id="{1DF564EB-1DD8-4FE5-A58A-72F050F7C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B6C4623B-4190-46EF-99EA-0010F9D30AF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838200" y="1714501"/>
            <a:ext cx="10515600" cy="27146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01EDE32-2D8C-4C2E-87F6-5FAD89FDF7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19229" y="6409673"/>
            <a:ext cx="6307667" cy="274320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rgbClr val="58595B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837354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6B210616-29E1-4B3B-B0C4-143DC2F2F6D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838200" y="1704975"/>
            <a:ext cx="10515600" cy="43815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91463E-6750-4594-B83F-6C81AD2EF3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83A2B-1DE3-499E-B59B-7AFBEC304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328" y="6477303"/>
            <a:ext cx="973667" cy="27432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9D9FA2"/>
                </a:solidFill>
                <a:latin typeface="Gill Sans MT" panose="020B0502020104020203" pitchFamily="34" charset="0"/>
              </a:defRPr>
            </a:lvl1pPr>
          </a:lstStyle>
          <a:p>
            <a:fld id="{1DF564EB-1DD8-4FE5-A58A-72F050F7C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7192124-43EE-407D-B5AB-CBC0B175CD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19229" y="6409673"/>
            <a:ext cx="6307667" cy="274320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rgbClr val="58595B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427097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45E5B-E80C-47F5-A5F3-F6F7FB6B8E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ACEA0-35BE-491C-880A-F1592358F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0200" y="1704975"/>
            <a:ext cx="3403600" cy="4471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529B7F2-B6B5-4E0E-9F3C-FCB7A2B1C3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328" y="6477303"/>
            <a:ext cx="973667" cy="27432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9D9FA2"/>
                </a:solidFill>
                <a:latin typeface="Gill Sans MT" panose="020B0502020104020203" pitchFamily="34" charset="0"/>
              </a:defRPr>
            </a:lvl1pPr>
          </a:lstStyle>
          <a:p>
            <a:fld id="{1DF564EB-1DD8-4FE5-A58A-72F050F7C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960E212C-3136-4A46-BE53-CA816094699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200" y="1704975"/>
            <a:ext cx="6781800" cy="44719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59E7469-5640-468B-AC3E-A7DF3F8D49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19229" y="6409673"/>
            <a:ext cx="6307667" cy="274320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rgbClr val="58595B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639832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682493D-7C4A-4A5C-9B4C-0C5EFA4671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06652" y="2803888"/>
            <a:ext cx="5074195" cy="1400174"/>
          </a:xfrm>
        </p:spPr>
        <p:txBody>
          <a:bodyPr/>
          <a:lstStyle>
            <a:lvl1pPr marL="0" indent="0" algn="ctr">
              <a:lnSpc>
                <a:spcPct val="150000"/>
              </a:lnSpc>
              <a:spcAft>
                <a:spcPts val="600"/>
              </a:spcAft>
              <a:buNone/>
              <a:defRPr sz="2400">
                <a:solidFill>
                  <a:srgbClr val="0D629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Staff Name, Title 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E900BD-422A-4819-98AF-D59A6A5B7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328" y="6477303"/>
            <a:ext cx="973667" cy="27432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9D9FA2"/>
                </a:solidFill>
                <a:latin typeface="Gill Sans MT" panose="020B0502020104020203" pitchFamily="34" charset="0"/>
              </a:defRPr>
            </a:lvl1pPr>
          </a:lstStyle>
          <a:p>
            <a:fld id="{1DF564EB-1DD8-4FE5-A58A-72F050F7C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071F541-7DFD-438C-9603-289CBCD5F0C1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6"/>
            <a:ext cx="10515600" cy="747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r>
              <a:rPr lang="en-US" sz="3200" dirty="0"/>
              <a:t>QUESTIONS?  THANK YOU!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745C88-755A-4FEB-A60C-4F7CD79373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19229" y="6409673"/>
            <a:ext cx="6307667" cy="274320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rgbClr val="58595B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035559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D36592-4A53-4BA7-B4C4-D93F85338D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564EB-1DD8-4FE5-A58A-72F050F7C6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032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214ADC6-535C-4EAE-9332-67C004C24A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9BBF568-B308-436D-B49B-64743E1FD6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0617015-DFE7-4635-9C6D-A9B597B5BE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36CFBA-BC8B-452E-8C52-706A2F59810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23316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C76EE81-0844-4E95-BAE3-E64D24C707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328" y="6477303"/>
            <a:ext cx="973667" cy="274320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Gill Sans MT" panose="020B0502020104020203" pitchFamily="34" charset="0"/>
              </a:defRPr>
            </a:lvl1pPr>
          </a:lstStyle>
          <a:p>
            <a:fld id="{1DF564EB-1DD8-4FE5-A58A-72F050F7C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019A5CA0-A5B8-4093-82C2-EFFB9E321C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47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1897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Table without logo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3">
            <a:extLst>
              <a:ext uri="{FF2B5EF4-FFF2-40B4-BE49-F238E27FC236}">
                <a16:creationId xmlns:a16="http://schemas.microsoft.com/office/drawing/2014/main" id="{B99C57CF-7828-472B-8CC8-7D984167FF70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838200" y="1704975"/>
            <a:ext cx="10515600" cy="4381500"/>
          </a:xfrm>
          <a:prstGeom prst="rect">
            <a:avLst/>
          </a:prstGeom>
        </p:spPr>
        <p:txBody>
          <a:bodyPr/>
          <a:lstStyle>
            <a:lvl1pPr>
              <a:buClr>
                <a:srgbClr val="08325A"/>
              </a:buClr>
              <a:defRPr>
                <a:solidFill>
                  <a:srgbClr val="08325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D48D58-2055-4267-8AF2-96B793E6DC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328" y="6477303"/>
            <a:ext cx="973667" cy="274320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Gill Sans MT" panose="020B0502020104020203" pitchFamily="34" charset="0"/>
              </a:defRPr>
            </a:lvl1pPr>
          </a:lstStyle>
          <a:p>
            <a:fld id="{1DF564EB-1DD8-4FE5-A58A-72F050F7C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6CE640C-8B9D-4E1B-BC12-28F38EBA0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47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75454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C76EE81-0844-4E95-BAE3-E64D24C707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328" y="6477303"/>
            <a:ext cx="973667" cy="274320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Gill Sans MT" panose="020B0502020104020203" pitchFamily="34" charset="0"/>
              </a:defRPr>
            </a:lvl1pPr>
          </a:lstStyle>
          <a:p>
            <a:fld id="{1DF564EB-1DD8-4FE5-A58A-72F050F7C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019A5CA0-A5B8-4093-82C2-EFFB9E321C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47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0131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9D5E9-7F52-4F97-92BE-92B1ECAB773A}" type="datetime1">
              <a:rPr lang="en-US"/>
              <a:pPr>
                <a:defRPr/>
              </a:pPr>
              <a:t>11/16/2021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5BFBB-AE5B-4229-AD11-55EEA3C6F0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03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: BAWSCA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4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4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C2DAFE-D663-4ACF-9B61-DDD94E51AE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0" cy="525997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9118D44-51A8-4467-A0CE-32D7A054EB62}"/>
              </a:ext>
            </a:extLst>
          </p:cNvPr>
          <p:cNvSpPr txBox="1">
            <a:spLocks/>
          </p:cNvSpPr>
          <p:nvPr userDrawn="1"/>
        </p:nvSpPr>
        <p:spPr>
          <a:xfrm>
            <a:off x="8615679" y="4319458"/>
            <a:ext cx="3646055" cy="509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indent="0" algn="r" defTabSz="914377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>
                <a:solidFill>
                  <a:srgbClr val="58595B"/>
                </a:solidFill>
              </a:defRPr>
            </a:lvl1pPr>
            <a:lvl2pPr marL="457189" indent="0" algn="ctr" defTabSz="914377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</a:lvl2pPr>
            <a:lvl3pPr marL="914377" indent="0" algn="ctr" defTabSz="914377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</a:lvl3pPr>
            <a:lvl4pPr marL="1371566" indent="0" algn="ctr" defTabSz="914377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</a:lvl4pPr>
            <a:lvl5pPr marL="1828754" indent="0" algn="ctr" defTabSz="914377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</a:lvl5pPr>
            <a:lvl6pPr marL="2285943" indent="0" algn="ctr" defTabSz="914377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</a:lvl6pPr>
            <a:lvl7pPr marL="2743131" indent="0" algn="ctr" defTabSz="914377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</a:lvl7pPr>
            <a:lvl8pPr marL="3200320" indent="0" algn="ctr" defTabSz="914377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</a:lvl8pPr>
            <a:lvl9pPr marL="3657509" indent="0" algn="ctr" defTabSz="914377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</a:lvl9pPr>
          </a:lstStyle>
          <a:p>
            <a:pPr lvl="0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BAWSCA Service Area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7FF3B42-752D-4EDD-82DB-B8CD8CA94A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" y="5380388"/>
            <a:ext cx="7190027" cy="925162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3200" spc="200" baseline="0">
                <a:solidFill>
                  <a:srgbClr val="08325A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90B17D7-6DAB-4020-8A7D-AC8DE8CFCF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800" y="6315076"/>
            <a:ext cx="7190027" cy="326263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58595B"/>
                </a:solidFill>
              </a:defRPr>
            </a:lvl1pPr>
            <a:lvl2pPr marL="457189" indent="0" algn="ctr">
              <a:buNone/>
              <a:defRPr sz="18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800"/>
            </a:lvl4pPr>
            <a:lvl5pPr marL="1828754" indent="0" algn="ctr">
              <a:buNone/>
              <a:defRPr sz="1800"/>
            </a:lvl5pPr>
            <a:lvl6pPr marL="2285943" indent="0" algn="ctr">
              <a:buNone/>
              <a:defRPr sz="1800"/>
            </a:lvl6pPr>
            <a:lvl7pPr marL="2743131" indent="0" algn="ctr">
              <a:buNone/>
              <a:defRPr sz="1800"/>
            </a:lvl7pPr>
            <a:lvl8pPr marL="3200320" indent="0" algn="ctr">
              <a:buNone/>
              <a:defRPr sz="1800"/>
            </a:lvl8pPr>
            <a:lvl9pPr marL="3657509" indent="0" algn="ctr">
              <a:buNone/>
              <a:defRPr sz="18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9130EB91-9975-40CC-BA58-FC5683A189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2932" y="6489754"/>
            <a:ext cx="1277835" cy="274320"/>
          </a:xfrm>
          <a:prstGeom prst="rect">
            <a:avLst/>
          </a:prstGeom>
        </p:spPr>
        <p:txBody>
          <a:bodyPr/>
          <a:lstStyle>
            <a:lvl1pPr algn="l">
              <a:defRPr lang="en-US" sz="1200" kern="1200" smtClean="0">
                <a:solidFill>
                  <a:srgbClr val="58595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AD3607E-1E07-40D0-A2E2-E272846EDCE0}" type="datetimeFigureOut">
              <a:rPr lang="en-US" smtClean="0"/>
              <a:pPr/>
              <a:t>11/16/2021</a:t>
            </a:fld>
            <a:endParaRPr lang="en-US" dirty="0"/>
          </a:p>
        </p:txBody>
      </p:sp>
      <p:pic>
        <p:nvPicPr>
          <p:cNvPr id="17" name="Picture 16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82B68443-54A5-4B87-94B3-72FFEB9C29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12" y="5944656"/>
            <a:ext cx="4036288" cy="59655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304D499-220E-4251-B6AF-6B93683BFC39}"/>
              </a:ext>
            </a:extLst>
          </p:cNvPr>
          <p:cNvCxnSpPr>
            <a:cxnSpLocks/>
          </p:cNvCxnSpPr>
          <p:nvPr userDrawn="1"/>
        </p:nvCxnSpPr>
        <p:spPr>
          <a:xfrm flipV="1">
            <a:off x="7703353" y="5847534"/>
            <a:ext cx="0" cy="793804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6187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9D5E9-7F52-4F97-92BE-92B1ECAB773A}" type="datetime1">
              <a:rPr lang="en-US"/>
              <a:pPr>
                <a:defRPr/>
              </a:pPr>
              <a:t>11/16/2021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5BFBB-AE5B-4229-AD11-55EEA3C6F0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616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197" y="1936555"/>
            <a:ext cx="10997851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0" i="0" baseline="0">
                <a:solidFill>
                  <a:schemeClr val="bg1"/>
                </a:solidFill>
                <a:latin typeface="Whitney Book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16230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 baseline="0">
                <a:solidFill>
                  <a:schemeClr val="bg1"/>
                </a:solidFill>
                <a:latin typeface="Whitney Book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D3629-6D3E-6943-871B-528DFC8F799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435190" y="1187712"/>
            <a:ext cx="1321620" cy="70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660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945" y="1"/>
            <a:ext cx="7793182" cy="1357744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0" i="0" baseline="0">
                <a:latin typeface="Whitney Book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248" y="2093976"/>
            <a:ext cx="10515600" cy="3684299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hitney Book" charset="0"/>
              </a:defRPr>
            </a:lvl1pPr>
            <a:lvl2pPr>
              <a:defRPr b="0" i="0">
                <a:solidFill>
                  <a:schemeClr val="bg1"/>
                </a:solidFill>
                <a:latin typeface="Whitney Book" charset="0"/>
              </a:defRPr>
            </a:lvl2pPr>
            <a:lvl3pPr>
              <a:defRPr b="0" i="0">
                <a:solidFill>
                  <a:schemeClr val="bg1"/>
                </a:solidFill>
                <a:latin typeface="Whitney Book" charset="0"/>
              </a:defRPr>
            </a:lvl3pPr>
            <a:lvl4pPr>
              <a:defRPr b="0" i="0">
                <a:solidFill>
                  <a:schemeClr val="bg1"/>
                </a:solidFill>
                <a:latin typeface="Whitney Book" charset="0"/>
              </a:defRPr>
            </a:lvl4pPr>
            <a:lvl5pPr>
              <a:defRPr b="0" i="0">
                <a:solidFill>
                  <a:schemeClr val="bg1"/>
                </a:solidFill>
                <a:latin typeface="Whitney Book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D3629-6D3E-6943-871B-528DFC8F799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0079" y="1109489"/>
            <a:ext cx="695972" cy="37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614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945" y="1"/>
            <a:ext cx="7793182" cy="1357744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0" i="0" baseline="0">
                <a:latin typeface="Whitney Book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248" y="2093976"/>
            <a:ext cx="4988052" cy="3684299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hitney Book" charset="0"/>
              </a:defRPr>
            </a:lvl1pPr>
            <a:lvl2pPr>
              <a:defRPr b="0" i="0">
                <a:solidFill>
                  <a:schemeClr val="bg1"/>
                </a:solidFill>
                <a:latin typeface="Whitney Book" charset="0"/>
              </a:defRPr>
            </a:lvl2pPr>
            <a:lvl3pPr>
              <a:defRPr b="0" i="0">
                <a:solidFill>
                  <a:schemeClr val="bg1"/>
                </a:solidFill>
                <a:latin typeface="Whitney Book" charset="0"/>
              </a:defRPr>
            </a:lvl3pPr>
            <a:lvl4pPr>
              <a:defRPr b="0" i="0">
                <a:solidFill>
                  <a:schemeClr val="bg1"/>
                </a:solidFill>
                <a:latin typeface="Whitney Book" charset="0"/>
              </a:defRPr>
            </a:lvl4pPr>
            <a:lvl5pPr>
              <a:defRPr b="0" i="0">
                <a:solidFill>
                  <a:schemeClr val="bg1"/>
                </a:solidFill>
                <a:latin typeface="Whitney Book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D3629-6D3E-6943-871B-528DFC8F799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0079" y="1109489"/>
            <a:ext cx="695972" cy="37304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129338" y="2085975"/>
            <a:ext cx="5143500" cy="37004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whitney" charset="0"/>
              </a:defRPr>
            </a:lvl1pPr>
            <a:lvl2pPr>
              <a:defRPr baseline="0">
                <a:solidFill>
                  <a:schemeClr val="bg1"/>
                </a:solidFill>
                <a:latin typeface="whitney" charset="0"/>
              </a:defRPr>
            </a:lvl2pPr>
            <a:lvl3pPr>
              <a:defRPr baseline="0">
                <a:solidFill>
                  <a:schemeClr val="bg1"/>
                </a:solidFill>
                <a:latin typeface="whitney" charset="0"/>
              </a:defRPr>
            </a:lvl3pPr>
            <a:lvl4pPr>
              <a:defRPr baseline="0">
                <a:solidFill>
                  <a:schemeClr val="bg1"/>
                </a:solidFill>
                <a:latin typeface="whitney" charset="0"/>
              </a:defRPr>
            </a:lvl4pPr>
            <a:lvl5pPr>
              <a:defRPr baseline="0">
                <a:solidFill>
                  <a:schemeClr val="bg1"/>
                </a:solidFill>
                <a:latin typeface="whitney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966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D3629-6D3E-6943-871B-528DFC8F799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92035"/>
            <a:ext cx="5181600" cy="408492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hitney Book" charset="0"/>
              </a:defRPr>
            </a:lvl1pPr>
            <a:lvl2pPr>
              <a:defRPr b="0" i="0">
                <a:solidFill>
                  <a:schemeClr val="bg1"/>
                </a:solidFill>
                <a:latin typeface="Whitney Book" charset="0"/>
              </a:defRPr>
            </a:lvl2pPr>
            <a:lvl3pPr>
              <a:defRPr b="0" i="0">
                <a:solidFill>
                  <a:schemeClr val="bg1"/>
                </a:solidFill>
                <a:latin typeface="Whitney Book" charset="0"/>
              </a:defRPr>
            </a:lvl3pPr>
            <a:lvl4pPr>
              <a:defRPr b="0" i="0">
                <a:solidFill>
                  <a:schemeClr val="bg1"/>
                </a:solidFill>
                <a:latin typeface="Whitney Book" charset="0"/>
              </a:defRPr>
            </a:lvl4pPr>
            <a:lvl5pPr>
              <a:defRPr b="0" i="0">
                <a:solidFill>
                  <a:schemeClr val="bg1"/>
                </a:solidFill>
                <a:latin typeface="Whitney Book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0079" y="1109489"/>
            <a:ext cx="695972" cy="37304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195945" y="1"/>
            <a:ext cx="7793182" cy="1357744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0" i="0" baseline="0">
                <a:latin typeface="Whitney Book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5810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945" y="1"/>
            <a:ext cx="7793182" cy="1357744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0" i="0" baseline="0">
                <a:latin typeface="Whitney Book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D3629-6D3E-6943-871B-528DFC8F799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92035"/>
            <a:ext cx="5181600" cy="408492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hitney Book" charset="0"/>
              </a:defRPr>
            </a:lvl1pPr>
            <a:lvl2pPr>
              <a:defRPr b="0" i="0">
                <a:solidFill>
                  <a:schemeClr val="bg1"/>
                </a:solidFill>
                <a:latin typeface="Whitney Book" charset="0"/>
              </a:defRPr>
            </a:lvl2pPr>
            <a:lvl3pPr>
              <a:defRPr b="0" i="0">
                <a:solidFill>
                  <a:schemeClr val="bg1"/>
                </a:solidFill>
                <a:latin typeface="Whitney Book" charset="0"/>
              </a:defRPr>
            </a:lvl3pPr>
            <a:lvl4pPr>
              <a:defRPr b="0" i="0">
                <a:solidFill>
                  <a:schemeClr val="bg1"/>
                </a:solidFill>
                <a:latin typeface="Whitney Book" charset="0"/>
              </a:defRPr>
            </a:lvl4pPr>
            <a:lvl5pPr>
              <a:defRPr b="0" i="0">
                <a:solidFill>
                  <a:schemeClr val="bg1"/>
                </a:solidFill>
                <a:latin typeface="Whitney Book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0079" y="1109489"/>
            <a:ext cx="695972" cy="37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733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945" y="1"/>
            <a:ext cx="7793182" cy="1357744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0" i="0" baseline="0">
                <a:latin typeface="Whitney Book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D3629-6D3E-6943-871B-528DFC8F799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92035"/>
            <a:ext cx="5181600" cy="408492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hitney Book" charset="0"/>
              </a:defRPr>
            </a:lvl1pPr>
            <a:lvl2pPr>
              <a:defRPr b="0" i="0">
                <a:solidFill>
                  <a:schemeClr val="bg1"/>
                </a:solidFill>
                <a:latin typeface="Whitney Book" charset="0"/>
              </a:defRPr>
            </a:lvl2pPr>
            <a:lvl3pPr>
              <a:defRPr b="0" i="0">
                <a:solidFill>
                  <a:schemeClr val="bg1"/>
                </a:solidFill>
                <a:latin typeface="Whitney Book" charset="0"/>
              </a:defRPr>
            </a:lvl3pPr>
            <a:lvl4pPr>
              <a:defRPr b="0" i="0">
                <a:solidFill>
                  <a:schemeClr val="bg1"/>
                </a:solidFill>
                <a:latin typeface="Whitney Book" charset="0"/>
              </a:defRPr>
            </a:lvl4pPr>
            <a:lvl5pPr>
              <a:defRPr b="0" i="0">
                <a:solidFill>
                  <a:schemeClr val="bg1"/>
                </a:solidFill>
                <a:latin typeface="Whitney Book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0079" y="1109489"/>
            <a:ext cx="695972" cy="373040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457950" y="1409700"/>
            <a:ext cx="5734050" cy="482186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734942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alues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2484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963084" y="6385193"/>
            <a:ext cx="3938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Quality. Service. Value.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223560"/>
            <a:ext cx="10159329" cy="432082"/>
          </a:xfrm>
          <a:prstGeom prst="rect">
            <a:avLst/>
          </a:prstGeom>
        </p:spPr>
        <p:txBody>
          <a:bodyPr anchor="t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>
                <a:ln>
                  <a:noFill/>
                </a:ln>
                <a:solidFill>
                  <a:schemeClr val="accent6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963085" y="2655642"/>
            <a:ext cx="10159329" cy="432082"/>
          </a:xfrm>
          <a:prstGeom prst="rect">
            <a:avLst/>
          </a:prstGeom>
          <a:ln>
            <a:noFill/>
          </a:ln>
        </p:spPr>
        <p:txBody>
          <a:bodyPr anchor="t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>
                <a:ln>
                  <a:noFill/>
                </a:ln>
                <a:solidFill>
                  <a:srgbClr val="1F1C19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37C7ED7-C202-3A4A-8D07-71E02FC754D0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323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: BAWSCA Map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ropped">
            <a:extLst>
              <a:ext uri="{FF2B5EF4-FFF2-40B4-BE49-F238E27FC236}">
                <a16:creationId xmlns:a16="http://schemas.microsoft.com/office/drawing/2014/main" id="{3DC1F6EB-3CFE-4F09-A05E-6EF18B0B8F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99" y="1633332"/>
            <a:ext cx="5778501" cy="4505009"/>
          </a:xfrm>
          <a:prstGeom prst="rect">
            <a:avLst/>
          </a:prstGeom>
          <a:noFill/>
          <a:ln w="98425" cmpd="thickThin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B4B443-BD0B-4469-A9A7-F47CCD4D23E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27900" y="1775970"/>
            <a:ext cx="3784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charset="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charset="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charset="0"/>
              <a:buChar char="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charset="0"/>
              <a:buChar char="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400" dirty="0">
                <a:solidFill>
                  <a:srgbClr val="58595B"/>
                </a:solidFill>
                <a:latin typeface="Gill Sans MT" panose="020B0502020104020203" pitchFamily="34" charset="0"/>
              </a:rPr>
              <a:t>“A multicounty agency authorized to plan for and acquire supplemental water supplies, encourage water conservation and use of recycled water on a regional basis.”</a:t>
            </a:r>
          </a:p>
          <a:p>
            <a:endParaRPr lang="en-US" sz="1200" i="1" dirty="0">
              <a:solidFill>
                <a:srgbClr val="58595B"/>
              </a:solidFill>
              <a:latin typeface="Gill Sans MT" panose="020B0502020104020203" pitchFamily="34" charset="0"/>
            </a:endParaRPr>
          </a:p>
          <a:p>
            <a:r>
              <a:rPr lang="en-US" sz="1200" i="1" dirty="0">
                <a:solidFill>
                  <a:srgbClr val="58595B"/>
                </a:solidFill>
                <a:latin typeface="Gill Sans MT" panose="020B0502020104020203" pitchFamily="34" charset="0"/>
              </a:rPr>
              <a:t>[BAWSCA Act, AB2058 (Papan-2002)]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D4A9EE1-C115-4CCC-BAFA-971960B6B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328" y="6477303"/>
            <a:ext cx="973667" cy="27432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9D9FA2"/>
                </a:solidFill>
                <a:latin typeface="Gill Sans MT" panose="020B0502020104020203" pitchFamily="34" charset="0"/>
              </a:defRPr>
            </a:lvl1pPr>
          </a:lstStyle>
          <a:p>
            <a:fld id="{1DF564EB-1DD8-4FE5-A58A-72F050F7C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D3AFA34-2F7B-48E2-B688-D7443E25A6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27900" y="3726840"/>
            <a:ext cx="3754901" cy="19881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8325A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Meeting Name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0F8D9D-AE57-4237-AAD4-35F491793D10}"/>
              </a:ext>
            </a:extLst>
          </p:cNvPr>
          <p:cNvSpPr/>
          <p:nvPr userDrawn="1"/>
        </p:nvSpPr>
        <p:spPr>
          <a:xfrm>
            <a:off x="0" y="0"/>
            <a:ext cx="12192000" cy="1245870"/>
          </a:xfrm>
          <a:prstGeom prst="rect">
            <a:avLst/>
          </a:prstGeom>
          <a:solidFill>
            <a:srgbClr val="0D62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22A8C0-8C79-49C4-AB11-12C07AC6716C}"/>
              </a:ext>
            </a:extLst>
          </p:cNvPr>
          <p:cNvCxnSpPr>
            <a:cxnSpLocks/>
          </p:cNvCxnSpPr>
          <p:nvPr userDrawn="1"/>
        </p:nvCxnSpPr>
        <p:spPr>
          <a:xfrm>
            <a:off x="-15240" y="1300136"/>
            <a:ext cx="12207240" cy="0"/>
          </a:xfrm>
          <a:prstGeom prst="line">
            <a:avLst/>
          </a:prstGeom>
          <a:ln w="38100">
            <a:solidFill>
              <a:srgbClr val="0832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28A1E2-25AD-404A-88CD-1B9992F6DF39}"/>
              </a:ext>
            </a:extLst>
          </p:cNvPr>
          <p:cNvCxnSpPr>
            <a:cxnSpLocks/>
          </p:cNvCxnSpPr>
          <p:nvPr userDrawn="1"/>
        </p:nvCxnSpPr>
        <p:spPr>
          <a:xfrm>
            <a:off x="-10160" y="1363980"/>
            <a:ext cx="12202160" cy="0"/>
          </a:xfrm>
          <a:prstGeom prst="line">
            <a:avLst/>
          </a:prstGeom>
          <a:ln w="38100">
            <a:solidFill>
              <a:srgbClr val="D36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0A18BFD6-E77A-4D0F-AFC5-F9E7D3C922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506" y="6366617"/>
            <a:ext cx="2364397" cy="34945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37A8C63-B12E-4080-B501-7B4D14C1987B}"/>
              </a:ext>
            </a:extLst>
          </p:cNvPr>
          <p:cNvCxnSpPr>
            <a:cxnSpLocks/>
          </p:cNvCxnSpPr>
          <p:nvPr userDrawn="1"/>
        </p:nvCxnSpPr>
        <p:spPr>
          <a:xfrm flipV="1">
            <a:off x="9389341" y="6366616"/>
            <a:ext cx="0" cy="34491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31EF1DEB-6EAE-4CC6-9E1B-54593CC2AC74}"/>
              </a:ext>
            </a:extLst>
          </p:cNvPr>
          <p:cNvSpPr txBox="1">
            <a:spLocks/>
          </p:cNvSpPr>
          <p:nvPr userDrawn="1"/>
        </p:nvSpPr>
        <p:spPr>
          <a:xfrm>
            <a:off x="838201" y="5628462"/>
            <a:ext cx="3646055" cy="509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indent="0" algn="r" defTabSz="914377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>
                <a:solidFill>
                  <a:srgbClr val="58595B"/>
                </a:solidFill>
              </a:defRPr>
            </a:lvl1pPr>
            <a:lvl2pPr marL="457189" indent="0" algn="ctr" defTabSz="914377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</a:lvl2pPr>
            <a:lvl3pPr marL="914377" indent="0" algn="ctr" defTabSz="914377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</a:lvl3pPr>
            <a:lvl4pPr marL="1371566" indent="0" algn="ctr" defTabSz="914377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</a:lvl4pPr>
            <a:lvl5pPr marL="1828754" indent="0" algn="ctr" defTabSz="914377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</a:lvl5pPr>
            <a:lvl6pPr marL="2285943" indent="0" algn="ctr" defTabSz="914377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</a:lvl6pPr>
            <a:lvl7pPr marL="2743131" indent="0" algn="ctr" defTabSz="914377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</a:lvl7pPr>
            <a:lvl8pPr marL="3200320" indent="0" algn="ctr" defTabSz="914377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</a:lvl8pPr>
            <a:lvl9pPr marL="3657509" indent="0" algn="ctr" defTabSz="914377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</a:lvl9pPr>
          </a:lstStyle>
          <a:p>
            <a:pPr lvl="0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BAWSCA Service Area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C664BEE-9ADD-46F3-AD02-730686B1C1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65126"/>
            <a:ext cx="10515600" cy="747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2082093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3: BAWSCA Map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ropped">
            <a:extLst>
              <a:ext uri="{FF2B5EF4-FFF2-40B4-BE49-F238E27FC236}">
                <a16:creationId xmlns:a16="http://schemas.microsoft.com/office/drawing/2014/main" id="{3DC1F6EB-3CFE-4F09-A05E-6EF18B0B8F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99" y="1549353"/>
            <a:ext cx="5778501" cy="4505009"/>
          </a:xfrm>
          <a:prstGeom prst="rect">
            <a:avLst/>
          </a:prstGeom>
          <a:noFill/>
          <a:ln w="98425" cmpd="thickThin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B4B443-BD0B-4469-A9A7-F47CCD4D23E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27900" y="1775970"/>
            <a:ext cx="3784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charset="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charset="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charset="0"/>
              <a:buChar char="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charset="0"/>
              <a:buChar char="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400" dirty="0">
                <a:solidFill>
                  <a:srgbClr val="58595B"/>
                </a:solidFill>
                <a:latin typeface="Gill Sans MT" panose="020B0502020104020203" pitchFamily="34" charset="0"/>
              </a:rPr>
              <a:t>“A multicounty agency authorized to plan for and acquire supplemental water supplies, encourage water conservation and use of recycled water on a regional basis.”</a:t>
            </a:r>
          </a:p>
          <a:p>
            <a:endParaRPr lang="en-US" sz="1200" i="1" dirty="0">
              <a:solidFill>
                <a:srgbClr val="58595B"/>
              </a:solidFill>
              <a:latin typeface="Gill Sans MT" panose="020B0502020104020203" pitchFamily="34" charset="0"/>
            </a:endParaRPr>
          </a:p>
          <a:p>
            <a:r>
              <a:rPr lang="en-US" sz="1200" i="1" dirty="0">
                <a:solidFill>
                  <a:srgbClr val="58595B"/>
                </a:solidFill>
                <a:latin typeface="Gill Sans MT" panose="020B0502020104020203" pitchFamily="34" charset="0"/>
              </a:rPr>
              <a:t>[BAWSCA Act, AB2058 (Papan-2002)]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D4A9EE1-C115-4CCC-BAFA-971960B6B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328" y="6477303"/>
            <a:ext cx="973667" cy="27432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9D9FA2"/>
                </a:solidFill>
                <a:latin typeface="Gill Sans MT" panose="020B0502020104020203" pitchFamily="34" charset="0"/>
              </a:defRPr>
            </a:lvl1pPr>
          </a:lstStyle>
          <a:p>
            <a:fld id="{1DF564EB-1DD8-4FE5-A58A-72F050F7C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D3AFA34-2F7B-48E2-B688-D7443E25A6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27900" y="3726840"/>
            <a:ext cx="3754901" cy="19881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8325A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Meeting Name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0F8D9D-AE57-4237-AAD4-35F491793D10}"/>
              </a:ext>
            </a:extLst>
          </p:cNvPr>
          <p:cNvSpPr/>
          <p:nvPr userDrawn="1"/>
        </p:nvSpPr>
        <p:spPr>
          <a:xfrm>
            <a:off x="0" y="0"/>
            <a:ext cx="12192000" cy="1245870"/>
          </a:xfrm>
          <a:prstGeom prst="rect">
            <a:avLst/>
          </a:prstGeom>
          <a:solidFill>
            <a:srgbClr val="0D62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22A8C0-8C79-49C4-AB11-12C07AC6716C}"/>
              </a:ext>
            </a:extLst>
          </p:cNvPr>
          <p:cNvCxnSpPr>
            <a:cxnSpLocks/>
          </p:cNvCxnSpPr>
          <p:nvPr userDrawn="1"/>
        </p:nvCxnSpPr>
        <p:spPr>
          <a:xfrm>
            <a:off x="-15240" y="1300136"/>
            <a:ext cx="12207240" cy="0"/>
          </a:xfrm>
          <a:prstGeom prst="line">
            <a:avLst/>
          </a:prstGeom>
          <a:ln w="38100">
            <a:solidFill>
              <a:srgbClr val="0832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28A1E2-25AD-404A-88CD-1B9992F6DF39}"/>
              </a:ext>
            </a:extLst>
          </p:cNvPr>
          <p:cNvCxnSpPr>
            <a:cxnSpLocks/>
          </p:cNvCxnSpPr>
          <p:nvPr userDrawn="1"/>
        </p:nvCxnSpPr>
        <p:spPr>
          <a:xfrm>
            <a:off x="-10160" y="1363980"/>
            <a:ext cx="12202160" cy="0"/>
          </a:xfrm>
          <a:prstGeom prst="line">
            <a:avLst/>
          </a:prstGeom>
          <a:ln w="38100">
            <a:solidFill>
              <a:srgbClr val="D36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0A18BFD6-E77A-4D0F-AFC5-F9E7D3C922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506" y="6366617"/>
            <a:ext cx="2364397" cy="34945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37A8C63-B12E-4080-B501-7B4D14C1987B}"/>
              </a:ext>
            </a:extLst>
          </p:cNvPr>
          <p:cNvCxnSpPr>
            <a:cxnSpLocks/>
          </p:cNvCxnSpPr>
          <p:nvPr userDrawn="1"/>
        </p:nvCxnSpPr>
        <p:spPr>
          <a:xfrm flipV="1">
            <a:off x="9389341" y="6366616"/>
            <a:ext cx="0" cy="34491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31EF1DEB-6EAE-4CC6-9E1B-54593CC2AC74}"/>
              </a:ext>
            </a:extLst>
          </p:cNvPr>
          <p:cNvSpPr txBox="1">
            <a:spLocks/>
          </p:cNvSpPr>
          <p:nvPr userDrawn="1"/>
        </p:nvSpPr>
        <p:spPr>
          <a:xfrm>
            <a:off x="1155699" y="1662481"/>
            <a:ext cx="2403529" cy="509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indent="0" algn="r" defTabSz="914377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>
                <a:solidFill>
                  <a:srgbClr val="58595B"/>
                </a:solidFill>
              </a:defRPr>
            </a:lvl1pPr>
            <a:lvl2pPr marL="457189" indent="0" algn="ctr" defTabSz="914377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</a:lvl2pPr>
            <a:lvl3pPr marL="914377" indent="0" algn="ctr" defTabSz="914377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</a:lvl3pPr>
            <a:lvl4pPr marL="1371566" indent="0" algn="ctr" defTabSz="914377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</a:lvl4pPr>
            <a:lvl5pPr marL="1828754" indent="0" algn="ctr" defTabSz="914377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</a:lvl5pPr>
            <a:lvl6pPr marL="2285943" indent="0" algn="ctr" defTabSz="914377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</a:lvl6pPr>
            <a:lvl7pPr marL="2743131" indent="0" algn="ctr" defTabSz="914377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</a:lvl7pPr>
            <a:lvl8pPr marL="3200320" indent="0" algn="ctr" defTabSz="914377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</a:lvl8pPr>
            <a:lvl9pPr marL="3657509" indent="0" algn="ctr" defTabSz="914377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</a:lvl9pPr>
          </a:lstStyle>
          <a:p>
            <a:pPr lvl="0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BAWSCA Service Area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C664BEE-9ADD-46F3-AD02-730686B1C1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65126"/>
            <a:ext cx="10515600" cy="747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CLICK TO EDIT MASTER TITLE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2B8D48-2605-4850-BE98-B5303EF4C39E}"/>
              </a:ext>
            </a:extLst>
          </p:cNvPr>
          <p:cNvSpPr txBox="1"/>
          <p:nvPr userDrawn="1"/>
        </p:nvSpPr>
        <p:spPr>
          <a:xfrm>
            <a:off x="1155699" y="5997284"/>
            <a:ext cx="5778501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Every drop counts.  Use Water Wisely.</a:t>
            </a:r>
          </a:p>
        </p:txBody>
      </p:sp>
    </p:spTree>
    <p:extLst>
      <p:ext uri="{BB962C8B-B14F-4D97-AF65-F5344CB8AC3E}">
        <p14:creationId xmlns:p14="http://schemas.microsoft.com/office/powerpoint/2010/main" val="183141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: On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45E5B-E80C-47F5-A5F3-F6F7FB6B8E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ACEA0-35BE-491C-880A-F1592358F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4975"/>
            <a:ext cx="10515600" cy="44719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529B7F2-B6B5-4E0E-9F3C-FCB7A2B1C3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328" y="6477303"/>
            <a:ext cx="973667" cy="27432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9D9FA2"/>
                </a:solidFill>
                <a:latin typeface="Gill Sans MT" panose="020B0502020104020203" pitchFamily="34" charset="0"/>
              </a:defRPr>
            </a:lvl1pPr>
          </a:lstStyle>
          <a:p>
            <a:fld id="{1DF564EB-1DD8-4FE5-A58A-72F050F7C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9A1030B-EB19-4AF5-9289-BB95704335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18367" y="6409055"/>
            <a:ext cx="6307667" cy="274320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rgbClr val="58595B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965001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: 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173DC-2863-418A-8F06-7615812B39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8EFDB-3017-4CCB-BDDF-D4861A01F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0899" y="1666875"/>
            <a:ext cx="5143500" cy="45100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3C38A3-DC48-4B9B-AA5F-AE4D22BF56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0299" y="1666875"/>
            <a:ext cx="5143500" cy="45100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4CDEB96-4A2B-4DC9-B958-925BB81FE0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328" y="6477303"/>
            <a:ext cx="973667" cy="27432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9D9FA2"/>
                </a:solidFill>
                <a:latin typeface="Gill Sans MT" panose="020B0502020104020203" pitchFamily="34" charset="0"/>
              </a:defRPr>
            </a:lvl1pPr>
          </a:lstStyle>
          <a:p>
            <a:fld id="{1DF564EB-1DD8-4FE5-A58A-72F050F7C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2DD6B68-6B5E-4587-9275-2A15973DFA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19229" y="6409673"/>
            <a:ext cx="6307667" cy="274320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rgbClr val="58595B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045046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1463E-6750-4594-B83F-6C81AD2EF3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83A2B-1DE3-499E-B59B-7AFBEC304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328" y="6477303"/>
            <a:ext cx="973667" cy="27432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9D9FA2"/>
                </a:solidFill>
                <a:latin typeface="Gill Sans MT" panose="020B0502020104020203" pitchFamily="34" charset="0"/>
              </a:defRPr>
            </a:lvl1pPr>
          </a:lstStyle>
          <a:p>
            <a:fld id="{1DF564EB-1DD8-4FE5-A58A-72F050F7C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705D641-AF4D-4146-A8D6-FBECA4A94A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724026"/>
            <a:ext cx="10515600" cy="43719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F9444D-847E-41F0-8D14-E5C7C860AA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19229" y="6409673"/>
            <a:ext cx="6307667" cy="274320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rgbClr val="58595B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319527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173DC-2863-418A-8F06-7615812B39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8EFDB-3017-4CCB-BDDF-D4861A01F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0899" y="1666875"/>
            <a:ext cx="5880101" cy="45100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4CDEB96-4A2B-4DC9-B958-925BB81FE0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328" y="6477303"/>
            <a:ext cx="973667" cy="27432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9D9FA2"/>
                </a:solidFill>
                <a:latin typeface="Gill Sans MT" panose="020B0502020104020203" pitchFamily="34" charset="0"/>
              </a:defRPr>
            </a:lvl1pPr>
          </a:lstStyle>
          <a:p>
            <a:fld id="{1DF564EB-1DD8-4FE5-A58A-72F050F7C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DA72BA8-445D-434E-A4FE-D868808660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39000" y="2400300"/>
            <a:ext cx="4114801" cy="30575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B0282CD-A7AA-4171-9E6B-CE545EDB41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19229" y="6409673"/>
            <a:ext cx="6307667" cy="274320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rgbClr val="58595B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691761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EC622431-0E01-4D8C-A0BA-F7FF217C2586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838200" y="1704975"/>
            <a:ext cx="10515600" cy="43815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91463E-6750-4594-B83F-6C81AD2EF3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83A2B-1DE3-499E-B59B-7AFBEC304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328" y="6477303"/>
            <a:ext cx="973667" cy="27432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9D9FA2"/>
                </a:solidFill>
                <a:latin typeface="Gill Sans MT" panose="020B0502020104020203" pitchFamily="34" charset="0"/>
              </a:defRPr>
            </a:lvl1pPr>
          </a:lstStyle>
          <a:p>
            <a:fld id="{1DF564EB-1DD8-4FE5-A58A-72F050F7C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1D429C-2DF3-4DA4-BE32-7DCD47FA40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19229" y="6409673"/>
            <a:ext cx="6307667" cy="274320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rgbClr val="58595B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237904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7.emf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6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84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30" r:id="rId3"/>
    <p:sldLayoutId id="214748374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DC523E-FCF7-40F9-BE58-AE981CFA9DCD}"/>
              </a:ext>
            </a:extLst>
          </p:cNvPr>
          <p:cNvSpPr/>
          <p:nvPr userDrawn="1"/>
        </p:nvSpPr>
        <p:spPr>
          <a:xfrm>
            <a:off x="0" y="0"/>
            <a:ext cx="12192000" cy="1245870"/>
          </a:xfrm>
          <a:prstGeom prst="rect">
            <a:avLst/>
          </a:prstGeom>
          <a:solidFill>
            <a:srgbClr val="0D62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8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3B03878-0C76-4A5E-84B7-355FCD2C118C}"/>
              </a:ext>
            </a:extLst>
          </p:cNvPr>
          <p:cNvCxnSpPr>
            <a:cxnSpLocks/>
          </p:cNvCxnSpPr>
          <p:nvPr userDrawn="1"/>
        </p:nvCxnSpPr>
        <p:spPr>
          <a:xfrm>
            <a:off x="-15240" y="1300136"/>
            <a:ext cx="12207240" cy="0"/>
          </a:xfrm>
          <a:prstGeom prst="line">
            <a:avLst/>
          </a:prstGeom>
          <a:ln w="38100">
            <a:solidFill>
              <a:srgbClr val="0832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7B4491-AFF5-462E-940B-526F13582545}"/>
              </a:ext>
            </a:extLst>
          </p:cNvPr>
          <p:cNvCxnSpPr>
            <a:cxnSpLocks/>
          </p:cNvCxnSpPr>
          <p:nvPr userDrawn="1"/>
        </p:nvCxnSpPr>
        <p:spPr>
          <a:xfrm>
            <a:off x="-10160" y="1363980"/>
            <a:ext cx="12202160" cy="0"/>
          </a:xfrm>
          <a:prstGeom prst="line">
            <a:avLst/>
          </a:prstGeom>
          <a:ln w="38100">
            <a:solidFill>
              <a:srgbClr val="D36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49A78B44-124B-4C15-9A93-7FFF8A0979C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506" y="6366617"/>
            <a:ext cx="2364397" cy="34945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9FA018-7F3B-48CC-A596-481E75553686}"/>
              </a:ext>
            </a:extLst>
          </p:cNvPr>
          <p:cNvCxnSpPr>
            <a:cxnSpLocks/>
          </p:cNvCxnSpPr>
          <p:nvPr userDrawn="1"/>
        </p:nvCxnSpPr>
        <p:spPr>
          <a:xfrm flipV="1">
            <a:off x="9389341" y="6366616"/>
            <a:ext cx="0" cy="34491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CE8DA8-77AF-4E6D-82D6-BECAAE313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7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3CAAD-6BFC-4484-B797-1610BFDF4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24029"/>
            <a:ext cx="10515600" cy="4452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F01EB3C-AF2B-4B08-90C0-80B8646920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328" y="6477303"/>
            <a:ext cx="973667" cy="274320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Gill Sans MT" panose="020B0502020104020203" pitchFamily="34" charset="0"/>
              </a:defRPr>
            </a:lvl1pPr>
          </a:lstStyle>
          <a:p>
            <a:fld id="{1DF564EB-1DD8-4FE5-A58A-72F050F7C6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82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694" r:id="rId2"/>
    <p:sldLayoutId id="2147483696" r:id="rId3"/>
    <p:sldLayoutId id="2147483705" r:id="rId4"/>
    <p:sldLayoutId id="2147483703" r:id="rId5"/>
    <p:sldLayoutId id="2147483706" r:id="rId6"/>
    <p:sldLayoutId id="2147483704" r:id="rId7"/>
    <p:sldLayoutId id="2147483707" r:id="rId8"/>
    <p:sldLayoutId id="2147483691" r:id="rId9"/>
    <p:sldLayoutId id="2147483753" r:id="rId10"/>
    <p:sldLayoutId id="2147483762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8325A"/>
        </a:buClr>
        <a:buFont typeface="Arial" panose="020B0604020202020204" pitchFamily="34" charset="0"/>
        <a:buChar char="•"/>
        <a:defRPr sz="2400" kern="1200">
          <a:solidFill>
            <a:srgbClr val="08325A"/>
          </a:solidFill>
          <a:latin typeface="Gill Sans MT" panose="020B05020201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8325A"/>
        </a:buClr>
        <a:buFont typeface="Wingdings" panose="05000000000000000000" pitchFamily="2" charset="2"/>
        <a:buChar char="§"/>
        <a:defRPr sz="2000" kern="1200">
          <a:solidFill>
            <a:srgbClr val="08325A"/>
          </a:solidFill>
          <a:latin typeface="Gill Sans MT" panose="020B05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8325A"/>
        </a:buClr>
        <a:buFont typeface="Arial" panose="020B0604020202020204" pitchFamily="34" charset="0"/>
        <a:buChar char="•"/>
        <a:defRPr sz="1800" kern="1200">
          <a:solidFill>
            <a:srgbClr val="08325A"/>
          </a:soli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8325A"/>
        </a:buClr>
        <a:buFont typeface="Wingdings" panose="05000000000000000000" pitchFamily="2" charset="2"/>
        <a:buChar char="§"/>
        <a:defRPr sz="1800" kern="1200">
          <a:solidFill>
            <a:srgbClr val="08325A"/>
          </a:solidFill>
          <a:latin typeface="Gill Sans MT" panose="020B05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8325A"/>
        </a:buClr>
        <a:buFont typeface="Arial" panose="020B0604020202020204" pitchFamily="34" charset="0"/>
        <a:buChar char="-"/>
        <a:defRPr sz="1800" kern="1200">
          <a:solidFill>
            <a:srgbClr val="08325A"/>
          </a:solidFill>
          <a:latin typeface="Gill Sans MT" panose="020B05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C2F9172-63DE-49C3-82BC-F9F55B916827}"/>
              </a:ext>
            </a:extLst>
          </p:cNvPr>
          <p:cNvSpPr/>
          <p:nvPr userDrawn="1"/>
        </p:nvSpPr>
        <p:spPr>
          <a:xfrm>
            <a:off x="0" y="0"/>
            <a:ext cx="12192000" cy="1245870"/>
          </a:xfrm>
          <a:prstGeom prst="rect">
            <a:avLst/>
          </a:prstGeom>
          <a:solidFill>
            <a:srgbClr val="0D62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17E039-CBE5-412C-A144-C96561CCE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7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476619-3D0C-4E14-9D82-2E01195D1241}"/>
              </a:ext>
            </a:extLst>
          </p:cNvPr>
          <p:cNvCxnSpPr>
            <a:cxnSpLocks/>
          </p:cNvCxnSpPr>
          <p:nvPr userDrawn="1"/>
        </p:nvCxnSpPr>
        <p:spPr>
          <a:xfrm>
            <a:off x="-15240" y="1291590"/>
            <a:ext cx="12207240" cy="0"/>
          </a:xfrm>
          <a:prstGeom prst="line">
            <a:avLst/>
          </a:prstGeom>
          <a:ln w="38100">
            <a:solidFill>
              <a:srgbClr val="0832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53BF38F-05A7-4423-A240-24F93D956AA5}"/>
              </a:ext>
            </a:extLst>
          </p:cNvPr>
          <p:cNvCxnSpPr>
            <a:cxnSpLocks/>
          </p:cNvCxnSpPr>
          <p:nvPr userDrawn="1"/>
        </p:nvCxnSpPr>
        <p:spPr>
          <a:xfrm>
            <a:off x="-10160" y="1363980"/>
            <a:ext cx="12202160" cy="0"/>
          </a:xfrm>
          <a:prstGeom prst="line">
            <a:avLst/>
          </a:prstGeom>
          <a:ln w="38100">
            <a:solidFill>
              <a:srgbClr val="D36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A22C6D2-1B48-4A31-9BA6-84B8CAE52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328" y="6477303"/>
            <a:ext cx="973667" cy="274320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Gill Sans MT" panose="020B0502020104020203" pitchFamily="34" charset="0"/>
              </a:defRPr>
            </a:lvl1pPr>
          </a:lstStyle>
          <a:p>
            <a:fld id="{1DF564EB-1DD8-4FE5-A58A-72F050F7C6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69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4" descr="HHRWS-4C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85" y="273051"/>
            <a:ext cx="2010833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1" y="1600200"/>
            <a:ext cx="11182351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Click to edit Master text styles</a:t>
            </a:r>
          </a:p>
          <a:p>
            <a:pPr lvl="1"/>
            <a:endParaRPr lang="en-US" altLang="en-US"/>
          </a:p>
          <a:p>
            <a:pPr lvl="1"/>
            <a:endParaRPr lang="en-US" altLang="en-US"/>
          </a:p>
          <a:p>
            <a:pPr lvl="1"/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0" y="6373813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72CED3A3-57E7-4931-8828-9423E6D4AA81}" type="datetime1">
              <a:rPr lang="en-US"/>
              <a:pPr>
                <a:defRPr/>
              </a:pPr>
              <a:t>11/16/2021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76184" y="6376988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6285" y="6376988"/>
            <a:ext cx="292523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 algn="r">
              <a:defRPr/>
            </a:pPr>
            <a:fld id="{48A7C585-63C5-4B35-A1C7-9210C5D6FD89}" type="slidenum">
              <a:rPr lang="en-US"/>
              <a:pPr algn="r">
                <a:defRPr/>
              </a:pPr>
              <a:t>‹#›</a:t>
            </a:fld>
            <a:endParaRPr lang="en-US" dirty="0"/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43200" y="228600"/>
            <a:ext cx="904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2" name="Text Box 226"/>
          <p:cNvSpPr txBox="1">
            <a:spLocks noChangeArrowheads="1"/>
          </p:cNvSpPr>
          <p:nvPr userDrawn="1"/>
        </p:nvSpPr>
        <p:spPr bwMode="auto">
          <a:xfrm>
            <a:off x="304800" y="381000"/>
            <a:ext cx="314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altLang="en-US" sz="2400" dirty="0">
              <a:solidFill>
                <a:srgbClr val="003366"/>
              </a:solidFill>
              <a:latin typeface="Times New Roman" pitchFamily="18" charset="0"/>
            </a:endParaRPr>
          </a:p>
        </p:txBody>
      </p:sp>
      <p:sp>
        <p:nvSpPr>
          <p:cNvPr id="1033" name="Rectangle 228"/>
          <p:cNvSpPr>
            <a:spLocks noChangeArrowheads="1"/>
          </p:cNvSpPr>
          <p:nvPr userDrawn="1"/>
        </p:nvSpPr>
        <p:spPr bwMode="auto">
          <a:xfrm>
            <a:off x="5378451" y="2719388"/>
            <a:ext cx="12192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algn="r" eaLnBrk="1" hangingPunct="1">
              <a:defRPr/>
            </a:pPr>
            <a:endParaRPr lang="en-US" altLang="en-US" sz="2400" dirty="0">
              <a:solidFill>
                <a:srgbClr val="003366"/>
              </a:solidFill>
              <a:latin typeface="Times New Roman" pitchFamily="18" charset="0"/>
            </a:endParaRPr>
          </a:p>
        </p:txBody>
      </p:sp>
      <p:sp>
        <p:nvSpPr>
          <p:cNvPr id="1034" name="Line 233"/>
          <p:cNvSpPr>
            <a:spLocks noChangeShapeType="1"/>
          </p:cNvSpPr>
          <p:nvPr userDrawn="1"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57150">
            <a:solidFill>
              <a:srgbClr val="007DC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algn="r"/>
            <a:endParaRPr lang="en-US" sz="2400" dirty="0">
              <a:solidFill>
                <a:srgbClr val="003366"/>
              </a:solidFill>
              <a:latin typeface="Palatin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97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2000">
          <a:solidFill>
            <a:srgbClr val="000000"/>
          </a:solidFill>
          <a:latin typeface="+mn-lt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Calibri" pitchFamily="34" charset="0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Wingdings" pitchFamily="2" charset="2"/>
        <a:buChar char="w"/>
        <a:defRPr sz="2000">
          <a:solidFill>
            <a:schemeClr val="tx1"/>
          </a:solidFill>
          <a:latin typeface="Calibri" pitchFamily="34" charset="0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4" descr="HHRWS-4C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85" y="273051"/>
            <a:ext cx="2010833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1" y="1600200"/>
            <a:ext cx="11182351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Click to edit Master text styles</a:t>
            </a:r>
          </a:p>
          <a:p>
            <a:pPr lvl="1"/>
            <a:endParaRPr lang="en-US" altLang="en-US"/>
          </a:p>
          <a:p>
            <a:pPr lvl="1"/>
            <a:endParaRPr lang="en-US" altLang="en-US"/>
          </a:p>
          <a:p>
            <a:pPr lvl="1"/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0" y="6373813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CED3A3-57E7-4931-8828-9423E6D4AA81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11/16/2021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76184" y="6376988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6285" y="6376988"/>
            <a:ext cx="292523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48A7C585-63C5-4B35-A1C7-9210C5D6FD89}" type="slidenum">
              <a:rPr lang="en-US"/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43200" y="228600"/>
            <a:ext cx="904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2" name="Text Box 226"/>
          <p:cNvSpPr txBox="1">
            <a:spLocks noChangeArrowheads="1"/>
          </p:cNvSpPr>
          <p:nvPr userDrawn="1"/>
        </p:nvSpPr>
        <p:spPr bwMode="auto">
          <a:xfrm>
            <a:off x="304800" y="381000"/>
            <a:ext cx="314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2400" dirty="0">
              <a:solidFill>
                <a:srgbClr val="003366"/>
              </a:solidFill>
              <a:latin typeface="Times New Roman" pitchFamily="18" charset="0"/>
            </a:endParaRPr>
          </a:p>
        </p:txBody>
      </p:sp>
      <p:sp>
        <p:nvSpPr>
          <p:cNvPr id="1033" name="Rectangle 228"/>
          <p:cNvSpPr>
            <a:spLocks noChangeArrowheads="1"/>
          </p:cNvSpPr>
          <p:nvPr userDrawn="1"/>
        </p:nvSpPr>
        <p:spPr bwMode="auto">
          <a:xfrm>
            <a:off x="5378451" y="2719388"/>
            <a:ext cx="12192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 dirty="0">
              <a:solidFill>
                <a:srgbClr val="003366"/>
              </a:solidFill>
              <a:latin typeface="Times New Roman" pitchFamily="18" charset="0"/>
            </a:endParaRPr>
          </a:p>
        </p:txBody>
      </p:sp>
      <p:sp>
        <p:nvSpPr>
          <p:cNvPr id="1034" name="Line 233"/>
          <p:cNvSpPr>
            <a:spLocks noChangeShapeType="1"/>
          </p:cNvSpPr>
          <p:nvPr userDrawn="1"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57150">
            <a:solidFill>
              <a:srgbClr val="007DC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3366"/>
              </a:solidFill>
              <a:latin typeface="Palatin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65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2000">
          <a:solidFill>
            <a:srgbClr val="000000"/>
          </a:solidFill>
          <a:latin typeface="+mn-lt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Calibri" pitchFamily="34" charset="0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Wingdings" pitchFamily="2" charset="2"/>
        <a:buChar char="w"/>
        <a:defRPr sz="2000">
          <a:solidFill>
            <a:schemeClr val="tx1"/>
          </a:solidFill>
          <a:latin typeface="Calibri" pitchFamily="34" charset="0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407960"/>
            <a:ext cx="12192000" cy="54500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Whitney Book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365337"/>
          </a:xfrm>
          <a:prstGeom prst="rect">
            <a:avLst/>
          </a:prstGeom>
          <a:gradFill>
            <a:gsLst>
              <a:gs pos="0">
                <a:schemeClr val="tx2"/>
              </a:gs>
              <a:gs pos="90000">
                <a:schemeClr val="accent4">
                  <a:lumMod val="10000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Whitney Book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2971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Whitney Book" charset="0"/>
              </a:defRPr>
            </a:lvl1pPr>
          </a:lstStyle>
          <a:p>
            <a:fld id="{059D3629-6D3E-6943-871B-528DFC8F799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9534" y="6195563"/>
            <a:ext cx="2212932" cy="525912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704" y="-99222"/>
            <a:ext cx="2357504" cy="18744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1296" y="179149"/>
            <a:ext cx="1076576" cy="1049661"/>
          </a:xfrm>
          <a:prstGeom prst="rect">
            <a:avLst/>
          </a:prstGeom>
        </p:spPr>
      </p:pic>
      <p:cxnSp>
        <p:nvCxnSpPr>
          <p:cNvPr id="18" name="Straight Connector 17"/>
          <p:cNvCxnSpPr/>
          <p:nvPr userDrawn="1"/>
        </p:nvCxnSpPr>
        <p:spPr>
          <a:xfrm>
            <a:off x="0" y="6257200"/>
            <a:ext cx="12192000" cy="0"/>
          </a:xfrm>
          <a:prstGeom prst="line">
            <a:avLst/>
          </a:prstGeom>
          <a:ln w="349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2005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hyperlink" Target="mailto:TFrancis@BAWSCA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01DB8D-D15D-4B0C-9199-D332807EC1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7389" y="3279351"/>
            <a:ext cx="4448941" cy="2795629"/>
          </a:xfrm>
        </p:spPr>
        <p:txBody>
          <a:bodyPr/>
          <a:lstStyle/>
          <a:p>
            <a:endParaRPr lang="en-US" sz="400" dirty="0"/>
          </a:p>
          <a:p>
            <a:r>
              <a:rPr lang="en-US" sz="2200" dirty="0"/>
              <a:t>Water Supply and Drought Update</a:t>
            </a:r>
          </a:p>
          <a:p>
            <a:r>
              <a:rPr lang="en-US" sz="2200" dirty="0"/>
              <a:t>C/CAG RMCP</a:t>
            </a:r>
          </a:p>
          <a:p>
            <a:endParaRPr lang="en-US" sz="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Tom Francis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Water Resources Manager, BAWSCA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/>
              <a:t>November 17, 2021</a:t>
            </a: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E654F-FF54-4B6A-A6C2-1DA3399285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33595"/>
            <a:ext cx="10515600" cy="747713"/>
          </a:xfrm>
        </p:spPr>
        <p:txBody>
          <a:bodyPr/>
          <a:lstStyle/>
          <a:p>
            <a:pPr marL="366713" lvl="1" indent="0">
              <a:spcAft>
                <a:spcPts val="600"/>
              </a:spcAft>
              <a:buNone/>
            </a:pPr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943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D6626BA-021F-4F52-A8B0-02CD2B13E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 dirty="0"/>
              <a:t>BAWSCA and SFPUC Taking Action to Address Drought Conditions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66342D2-C87A-481B-80E6-5E396B40A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04974"/>
            <a:ext cx="10780643" cy="4457287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Governor Newsom has asked all Californians to voluntarily reduce water use by 15 percent from 2020 levels</a:t>
            </a:r>
          </a:p>
          <a:p>
            <a:r>
              <a:rPr lang="en-US" dirty="0"/>
              <a:t>BAWSCA and SFPUC strongly support Governor’s request for increased conservation</a:t>
            </a:r>
          </a:p>
          <a:p>
            <a:r>
              <a:rPr lang="en-US" dirty="0"/>
              <a:t>Next week, SFPUC Commission to consider declaring a Water Shortage Emergency and required 10% system-wide reductions from 2019/20 levels</a:t>
            </a:r>
          </a:p>
          <a:p>
            <a:r>
              <a:rPr lang="en-US" dirty="0"/>
              <a:t>If this Winter remains dry, the SFPUC will likely consider further action to reduce water use</a:t>
            </a:r>
            <a:endParaRPr lang="en-US" strike="sngStrike" dirty="0"/>
          </a:p>
          <a:p>
            <a:pPr lvl="1"/>
            <a:r>
              <a:rPr lang="en-US" dirty="0"/>
              <a:t>Possibility of mandatory cutbacks</a:t>
            </a:r>
          </a:p>
          <a:p>
            <a:pPr lvl="1"/>
            <a:r>
              <a:rPr lang="en-US" dirty="0"/>
              <a:t>SFPUC will pursue water transfers and the completion of existing capital water supply projects</a:t>
            </a:r>
          </a:p>
          <a:p>
            <a:r>
              <a:rPr lang="en-US" dirty="0"/>
              <a:t>BAWSCA and SFPUC closely monitoring State Water Board actions related to water rights curtailments and will respond accordingly</a:t>
            </a:r>
          </a:p>
          <a:p>
            <a:pPr lvl="1"/>
            <a:r>
              <a:rPr lang="en-US" dirty="0"/>
              <a:t>SFPUC’s water rights have formally been curtailed at this time</a:t>
            </a:r>
          </a:p>
          <a:p>
            <a:pPr lvl="1"/>
            <a:r>
              <a:rPr lang="en-US" dirty="0"/>
              <a:t>If that curtailment is extended, it could prevent the ability to store rainfall / runoff during the coming winter, impacting supplies available next year</a:t>
            </a:r>
          </a:p>
          <a:p>
            <a:r>
              <a:rPr lang="en-US" dirty="0"/>
              <a:t>BAWSCA and SFPUC increasing education and outreach to the water customers regarding the need to conserve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F70BE8-32E9-42EA-9D24-17DA7BF05F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356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0CF0C-645C-4ABA-B11A-139B902A5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SFPUC’s Long Term Vulnerability Assessment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0C535E-DD49-4877-BC21-CBB8DCC2B7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5EF8FE-1AA8-41DD-9087-1B344C81F3C6}"/>
              </a:ext>
            </a:extLst>
          </p:cNvPr>
          <p:cNvSpPr txBox="1"/>
          <p:nvPr/>
        </p:nvSpPr>
        <p:spPr>
          <a:xfrm>
            <a:off x="6904741" y="2266708"/>
            <a:ext cx="48443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8325A"/>
                </a:solidFill>
              </a:rPr>
              <a:t>The LTVA is a </a:t>
            </a:r>
            <a:r>
              <a:rPr lang="en-US" dirty="0" err="1">
                <a:solidFill>
                  <a:srgbClr val="08325A"/>
                </a:solidFill>
              </a:rPr>
              <a:t>collobrative</a:t>
            </a:r>
            <a:r>
              <a:rPr lang="en-US" dirty="0">
                <a:solidFill>
                  <a:srgbClr val="08325A"/>
                </a:solidFill>
              </a:rPr>
              <a:t> effort between the SFPUC’s water systems experts, academic researchers and top climate scientists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A5682"/>
                </a:solidFill>
              </a:rPr>
              <a:t>Study sponsored by the Water Research Foundation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A5682"/>
                </a:solidFill>
              </a:rPr>
              <a:t>Study led by the University of </a:t>
            </a:r>
            <a:r>
              <a:rPr lang="en-US" dirty="0" err="1">
                <a:solidFill>
                  <a:srgbClr val="0A5682"/>
                </a:solidFill>
              </a:rPr>
              <a:t>Massassuchests</a:t>
            </a:r>
            <a:r>
              <a:rPr lang="en-US" dirty="0">
                <a:solidFill>
                  <a:srgbClr val="08325A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8325A"/>
                </a:solidFill>
              </a:rPr>
              <a:t>Study is proposed to be released to the public in mid to late November 2021</a:t>
            </a:r>
          </a:p>
          <a:p>
            <a:endParaRPr lang="en-US" dirty="0">
              <a:solidFill>
                <a:srgbClr val="08325A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4ECC43-5C02-4247-9B77-0512CE681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66" y="2100861"/>
            <a:ext cx="6024956" cy="274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63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0CF0C-645C-4ABA-B11A-139B902A5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Long Term Vulnerability Assessment – Approach and Considerations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0C535E-DD49-4877-BC21-CBB8DCC2B7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5EF8FE-1AA8-41DD-9087-1B344C81F3C6}"/>
              </a:ext>
            </a:extLst>
          </p:cNvPr>
          <p:cNvSpPr txBox="1"/>
          <p:nvPr/>
        </p:nvSpPr>
        <p:spPr>
          <a:xfrm>
            <a:off x="719642" y="1490009"/>
            <a:ext cx="1092981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8325A"/>
                </a:solidFill>
              </a:rPr>
              <a:t>Approach: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8325A"/>
                </a:solidFill>
              </a:rPr>
              <a:t>Provide a comprehensive understanding of water system performance under a wide range of uncertainties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8325A"/>
                </a:solidFill>
              </a:rPr>
              <a:t>Explore a range of plausible futures rather than relying on a “best guess” prediction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8325A"/>
                </a:solidFill>
              </a:rPr>
              <a:t>Focus on addressing vulnerabilities and building robustness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8325A"/>
                </a:solidFill>
              </a:rPr>
              <a:t>Provide a framework for evaluating water supply portfolios and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8325A"/>
              </a:solidFill>
            </a:endParaRPr>
          </a:p>
          <a:p>
            <a:r>
              <a:rPr lang="en-US" dirty="0">
                <a:solidFill>
                  <a:srgbClr val="08325A"/>
                </a:solidFill>
              </a:rPr>
              <a:t>Climate change considerations: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8325A"/>
                </a:solidFill>
              </a:rPr>
              <a:t>Effect of warming (possible temperature change) on local and Tuolumne watersheds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8325A"/>
                </a:solidFill>
              </a:rPr>
              <a:t>Effect of changes to precipitation on local and Tuolumne watersheds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8325A"/>
              </a:solidFill>
            </a:endParaRPr>
          </a:p>
          <a:p>
            <a:r>
              <a:rPr lang="en-US" dirty="0">
                <a:solidFill>
                  <a:srgbClr val="08325A"/>
                </a:solidFill>
              </a:rPr>
              <a:t>Sensitivity considerations: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8325A"/>
                </a:solidFill>
              </a:rPr>
              <a:t>How does the system respond to changes in water demand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8325A"/>
                </a:solidFill>
              </a:rPr>
              <a:t>How does the system respond to new regulatory requirements (Bay-Delta Plan)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8325A"/>
                </a:solidFill>
              </a:rPr>
              <a:t>How do possible climate change scenarios impact water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8325A"/>
              </a:solidFill>
            </a:endParaRPr>
          </a:p>
          <a:p>
            <a:r>
              <a:rPr lang="en-US" dirty="0">
                <a:solidFill>
                  <a:srgbClr val="08325A"/>
                </a:solidFill>
              </a:rPr>
              <a:t>Other considerations: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8325A"/>
                </a:solidFill>
              </a:rPr>
              <a:t>Is the current infrastructure sufficient to support future 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8325A"/>
                </a:solidFill>
              </a:rPr>
              <a:t>What is the possible impact of future changes on water rates</a:t>
            </a:r>
          </a:p>
        </p:txBody>
      </p:sp>
    </p:spTree>
    <p:extLst>
      <p:ext uri="{BB962C8B-B14F-4D97-AF65-F5344CB8AC3E}">
        <p14:creationId xmlns:p14="http://schemas.microsoft.com/office/powerpoint/2010/main" val="3576263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0CF0C-645C-4ABA-B11A-139B902A5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LTVA Roll-Out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0C535E-DD49-4877-BC21-CBB8DCC2B7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33E3CF5-31BC-4683-BAA7-5B73046B442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85140" y="1536192"/>
            <a:ext cx="10007600" cy="4191000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+mn-lt"/>
                <a:cs typeface="Calibri" panose="020F0502020204030204" pitchFamily="34" charset="0"/>
              </a:rPr>
              <a:t>SFPUC held a Workshop where information was provided on the contents of the LTVA on October 29, 2021 = found at </a:t>
            </a:r>
            <a:r>
              <a:rPr lang="en-US" altLang="en-US" i="1" dirty="0">
                <a:latin typeface="+mn-lt"/>
                <a:cs typeface="Calibri" panose="020F0502020204030204" pitchFamily="34" charset="0"/>
              </a:rPr>
              <a:t>https://www.sfpuc.org/about-us/boards-commissions-committees/sfpuc-commission/agendas-minutes-resolutions-log</a:t>
            </a:r>
          </a:p>
          <a:p>
            <a:r>
              <a:rPr lang="en-US" altLang="en-US" dirty="0">
                <a:latin typeface="+mn-lt"/>
                <a:cs typeface="Calibri" panose="020F0502020204030204" pitchFamily="34" charset="0"/>
              </a:rPr>
              <a:t>Publication:</a:t>
            </a:r>
          </a:p>
          <a:p>
            <a:pPr lvl="1"/>
            <a:r>
              <a:rPr lang="en-US" altLang="en-US" dirty="0">
                <a:latin typeface="+mn-lt"/>
                <a:cs typeface="Calibri" panose="020F0502020204030204" pitchFamily="34" charset="0"/>
              </a:rPr>
              <a:t>Mid-to late November 2021</a:t>
            </a:r>
          </a:p>
          <a:p>
            <a:r>
              <a:rPr lang="en-US" altLang="en-US" dirty="0">
                <a:latin typeface="+mn-lt"/>
                <a:cs typeface="Calibri" panose="020F0502020204030204" pitchFamily="34" charset="0"/>
              </a:rPr>
              <a:t>Planned SFPUC Presentations:</a:t>
            </a:r>
          </a:p>
          <a:p>
            <a:pPr lvl="1"/>
            <a:r>
              <a:rPr lang="en-US" altLang="en-US" dirty="0">
                <a:latin typeface="+mn-lt"/>
                <a:cs typeface="Calibri" panose="020F0502020204030204" pitchFamily="34" charset="0"/>
              </a:rPr>
              <a:t>BAWSCA Board Policy Committee – December 8, 2021</a:t>
            </a:r>
          </a:p>
          <a:p>
            <a:r>
              <a:rPr lang="en-US" altLang="en-US" dirty="0">
                <a:latin typeface="+mn-lt"/>
                <a:cs typeface="Calibri" panose="020F0502020204030204" pitchFamily="34" charset="0"/>
              </a:rPr>
              <a:t>SFPUC has requested that BAWSCA not be the entity to initially present results of the study to the public, particularly while the report has yet to be published</a:t>
            </a:r>
          </a:p>
        </p:txBody>
      </p:sp>
    </p:spTree>
    <p:extLst>
      <p:ext uri="{BB962C8B-B14F-4D97-AF65-F5344CB8AC3E}">
        <p14:creationId xmlns:p14="http://schemas.microsoft.com/office/powerpoint/2010/main" val="2025854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text, grass, outdoor, camera&#10;&#10;Description automatically generated">
            <a:extLst>
              <a:ext uri="{FF2B5EF4-FFF2-40B4-BE49-F238E27FC236}">
                <a16:creationId xmlns:a16="http://schemas.microsoft.com/office/drawing/2014/main" id="{C8EFBF04-0BDD-4693-9AA2-44979BC14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10" y="1805799"/>
            <a:ext cx="7389546" cy="3866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BDDCAB4-C444-4E56-A1CE-B86F700E5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7078"/>
          </a:xfrm>
        </p:spPr>
        <p:txBody>
          <a:bodyPr>
            <a:normAutofit/>
          </a:bodyPr>
          <a:lstStyle/>
          <a:p>
            <a:r>
              <a:rPr lang="en-US" sz="3200" dirty="0"/>
              <a:t>Questions and Comments</a:t>
            </a:r>
            <a:endParaRPr lang="en-US" sz="32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E4CD7952-4A79-4B6E-807C-E400F6E6D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3005" y="1805799"/>
            <a:ext cx="313124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8325A"/>
                </a:solidFill>
              </a:rPr>
              <a:t>Tom Francis</a:t>
            </a:r>
            <a:endParaRPr lang="en-US" altLang="en-US" sz="2000" b="1" dirty="0">
              <a:solidFill>
                <a:srgbClr val="08325A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solidFill>
                  <a:srgbClr val="08325A"/>
                </a:solidFill>
                <a:hlinkClick r:id="rId4"/>
              </a:rPr>
              <a:t>TFrancis@BAWSCA.org</a:t>
            </a:r>
            <a:endParaRPr lang="en-US" altLang="en-US" sz="2000" b="1" dirty="0">
              <a:solidFill>
                <a:srgbClr val="08325A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solidFill>
                  <a:srgbClr val="08325A"/>
                </a:solidFill>
              </a:rPr>
              <a:t>Cell:  (510) 944-4392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5B3579E-F363-4D88-B4CD-EE8CD2604F3D}"/>
              </a:ext>
            </a:extLst>
          </p:cNvPr>
          <p:cNvSpPr txBox="1">
            <a:spLocks/>
          </p:cNvSpPr>
          <p:nvPr/>
        </p:nvSpPr>
        <p:spPr>
          <a:xfrm>
            <a:off x="846328" y="6477303"/>
            <a:ext cx="973667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rgbClr val="9D9FA2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F564EB-1DD8-4FE5-A58A-72F050F7C65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579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A6A62-EAC3-481E-B3E2-966F21828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900" dirty="0"/>
              <a:t>California Drought Monitor – Most of California is in an Extreme or Exceptional Drought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59C848C-1A79-4E58-BB30-1A3833677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328" y="6477303"/>
            <a:ext cx="973667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rgbClr val="9D9FA2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F564EB-1DD8-4FE5-A58A-72F050F7C654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424C36-2DDA-4824-B2F4-3B5BE6FDF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274" y="1533525"/>
            <a:ext cx="4512365" cy="51700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4AB475-1CCD-4405-A7A3-2340D58AA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597" y="1533525"/>
            <a:ext cx="3543300" cy="3790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817DF5-34A8-490D-B299-B40D9D99D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0363" y="5183068"/>
            <a:ext cx="3921511" cy="112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08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2BC11EF-1574-4928-A096-E5AF148BB073}"/>
              </a:ext>
            </a:extLst>
          </p:cNvPr>
          <p:cNvSpPr txBox="1">
            <a:spLocks/>
          </p:cNvSpPr>
          <p:nvPr/>
        </p:nvSpPr>
        <p:spPr>
          <a:xfrm>
            <a:off x="323193" y="212726"/>
            <a:ext cx="10515600" cy="747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8325A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8325A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325A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08325A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325A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8325A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325A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08325A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325A"/>
              </a:buClr>
              <a:buFont typeface="Arial" panose="020B0604020202020204" pitchFamily="34" charset="0"/>
              <a:buChar char="-"/>
              <a:defRPr sz="1800" kern="1200">
                <a:solidFill>
                  <a:srgbClr val="08325A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900" dirty="0">
                <a:solidFill>
                  <a:schemeClr val="bg1"/>
                </a:solidFill>
              </a:rPr>
              <a:t>Reservoir Conditions in Large</a:t>
            </a:r>
          </a:p>
          <a:p>
            <a:pPr marL="0" indent="0">
              <a:buNone/>
            </a:pPr>
            <a:r>
              <a:rPr lang="en-US" sz="2900" dirty="0">
                <a:solidFill>
                  <a:schemeClr val="bg1"/>
                </a:solidFill>
              </a:rPr>
              <a:t>California Reservoirs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944B14-F5B1-46C0-9866-EFBC16F5943F}"/>
              </a:ext>
            </a:extLst>
          </p:cNvPr>
          <p:cNvSpPr txBox="1"/>
          <p:nvPr/>
        </p:nvSpPr>
        <p:spPr>
          <a:xfrm>
            <a:off x="593834" y="1981200"/>
            <a:ext cx="34316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Storage conditions in large California reservoirs. Lake Shasta, Lake Oroville, Folsom Lake, San Luis Reservoir are at historic lows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4AC51A-9F3C-46B9-A6F3-213E30900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016" y="0"/>
            <a:ext cx="5967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1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6CC64D-660B-4668-944C-215B5AA81B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3" t="1623" r="803"/>
          <a:stretch/>
        </p:blipFill>
        <p:spPr>
          <a:xfrm>
            <a:off x="1997766" y="1426796"/>
            <a:ext cx="7066722" cy="5323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E46F32-CE3A-46A6-AC28-3D4882CE4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 dirty="0"/>
              <a:t>SF Regional Water System Storage as of November 15,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98529-A724-429F-B176-452C5B72E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328" y="6477303"/>
            <a:ext cx="973667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rgbClr val="9D9FA2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F564EB-1DD8-4FE5-A58A-72F050F7C65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E549D6F-06C0-4885-95BB-6ACBF396B69C}"/>
              </a:ext>
            </a:extLst>
          </p:cNvPr>
          <p:cNvSpPr/>
          <p:nvPr/>
        </p:nvSpPr>
        <p:spPr>
          <a:xfrm>
            <a:off x="6404189" y="3965713"/>
            <a:ext cx="1775637" cy="2981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2CE0AF6-B440-4246-8F8D-D75CC46F4EDF}"/>
              </a:ext>
            </a:extLst>
          </p:cNvPr>
          <p:cNvSpPr/>
          <p:nvPr/>
        </p:nvSpPr>
        <p:spPr>
          <a:xfrm>
            <a:off x="6404188" y="6179129"/>
            <a:ext cx="1775637" cy="2981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772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8190E-99FE-414B-AC05-DCC41536B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 dirty="0"/>
              <a:t>Year to Date Precipitation as of November 11,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201F9-6516-449D-A84A-032A59E0D4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Upcountry 6-Station Precipitation Index</a:t>
            </a:r>
          </a:p>
          <a:p>
            <a:r>
              <a:rPr lang="en-US" dirty="0"/>
              <a:t>Average Annual Total:  36.68 inches</a:t>
            </a:r>
          </a:p>
          <a:p>
            <a:r>
              <a:rPr lang="en-US" dirty="0"/>
              <a:t>YTD Total:  7.25 inches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635EE2-E8C5-4937-A104-A3A0C30B94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Bay Area 7-Station Precipitation Index</a:t>
            </a:r>
          </a:p>
          <a:p>
            <a:r>
              <a:rPr lang="en-US" dirty="0"/>
              <a:t>Average Annual Total:  22.80 inches</a:t>
            </a:r>
          </a:p>
          <a:p>
            <a:r>
              <a:rPr lang="en-US" dirty="0"/>
              <a:t>YTD Total:  7.95 inches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324BE7-8737-4EBA-BE9F-27E9B8DA52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8C9F131-7960-4774-B8C4-BEE619C96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328" y="6477303"/>
            <a:ext cx="973667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rgbClr val="9D9FA2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F564EB-1DD8-4FE5-A58A-72F050F7C65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D8A9D2-34C2-45DD-B0F0-814B88E49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64" y="3059440"/>
            <a:ext cx="5409038" cy="3100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193BD1-4A45-4E57-9631-B91A20A44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062" y="2999483"/>
            <a:ext cx="5704255" cy="322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96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4776F74-6BAE-4839-A699-16E0885FD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Precipitation Forecast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0A9356-DB0E-44E6-B207-EC9476259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347" y="1425575"/>
            <a:ext cx="7426739" cy="534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47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DCBF8-76B2-41DA-AD36-5DB2D5BF8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900" dirty="0"/>
              <a:t>Regional Water System Customers are Responding to Drought and Using Less Water in 2021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1BB7BF-0A7D-4DCA-983F-B4325D8807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934D5A-4E4E-48FE-A079-5DA782CC8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53" y="1447227"/>
            <a:ext cx="8488696" cy="531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93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C2A1625-5831-477C-B907-941066A0B0A4}"/>
              </a:ext>
            </a:extLst>
          </p:cNvPr>
          <p:cNvSpPr/>
          <p:nvPr/>
        </p:nvSpPr>
        <p:spPr>
          <a:xfrm>
            <a:off x="8655050" y="6324600"/>
            <a:ext cx="201295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8E6B00B-D606-44DC-9DBC-AF60A23658F3}"/>
              </a:ext>
            </a:extLst>
          </p:cNvPr>
          <p:cNvGraphicFramePr>
            <a:graphicFrameLocks/>
          </p:cNvGraphicFramePr>
          <p:nvPr/>
        </p:nvGraphicFramePr>
        <p:xfrm>
          <a:off x="838200" y="1648047"/>
          <a:ext cx="10857614" cy="4905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8917" name="TextBox 4">
            <a:extLst>
              <a:ext uri="{FF2B5EF4-FFF2-40B4-BE49-F238E27FC236}">
                <a16:creationId xmlns:a16="http://schemas.microsoft.com/office/drawing/2014/main" id="{3C55C082-6E7C-419F-B25F-F4D1F190E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1590" y="2206783"/>
            <a:ext cx="411850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/>
              <a:t>26.5% Cumulative Savings from 2013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AD69054-01C8-4C30-97D3-36C2761D8554}"/>
              </a:ext>
            </a:extLst>
          </p:cNvPr>
          <p:cNvCxnSpPr>
            <a:cxnSpLocks/>
          </p:cNvCxnSpPr>
          <p:nvPr/>
        </p:nvCxnSpPr>
        <p:spPr>
          <a:xfrm flipH="1">
            <a:off x="9714425" y="2511583"/>
            <a:ext cx="343973" cy="63448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27C0D33F-1636-4264-A745-56D054806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/>
              <a:t>Water Customers Achieved 26.5% Cumulative Savings During Last Drought (June 2015 - Feb. 2016)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236B59B3-6FC1-479A-97B0-91440A7F8F12}"/>
              </a:ext>
            </a:extLst>
          </p:cNvPr>
          <p:cNvSpPr txBox="1">
            <a:spLocks/>
          </p:cNvSpPr>
          <p:nvPr/>
        </p:nvSpPr>
        <p:spPr>
          <a:xfrm>
            <a:off x="846328" y="6477303"/>
            <a:ext cx="973667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7D70542-CE69-4780-8DA5-467F55D8056D}" type="slidenum">
              <a:rPr lang="en-US" altLang="en-US" sz="1100" smtClean="0">
                <a:solidFill>
                  <a:schemeClr val="bg1">
                    <a:lumMod val="65000"/>
                  </a:schemeClr>
                </a:solidFill>
              </a:rPr>
              <a:pPr>
                <a:defRPr/>
              </a:pPr>
              <a:t>8</a:t>
            </a:fld>
            <a:r>
              <a:rPr lang="en-US" altLang="en-US" sz="1100" dirty="0">
                <a:solidFill>
                  <a:schemeClr val="bg1">
                    <a:lumMod val="65000"/>
                  </a:schemeClr>
                </a:solidFill>
              </a:rPr>
              <a:t>/12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DACDD716-262F-478A-86FE-6ED2CD0738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2084" y="228600"/>
            <a:ext cx="10293604" cy="838200"/>
          </a:xfrm>
        </p:spPr>
        <p:txBody>
          <a:bodyPr/>
          <a:lstStyle/>
          <a:p>
            <a:r>
              <a:rPr lang="en-US" altLang="en-US" sz="3200" dirty="0">
                <a:latin typeface="+mj-lt"/>
                <a:cs typeface="Calibri" panose="020F0502020204030204" pitchFamily="34" charset="0"/>
              </a:rPr>
              <a:t>Effects of Tuolumne River Diversion Curtailments</a:t>
            </a:r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E1094F5F-7476-401A-BD0F-A5B6B89373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85140" y="1536192"/>
            <a:ext cx="10007600" cy="4191000"/>
          </a:xfrm>
        </p:spPr>
        <p:txBody>
          <a:bodyPr>
            <a:normAutofit fontScale="92500"/>
          </a:bodyPr>
          <a:lstStyle/>
          <a:p>
            <a:r>
              <a:rPr lang="en-US" altLang="en-US" dirty="0">
                <a:latin typeface="+mn-lt"/>
                <a:cs typeface="Calibri" panose="020F0502020204030204" pitchFamily="34" charset="0"/>
              </a:rPr>
              <a:t>Went into effect for our Tuolumne River diversions on August 20</a:t>
            </a:r>
          </a:p>
          <a:p>
            <a:r>
              <a:rPr lang="en-US" altLang="en-US" dirty="0">
                <a:latin typeface="+mn-lt"/>
                <a:cs typeface="Calibri" panose="020F0502020204030204" pitchFamily="34" charset="0"/>
              </a:rPr>
              <a:t>The curtailments eliminate access to the Water Bank in Don Pedro</a:t>
            </a:r>
          </a:p>
          <a:p>
            <a:r>
              <a:rPr lang="en-US" altLang="en-US" dirty="0">
                <a:latin typeface="+mn-lt"/>
                <a:cs typeface="Calibri" panose="020F0502020204030204" pitchFamily="34" charset="0"/>
              </a:rPr>
              <a:t>SFPUC is meeting all of the curtailment obligations by releasing water from Cherry Lake and Lake Eleanor so that we can divert water into Hetch Hetchy</a:t>
            </a:r>
          </a:p>
          <a:p>
            <a:r>
              <a:rPr lang="en-US" altLang="en-US" dirty="0">
                <a:latin typeface="+mn-lt"/>
                <a:cs typeface="Calibri" panose="020F0502020204030204" pitchFamily="34" charset="0"/>
              </a:rPr>
              <a:t>SFPUC has requested a Health and Safety exception for diversions allowing us to divert enough water to supply 55 GPCD to our entire service area (there are conditions)</a:t>
            </a:r>
          </a:p>
          <a:p>
            <a:r>
              <a:rPr lang="en-US" altLang="en-US" dirty="0">
                <a:latin typeface="+mn-lt"/>
                <a:cs typeface="Calibri" panose="020F0502020204030204" pitchFamily="34" charset="0"/>
              </a:rPr>
              <a:t>Through the San Joaquin Tributaries Authority, SFPUC filed suit against the State over the underlying regulations for curtailments</a:t>
            </a:r>
          </a:p>
          <a:p>
            <a:r>
              <a:rPr lang="en-US" altLang="en-US" dirty="0">
                <a:latin typeface="+mn-lt"/>
                <a:cs typeface="Calibri" panose="020F0502020204030204" pitchFamily="34" charset="0"/>
              </a:rPr>
              <a:t>To date, the State has periodically lifted curtailments to allow storage during some of the most recent rainfall events</a:t>
            </a: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2127837B-E217-47FD-ADCC-93380ACB6B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2800">
                <a:solidFill>
                  <a:srgbClr val="000000"/>
                </a:solidFill>
                <a:latin typeface="Arial MT" pitchFamily="50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•"/>
              <a:defRPr sz="2000">
                <a:solidFill>
                  <a:srgbClr val="000000"/>
                </a:solidFill>
                <a:latin typeface="Arial MT" pitchFamily="50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B22482B-F446-4C76-B0EF-E8C3E6D7DDC0}" type="slidenum">
              <a:rPr lang="en-US" altLang="en-US" sz="1200" smtClean="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241144"/>
      </p:ext>
    </p:extLst>
  </p:cSld>
  <p:clrMapOvr>
    <a:masterClrMapping/>
  </p:clrMapOvr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theme/theme1.xml><?xml version="1.0" encoding="utf-8"?>
<a:theme xmlns:a="http://schemas.openxmlformats.org/drawingml/2006/main" name="Cov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s">
  <a:themeElements>
    <a:clrScheme name="BAWSCA Custom">
      <a:dk1>
        <a:srgbClr val="1A1818"/>
      </a:dk1>
      <a:lt1>
        <a:sysClr val="window" lastClr="FFFFFF"/>
      </a:lt1>
      <a:dk2>
        <a:srgbClr val="08325A"/>
      </a:dk2>
      <a:lt2>
        <a:srgbClr val="E7E6E6"/>
      </a:lt2>
      <a:accent1>
        <a:srgbClr val="0D6294"/>
      </a:accent1>
      <a:accent2>
        <a:srgbClr val="D36A2A"/>
      </a:accent2>
      <a:accent3>
        <a:srgbClr val="9D9FA2"/>
      </a:accent3>
      <a:accent4>
        <a:srgbClr val="339933"/>
      </a:accent4>
      <a:accent5>
        <a:srgbClr val="08325A"/>
      </a:accent5>
      <a:accent6>
        <a:srgbClr val="FFC000"/>
      </a:accent6>
      <a:hlink>
        <a:srgbClr val="0D6294"/>
      </a:hlink>
      <a:folHlink>
        <a:srgbClr val="0D6294"/>
      </a:folHlink>
    </a:clrScheme>
    <a:fontScheme name="Gill Sans MT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ank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Straight Edge">
  <a:themeElements>
    <a:clrScheme name="2_Straight Edge 2">
      <a:dk1>
        <a:srgbClr val="003366"/>
      </a:dk1>
      <a:lt1>
        <a:srgbClr val="FFFFFF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FFFFFF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2_Straight Edge">
      <a:majorFont>
        <a:latin typeface="Arial MT"/>
        <a:ea typeface=""/>
        <a:cs typeface=""/>
      </a:majorFont>
      <a:minorFont>
        <a:latin typeface="Arial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" pitchFamily="18" charset="0"/>
          </a:defRPr>
        </a:defPPr>
      </a:lstStyle>
    </a:lnDef>
  </a:objectDefaults>
  <a:extraClrSchemeLst>
    <a:extraClrScheme>
      <a:clrScheme name="2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Straight Edge">
  <a:themeElements>
    <a:clrScheme name="2_Straight Edge 2">
      <a:dk1>
        <a:srgbClr val="003366"/>
      </a:dk1>
      <a:lt1>
        <a:srgbClr val="FFFFFF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FFFFFF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2_Straight Edge">
      <a:majorFont>
        <a:latin typeface="Arial MT"/>
        <a:ea typeface=""/>
        <a:cs typeface=""/>
      </a:majorFont>
      <a:minorFont>
        <a:latin typeface="Arial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" pitchFamily="18" charset="0"/>
          </a:defRPr>
        </a:defPPr>
      </a:lstStyle>
    </a:lnDef>
  </a:objectDefaults>
  <a:extraClrSchemeLst>
    <a:extraClrScheme>
      <a:clrScheme name="2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Custom Design">
  <a:themeElements>
    <a:clrScheme name="New Cal Water">
      <a:dk1>
        <a:srgbClr val="1D4283"/>
      </a:dk1>
      <a:lt1>
        <a:srgbClr val="FFFFFF"/>
      </a:lt1>
      <a:dk2>
        <a:srgbClr val="82CEDD"/>
      </a:dk2>
      <a:lt2>
        <a:srgbClr val="FFD527"/>
      </a:lt2>
      <a:accent1>
        <a:srgbClr val="E34B24"/>
      </a:accent1>
      <a:accent2>
        <a:srgbClr val="F89F33"/>
      </a:accent2>
      <a:accent3>
        <a:srgbClr val="A5A5A5"/>
      </a:accent3>
      <a:accent4>
        <a:srgbClr val="0094D4"/>
      </a:accent4>
      <a:accent5>
        <a:srgbClr val="283374"/>
      </a:accent5>
      <a:accent6>
        <a:srgbClr val="F2FEFD"/>
      </a:accent6>
      <a:hlink>
        <a:srgbClr val="FDF8FF"/>
      </a:hlink>
      <a:folHlink>
        <a:srgbClr val="FBFAFF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ws-ppt-lite" id="{513330AC-E0DB-CC48-8760-EA91685EC85C}" vid="{7603350F-42E6-6740-BBFB-3B20CEF83EE7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Flow">
    <a:majorFont>
      <a:latin typeface="Calibri"/>
      <a:ea typeface=""/>
      <a:cs typeface=""/>
      <a:font script="Jpan" typeface="ＭＳ Ｐゴシック"/>
      <a:font script="Hang" typeface="HY중고딕"/>
      <a:font script="Hans" typeface="隶书"/>
      <a:font script="Hant" typeface="微軟正黑體"/>
      <a:font script="Arab" typeface="Traditional Arabic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nstantia"/>
      <a:ea typeface=""/>
      <a:cs typeface=""/>
      <a:font script="Jpan" typeface="HGP明朝E"/>
      <a:font script="Hang" typeface="HY신명조"/>
      <a:font script="Hans" typeface="宋体"/>
      <a:font script="Hant" typeface="新細明體"/>
      <a:font script="Arab" typeface="Majalla UI"/>
      <a:font script="Hebr" typeface="David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Flow">
    <a:fillStyleLst>
      <a:solidFill>
        <a:schemeClr val="phClr"/>
      </a:solidFill>
      <a:gradFill rotWithShape="1">
        <a:gsLst>
          <a:gs pos="0">
            <a:schemeClr val="phClr">
              <a:tint val="70000"/>
              <a:satMod val="130000"/>
            </a:schemeClr>
          </a:gs>
          <a:gs pos="43000">
            <a:schemeClr val="phClr">
              <a:tint val="44000"/>
              <a:satMod val="165000"/>
            </a:schemeClr>
          </a:gs>
          <a:gs pos="93000">
            <a:schemeClr val="phClr">
              <a:tint val="15000"/>
              <a:satMod val="165000"/>
            </a:schemeClr>
          </a:gs>
          <a:gs pos="100000">
            <a:schemeClr val="phClr">
              <a:tint val="5000"/>
              <a:satMod val="250000"/>
            </a:schemeClr>
          </a:gs>
        </a:gsLst>
        <a:path path="circle">
          <a:fillToRect l="50000" t="130000" r="50000" b="-30000"/>
        </a:path>
      </a:gradFill>
      <a:gradFill rotWithShape="1">
        <a:gsLst>
          <a:gs pos="0">
            <a:schemeClr val="phClr">
              <a:tint val="98000"/>
              <a:shade val="25000"/>
              <a:satMod val="250000"/>
            </a:schemeClr>
          </a:gs>
          <a:gs pos="68000">
            <a:schemeClr val="phClr">
              <a:tint val="86000"/>
              <a:satMod val="115000"/>
            </a:schemeClr>
          </a:gs>
          <a:gs pos="100000">
            <a:schemeClr val="phClr">
              <a:tint val="50000"/>
              <a:satMod val="150000"/>
            </a:schemeClr>
          </a:gs>
        </a:gsLst>
        <a:path path="circle">
          <a:fillToRect l="50000" t="130000" r="50000" b="-30000"/>
        </a:path>
      </a:gradFill>
    </a:fillStyleLst>
    <a:lnStyleLst>
      <a:ln w="9525" cap="flat" cmpd="sng" algn="ctr">
        <a:solidFill>
          <a:schemeClr val="phClr">
            <a:shade val="50000"/>
            <a:satMod val="103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80000"/>
              <a:satMod val="400000"/>
            </a:schemeClr>
          </a:gs>
          <a:gs pos="25000">
            <a:schemeClr val="phClr">
              <a:tint val="83000"/>
              <a:satMod val="320000"/>
            </a:schemeClr>
          </a:gs>
          <a:gs pos="100000">
            <a:schemeClr val="phClr">
              <a:shade val="15000"/>
              <a:satMod val="320000"/>
            </a:schemeClr>
          </a:gs>
        </a:gsLst>
        <a:path path="circle">
          <a:fillToRect l="10000" t="110000" r="10000" b="100000"/>
        </a:path>
      </a:gra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50000"/>
            </a:schemeClr>
          </a:duotone>
        </a:blip>
        <a:tile tx="0" ty="0" sx="65000" sy="65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16324</TotalTime>
  <Words>859</Words>
  <Application>Microsoft Office PowerPoint</Application>
  <PresentationFormat>Widescreen</PresentationFormat>
  <Paragraphs>102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Arial</vt:lpstr>
      <vt:lpstr>Arial MT</vt:lpstr>
      <vt:lpstr>Calibri</vt:lpstr>
      <vt:lpstr>Franklin Gothic Heavy</vt:lpstr>
      <vt:lpstr>Gill Sans MT</vt:lpstr>
      <vt:lpstr>Palatino</vt:lpstr>
      <vt:lpstr>Times New Roman</vt:lpstr>
      <vt:lpstr>Tw Cen MT</vt:lpstr>
      <vt:lpstr>Verdana</vt:lpstr>
      <vt:lpstr>whitney</vt:lpstr>
      <vt:lpstr>Whitney Book</vt:lpstr>
      <vt:lpstr>Wingdings</vt:lpstr>
      <vt:lpstr>Cover Slides</vt:lpstr>
      <vt:lpstr>Content Slides</vt:lpstr>
      <vt:lpstr>Blank Slides</vt:lpstr>
      <vt:lpstr>4_Straight Edge</vt:lpstr>
      <vt:lpstr>2_Straight Edge</vt:lpstr>
      <vt:lpstr>Custom Design</vt:lpstr>
      <vt:lpstr>PowerPoint Presentation</vt:lpstr>
      <vt:lpstr>California Drought Monitor – Most of California is in an Extreme or Exceptional Drought</vt:lpstr>
      <vt:lpstr>PowerPoint Presentation</vt:lpstr>
      <vt:lpstr>SF Regional Water System Storage as of November 15, 2021</vt:lpstr>
      <vt:lpstr>Year to Date Precipitation as of November 11, 2021</vt:lpstr>
      <vt:lpstr>National Precipitation Forecast</vt:lpstr>
      <vt:lpstr>Regional Water System Customers are Responding to Drought and Using Less Water in 2021</vt:lpstr>
      <vt:lpstr>Water Customers Achieved 26.5% Cumulative Savings During Last Drought (June 2015 - Feb. 2016)</vt:lpstr>
      <vt:lpstr>Effects of Tuolumne River Diversion Curtailments</vt:lpstr>
      <vt:lpstr>BAWSCA and SFPUC Taking Action to Address Drought Conditions</vt:lpstr>
      <vt:lpstr>SFPUC’s Long Term Vulnerability Assessment</vt:lpstr>
      <vt:lpstr>Long Term Vulnerability Assessment – Approach and Considerations</vt:lpstr>
      <vt:lpstr>LTVA Roll-Out</vt:lpstr>
      <vt:lpstr>Questions and 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Ouwerkerk</dc:creator>
  <cp:lastModifiedBy>BAWSCA</cp:lastModifiedBy>
  <cp:revision>241</cp:revision>
  <dcterms:created xsi:type="dcterms:W3CDTF">2018-03-30T20:58:50Z</dcterms:created>
  <dcterms:modified xsi:type="dcterms:W3CDTF">2021-11-16T17:03:37Z</dcterms:modified>
</cp:coreProperties>
</file>