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4092" r:id="rId5"/>
    <p:sldMasterId id="2147484104" r:id="rId6"/>
  </p:sldMasterIdLst>
  <p:notesMasterIdLst>
    <p:notesMasterId r:id="rId27"/>
  </p:notesMasterIdLst>
  <p:handoutMasterIdLst>
    <p:handoutMasterId r:id="rId28"/>
  </p:handoutMasterIdLst>
  <p:sldIdLst>
    <p:sldId id="256" r:id="rId7"/>
    <p:sldId id="438" r:id="rId8"/>
    <p:sldId id="439" r:id="rId9"/>
    <p:sldId id="3104" r:id="rId10"/>
    <p:sldId id="3105" r:id="rId11"/>
    <p:sldId id="3022" r:id="rId12"/>
    <p:sldId id="440" r:id="rId13"/>
    <p:sldId id="3091" r:id="rId14"/>
    <p:sldId id="3092" r:id="rId15"/>
    <p:sldId id="3093" r:id="rId16"/>
    <p:sldId id="3094" r:id="rId17"/>
    <p:sldId id="3097" r:id="rId18"/>
    <p:sldId id="3095" r:id="rId19"/>
    <p:sldId id="3100" r:id="rId20"/>
    <p:sldId id="3101" r:id="rId21"/>
    <p:sldId id="3096" r:id="rId22"/>
    <p:sldId id="3103" r:id="rId23"/>
    <p:sldId id="3099" r:id="rId24"/>
    <p:sldId id="3102" r:id="rId25"/>
    <p:sldId id="331"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Eggemeyer" initials="JE" lastIdx="1" clrIdx="0">
    <p:extLst>
      <p:ext uri="{19B8F6BF-5375-455C-9EA6-DF929625EA0E}">
        <p15:presenceInfo xmlns:p15="http://schemas.microsoft.com/office/powerpoint/2012/main" userId="S-1-5-21-3237017665-1534363811-15716598-2571" providerId="AD"/>
      </p:ext>
    </p:extLst>
  </p:cmAuthor>
  <p:cmAuthor id="2" name="Michael Bolander" initials="MB" lastIdx="4" clrIdx="1">
    <p:extLst>
      <p:ext uri="{19B8F6BF-5375-455C-9EA6-DF929625EA0E}">
        <p15:presenceInfo xmlns:p15="http://schemas.microsoft.com/office/powerpoint/2012/main" userId="S-1-5-21-3237017665-1534363811-15716598-5681" providerId="AD"/>
      </p:ext>
    </p:extLst>
  </p:cmAuthor>
  <p:cmAuthor id="3" name="Kim Springer" initials="KS" lastIdx="2" clrIdx="2">
    <p:extLst>
      <p:ext uri="{19B8F6BF-5375-455C-9EA6-DF929625EA0E}">
        <p15:presenceInfo xmlns:p15="http://schemas.microsoft.com/office/powerpoint/2012/main" userId="S-1-5-21-3237017665-1534363811-15716598-12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FBB3"/>
    <a:srgbClr val="82C341"/>
    <a:srgbClr val="5E6267"/>
    <a:srgbClr val="F99D2A"/>
    <a:srgbClr val="FF4747"/>
    <a:srgbClr val="669FD5"/>
    <a:srgbClr val="F26322"/>
    <a:srgbClr val="00B0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5B0CB-4095-4CEF-B1D2-489CF4D0002A}" v="32" dt="2021-11-17T21:42:36.202"/>
    <p1510:client id="{59FBE4DD-1516-4F17-9999-85BDAC4F80D0}" v="1003" dt="2021-11-17T18:34:00.904"/>
    <p1510:client id="{45383E64-81BB-495F-AD32-88AEA4AC920D}" v="866" dt="2021-11-17T21:59:57.119"/>
    <p1510:client id="{CD2EA450-F549-42B4-B197-5E5DE883B310}" v="68" dt="2021-11-17T21:45:35.586"/>
    <p1510:client id="{6C0B05FF-CF4D-4F2E-88ED-6C017761F32C}" v="266" dt="2021-11-17T18:41:38.092"/>
    <p1510:client id="{B6095A7A-291D-4A9D-8E9B-C6A53DF73B4B}" v="165" dt="2021-11-17T21:58:05.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36" y="5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5973E4FC-2542-4DE6-9B75-7D63FD65492D}" type="datetimeFigureOut">
              <a:rPr lang="en-US" smtClean="0"/>
              <a:t>11/17/2021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p14="http://schemas.microsoft.com/office/powerpoint/2010/main" val="2878502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86BE4549-A1F7-4547-9F11-C083E64839E2}" type="datetimeFigureOut">
              <a:rPr lang="en-US" smtClean="0"/>
              <a:t>11/17/2021</a:t>
            </a:fld>
            <a:endParaRPr lang="en-US"/>
          </a:p>
        </p:txBody>
      </p:sp>
      <p:sp>
        <p:nvSpPr>
          <p:cNvPr id="4" name="Slide Image Placeholder 3"/>
          <p:cNvSpPr>
            <a:spLocks noGrp="1" noRot="1" noChangeAspect="1"/>
          </p:cNvSpPr>
          <p:nvPr>
            <p:ph type="sldImg" idx="2"/>
          </p:nvPr>
        </p:nvSpPr>
        <p:spPr>
          <a:xfrm>
            <a:off x="1413652" y="466951"/>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20129" y="3818238"/>
            <a:ext cx="6067167" cy="501172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B36BBD8-1AAF-43ED-A2DB-98E2363514E9}" type="slidenum">
              <a:rPr lang="en-US" smtClean="0"/>
              <a:t>‹#›</a:t>
            </a:fld>
            <a:endParaRPr lang="en-US"/>
          </a:p>
        </p:txBody>
      </p:sp>
    </p:spTree>
    <p:extLst>
      <p:ext uri="{BB962C8B-B14F-4D97-AF65-F5344CB8AC3E}">
        <p14:creationId xmlns:p14="http://schemas.microsoft.com/office/powerpoint/2010/main" val="712010000"/>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466725"/>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36BBD8-1AAF-43ED-A2DB-98E2363514E9}" type="slidenum">
              <a:rPr lang="en-US" smtClean="0"/>
              <a:t>1</a:t>
            </a:fld>
            <a:endParaRPr lang="en-US"/>
          </a:p>
        </p:txBody>
      </p:sp>
    </p:spTree>
    <p:extLst>
      <p:ext uri="{BB962C8B-B14F-4D97-AF65-F5344CB8AC3E}">
        <p14:creationId xmlns:p14="http://schemas.microsoft.com/office/powerpoint/2010/main" val="338367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466725"/>
            <a:ext cx="4181475" cy="3136900"/>
          </a:xfrm>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10"/>
          </p:nvPr>
        </p:nvSpPr>
        <p:spPr/>
        <p:txBody>
          <a:bodyPr/>
          <a:lstStyle/>
          <a:p>
            <a:fld id="{FB36BBD8-1AAF-43ED-A2DB-98E2363514E9}" type="slidenum">
              <a:rPr lang="en-US" smtClean="0"/>
              <a:t>2</a:t>
            </a:fld>
            <a:endParaRPr lang="en-US"/>
          </a:p>
        </p:txBody>
      </p:sp>
    </p:spTree>
    <p:extLst>
      <p:ext uri="{BB962C8B-B14F-4D97-AF65-F5344CB8AC3E}">
        <p14:creationId xmlns:p14="http://schemas.microsoft.com/office/powerpoint/2010/main" val="409092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466725"/>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PG&amp;E finds local government partnerships valuable because they can tap into our relationships with community partners. The Energy Watch currently collaborates with BayREN, Peninsula Clean Energy, the Green Business Network, County Office of Education, and many local Community-Based Organizations.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Now, I’ll turn it over to Alexandria, who will give an overview of the current offerings.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AEE582-FDE2-4C15-9976-73FFDD8D1D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466725"/>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36BBD8-1AAF-43ED-A2DB-98E2363514E9}" type="slidenum">
              <a:rPr lang="en-US" smtClean="0"/>
              <a:t>11</a:t>
            </a:fld>
            <a:endParaRPr lang="en-US"/>
          </a:p>
        </p:txBody>
      </p:sp>
    </p:spTree>
    <p:extLst>
      <p:ext uri="{BB962C8B-B14F-4D97-AF65-F5344CB8AC3E}">
        <p14:creationId xmlns:p14="http://schemas.microsoft.com/office/powerpoint/2010/main" val="84704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466725"/>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36BBD8-1AAF-43ED-A2DB-98E2363514E9}" type="slidenum">
              <a:rPr lang="en-US" smtClean="0"/>
              <a:t>13</a:t>
            </a:fld>
            <a:endParaRPr lang="en-US"/>
          </a:p>
        </p:txBody>
      </p:sp>
    </p:spTree>
    <p:extLst>
      <p:ext uri="{BB962C8B-B14F-4D97-AF65-F5344CB8AC3E}">
        <p14:creationId xmlns:p14="http://schemas.microsoft.com/office/powerpoint/2010/main" val="1182404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466725"/>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36BBD8-1AAF-43ED-A2DB-98E2363514E9}" type="slidenum">
              <a:rPr lang="en-US" smtClean="0"/>
              <a:t>15</a:t>
            </a:fld>
            <a:endParaRPr lang="en-US"/>
          </a:p>
        </p:txBody>
      </p:sp>
    </p:spTree>
    <p:extLst>
      <p:ext uri="{BB962C8B-B14F-4D97-AF65-F5344CB8AC3E}">
        <p14:creationId xmlns:p14="http://schemas.microsoft.com/office/powerpoint/2010/main" val="1604819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466725"/>
            <a:ext cx="4181475" cy="3136900"/>
          </a:xfrm>
        </p:spPr>
      </p:sp>
      <p:sp>
        <p:nvSpPr>
          <p:cNvPr id="3" name="Notes Placeholder 2"/>
          <p:cNvSpPr>
            <a:spLocks noGrp="1"/>
          </p:cNvSpPr>
          <p:nvPr>
            <p:ph type="body" idx="1"/>
          </p:nvPr>
        </p:nvSpPr>
        <p:spPr/>
        <p:txBody>
          <a:bodyPr/>
          <a:lstStyle/>
          <a:p>
            <a:r>
              <a:rPr lang="en-US"/>
              <a:t>***Aren’t there 24 districts?</a:t>
            </a:r>
          </a:p>
        </p:txBody>
      </p:sp>
      <p:sp>
        <p:nvSpPr>
          <p:cNvPr id="4" name="Slide Number Placeholder 3"/>
          <p:cNvSpPr>
            <a:spLocks noGrp="1"/>
          </p:cNvSpPr>
          <p:nvPr>
            <p:ph type="sldNum" sz="quarter" idx="5"/>
          </p:nvPr>
        </p:nvSpPr>
        <p:spPr/>
        <p:txBody>
          <a:bodyPr/>
          <a:lstStyle/>
          <a:p>
            <a:fld id="{FB36BBD8-1AAF-43ED-A2DB-98E2363514E9}" type="slidenum">
              <a:rPr lang="en-US" smtClean="0"/>
              <a:t>16</a:t>
            </a:fld>
            <a:endParaRPr lang="en-US"/>
          </a:p>
        </p:txBody>
      </p:sp>
    </p:spTree>
    <p:extLst>
      <p:ext uri="{BB962C8B-B14F-4D97-AF65-F5344CB8AC3E}">
        <p14:creationId xmlns:p14="http://schemas.microsoft.com/office/powerpoint/2010/main" val="103061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466725"/>
            <a:ext cx="4181475" cy="3136900"/>
          </a:xfrm>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10"/>
          </p:nvPr>
        </p:nvSpPr>
        <p:spPr/>
        <p:txBody>
          <a:bodyPr/>
          <a:lstStyle/>
          <a:p>
            <a:fld id="{FB36BBD8-1AAF-43ED-A2DB-98E2363514E9}" type="slidenum">
              <a:rPr lang="en-US" smtClean="0"/>
              <a:t>20</a:t>
            </a:fld>
            <a:endParaRPr lang="en-US"/>
          </a:p>
        </p:txBody>
      </p:sp>
    </p:spTree>
    <p:extLst>
      <p:ext uri="{BB962C8B-B14F-4D97-AF65-F5344CB8AC3E}">
        <p14:creationId xmlns:p14="http://schemas.microsoft.com/office/powerpoint/2010/main" val="2204337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9EADEE-19F6-7D49-8726-BD8D453750A2}"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5EF1E-9961-FA47-ACC0-9FEA223A403E}" type="slidenum">
              <a:rPr lang="en-US" smtClean="0"/>
              <a:t>‹#›</a:t>
            </a:fld>
            <a:endParaRPr lang="en-US"/>
          </a:p>
        </p:txBody>
      </p:sp>
    </p:spTree>
    <p:extLst>
      <p:ext uri="{BB962C8B-B14F-4D97-AF65-F5344CB8AC3E}">
        <p14:creationId xmlns:p14="http://schemas.microsoft.com/office/powerpoint/2010/main" val="368338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EADEE-19F6-7D49-8726-BD8D453750A2}"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5EF1E-9961-FA47-ACC0-9FEA223A403E}" type="slidenum">
              <a:rPr lang="en-US" smtClean="0"/>
              <a:t>‹#›</a:t>
            </a:fld>
            <a:endParaRPr lang="en-US"/>
          </a:p>
        </p:txBody>
      </p:sp>
      <p:pic>
        <p:nvPicPr>
          <p:cNvPr id="7" name="Picture 6">
            <a:extLst>
              <a:ext uri="{FF2B5EF4-FFF2-40B4-BE49-F238E27FC236}">
                <a16:creationId xmlns:a16="http://schemas.microsoft.com/office/drawing/2014/main" id="{1D49218C-D378-4A49-A347-7E311B0ADEE9}"/>
              </a:ext>
            </a:extLst>
          </p:cNvPr>
          <p:cNvPicPr>
            <a:picLocks noChangeAspect="1"/>
          </p:cNvPicPr>
          <p:nvPr userDrawn="1"/>
        </p:nvPicPr>
        <p:blipFill>
          <a:blip r:embed="rId2"/>
          <a:stretch>
            <a:fillRect/>
          </a:stretch>
        </p:blipFill>
        <p:spPr>
          <a:xfrm>
            <a:off x="6466112" y="6147247"/>
            <a:ext cx="572328" cy="572328"/>
          </a:xfrm>
          <a:prstGeom prst="rect">
            <a:avLst/>
          </a:prstGeom>
        </p:spPr>
      </p:pic>
      <p:pic>
        <p:nvPicPr>
          <p:cNvPr id="8" name="Picture 7">
            <a:extLst>
              <a:ext uri="{FF2B5EF4-FFF2-40B4-BE49-F238E27FC236}">
                <a16:creationId xmlns:a16="http://schemas.microsoft.com/office/drawing/2014/main" id="{DA892B1C-C284-451F-AA77-36822AB03626}"/>
              </a:ext>
            </a:extLst>
          </p:cNvPr>
          <p:cNvPicPr>
            <a:picLocks noChangeAspect="1"/>
          </p:cNvPicPr>
          <p:nvPr userDrawn="1"/>
        </p:nvPicPr>
        <p:blipFill>
          <a:blip r:embed="rId3"/>
          <a:stretch>
            <a:fillRect/>
          </a:stretch>
        </p:blipFill>
        <p:spPr>
          <a:xfrm>
            <a:off x="7113924" y="6146674"/>
            <a:ext cx="1638195" cy="574805"/>
          </a:xfrm>
          <a:prstGeom prst="rect">
            <a:avLst/>
          </a:prstGeom>
        </p:spPr>
      </p:pic>
    </p:spTree>
    <p:extLst>
      <p:ext uri="{BB962C8B-B14F-4D97-AF65-F5344CB8AC3E}">
        <p14:creationId xmlns:p14="http://schemas.microsoft.com/office/powerpoint/2010/main" val="416093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EADEE-19F6-7D49-8726-BD8D453750A2}"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5EF1E-9961-FA47-ACC0-9FEA223A403E}" type="slidenum">
              <a:rPr lang="en-US" smtClean="0"/>
              <a:t>‹#›</a:t>
            </a:fld>
            <a:endParaRPr lang="en-US"/>
          </a:p>
        </p:txBody>
      </p:sp>
    </p:spTree>
    <p:extLst>
      <p:ext uri="{BB962C8B-B14F-4D97-AF65-F5344CB8AC3E}">
        <p14:creationId xmlns:p14="http://schemas.microsoft.com/office/powerpoint/2010/main" val="671624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EAE035F5-E7D0-43F6-8B5B-D02EC16D9C31}"/>
              </a:ext>
            </a:extLst>
          </p:cNvPr>
          <p:cNvPicPr>
            <a:picLocks noChangeAspect="1"/>
          </p:cNvPicPr>
          <p:nvPr userDrawn="1"/>
        </p:nvPicPr>
        <p:blipFill>
          <a:blip r:embed="rId2"/>
          <a:stretch>
            <a:fillRect/>
          </a:stretch>
        </p:blipFill>
        <p:spPr>
          <a:xfrm>
            <a:off x="6466112" y="6147247"/>
            <a:ext cx="572328" cy="572328"/>
          </a:xfrm>
          <a:prstGeom prst="rect">
            <a:avLst/>
          </a:prstGeom>
        </p:spPr>
      </p:pic>
      <p:pic>
        <p:nvPicPr>
          <p:cNvPr id="8" name="Picture 7">
            <a:extLst>
              <a:ext uri="{FF2B5EF4-FFF2-40B4-BE49-F238E27FC236}">
                <a16:creationId xmlns:a16="http://schemas.microsoft.com/office/drawing/2014/main" id="{32897B33-09A5-459E-B260-E86CCEE2C2C1}"/>
              </a:ext>
            </a:extLst>
          </p:cNvPr>
          <p:cNvPicPr>
            <a:picLocks noChangeAspect="1"/>
          </p:cNvPicPr>
          <p:nvPr userDrawn="1"/>
        </p:nvPicPr>
        <p:blipFill>
          <a:blip r:embed="rId3"/>
          <a:stretch>
            <a:fillRect/>
          </a:stretch>
        </p:blipFill>
        <p:spPr>
          <a:xfrm>
            <a:off x="7113924" y="6146674"/>
            <a:ext cx="1638195" cy="574805"/>
          </a:xfrm>
          <a:prstGeom prst="rect">
            <a:avLst/>
          </a:prstGeom>
        </p:spPr>
      </p:pic>
    </p:spTree>
    <p:extLst>
      <p:ext uri="{BB962C8B-B14F-4D97-AF65-F5344CB8AC3E}">
        <p14:creationId xmlns:p14="http://schemas.microsoft.com/office/powerpoint/2010/main" val="4067996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054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170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172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162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pic>
        <p:nvPicPr>
          <p:cNvPr id="6" name="Picture 5">
            <a:extLst>
              <a:ext uri="{FF2B5EF4-FFF2-40B4-BE49-F238E27FC236}">
                <a16:creationId xmlns:a16="http://schemas.microsoft.com/office/drawing/2014/main" id="{4DED09E3-D2A5-405E-924D-3E517CB1802C}"/>
              </a:ext>
            </a:extLst>
          </p:cNvPr>
          <p:cNvPicPr>
            <a:picLocks noChangeAspect="1"/>
          </p:cNvPicPr>
          <p:nvPr userDrawn="1"/>
        </p:nvPicPr>
        <p:blipFill>
          <a:blip r:embed="rId2"/>
          <a:stretch>
            <a:fillRect/>
          </a:stretch>
        </p:blipFill>
        <p:spPr>
          <a:xfrm>
            <a:off x="6466112" y="6147247"/>
            <a:ext cx="572328" cy="572328"/>
          </a:xfrm>
          <a:prstGeom prst="rect">
            <a:avLst/>
          </a:prstGeom>
        </p:spPr>
      </p:pic>
      <p:pic>
        <p:nvPicPr>
          <p:cNvPr id="7" name="Picture 6">
            <a:extLst>
              <a:ext uri="{FF2B5EF4-FFF2-40B4-BE49-F238E27FC236}">
                <a16:creationId xmlns:a16="http://schemas.microsoft.com/office/drawing/2014/main" id="{141181FB-5807-48BB-BB4F-FDB6BB917F67}"/>
              </a:ext>
            </a:extLst>
          </p:cNvPr>
          <p:cNvPicPr>
            <a:picLocks noChangeAspect="1"/>
          </p:cNvPicPr>
          <p:nvPr userDrawn="1"/>
        </p:nvPicPr>
        <p:blipFill>
          <a:blip r:embed="rId3"/>
          <a:stretch>
            <a:fillRect/>
          </a:stretch>
        </p:blipFill>
        <p:spPr>
          <a:xfrm>
            <a:off x="7113924" y="6146674"/>
            <a:ext cx="1638195" cy="574805"/>
          </a:xfrm>
          <a:prstGeom prst="rect">
            <a:avLst/>
          </a:prstGeom>
        </p:spPr>
      </p:pic>
    </p:spTree>
    <p:extLst>
      <p:ext uri="{BB962C8B-B14F-4D97-AF65-F5344CB8AC3E}">
        <p14:creationId xmlns:p14="http://schemas.microsoft.com/office/powerpoint/2010/main" val="1118033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pic>
        <p:nvPicPr>
          <p:cNvPr id="5" name="Picture 4">
            <a:extLst>
              <a:ext uri="{FF2B5EF4-FFF2-40B4-BE49-F238E27FC236}">
                <a16:creationId xmlns:a16="http://schemas.microsoft.com/office/drawing/2014/main" id="{CECC2BD8-076E-49A4-A1BE-6AA68477B5CF}"/>
              </a:ext>
            </a:extLst>
          </p:cNvPr>
          <p:cNvPicPr>
            <a:picLocks noChangeAspect="1"/>
          </p:cNvPicPr>
          <p:nvPr userDrawn="1"/>
        </p:nvPicPr>
        <p:blipFill>
          <a:blip r:embed="rId2"/>
          <a:stretch>
            <a:fillRect/>
          </a:stretch>
        </p:blipFill>
        <p:spPr>
          <a:xfrm>
            <a:off x="6466112" y="6147247"/>
            <a:ext cx="572328" cy="572328"/>
          </a:xfrm>
          <a:prstGeom prst="rect">
            <a:avLst/>
          </a:prstGeom>
        </p:spPr>
      </p:pic>
      <p:pic>
        <p:nvPicPr>
          <p:cNvPr id="6" name="Picture 5">
            <a:extLst>
              <a:ext uri="{FF2B5EF4-FFF2-40B4-BE49-F238E27FC236}">
                <a16:creationId xmlns:a16="http://schemas.microsoft.com/office/drawing/2014/main" id="{1C212A42-B9F8-4D0D-A314-7A2E952F50A7}"/>
              </a:ext>
            </a:extLst>
          </p:cNvPr>
          <p:cNvPicPr>
            <a:picLocks noChangeAspect="1"/>
          </p:cNvPicPr>
          <p:nvPr userDrawn="1"/>
        </p:nvPicPr>
        <p:blipFill>
          <a:blip r:embed="rId3"/>
          <a:stretch>
            <a:fillRect/>
          </a:stretch>
        </p:blipFill>
        <p:spPr>
          <a:xfrm>
            <a:off x="7113924" y="6146674"/>
            <a:ext cx="1638195" cy="574805"/>
          </a:xfrm>
          <a:prstGeom prst="rect">
            <a:avLst/>
          </a:prstGeom>
        </p:spPr>
      </p:pic>
    </p:spTree>
    <p:extLst>
      <p:ext uri="{BB962C8B-B14F-4D97-AF65-F5344CB8AC3E}">
        <p14:creationId xmlns:p14="http://schemas.microsoft.com/office/powerpoint/2010/main" val="3082979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254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EADEE-19F6-7D49-8726-BD8D453750A2}"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5EF1E-9961-FA47-ACC0-9FEA223A403E}" type="slidenum">
              <a:rPr lang="en-US" smtClean="0"/>
              <a:t>‹#›</a:t>
            </a:fld>
            <a:endParaRPr lang="en-US"/>
          </a:p>
        </p:txBody>
      </p:sp>
      <p:pic>
        <p:nvPicPr>
          <p:cNvPr id="7" name="Picture 6">
            <a:extLst>
              <a:ext uri="{FF2B5EF4-FFF2-40B4-BE49-F238E27FC236}">
                <a16:creationId xmlns:a16="http://schemas.microsoft.com/office/drawing/2014/main" id="{3A1A0766-F667-44B7-B62A-91689B4CD3FB}"/>
              </a:ext>
            </a:extLst>
          </p:cNvPr>
          <p:cNvPicPr>
            <a:picLocks noChangeAspect="1"/>
          </p:cNvPicPr>
          <p:nvPr userDrawn="1"/>
        </p:nvPicPr>
        <p:blipFill>
          <a:blip r:embed="rId2"/>
          <a:stretch>
            <a:fillRect/>
          </a:stretch>
        </p:blipFill>
        <p:spPr>
          <a:xfrm>
            <a:off x="6466112" y="6147247"/>
            <a:ext cx="572328" cy="572328"/>
          </a:xfrm>
          <a:prstGeom prst="rect">
            <a:avLst/>
          </a:prstGeom>
        </p:spPr>
      </p:pic>
      <p:pic>
        <p:nvPicPr>
          <p:cNvPr id="8" name="Picture 7">
            <a:extLst>
              <a:ext uri="{FF2B5EF4-FFF2-40B4-BE49-F238E27FC236}">
                <a16:creationId xmlns:a16="http://schemas.microsoft.com/office/drawing/2014/main" id="{993E606F-DC30-422A-87F0-74B2EB346AA5}"/>
              </a:ext>
            </a:extLst>
          </p:cNvPr>
          <p:cNvPicPr>
            <a:picLocks noChangeAspect="1"/>
          </p:cNvPicPr>
          <p:nvPr userDrawn="1"/>
        </p:nvPicPr>
        <p:blipFill>
          <a:blip r:embed="rId3"/>
          <a:stretch>
            <a:fillRect/>
          </a:stretch>
        </p:blipFill>
        <p:spPr>
          <a:xfrm>
            <a:off x="7113924" y="6146674"/>
            <a:ext cx="1638195" cy="574805"/>
          </a:xfrm>
          <a:prstGeom prst="rect">
            <a:avLst/>
          </a:prstGeom>
        </p:spPr>
      </p:pic>
    </p:spTree>
    <p:extLst>
      <p:ext uri="{BB962C8B-B14F-4D97-AF65-F5344CB8AC3E}">
        <p14:creationId xmlns:p14="http://schemas.microsoft.com/office/powerpoint/2010/main" val="2515922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4C807DCC-8137-41A8-A12D-F4DBC4D75328}"/>
              </a:ext>
            </a:extLst>
          </p:cNvPr>
          <p:cNvPicPr>
            <a:picLocks noChangeAspect="1"/>
          </p:cNvPicPr>
          <p:nvPr userDrawn="1"/>
        </p:nvPicPr>
        <p:blipFill>
          <a:blip r:embed="rId2"/>
          <a:stretch>
            <a:fillRect/>
          </a:stretch>
        </p:blipFill>
        <p:spPr>
          <a:xfrm>
            <a:off x="6466112" y="6147247"/>
            <a:ext cx="572328" cy="572328"/>
          </a:xfrm>
          <a:prstGeom prst="rect">
            <a:avLst/>
          </a:prstGeom>
        </p:spPr>
      </p:pic>
      <p:pic>
        <p:nvPicPr>
          <p:cNvPr id="9" name="Picture 8">
            <a:extLst>
              <a:ext uri="{FF2B5EF4-FFF2-40B4-BE49-F238E27FC236}">
                <a16:creationId xmlns:a16="http://schemas.microsoft.com/office/drawing/2014/main" id="{40E10455-ADB4-40F2-9D14-18C5302F4A2F}"/>
              </a:ext>
            </a:extLst>
          </p:cNvPr>
          <p:cNvPicPr>
            <a:picLocks noChangeAspect="1"/>
          </p:cNvPicPr>
          <p:nvPr userDrawn="1"/>
        </p:nvPicPr>
        <p:blipFill>
          <a:blip r:embed="rId3"/>
          <a:stretch>
            <a:fillRect/>
          </a:stretch>
        </p:blipFill>
        <p:spPr>
          <a:xfrm>
            <a:off x="7113924" y="6146674"/>
            <a:ext cx="1638195" cy="574805"/>
          </a:xfrm>
          <a:prstGeom prst="rect">
            <a:avLst/>
          </a:prstGeom>
        </p:spPr>
      </p:pic>
    </p:spTree>
    <p:extLst>
      <p:ext uri="{BB962C8B-B14F-4D97-AF65-F5344CB8AC3E}">
        <p14:creationId xmlns:p14="http://schemas.microsoft.com/office/powerpoint/2010/main" val="503888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663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308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933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94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444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44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299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393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92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9EADEE-19F6-7D49-8726-BD8D453750A2}"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5EF1E-9961-FA47-ACC0-9FEA223A403E}" type="slidenum">
              <a:rPr lang="en-US" smtClean="0"/>
              <a:t>‹#›</a:t>
            </a:fld>
            <a:endParaRPr lang="en-US"/>
          </a:p>
        </p:txBody>
      </p:sp>
      <p:pic>
        <p:nvPicPr>
          <p:cNvPr id="7" name="Picture 6">
            <a:extLst>
              <a:ext uri="{FF2B5EF4-FFF2-40B4-BE49-F238E27FC236}">
                <a16:creationId xmlns:a16="http://schemas.microsoft.com/office/drawing/2014/main" id="{ABD1B6FC-6CF5-42F7-8EBC-79969A8CE729}"/>
              </a:ext>
            </a:extLst>
          </p:cNvPr>
          <p:cNvPicPr>
            <a:picLocks noChangeAspect="1"/>
          </p:cNvPicPr>
          <p:nvPr userDrawn="1"/>
        </p:nvPicPr>
        <p:blipFill>
          <a:blip r:embed="rId2"/>
          <a:stretch>
            <a:fillRect/>
          </a:stretch>
        </p:blipFill>
        <p:spPr>
          <a:xfrm>
            <a:off x="6466112" y="6147247"/>
            <a:ext cx="572328" cy="572328"/>
          </a:xfrm>
          <a:prstGeom prst="rect">
            <a:avLst/>
          </a:prstGeom>
        </p:spPr>
      </p:pic>
      <p:pic>
        <p:nvPicPr>
          <p:cNvPr id="8" name="Picture 7">
            <a:extLst>
              <a:ext uri="{FF2B5EF4-FFF2-40B4-BE49-F238E27FC236}">
                <a16:creationId xmlns:a16="http://schemas.microsoft.com/office/drawing/2014/main" id="{B768DD40-F87B-482C-8B29-BBDA317F6188}"/>
              </a:ext>
            </a:extLst>
          </p:cNvPr>
          <p:cNvPicPr>
            <a:picLocks noChangeAspect="1"/>
          </p:cNvPicPr>
          <p:nvPr userDrawn="1"/>
        </p:nvPicPr>
        <p:blipFill>
          <a:blip r:embed="rId3"/>
          <a:stretch>
            <a:fillRect/>
          </a:stretch>
        </p:blipFill>
        <p:spPr>
          <a:xfrm>
            <a:off x="7113924" y="6146674"/>
            <a:ext cx="1638195" cy="574805"/>
          </a:xfrm>
          <a:prstGeom prst="rect">
            <a:avLst/>
          </a:prstGeom>
        </p:spPr>
      </p:pic>
    </p:spTree>
    <p:extLst>
      <p:ext uri="{BB962C8B-B14F-4D97-AF65-F5344CB8AC3E}">
        <p14:creationId xmlns:p14="http://schemas.microsoft.com/office/powerpoint/2010/main" val="1799282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130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318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442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15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9EADEE-19F6-7D49-8726-BD8D453750A2}"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5EF1E-9961-FA47-ACC0-9FEA223A403E}" type="slidenum">
              <a:rPr lang="en-US" smtClean="0"/>
              <a:t>‹#›</a:t>
            </a:fld>
            <a:endParaRPr lang="en-US"/>
          </a:p>
        </p:txBody>
      </p:sp>
      <p:pic>
        <p:nvPicPr>
          <p:cNvPr id="8" name="Picture 7">
            <a:extLst>
              <a:ext uri="{FF2B5EF4-FFF2-40B4-BE49-F238E27FC236}">
                <a16:creationId xmlns:a16="http://schemas.microsoft.com/office/drawing/2014/main" id="{E1A8590B-0781-402A-B0AD-8BBA51C6541E}"/>
              </a:ext>
            </a:extLst>
          </p:cNvPr>
          <p:cNvPicPr>
            <a:picLocks noChangeAspect="1"/>
          </p:cNvPicPr>
          <p:nvPr userDrawn="1"/>
        </p:nvPicPr>
        <p:blipFill>
          <a:blip r:embed="rId2"/>
          <a:stretch>
            <a:fillRect/>
          </a:stretch>
        </p:blipFill>
        <p:spPr>
          <a:xfrm>
            <a:off x="6466112" y="6147247"/>
            <a:ext cx="572328" cy="572328"/>
          </a:xfrm>
          <a:prstGeom prst="rect">
            <a:avLst/>
          </a:prstGeom>
        </p:spPr>
      </p:pic>
      <p:pic>
        <p:nvPicPr>
          <p:cNvPr id="9" name="Picture 8">
            <a:extLst>
              <a:ext uri="{FF2B5EF4-FFF2-40B4-BE49-F238E27FC236}">
                <a16:creationId xmlns:a16="http://schemas.microsoft.com/office/drawing/2014/main" id="{0F78E751-AE07-4062-9BF2-8D9F08304525}"/>
              </a:ext>
            </a:extLst>
          </p:cNvPr>
          <p:cNvPicPr>
            <a:picLocks noChangeAspect="1"/>
          </p:cNvPicPr>
          <p:nvPr userDrawn="1"/>
        </p:nvPicPr>
        <p:blipFill>
          <a:blip r:embed="rId3"/>
          <a:stretch>
            <a:fillRect/>
          </a:stretch>
        </p:blipFill>
        <p:spPr>
          <a:xfrm>
            <a:off x="7113924" y="6146674"/>
            <a:ext cx="1638195" cy="574805"/>
          </a:xfrm>
          <a:prstGeom prst="rect">
            <a:avLst/>
          </a:prstGeom>
        </p:spPr>
      </p:pic>
    </p:spTree>
    <p:extLst>
      <p:ext uri="{BB962C8B-B14F-4D97-AF65-F5344CB8AC3E}">
        <p14:creationId xmlns:p14="http://schemas.microsoft.com/office/powerpoint/2010/main" val="207941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9EADEE-19F6-7D49-8726-BD8D453750A2}"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55EF1E-9961-FA47-ACC0-9FEA223A403E}" type="slidenum">
              <a:rPr lang="en-US" smtClean="0"/>
              <a:t>‹#›</a:t>
            </a:fld>
            <a:endParaRPr lang="en-US"/>
          </a:p>
        </p:txBody>
      </p:sp>
      <p:pic>
        <p:nvPicPr>
          <p:cNvPr id="10" name="Picture 9">
            <a:extLst>
              <a:ext uri="{FF2B5EF4-FFF2-40B4-BE49-F238E27FC236}">
                <a16:creationId xmlns:a16="http://schemas.microsoft.com/office/drawing/2014/main" id="{8C538E8C-3979-486A-A761-F9BDFF60D56C}"/>
              </a:ext>
            </a:extLst>
          </p:cNvPr>
          <p:cNvPicPr>
            <a:picLocks noChangeAspect="1"/>
          </p:cNvPicPr>
          <p:nvPr userDrawn="1"/>
        </p:nvPicPr>
        <p:blipFill>
          <a:blip r:embed="rId2"/>
          <a:stretch>
            <a:fillRect/>
          </a:stretch>
        </p:blipFill>
        <p:spPr>
          <a:xfrm>
            <a:off x="6466112" y="6147247"/>
            <a:ext cx="572328" cy="572328"/>
          </a:xfrm>
          <a:prstGeom prst="rect">
            <a:avLst/>
          </a:prstGeom>
        </p:spPr>
      </p:pic>
      <p:pic>
        <p:nvPicPr>
          <p:cNvPr id="11" name="Picture 10">
            <a:extLst>
              <a:ext uri="{FF2B5EF4-FFF2-40B4-BE49-F238E27FC236}">
                <a16:creationId xmlns:a16="http://schemas.microsoft.com/office/drawing/2014/main" id="{C5448166-3C8B-4CF8-B68C-FC58A0ABDC5E}"/>
              </a:ext>
            </a:extLst>
          </p:cNvPr>
          <p:cNvPicPr>
            <a:picLocks noChangeAspect="1"/>
          </p:cNvPicPr>
          <p:nvPr userDrawn="1"/>
        </p:nvPicPr>
        <p:blipFill>
          <a:blip r:embed="rId3"/>
          <a:stretch>
            <a:fillRect/>
          </a:stretch>
        </p:blipFill>
        <p:spPr>
          <a:xfrm>
            <a:off x="7113924" y="6146674"/>
            <a:ext cx="1638195" cy="574805"/>
          </a:xfrm>
          <a:prstGeom prst="rect">
            <a:avLst/>
          </a:prstGeom>
        </p:spPr>
      </p:pic>
    </p:spTree>
    <p:extLst>
      <p:ext uri="{BB962C8B-B14F-4D97-AF65-F5344CB8AC3E}">
        <p14:creationId xmlns:p14="http://schemas.microsoft.com/office/powerpoint/2010/main" val="200233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9EADEE-19F6-7D49-8726-BD8D453750A2}"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55EF1E-9961-FA47-ACC0-9FEA223A403E}" type="slidenum">
              <a:rPr lang="en-US" smtClean="0"/>
              <a:t>‹#›</a:t>
            </a:fld>
            <a:endParaRPr lang="en-US"/>
          </a:p>
        </p:txBody>
      </p:sp>
      <p:pic>
        <p:nvPicPr>
          <p:cNvPr id="6" name="Picture 5">
            <a:extLst>
              <a:ext uri="{FF2B5EF4-FFF2-40B4-BE49-F238E27FC236}">
                <a16:creationId xmlns:a16="http://schemas.microsoft.com/office/drawing/2014/main" id="{1E18EADC-8BE4-450F-B018-26CB4B6A2953}"/>
              </a:ext>
            </a:extLst>
          </p:cNvPr>
          <p:cNvPicPr>
            <a:picLocks noChangeAspect="1"/>
          </p:cNvPicPr>
          <p:nvPr userDrawn="1"/>
        </p:nvPicPr>
        <p:blipFill>
          <a:blip r:embed="rId2"/>
          <a:stretch>
            <a:fillRect/>
          </a:stretch>
        </p:blipFill>
        <p:spPr>
          <a:xfrm>
            <a:off x="6466112" y="6147247"/>
            <a:ext cx="572328" cy="572328"/>
          </a:xfrm>
          <a:prstGeom prst="rect">
            <a:avLst/>
          </a:prstGeom>
        </p:spPr>
      </p:pic>
      <p:pic>
        <p:nvPicPr>
          <p:cNvPr id="7" name="Picture 6">
            <a:extLst>
              <a:ext uri="{FF2B5EF4-FFF2-40B4-BE49-F238E27FC236}">
                <a16:creationId xmlns:a16="http://schemas.microsoft.com/office/drawing/2014/main" id="{2A2B4BAF-B876-4601-ADD8-A8D5031D5B3D}"/>
              </a:ext>
            </a:extLst>
          </p:cNvPr>
          <p:cNvPicPr>
            <a:picLocks noChangeAspect="1"/>
          </p:cNvPicPr>
          <p:nvPr userDrawn="1"/>
        </p:nvPicPr>
        <p:blipFill>
          <a:blip r:embed="rId3"/>
          <a:stretch>
            <a:fillRect/>
          </a:stretch>
        </p:blipFill>
        <p:spPr>
          <a:xfrm>
            <a:off x="7113924" y="6146674"/>
            <a:ext cx="1638195" cy="574805"/>
          </a:xfrm>
          <a:prstGeom prst="rect">
            <a:avLst/>
          </a:prstGeom>
        </p:spPr>
      </p:pic>
    </p:spTree>
    <p:extLst>
      <p:ext uri="{BB962C8B-B14F-4D97-AF65-F5344CB8AC3E}">
        <p14:creationId xmlns:p14="http://schemas.microsoft.com/office/powerpoint/2010/main" val="92206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EADEE-19F6-7D49-8726-BD8D453750A2}"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55EF1E-9961-FA47-ACC0-9FEA223A403E}" type="slidenum">
              <a:rPr lang="en-US" smtClean="0"/>
              <a:t>‹#›</a:t>
            </a:fld>
            <a:endParaRPr lang="en-US"/>
          </a:p>
        </p:txBody>
      </p:sp>
      <p:pic>
        <p:nvPicPr>
          <p:cNvPr id="5" name="Picture 4">
            <a:extLst>
              <a:ext uri="{FF2B5EF4-FFF2-40B4-BE49-F238E27FC236}">
                <a16:creationId xmlns:a16="http://schemas.microsoft.com/office/drawing/2014/main" id="{205D734A-6EA4-45F0-B0DC-6D7CE2CDA9E0}"/>
              </a:ext>
            </a:extLst>
          </p:cNvPr>
          <p:cNvPicPr>
            <a:picLocks noChangeAspect="1"/>
          </p:cNvPicPr>
          <p:nvPr userDrawn="1"/>
        </p:nvPicPr>
        <p:blipFill>
          <a:blip r:embed="rId2"/>
          <a:stretch>
            <a:fillRect/>
          </a:stretch>
        </p:blipFill>
        <p:spPr>
          <a:xfrm>
            <a:off x="6466112" y="6147247"/>
            <a:ext cx="572328" cy="572328"/>
          </a:xfrm>
          <a:prstGeom prst="rect">
            <a:avLst/>
          </a:prstGeom>
        </p:spPr>
      </p:pic>
      <p:pic>
        <p:nvPicPr>
          <p:cNvPr id="6" name="Picture 5">
            <a:extLst>
              <a:ext uri="{FF2B5EF4-FFF2-40B4-BE49-F238E27FC236}">
                <a16:creationId xmlns:a16="http://schemas.microsoft.com/office/drawing/2014/main" id="{7BDBE79F-DEC6-44F5-8975-EC4A8B622E00}"/>
              </a:ext>
            </a:extLst>
          </p:cNvPr>
          <p:cNvPicPr>
            <a:picLocks noChangeAspect="1"/>
          </p:cNvPicPr>
          <p:nvPr userDrawn="1"/>
        </p:nvPicPr>
        <p:blipFill>
          <a:blip r:embed="rId3"/>
          <a:stretch>
            <a:fillRect/>
          </a:stretch>
        </p:blipFill>
        <p:spPr>
          <a:xfrm>
            <a:off x="7113924" y="6146674"/>
            <a:ext cx="1638195" cy="574805"/>
          </a:xfrm>
          <a:prstGeom prst="rect">
            <a:avLst/>
          </a:prstGeom>
        </p:spPr>
      </p:pic>
    </p:spTree>
    <p:extLst>
      <p:ext uri="{BB962C8B-B14F-4D97-AF65-F5344CB8AC3E}">
        <p14:creationId xmlns:p14="http://schemas.microsoft.com/office/powerpoint/2010/main" val="22880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9EADEE-19F6-7D49-8726-BD8D453750A2}"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5EF1E-9961-FA47-ACC0-9FEA223A403E}" type="slidenum">
              <a:rPr lang="en-US" smtClean="0"/>
              <a:t>‹#›</a:t>
            </a:fld>
            <a:endParaRPr lang="en-US"/>
          </a:p>
        </p:txBody>
      </p:sp>
      <p:pic>
        <p:nvPicPr>
          <p:cNvPr id="8" name="Picture 7">
            <a:extLst>
              <a:ext uri="{FF2B5EF4-FFF2-40B4-BE49-F238E27FC236}">
                <a16:creationId xmlns:a16="http://schemas.microsoft.com/office/drawing/2014/main" id="{A9AB02A1-CA43-4869-B219-A320D8A166C4}"/>
              </a:ext>
            </a:extLst>
          </p:cNvPr>
          <p:cNvPicPr>
            <a:picLocks noChangeAspect="1"/>
          </p:cNvPicPr>
          <p:nvPr userDrawn="1"/>
        </p:nvPicPr>
        <p:blipFill>
          <a:blip r:embed="rId2"/>
          <a:stretch>
            <a:fillRect/>
          </a:stretch>
        </p:blipFill>
        <p:spPr>
          <a:xfrm>
            <a:off x="6466112" y="6147247"/>
            <a:ext cx="572328" cy="572328"/>
          </a:xfrm>
          <a:prstGeom prst="rect">
            <a:avLst/>
          </a:prstGeom>
        </p:spPr>
      </p:pic>
      <p:pic>
        <p:nvPicPr>
          <p:cNvPr id="9" name="Picture 8">
            <a:extLst>
              <a:ext uri="{FF2B5EF4-FFF2-40B4-BE49-F238E27FC236}">
                <a16:creationId xmlns:a16="http://schemas.microsoft.com/office/drawing/2014/main" id="{A573D0E7-582B-46BD-86D4-52832FF5C894}"/>
              </a:ext>
            </a:extLst>
          </p:cNvPr>
          <p:cNvPicPr>
            <a:picLocks noChangeAspect="1"/>
          </p:cNvPicPr>
          <p:nvPr userDrawn="1"/>
        </p:nvPicPr>
        <p:blipFill>
          <a:blip r:embed="rId3"/>
          <a:stretch>
            <a:fillRect/>
          </a:stretch>
        </p:blipFill>
        <p:spPr>
          <a:xfrm>
            <a:off x="7113924" y="6146674"/>
            <a:ext cx="1638195" cy="574805"/>
          </a:xfrm>
          <a:prstGeom prst="rect">
            <a:avLst/>
          </a:prstGeom>
        </p:spPr>
      </p:pic>
    </p:spTree>
    <p:extLst>
      <p:ext uri="{BB962C8B-B14F-4D97-AF65-F5344CB8AC3E}">
        <p14:creationId xmlns:p14="http://schemas.microsoft.com/office/powerpoint/2010/main" val="14626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9EADEE-19F6-7D49-8726-BD8D453750A2}"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5EF1E-9961-FA47-ACC0-9FEA223A403E}" type="slidenum">
              <a:rPr lang="en-US" smtClean="0"/>
              <a:t>‹#›</a:t>
            </a:fld>
            <a:endParaRPr lang="en-US"/>
          </a:p>
        </p:txBody>
      </p:sp>
      <p:pic>
        <p:nvPicPr>
          <p:cNvPr id="8" name="Picture 7">
            <a:extLst>
              <a:ext uri="{FF2B5EF4-FFF2-40B4-BE49-F238E27FC236}">
                <a16:creationId xmlns:a16="http://schemas.microsoft.com/office/drawing/2014/main" id="{3D74B15F-8188-4DAE-91B9-1F9501149550}"/>
              </a:ext>
            </a:extLst>
          </p:cNvPr>
          <p:cNvPicPr>
            <a:picLocks noChangeAspect="1"/>
          </p:cNvPicPr>
          <p:nvPr userDrawn="1"/>
        </p:nvPicPr>
        <p:blipFill>
          <a:blip r:embed="rId2"/>
          <a:stretch>
            <a:fillRect/>
          </a:stretch>
        </p:blipFill>
        <p:spPr>
          <a:xfrm>
            <a:off x="6466112" y="6147247"/>
            <a:ext cx="572328" cy="572328"/>
          </a:xfrm>
          <a:prstGeom prst="rect">
            <a:avLst/>
          </a:prstGeom>
        </p:spPr>
      </p:pic>
      <p:pic>
        <p:nvPicPr>
          <p:cNvPr id="9" name="Picture 8">
            <a:extLst>
              <a:ext uri="{FF2B5EF4-FFF2-40B4-BE49-F238E27FC236}">
                <a16:creationId xmlns:a16="http://schemas.microsoft.com/office/drawing/2014/main" id="{AC6632B5-F660-49F4-B1D5-FDA43BA11D15}"/>
              </a:ext>
            </a:extLst>
          </p:cNvPr>
          <p:cNvPicPr>
            <a:picLocks noChangeAspect="1"/>
          </p:cNvPicPr>
          <p:nvPr userDrawn="1"/>
        </p:nvPicPr>
        <p:blipFill>
          <a:blip r:embed="rId3"/>
          <a:stretch>
            <a:fillRect/>
          </a:stretch>
        </p:blipFill>
        <p:spPr>
          <a:xfrm>
            <a:off x="7113924" y="6146674"/>
            <a:ext cx="1638195" cy="574805"/>
          </a:xfrm>
          <a:prstGeom prst="rect">
            <a:avLst/>
          </a:prstGeom>
        </p:spPr>
      </p:pic>
    </p:spTree>
    <p:extLst>
      <p:ext uri="{BB962C8B-B14F-4D97-AF65-F5344CB8AC3E}">
        <p14:creationId xmlns:p14="http://schemas.microsoft.com/office/powerpoint/2010/main" val="1769294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887505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EADEE-19F6-7D49-8726-BD8D453750A2}" type="datetimeFigureOut">
              <a:rPr lang="en-US" smtClean="0"/>
              <a:t>11/17/2021</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5EF1E-9961-FA47-ACC0-9FEA223A403E}" type="slidenum">
              <a:rPr lang="en-US" smtClean="0"/>
              <a:t>‹#›</a:t>
            </a:fld>
            <a:endParaRPr lang="en-US"/>
          </a:p>
        </p:txBody>
      </p:sp>
      <p:pic>
        <p:nvPicPr>
          <p:cNvPr id="9" name="Picture 8">
            <a:extLst>
              <a:ext uri="{FF2B5EF4-FFF2-40B4-BE49-F238E27FC236}">
                <a16:creationId xmlns:a16="http://schemas.microsoft.com/office/drawing/2014/main" id="{91E9663E-91C5-42BC-8ADA-49902B59B1B4}"/>
              </a:ext>
            </a:extLst>
          </p:cNvPr>
          <p:cNvPicPr>
            <a:picLocks noChangeAspect="1"/>
          </p:cNvPicPr>
          <p:nvPr userDrawn="1"/>
        </p:nvPicPr>
        <p:blipFill>
          <a:blip r:embed="rId14"/>
          <a:stretch>
            <a:fillRect/>
          </a:stretch>
        </p:blipFill>
        <p:spPr>
          <a:xfrm>
            <a:off x="6466112" y="6147247"/>
            <a:ext cx="572328" cy="572328"/>
          </a:xfrm>
          <a:prstGeom prst="rect">
            <a:avLst/>
          </a:prstGeom>
        </p:spPr>
      </p:pic>
      <p:pic>
        <p:nvPicPr>
          <p:cNvPr id="10" name="Picture 9">
            <a:extLst>
              <a:ext uri="{FF2B5EF4-FFF2-40B4-BE49-F238E27FC236}">
                <a16:creationId xmlns:a16="http://schemas.microsoft.com/office/drawing/2014/main" id="{7A2144C2-A32E-45C5-A064-B9E020EC5CCB}"/>
              </a:ext>
            </a:extLst>
          </p:cNvPr>
          <p:cNvPicPr>
            <a:picLocks noChangeAspect="1"/>
          </p:cNvPicPr>
          <p:nvPr userDrawn="1"/>
        </p:nvPicPr>
        <p:blipFill>
          <a:blip r:embed="rId15"/>
          <a:stretch>
            <a:fillRect/>
          </a:stretch>
        </p:blipFill>
        <p:spPr>
          <a:xfrm>
            <a:off x="7113924" y="6146674"/>
            <a:ext cx="1638195" cy="574805"/>
          </a:xfrm>
          <a:prstGeom prst="rect">
            <a:avLst/>
          </a:prstGeom>
        </p:spPr>
      </p:pic>
    </p:spTree>
    <p:extLst>
      <p:ext uri="{BB962C8B-B14F-4D97-AF65-F5344CB8AC3E}">
        <p14:creationId xmlns:p14="http://schemas.microsoft.com/office/powerpoint/2010/main" val="2887006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887505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EADEE-19F6-7D49-8726-BD8D453750A2}"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5EF1E-9961-FA47-ACC0-9FEA223A403E}" type="slidenum">
              <a:rPr lang="en-US" smtClean="0">
                <a:solidFill>
                  <a:prstClr val="black">
                    <a:tint val="75000"/>
                  </a:prstClr>
                </a:solidFill>
              </a:rPr>
              <a:pPr/>
              <a:t>‹#›</a:t>
            </a:fld>
            <a:endParaRPr lang="en-US">
              <a:solidFill>
                <a:prstClr val="black">
                  <a:tint val="75000"/>
                </a:prstClr>
              </a:solidFill>
            </a:endParaRPr>
          </a:p>
        </p:txBody>
      </p:sp>
      <p:pic>
        <p:nvPicPr>
          <p:cNvPr id="9" name="Picture 8">
            <a:extLst>
              <a:ext uri="{FF2B5EF4-FFF2-40B4-BE49-F238E27FC236}">
                <a16:creationId xmlns:a16="http://schemas.microsoft.com/office/drawing/2014/main" id="{C671E188-D896-4CEE-A437-DC1EDE03CDBA}"/>
              </a:ext>
            </a:extLst>
          </p:cNvPr>
          <p:cNvPicPr>
            <a:picLocks noChangeAspect="1"/>
          </p:cNvPicPr>
          <p:nvPr userDrawn="1"/>
        </p:nvPicPr>
        <p:blipFill>
          <a:blip r:embed="rId14"/>
          <a:stretch>
            <a:fillRect/>
          </a:stretch>
        </p:blipFill>
        <p:spPr>
          <a:xfrm>
            <a:off x="6466112" y="6147247"/>
            <a:ext cx="572328" cy="572328"/>
          </a:xfrm>
          <a:prstGeom prst="rect">
            <a:avLst/>
          </a:prstGeom>
        </p:spPr>
      </p:pic>
      <p:pic>
        <p:nvPicPr>
          <p:cNvPr id="10" name="Picture 9">
            <a:extLst>
              <a:ext uri="{FF2B5EF4-FFF2-40B4-BE49-F238E27FC236}">
                <a16:creationId xmlns:a16="http://schemas.microsoft.com/office/drawing/2014/main" id="{B75296CF-3C2A-4A00-8D36-C2030C5F6367}"/>
              </a:ext>
            </a:extLst>
          </p:cNvPr>
          <p:cNvPicPr>
            <a:picLocks noChangeAspect="1"/>
          </p:cNvPicPr>
          <p:nvPr userDrawn="1"/>
        </p:nvPicPr>
        <p:blipFill>
          <a:blip r:embed="rId15"/>
          <a:stretch>
            <a:fillRect/>
          </a:stretch>
        </p:blipFill>
        <p:spPr>
          <a:xfrm>
            <a:off x="7113924" y="6146674"/>
            <a:ext cx="1638195" cy="574805"/>
          </a:xfrm>
          <a:prstGeom prst="rect">
            <a:avLst/>
          </a:prstGeom>
        </p:spPr>
      </p:pic>
    </p:spTree>
    <p:extLst>
      <p:ext uri="{BB962C8B-B14F-4D97-AF65-F5344CB8AC3E}">
        <p14:creationId xmlns:p14="http://schemas.microsoft.com/office/powerpoint/2010/main" val="816412288"/>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887505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859EADEE-19F6-7D49-8726-BD8D453750A2}" type="datetimeFigureOut">
              <a:rPr lang="en-US" smtClean="0">
                <a:solidFill>
                  <a:prstClr val="black">
                    <a:tint val="75000"/>
                  </a:prstClr>
                </a:solidFill>
              </a:rPr>
              <a:pPr defTabSz="342900"/>
              <a:t>11/17/2021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CF55EF1E-9961-FA47-ACC0-9FEA223A403E}"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2401144693"/>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hyperlink" Target="https://www.smcsustainability.org/energy-water/small-business-resource-cent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mailto:swright@smcgov.org" TargetMode="External"/><Relationship Id="rId3" Type="http://schemas.openxmlformats.org/officeDocument/2006/relationships/image" Target="../media/image29.jpeg"/><Relationship Id="rId7" Type="http://schemas.openxmlformats.org/officeDocument/2006/relationships/hyperlink" Target="mailto:agallizioli@smcgov.org"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720"/>
            <a:ext cx="9190616" cy="7101840"/>
          </a:xfrm>
          <a:prstGeom prst="rect">
            <a:avLst/>
          </a:prstGeom>
        </p:spPr>
      </p:pic>
      <p:pic>
        <p:nvPicPr>
          <p:cNvPr id="2" name="Picture 1" descr="SM_OOS_logo_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1142" y="81280"/>
            <a:ext cx="2541902" cy="2323298"/>
          </a:xfrm>
          <a:prstGeom prst="rect">
            <a:avLst/>
          </a:prstGeom>
        </p:spPr>
      </p:pic>
      <p:pic>
        <p:nvPicPr>
          <p:cNvPr id="8" name="Picture 7">
            <a:extLst>
              <a:ext uri="{FF2B5EF4-FFF2-40B4-BE49-F238E27FC236}">
                <a16:creationId xmlns:a16="http://schemas.microsoft.com/office/drawing/2014/main" id="{904939F5-EF32-4C07-A6DB-E4ACAA9FB83C}"/>
              </a:ext>
            </a:extLst>
          </p:cNvPr>
          <p:cNvPicPr>
            <a:picLocks noChangeAspect="1"/>
          </p:cNvPicPr>
          <p:nvPr/>
        </p:nvPicPr>
        <p:blipFill>
          <a:blip r:embed="rId5"/>
          <a:stretch>
            <a:fillRect/>
          </a:stretch>
        </p:blipFill>
        <p:spPr>
          <a:xfrm>
            <a:off x="6382807" y="5976068"/>
            <a:ext cx="638347" cy="638347"/>
          </a:xfrm>
          <a:prstGeom prst="rect">
            <a:avLst/>
          </a:prstGeom>
        </p:spPr>
      </p:pic>
      <p:pic>
        <p:nvPicPr>
          <p:cNvPr id="9" name="Picture 8">
            <a:extLst>
              <a:ext uri="{FF2B5EF4-FFF2-40B4-BE49-F238E27FC236}">
                <a16:creationId xmlns:a16="http://schemas.microsoft.com/office/drawing/2014/main" id="{DEE4BB28-095A-47CF-BA54-2B89BEA7DA80}"/>
              </a:ext>
            </a:extLst>
          </p:cNvPr>
          <p:cNvPicPr>
            <a:picLocks noChangeAspect="1"/>
          </p:cNvPicPr>
          <p:nvPr/>
        </p:nvPicPr>
        <p:blipFill>
          <a:blip r:embed="rId6"/>
          <a:stretch>
            <a:fillRect/>
          </a:stretch>
        </p:blipFill>
        <p:spPr>
          <a:xfrm>
            <a:off x="7099000" y="5977805"/>
            <a:ext cx="1827162" cy="641110"/>
          </a:xfrm>
          <a:prstGeom prst="rect">
            <a:avLst/>
          </a:prstGeom>
        </p:spPr>
      </p:pic>
      <p:sp>
        <p:nvSpPr>
          <p:cNvPr id="3" name="TextBox 2">
            <a:extLst>
              <a:ext uri="{FF2B5EF4-FFF2-40B4-BE49-F238E27FC236}">
                <a16:creationId xmlns:a16="http://schemas.microsoft.com/office/drawing/2014/main" id="{2FDE3589-9A27-4C7C-BC02-7E13B2D1B503}"/>
              </a:ext>
            </a:extLst>
          </p:cNvPr>
          <p:cNvSpPr txBox="1"/>
          <p:nvPr/>
        </p:nvSpPr>
        <p:spPr>
          <a:xfrm>
            <a:off x="1181356" y="4328295"/>
            <a:ext cx="7801688" cy="677108"/>
          </a:xfrm>
          <a:prstGeom prst="rect">
            <a:avLst/>
          </a:prstGeom>
          <a:noFill/>
        </p:spPr>
        <p:txBody>
          <a:bodyPr wrap="none" rtlCol="0">
            <a:spAutoFit/>
          </a:bodyPr>
          <a:lstStyle/>
          <a:p>
            <a:r>
              <a:rPr lang="en-US" sz="3800" b="1">
                <a:solidFill>
                  <a:schemeClr val="bg1"/>
                </a:solidFill>
              </a:rPr>
              <a:t>San Mateo County Energy Watch</a:t>
            </a:r>
          </a:p>
        </p:txBody>
      </p:sp>
      <p:sp>
        <p:nvSpPr>
          <p:cNvPr id="5" name="TextBox 4">
            <a:extLst>
              <a:ext uri="{FF2B5EF4-FFF2-40B4-BE49-F238E27FC236}">
                <a16:creationId xmlns:a16="http://schemas.microsoft.com/office/drawing/2014/main" id="{F936D63C-C20B-4DB6-9AA6-71344F56509F}"/>
              </a:ext>
            </a:extLst>
          </p:cNvPr>
          <p:cNvSpPr txBox="1"/>
          <p:nvPr/>
        </p:nvSpPr>
        <p:spPr>
          <a:xfrm>
            <a:off x="2271776" y="5005403"/>
            <a:ext cx="6654386" cy="461665"/>
          </a:xfrm>
          <a:prstGeom prst="rect">
            <a:avLst/>
          </a:prstGeom>
          <a:noFill/>
        </p:spPr>
        <p:txBody>
          <a:bodyPr wrap="none" rtlCol="0">
            <a:spAutoFit/>
          </a:bodyPr>
          <a:lstStyle/>
          <a:p>
            <a:r>
              <a:rPr lang="en-US" sz="2400" b="1">
                <a:solidFill>
                  <a:schemeClr val="bg1"/>
                </a:solidFill>
              </a:rPr>
              <a:t>2020 – 2023 Program Cycle Progress Report</a:t>
            </a:r>
          </a:p>
        </p:txBody>
      </p:sp>
    </p:spTree>
    <p:extLst>
      <p:ext uri="{BB962C8B-B14F-4D97-AF65-F5344CB8AC3E}">
        <p14:creationId xmlns:p14="http://schemas.microsoft.com/office/powerpoint/2010/main" val="672069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E932B-890A-479E-A8A1-47C8F093A172}"/>
              </a:ext>
            </a:extLst>
          </p:cNvPr>
          <p:cNvSpPr>
            <a:spLocks noGrp="1"/>
          </p:cNvSpPr>
          <p:nvPr>
            <p:ph type="title"/>
          </p:nvPr>
        </p:nvSpPr>
        <p:spPr/>
        <p:txBody>
          <a:bodyPr/>
          <a:lstStyle/>
          <a:p>
            <a:r>
              <a:rPr lang="en-US"/>
              <a:t>Municipal Program Performance</a:t>
            </a:r>
          </a:p>
        </p:txBody>
      </p:sp>
      <p:graphicFrame>
        <p:nvGraphicFramePr>
          <p:cNvPr id="5" name="Content Placeholder 4">
            <a:extLst>
              <a:ext uri="{FF2B5EF4-FFF2-40B4-BE49-F238E27FC236}">
                <a16:creationId xmlns:a16="http://schemas.microsoft.com/office/drawing/2014/main" id="{71CC4681-533E-4DA4-B8FF-745838D7C2FE}"/>
              </a:ext>
            </a:extLst>
          </p:cNvPr>
          <p:cNvGraphicFramePr>
            <a:graphicFrameLocks noGrp="1"/>
          </p:cNvGraphicFramePr>
          <p:nvPr>
            <p:ph sz="half" idx="1"/>
            <p:extLst>
              <p:ext uri="{D42A27DB-BD31-4B8C-83A1-F6EECF244321}">
                <p14:modId xmlns:p14="http://schemas.microsoft.com/office/powerpoint/2010/main" val="3518431242"/>
              </p:ext>
            </p:extLst>
          </p:nvPr>
        </p:nvGraphicFramePr>
        <p:xfrm>
          <a:off x="4821194" y="1686697"/>
          <a:ext cx="4038601" cy="4136804"/>
        </p:xfrm>
        <a:graphic>
          <a:graphicData uri="http://schemas.openxmlformats.org/drawingml/2006/table">
            <a:tbl>
              <a:tblPr/>
              <a:tblGrid>
                <a:gridCol w="2282130">
                  <a:extLst>
                    <a:ext uri="{9D8B030D-6E8A-4147-A177-3AD203B41FA5}">
                      <a16:colId xmlns:a16="http://schemas.microsoft.com/office/drawing/2014/main" val="3637866051"/>
                    </a:ext>
                  </a:extLst>
                </a:gridCol>
                <a:gridCol w="935930">
                  <a:extLst>
                    <a:ext uri="{9D8B030D-6E8A-4147-A177-3AD203B41FA5}">
                      <a16:colId xmlns:a16="http://schemas.microsoft.com/office/drawing/2014/main" val="2844725398"/>
                    </a:ext>
                  </a:extLst>
                </a:gridCol>
                <a:gridCol w="820541">
                  <a:extLst>
                    <a:ext uri="{9D8B030D-6E8A-4147-A177-3AD203B41FA5}">
                      <a16:colId xmlns:a16="http://schemas.microsoft.com/office/drawing/2014/main" val="477504256"/>
                    </a:ext>
                  </a:extLst>
                </a:gridCol>
              </a:tblGrid>
              <a:tr h="220697">
                <a:tc>
                  <a:txBody>
                    <a:bodyPr/>
                    <a:lstStyle/>
                    <a:p>
                      <a:pPr algn="l" fontAlgn="b"/>
                      <a:r>
                        <a:rPr lang="en-US" sz="1600" b="0" i="0" u="none" strike="noStrike">
                          <a:solidFill>
                            <a:srgbClr val="000000"/>
                          </a:solidFill>
                          <a:effectLst/>
                          <a:latin typeface="Calibri" panose="020F0502020204030204" pitchFamily="34" charset="0"/>
                        </a:rPr>
                        <a:t> </a:t>
                      </a:r>
                    </a:p>
                  </a:txBody>
                  <a:tcPr marL="7737" marR="7737"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600" b="1" i="0" u="none" strike="noStrike">
                          <a:solidFill>
                            <a:srgbClr val="000000"/>
                          </a:solidFill>
                          <a:effectLst/>
                          <a:latin typeface="Calibri"/>
                        </a:rPr>
                        <a:t>Totals</a:t>
                      </a:r>
                    </a:p>
                  </a:txBody>
                  <a:tcPr marL="7737" marR="7737"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1338628643"/>
                  </a:ext>
                </a:extLst>
              </a:tr>
              <a:tr h="220697">
                <a:tc>
                  <a:txBody>
                    <a:bodyPr/>
                    <a:lstStyle/>
                    <a:p>
                      <a:pPr algn="l" rtl="0" fontAlgn="ctr"/>
                      <a:r>
                        <a:rPr lang="en-US" sz="1600" b="1" i="0" u="none" strike="noStrike">
                          <a:solidFill>
                            <a:srgbClr val="000000"/>
                          </a:solidFill>
                          <a:effectLst/>
                          <a:latin typeface="Calibri"/>
                        </a:rPr>
                        <a:t>Target</a:t>
                      </a:r>
                    </a:p>
                  </a:txBody>
                  <a:tcPr marL="7737" marR="7737"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600" b="1" i="0" u="none" strike="noStrike">
                          <a:solidFill>
                            <a:srgbClr val="000000"/>
                          </a:solidFill>
                          <a:effectLst/>
                          <a:latin typeface="Calibri"/>
                        </a:rPr>
                        <a:t>Target</a:t>
                      </a:r>
                    </a:p>
                  </a:txBody>
                  <a:tcPr marL="7737" marR="7737"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600" b="1" i="0" u="none" strike="noStrike">
                          <a:solidFill>
                            <a:srgbClr val="000000"/>
                          </a:solidFill>
                          <a:effectLst/>
                          <a:latin typeface="Calibri"/>
                        </a:rPr>
                        <a:t>Actual</a:t>
                      </a:r>
                    </a:p>
                  </a:txBody>
                  <a:tcPr marL="7737" marR="7737"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523563704"/>
                  </a:ext>
                </a:extLst>
              </a:tr>
              <a:tr h="662091">
                <a:tc>
                  <a:txBody>
                    <a:bodyPr/>
                    <a:lstStyle/>
                    <a:p>
                      <a:pPr algn="l" rtl="0" fontAlgn="ctr"/>
                      <a:r>
                        <a:rPr lang="en-US" sz="1600" b="0" i="0" u="none" strike="noStrike">
                          <a:solidFill>
                            <a:srgbClr val="000000"/>
                          </a:solidFill>
                          <a:effectLst/>
                          <a:latin typeface="Calibri" panose="020F0502020204030204" pitchFamily="34" charset="0"/>
                        </a:rPr>
                        <a:t>ACTIVE: 14 meetings each year. </a:t>
                      </a:r>
                    </a:p>
                  </a:txBody>
                  <a:tcPr marL="7737" marR="7737"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a:rPr>
                        <a:t>18</a:t>
                      </a:r>
                    </a:p>
                  </a:txBody>
                  <a:tcPr marL="7737" marR="7737"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36</a:t>
                      </a:r>
                    </a:p>
                  </a:txBody>
                  <a:tcPr marL="7737" marR="7737"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212531"/>
                  </a:ext>
                </a:extLst>
              </a:tr>
              <a:tr h="441394">
                <a:tc>
                  <a:txBody>
                    <a:bodyPr/>
                    <a:lstStyle/>
                    <a:p>
                      <a:pPr algn="l" rtl="0" fontAlgn="ctr"/>
                      <a:r>
                        <a:rPr lang="en-US" sz="1600" b="0" i="0" u="none" strike="noStrike">
                          <a:solidFill>
                            <a:srgbClr val="000000"/>
                          </a:solidFill>
                          <a:effectLst/>
                          <a:latin typeface="Calibri"/>
                        </a:rPr>
                        <a:t>PASSIVE: 4 emails each year. </a:t>
                      </a:r>
                      <a:endParaRPr lang="en-US" sz="1600" b="0" i="0" u="none" strike="noStrike">
                        <a:solidFill>
                          <a:srgbClr val="000000"/>
                        </a:solidFill>
                        <a:effectLst/>
                        <a:latin typeface="Calibri" panose="020F0502020204030204" pitchFamily="34" charset="0"/>
                      </a:endParaRPr>
                    </a:p>
                  </a:txBody>
                  <a:tcPr marL="7737" marR="7737"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a:rPr>
                        <a:t>5</a:t>
                      </a:r>
                    </a:p>
                  </a:txBody>
                  <a:tcPr marL="7737" marR="7737"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16</a:t>
                      </a:r>
                    </a:p>
                  </a:txBody>
                  <a:tcPr marL="7737" marR="7737"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596204"/>
                  </a:ext>
                </a:extLst>
              </a:tr>
              <a:tr h="882788">
                <a:tc>
                  <a:txBody>
                    <a:bodyPr/>
                    <a:lstStyle/>
                    <a:p>
                      <a:pPr algn="l" rtl="0" fontAlgn="ctr"/>
                      <a:r>
                        <a:rPr lang="en-US" sz="1600" b="0" i="0" u="none" strike="noStrike">
                          <a:solidFill>
                            <a:srgbClr val="000000"/>
                          </a:solidFill>
                          <a:effectLst/>
                          <a:latin typeface="Calibri"/>
                        </a:rPr>
                        <a:t>Year 1: 4 referrals, Year 2: 11 referrals, Year 3: 12 referrals</a:t>
                      </a:r>
                    </a:p>
                  </a:txBody>
                  <a:tcPr marL="7737" marR="7737"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b"/>
                      <a:r>
                        <a:rPr lang="en-US" sz="1600" b="0" i="0" u="none" strike="noStrike">
                          <a:solidFill>
                            <a:srgbClr val="000000"/>
                          </a:solidFill>
                          <a:effectLst/>
                          <a:latin typeface="Calibri"/>
                        </a:rPr>
                        <a:t>8</a:t>
                      </a:r>
                    </a:p>
                  </a:txBody>
                  <a:tcPr marL="7737" marR="7737"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10</a:t>
                      </a:r>
                    </a:p>
                  </a:txBody>
                  <a:tcPr marL="7737" marR="7737"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097982"/>
                  </a:ext>
                </a:extLst>
              </a:tr>
              <a:tr h="441394">
                <a:tc>
                  <a:txBody>
                    <a:bodyPr/>
                    <a:lstStyle/>
                    <a:p>
                      <a:pPr algn="l" rtl="0" fontAlgn="ctr"/>
                      <a:r>
                        <a:rPr lang="en-US" sz="1600" b="0" i="0" u="none" strike="noStrike">
                          <a:solidFill>
                            <a:srgbClr val="000000"/>
                          </a:solidFill>
                          <a:effectLst/>
                          <a:latin typeface="Calibri"/>
                        </a:rPr>
                        <a:t>14 Benchmarking reports each year</a:t>
                      </a:r>
                    </a:p>
                  </a:txBody>
                  <a:tcPr marL="7737" marR="7737"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a:rPr>
                        <a:t>17</a:t>
                      </a:r>
                    </a:p>
                  </a:txBody>
                  <a:tcPr marL="7737" marR="7737"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7</a:t>
                      </a:r>
                    </a:p>
                  </a:txBody>
                  <a:tcPr marL="7737" marR="7737"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9898054"/>
                  </a:ext>
                </a:extLst>
              </a:tr>
              <a:tr h="1103485">
                <a:tc>
                  <a:txBody>
                    <a:bodyPr/>
                    <a:lstStyle/>
                    <a:p>
                      <a:pPr algn="l" rtl="0" fontAlgn="ctr"/>
                      <a:r>
                        <a:rPr lang="en-US" sz="1600" b="0" i="0" u="none" strike="noStrike">
                          <a:solidFill>
                            <a:srgbClr val="000000"/>
                          </a:solidFill>
                          <a:effectLst/>
                          <a:latin typeface="Calibri"/>
                        </a:rPr>
                        <a:t>21 Community-scale GHG emission inventories per year</a:t>
                      </a:r>
                    </a:p>
                  </a:txBody>
                  <a:tcPr marL="7737" marR="7737"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b"/>
                      <a:r>
                        <a:rPr lang="en-US" sz="1600" b="0" i="0" u="none" strike="noStrike">
                          <a:solidFill>
                            <a:srgbClr val="000000"/>
                          </a:solidFill>
                          <a:effectLst/>
                          <a:latin typeface="Calibri"/>
                        </a:rPr>
                        <a:t>21</a:t>
                      </a:r>
                    </a:p>
                  </a:txBody>
                  <a:tcPr marL="7737" marR="7737"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a:t>
                      </a:r>
                    </a:p>
                  </a:txBody>
                  <a:tcPr marL="7737" marR="7737"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778886"/>
                  </a:ext>
                </a:extLst>
              </a:tr>
            </a:tbl>
          </a:graphicData>
        </a:graphic>
      </p:graphicFrame>
      <p:sp>
        <p:nvSpPr>
          <p:cNvPr id="6" name="Content Placeholder 5">
            <a:extLst>
              <a:ext uri="{FF2B5EF4-FFF2-40B4-BE49-F238E27FC236}">
                <a16:creationId xmlns:a16="http://schemas.microsoft.com/office/drawing/2014/main" id="{4DC3CA1F-47B8-45AE-8DE3-17D16DB1C6B5}"/>
              </a:ext>
            </a:extLst>
          </p:cNvPr>
          <p:cNvSpPr>
            <a:spLocks noGrp="1"/>
          </p:cNvSpPr>
          <p:nvPr>
            <p:ph sz="half" idx="2"/>
          </p:nvPr>
        </p:nvSpPr>
        <p:spPr>
          <a:xfrm>
            <a:off x="753762" y="1686697"/>
            <a:ext cx="3917092" cy="5356654"/>
          </a:xfrm>
        </p:spPr>
        <p:txBody>
          <a:bodyPr>
            <a:normAutofit/>
          </a:bodyPr>
          <a:lstStyle/>
          <a:p>
            <a:pPr>
              <a:lnSpc>
                <a:spcPts val="3300"/>
              </a:lnSpc>
            </a:pPr>
            <a:r>
              <a:rPr lang="en-US"/>
              <a:t>Excelling in outreach and engagement with jurisdictions</a:t>
            </a:r>
          </a:p>
          <a:p>
            <a:pPr>
              <a:lnSpc>
                <a:spcPts val="3300"/>
              </a:lnSpc>
            </a:pPr>
            <a:r>
              <a:rPr lang="en-US"/>
              <a:t>Referrals to energy programs are surpassing expectations</a:t>
            </a:r>
          </a:p>
          <a:p>
            <a:pPr>
              <a:lnSpc>
                <a:spcPts val="3300"/>
              </a:lnSpc>
            </a:pPr>
            <a:r>
              <a:rPr lang="en-US"/>
              <a:t>Shifting focus from benchmarking to RICAPS and Facilities Working Group Sessions</a:t>
            </a:r>
          </a:p>
        </p:txBody>
      </p:sp>
    </p:spTree>
    <p:extLst>
      <p:ext uri="{BB962C8B-B14F-4D97-AF65-F5344CB8AC3E}">
        <p14:creationId xmlns:p14="http://schemas.microsoft.com/office/powerpoint/2010/main" val="92982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D795-55C5-4E18-BC40-9C7A1FBFFDE3}"/>
              </a:ext>
            </a:extLst>
          </p:cNvPr>
          <p:cNvSpPr>
            <a:spLocks noGrp="1"/>
          </p:cNvSpPr>
          <p:nvPr>
            <p:ph type="title"/>
          </p:nvPr>
        </p:nvSpPr>
        <p:spPr/>
        <p:txBody>
          <a:bodyPr/>
          <a:lstStyle/>
          <a:p>
            <a:r>
              <a:rPr lang="en-US"/>
              <a:t>Spotlight: Heat Pump Water Heater Pilot</a:t>
            </a:r>
          </a:p>
        </p:txBody>
      </p:sp>
      <p:sp>
        <p:nvSpPr>
          <p:cNvPr id="3" name="Content Placeholder 2">
            <a:extLst>
              <a:ext uri="{FF2B5EF4-FFF2-40B4-BE49-F238E27FC236}">
                <a16:creationId xmlns:a16="http://schemas.microsoft.com/office/drawing/2014/main" id="{559B1456-40C7-44CB-835E-EC1D72312D4F}"/>
              </a:ext>
            </a:extLst>
          </p:cNvPr>
          <p:cNvSpPr>
            <a:spLocks noGrp="1"/>
          </p:cNvSpPr>
          <p:nvPr>
            <p:ph idx="1"/>
          </p:nvPr>
        </p:nvSpPr>
        <p:spPr>
          <a:xfrm>
            <a:off x="654907" y="1594026"/>
            <a:ext cx="8388731" cy="4525963"/>
          </a:xfrm>
        </p:spPr>
        <p:txBody>
          <a:bodyPr vert="horz" lIns="91440" tIns="45720" rIns="91440" bIns="45720" rtlCol="0" anchor="t">
            <a:normAutofit fontScale="92500" lnSpcReduction="20000"/>
          </a:bodyPr>
          <a:lstStyle/>
          <a:p>
            <a:pPr marL="342900" lvl="0" indent="-342900" defTabSz="457200">
              <a:lnSpc>
                <a:spcPct val="150000"/>
              </a:lnSpc>
            </a:pPr>
            <a:r>
              <a:rPr lang="en-US" sz="3200"/>
              <a:t>Partnership between Willdan Energy Solutions and SMC Energy Watch</a:t>
            </a:r>
          </a:p>
          <a:p>
            <a:pPr marL="742950" lvl="1" indent="-285750" defTabSz="457200">
              <a:lnSpc>
                <a:spcPct val="150000"/>
              </a:lnSpc>
            </a:pPr>
            <a:r>
              <a:rPr lang="en-US" sz="2800">
                <a:solidFill>
                  <a:prstClr val="black"/>
                </a:solidFill>
              </a:rPr>
              <a:t>Domestic Sized HPWH’s (40-75 gallons)</a:t>
            </a:r>
          </a:p>
          <a:p>
            <a:pPr marL="742950" lvl="1" indent="-285750" defTabSz="457200">
              <a:lnSpc>
                <a:spcPct val="150000"/>
              </a:lnSpc>
            </a:pPr>
            <a:r>
              <a:rPr lang="en-US" sz="2800">
                <a:solidFill>
                  <a:prstClr val="black"/>
                </a:solidFill>
              </a:rPr>
              <a:t>Must reduce or maintain current energy utility bill</a:t>
            </a:r>
          </a:p>
          <a:p>
            <a:pPr marL="742950" lvl="1" indent="-285750" defTabSz="457200">
              <a:lnSpc>
                <a:spcPct val="150000"/>
              </a:lnSpc>
            </a:pPr>
            <a:r>
              <a:rPr lang="en-US" sz="2800"/>
              <a:t>Ready to implement by December 31, 2021</a:t>
            </a:r>
            <a:endParaRPr lang="en-US" sz="2800">
              <a:cs typeface="Arial"/>
            </a:endParaRPr>
          </a:p>
          <a:p>
            <a:pPr marL="342900" lvl="0" indent="-342900" defTabSz="457200">
              <a:lnSpc>
                <a:spcPct val="150000"/>
              </a:lnSpc>
            </a:pPr>
            <a:r>
              <a:rPr lang="en-US" sz="3200"/>
              <a:t>Pilot funding provided by Willdan GK12 program</a:t>
            </a:r>
            <a:endParaRPr lang="en-US" sz="3200">
              <a:cs typeface="Arial"/>
            </a:endParaRPr>
          </a:p>
        </p:txBody>
      </p:sp>
      <p:pic>
        <p:nvPicPr>
          <p:cNvPr id="4" name="Picture 3">
            <a:extLst>
              <a:ext uri="{FF2B5EF4-FFF2-40B4-BE49-F238E27FC236}">
                <a16:creationId xmlns:a16="http://schemas.microsoft.com/office/drawing/2014/main" id="{D52C5777-8F07-4730-9D96-637835821B89}"/>
              </a:ext>
            </a:extLst>
          </p:cNvPr>
          <p:cNvPicPr>
            <a:picLocks noChangeAspect="1"/>
          </p:cNvPicPr>
          <p:nvPr/>
        </p:nvPicPr>
        <p:blipFill>
          <a:blip r:embed="rId3"/>
          <a:stretch>
            <a:fillRect/>
          </a:stretch>
        </p:blipFill>
        <p:spPr>
          <a:xfrm>
            <a:off x="5592383" y="5516021"/>
            <a:ext cx="3292125" cy="780356"/>
          </a:xfrm>
          <a:prstGeom prst="rect">
            <a:avLst/>
          </a:prstGeom>
        </p:spPr>
      </p:pic>
    </p:spTree>
    <p:extLst>
      <p:ext uri="{BB962C8B-B14F-4D97-AF65-F5344CB8AC3E}">
        <p14:creationId xmlns:p14="http://schemas.microsoft.com/office/powerpoint/2010/main" val="2615345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19316-8CCB-4276-B711-2AB61032773E}"/>
              </a:ext>
            </a:extLst>
          </p:cNvPr>
          <p:cNvSpPr>
            <a:spLocks noGrp="1"/>
          </p:cNvSpPr>
          <p:nvPr>
            <p:ph type="title"/>
          </p:nvPr>
        </p:nvSpPr>
        <p:spPr/>
        <p:txBody>
          <a:bodyPr/>
          <a:lstStyle/>
          <a:p>
            <a:r>
              <a:rPr lang="en-US"/>
              <a:t>Pilot Expectations + Timeline</a:t>
            </a:r>
          </a:p>
        </p:txBody>
      </p:sp>
      <p:sp>
        <p:nvSpPr>
          <p:cNvPr id="3" name="Content Placeholder 2">
            <a:extLst>
              <a:ext uri="{FF2B5EF4-FFF2-40B4-BE49-F238E27FC236}">
                <a16:creationId xmlns:a16="http://schemas.microsoft.com/office/drawing/2014/main" id="{68218732-AF50-461F-8D32-3CAF89E4CF78}"/>
              </a:ext>
            </a:extLst>
          </p:cNvPr>
          <p:cNvSpPr>
            <a:spLocks noGrp="1"/>
          </p:cNvSpPr>
          <p:nvPr>
            <p:ph idx="1"/>
          </p:nvPr>
        </p:nvSpPr>
        <p:spPr>
          <a:xfrm>
            <a:off x="654908" y="1600202"/>
            <a:ext cx="8031892" cy="4525963"/>
          </a:xfrm>
        </p:spPr>
        <p:txBody>
          <a:bodyPr/>
          <a:lstStyle/>
          <a:p>
            <a:pPr>
              <a:lnSpc>
                <a:spcPct val="150000"/>
              </a:lnSpc>
            </a:pPr>
            <a:r>
              <a:rPr lang="en-US"/>
              <a:t>Three cities, and the County of San Mateo are pursuing this opportunity</a:t>
            </a:r>
          </a:p>
          <a:p>
            <a:pPr lvl="1">
              <a:lnSpc>
                <a:spcPct val="150000"/>
              </a:lnSpc>
            </a:pPr>
            <a:r>
              <a:rPr lang="en-US"/>
              <a:t>Redwood City, Half Moon Bay, and the City of Brisbane</a:t>
            </a:r>
          </a:p>
          <a:p>
            <a:pPr>
              <a:lnSpc>
                <a:spcPct val="150000"/>
              </a:lnSpc>
            </a:pPr>
            <a:r>
              <a:rPr lang="en-US"/>
              <a:t>Projects will be completed by December 31, 2021</a:t>
            </a:r>
          </a:p>
          <a:p>
            <a:pPr lvl="1">
              <a:lnSpc>
                <a:spcPct val="150000"/>
              </a:lnSpc>
            </a:pPr>
            <a:r>
              <a:rPr lang="en-US"/>
              <a:t>Implementation by </a:t>
            </a:r>
            <a:r>
              <a:rPr lang="en-US" err="1"/>
              <a:t>Willdan</a:t>
            </a:r>
            <a:r>
              <a:rPr lang="en-US"/>
              <a:t> partner, </a:t>
            </a:r>
            <a:r>
              <a:rPr lang="en-US" err="1"/>
              <a:t>Enovative</a:t>
            </a:r>
            <a:endParaRPr lang="en-US"/>
          </a:p>
          <a:p>
            <a:pPr>
              <a:lnSpc>
                <a:spcPct val="150000"/>
              </a:lnSpc>
            </a:pPr>
            <a:r>
              <a:rPr lang="en-US"/>
              <a:t>Following completion, a new municipal HPWH incentive will be launched for 2022</a:t>
            </a:r>
          </a:p>
          <a:p>
            <a:pPr marL="0" indent="0">
              <a:buNone/>
            </a:pPr>
            <a:endParaRPr lang="en-US"/>
          </a:p>
        </p:txBody>
      </p:sp>
    </p:spTree>
    <p:extLst>
      <p:ext uri="{BB962C8B-B14F-4D97-AF65-F5344CB8AC3E}">
        <p14:creationId xmlns:p14="http://schemas.microsoft.com/office/powerpoint/2010/main" val="376050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57BB-132E-406D-805A-99B47D594771}"/>
              </a:ext>
            </a:extLst>
          </p:cNvPr>
          <p:cNvSpPr>
            <a:spLocks noGrp="1"/>
          </p:cNvSpPr>
          <p:nvPr>
            <p:ph type="title"/>
          </p:nvPr>
        </p:nvSpPr>
        <p:spPr/>
        <p:txBody>
          <a:bodyPr/>
          <a:lstStyle/>
          <a:p>
            <a:r>
              <a:rPr lang="en-US"/>
              <a:t>Hard-to-Reach Small Businesses</a:t>
            </a:r>
          </a:p>
        </p:txBody>
      </p:sp>
      <p:pic>
        <p:nvPicPr>
          <p:cNvPr id="7" name="Content Placeholder 6">
            <a:extLst>
              <a:ext uri="{FF2B5EF4-FFF2-40B4-BE49-F238E27FC236}">
                <a16:creationId xmlns:a16="http://schemas.microsoft.com/office/drawing/2014/main" id="{8F13E247-17AC-4E37-8E4F-F270D8933C07}"/>
              </a:ext>
            </a:extLst>
          </p:cNvPr>
          <p:cNvPicPr>
            <a:picLocks noGrp="1" noChangeAspect="1"/>
          </p:cNvPicPr>
          <p:nvPr>
            <p:ph sz="half" idx="1"/>
          </p:nvPr>
        </p:nvPicPr>
        <p:blipFill rotWithShape="1">
          <a:blip r:embed="rId3"/>
          <a:srcRect l="8567" r="7904"/>
          <a:stretch/>
        </p:blipFill>
        <p:spPr>
          <a:xfrm>
            <a:off x="714671" y="1598529"/>
            <a:ext cx="3978876" cy="4003589"/>
          </a:xfrm>
        </p:spPr>
      </p:pic>
      <p:sp>
        <p:nvSpPr>
          <p:cNvPr id="5" name="Content Placeholder 4">
            <a:extLst>
              <a:ext uri="{FF2B5EF4-FFF2-40B4-BE49-F238E27FC236}">
                <a16:creationId xmlns:a16="http://schemas.microsoft.com/office/drawing/2014/main" id="{CD616190-9D58-40E1-AE24-DB87F8C6CEA2}"/>
              </a:ext>
            </a:extLst>
          </p:cNvPr>
          <p:cNvSpPr>
            <a:spLocks noGrp="1"/>
          </p:cNvSpPr>
          <p:nvPr>
            <p:ph sz="half" idx="2"/>
          </p:nvPr>
        </p:nvSpPr>
        <p:spPr>
          <a:xfrm>
            <a:off x="4907692" y="1600201"/>
            <a:ext cx="4038600" cy="4525963"/>
          </a:xfrm>
        </p:spPr>
        <p:txBody>
          <a:bodyPr/>
          <a:lstStyle/>
          <a:p>
            <a:pPr marL="0" indent="0">
              <a:lnSpc>
                <a:spcPct val="150000"/>
              </a:lnSpc>
              <a:buNone/>
            </a:pPr>
            <a:r>
              <a:rPr lang="en-US" b="1"/>
              <a:t>Hard-to-Reach SMB Criteria</a:t>
            </a:r>
          </a:p>
          <a:p>
            <a:pPr>
              <a:lnSpc>
                <a:spcPct val="150000"/>
              </a:lnSpc>
            </a:pPr>
            <a:r>
              <a:rPr lang="en-US"/>
              <a:t>10 employees or fewer</a:t>
            </a:r>
          </a:p>
          <a:p>
            <a:pPr>
              <a:lnSpc>
                <a:spcPct val="150000"/>
              </a:lnSpc>
            </a:pPr>
            <a:r>
              <a:rPr lang="en-US"/>
              <a:t>Space is rented or leased</a:t>
            </a:r>
          </a:p>
          <a:p>
            <a:pPr>
              <a:lnSpc>
                <a:spcPct val="150000"/>
              </a:lnSpc>
            </a:pPr>
            <a:r>
              <a:rPr lang="en-US"/>
              <a:t>Workplace has English as a  Second Language</a:t>
            </a:r>
          </a:p>
          <a:p>
            <a:pPr>
              <a:lnSpc>
                <a:spcPct val="150000"/>
              </a:lnSpc>
            </a:pPr>
            <a:r>
              <a:rPr lang="en-US"/>
              <a:t>&lt; 20kW annual energy consumption </a:t>
            </a:r>
          </a:p>
        </p:txBody>
      </p:sp>
      <p:sp>
        <p:nvSpPr>
          <p:cNvPr id="4" name="Rectangle 3">
            <a:extLst>
              <a:ext uri="{FF2B5EF4-FFF2-40B4-BE49-F238E27FC236}">
                <a16:creationId xmlns:a16="http://schemas.microsoft.com/office/drawing/2014/main" id="{8319A19D-53C8-4DC0-A846-0BE76CC2D255}"/>
              </a:ext>
            </a:extLst>
          </p:cNvPr>
          <p:cNvSpPr/>
          <p:nvPr/>
        </p:nvSpPr>
        <p:spPr>
          <a:xfrm>
            <a:off x="1065439" y="5759904"/>
            <a:ext cx="7307035"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839E871-B162-4A25-A400-8462C987C9B5}"/>
              </a:ext>
            </a:extLst>
          </p:cNvPr>
          <p:cNvSpPr txBox="1"/>
          <p:nvPr/>
        </p:nvSpPr>
        <p:spPr>
          <a:xfrm>
            <a:off x="1004207" y="5894614"/>
            <a:ext cx="74295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All Small Businesses can learn more about and access energy programs through our </a:t>
            </a:r>
            <a:r>
              <a:rPr lang="en-US" b="1">
                <a:hlinkClick r:id="rId4"/>
              </a:rPr>
              <a:t>Small Business Resource Center.</a:t>
            </a:r>
            <a:endParaRPr lang="en-US" b="1">
              <a:cs typeface="Arial"/>
            </a:endParaRPr>
          </a:p>
        </p:txBody>
      </p:sp>
    </p:spTree>
    <p:extLst>
      <p:ext uri="{BB962C8B-B14F-4D97-AF65-F5344CB8AC3E}">
        <p14:creationId xmlns:p14="http://schemas.microsoft.com/office/powerpoint/2010/main" val="319880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6D29-C64C-45FC-83FF-51C95A397E74}"/>
              </a:ext>
            </a:extLst>
          </p:cNvPr>
          <p:cNvSpPr>
            <a:spLocks noGrp="1"/>
          </p:cNvSpPr>
          <p:nvPr>
            <p:ph type="title"/>
          </p:nvPr>
        </p:nvSpPr>
        <p:spPr/>
        <p:txBody>
          <a:bodyPr/>
          <a:lstStyle/>
          <a:p>
            <a:r>
              <a:rPr lang="en-US"/>
              <a:t>Small Business Program Performance</a:t>
            </a:r>
          </a:p>
        </p:txBody>
      </p:sp>
      <p:graphicFrame>
        <p:nvGraphicFramePr>
          <p:cNvPr id="7" name="Content Placeholder 6">
            <a:extLst>
              <a:ext uri="{FF2B5EF4-FFF2-40B4-BE49-F238E27FC236}">
                <a16:creationId xmlns:a16="http://schemas.microsoft.com/office/drawing/2014/main" id="{8E0768F7-81AC-4D13-8E73-00A91E65BE68}"/>
              </a:ext>
            </a:extLst>
          </p:cNvPr>
          <p:cNvGraphicFramePr>
            <a:graphicFrameLocks noGrp="1"/>
          </p:cNvGraphicFramePr>
          <p:nvPr>
            <p:ph sz="half" idx="1"/>
            <p:extLst>
              <p:ext uri="{D42A27DB-BD31-4B8C-83A1-F6EECF244321}">
                <p14:modId xmlns:p14="http://schemas.microsoft.com/office/powerpoint/2010/main" val="614554411"/>
              </p:ext>
            </p:extLst>
          </p:nvPr>
        </p:nvGraphicFramePr>
        <p:xfrm>
          <a:off x="4955059" y="1450390"/>
          <a:ext cx="3731741" cy="4558508"/>
        </p:xfrm>
        <a:graphic>
          <a:graphicData uri="http://schemas.openxmlformats.org/drawingml/2006/table">
            <a:tbl>
              <a:tblPr/>
              <a:tblGrid>
                <a:gridCol w="1231598">
                  <a:extLst>
                    <a:ext uri="{9D8B030D-6E8A-4147-A177-3AD203B41FA5}">
                      <a16:colId xmlns:a16="http://schemas.microsoft.com/office/drawing/2014/main" val="1648063335"/>
                    </a:ext>
                  </a:extLst>
                </a:gridCol>
                <a:gridCol w="1256169">
                  <a:extLst>
                    <a:ext uri="{9D8B030D-6E8A-4147-A177-3AD203B41FA5}">
                      <a16:colId xmlns:a16="http://schemas.microsoft.com/office/drawing/2014/main" val="4192363736"/>
                    </a:ext>
                  </a:extLst>
                </a:gridCol>
                <a:gridCol w="621987">
                  <a:extLst>
                    <a:ext uri="{9D8B030D-6E8A-4147-A177-3AD203B41FA5}">
                      <a16:colId xmlns:a16="http://schemas.microsoft.com/office/drawing/2014/main" val="3949287840"/>
                    </a:ext>
                  </a:extLst>
                </a:gridCol>
                <a:gridCol w="621987">
                  <a:extLst>
                    <a:ext uri="{9D8B030D-6E8A-4147-A177-3AD203B41FA5}">
                      <a16:colId xmlns:a16="http://schemas.microsoft.com/office/drawing/2014/main" val="1466543828"/>
                    </a:ext>
                  </a:extLst>
                </a:gridCol>
              </a:tblGrid>
              <a:tr h="297033">
                <a:tc>
                  <a:txBody>
                    <a:bodyPr/>
                    <a:lstStyle/>
                    <a:p>
                      <a:pPr algn="l" fontAlgn="b"/>
                      <a:r>
                        <a:rPr lang="en-US" sz="1600" b="1" i="0" u="none" strike="noStrike">
                          <a:solidFill>
                            <a:srgbClr val="000000"/>
                          </a:solidFill>
                          <a:effectLst/>
                          <a:latin typeface="Calibri" panose="020F0502020204030204" pitchFamily="34" charset="0"/>
                        </a:rPr>
                        <a:t>HTR SMBs</a:t>
                      </a:r>
                    </a:p>
                  </a:txBody>
                  <a:tcPr marL="6851" marR="6851"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851" marR="6851"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600" b="1" i="0" u="none" strike="noStrike">
                          <a:solidFill>
                            <a:srgbClr val="000000"/>
                          </a:solidFill>
                          <a:effectLst/>
                          <a:latin typeface="Calibri" panose="020F0502020204030204" pitchFamily="34" charset="0"/>
                        </a:rPr>
                        <a:t>Totals</a:t>
                      </a:r>
                    </a:p>
                  </a:txBody>
                  <a:tcPr marL="6851" marR="6851"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1689869145"/>
                  </a:ext>
                </a:extLst>
              </a:tr>
              <a:tr h="245473">
                <a:tc>
                  <a:txBody>
                    <a:bodyPr/>
                    <a:lstStyle/>
                    <a:p>
                      <a:pPr algn="l" rtl="0" fontAlgn="ctr"/>
                      <a:r>
                        <a:rPr lang="en-US" sz="1600" b="1" i="0" u="none" strike="noStrike">
                          <a:solidFill>
                            <a:srgbClr val="FFFFFF"/>
                          </a:solidFill>
                          <a:effectLst/>
                          <a:latin typeface="Calibri" panose="020F0502020204030204" pitchFamily="34" charset="0"/>
                        </a:rPr>
                        <a:t>Type</a:t>
                      </a:r>
                    </a:p>
                  </a:txBody>
                  <a:tcPr marL="6851" marR="6851"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en-US" sz="1600" b="1" i="0" u="none" strike="noStrike">
                          <a:solidFill>
                            <a:srgbClr val="FFFFFF"/>
                          </a:solidFill>
                          <a:effectLst/>
                          <a:latin typeface="Calibri" panose="020F0502020204030204" pitchFamily="34" charset="0"/>
                        </a:rPr>
                        <a:t>Target</a:t>
                      </a:r>
                    </a:p>
                  </a:txBody>
                  <a:tcPr marL="6851" marR="6851"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600" b="1" i="0" u="none" strike="noStrike">
                          <a:solidFill>
                            <a:srgbClr val="000000"/>
                          </a:solidFill>
                          <a:effectLst/>
                          <a:latin typeface="Calibri" panose="020F0502020204030204" pitchFamily="34" charset="0"/>
                        </a:rPr>
                        <a:t>Target</a:t>
                      </a:r>
                    </a:p>
                  </a:txBody>
                  <a:tcPr marL="6851" marR="6851"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600" b="1" i="0" u="none" strike="noStrike">
                          <a:solidFill>
                            <a:srgbClr val="000000"/>
                          </a:solidFill>
                          <a:effectLst/>
                          <a:latin typeface="Calibri" panose="020F0502020204030204" pitchFamily="34" charset="0"/>
                        </a:rPr>
                        <a:t>Actual</a:t>
                      </a:r>
                    </a:p>
                  </a:txBody>
                  <a:tcPr marL="6851" marR="6851"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3E7FF"/>
                    </a:solidFill>
                  </a:tcPr>
                </a:tc>
                <a:extLst>
                  <a:ext uri="{0D108BD9-81ED-4DB2-BD59-A6C34878D82A}">
                    <a16:rowId xmlns:a16="http://schemas.microsoft.com/office/drawing/2014/main" val="786902975"/>
                  </a:ext>
                </a:extLst>
              </a:tr>
              <a:tr h="963199">
                <a:tc rowSpan="2">
                  <a:txBody>
                    <a:bodyPr/>
                    <a:lstStyle/>
                    <a:p>
                      <a:pPr algn="l" rtl="0" fontAlgn="ctr"/>
                      <a:r>
                        <a:rPr lang="en-US" sz="1600" b="0" i="0" u="none" strike="noStrike">
                          <a:solidFill>
                            <a:srgbClr val="000000"/>
                          </a:solidFill>
                          <a:effectLst/>
                          <a:latin typeface="Calibri" panose="020F0502020204030204" pitchFamily="34" charset="0"/>
                        </a:rPr>
                        <a:t>Contacts</a:t>
                      </a:r>
                    </a:p>
                  </a:txBody>
                  <a:tcPr marL="6851" marR="6851"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1600" b="0" i="0" u="none" strike="noStrike">
                          <a:solidFill>
                            <a:srgbClr val="000000"/>
                          </a:solidFill>
                          <a:effectLst/>
                          <a:latin typeface="Calibri" panose="020F0502020204030204" pitchFamily="34" charset="0"/>
                        </a:rPr>
                        <a:t>ACTIVE: 500 in-person "touches" each year</a:t>
                      </a:r>
                    </a:p>
                  </a:txBody>
                  <a:tcPr marL="6851" marR="6851"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500</a:t>
                      </a:r>
                    </a:p>
                  </a:txBody>
                  <a:tcPr marL="6851" marR="6851"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150</a:t>
                      </a:r>
                    </a:p>
                  </a:txBody>
                  <a:tcPr marL="6851" marR="6851"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9090661"/>
                  </a:ext>
                </a:extLst>
              </a:tr>
              <a:tr h="1608486">
                <a:tc vMerge="1">
                  <a:txBody>
                    <a:bodyPr/>
                    <a:lstStyle/>
                    <a:p>
                      <a:endParaRPr lang="en-US"/>
                    </a:p>
                  </a:txBody>
                  <a:tcPr/>
                </a:tc>
                <a:tc>
                  <a:txBody>
                    <a:bodyPr/>
                    <a:lstStyle/>
                    <a:p>
                      <a:pPr algn="l" rtl="0" fontAlgn="ctr"/>
                      <a:r>
                        <a:rPr lang="en-US" sz="1600" b="0" i="0" u="none" strike="noStrike">
                          <a:solidFill>
                            <a:srgbClr val="000000"/>
                          </a:solidFill>
                          <a:effectLst/>
                          <a:latin typeface="Calibri" panose="020F0502020204030204" pitchFamily="34" charset="0"/>
                        </a:rPr>
                        <a:t>PASSIVE: 1,000 HTRS SMBS reached through partners each year</a:t>
                      </a:r>
                    </a:p>
                  </a:txBody>
                  <a:tcPr marL="6851" marR="6851"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1000</a:t>
                      </a:r>
                    </a:p>
                  </a:txBody>
                  <a:tcPr marL="6851" marR="6851"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190</a:t>
                      </a:r>
                    </a:p>
                  </a:txBody>
                  <a:tcPr marL="6851" marR="6851"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877961"/>
                  </a:ext>
                </a:extLst>
              </a:tr>
              <a:tr h="484715">
                <a:tc>
                  <a:txBody>
                    <a:bodyPr/>
                    <a:lstStyle/>
                    <a:p>
                      <a:pPr algn="l" rtl="0" fontAlgn="ctr"/>
                      <a:r>
                        <a:rPr lang="en-US" sz="1600" b="0" i="0" u="none" strike="noStrike">
                          <a:solidFill>
                            <a:srgbClr val="000000"/>
                          </a:solidFill>
                          <a:effectLst/>
                          <a:latin typeface="Calibri" panose="020F0502020204030204" pitchFamily="34" charset="0"/>
                        </a:rPr>
                        <a:t>Referrals</a:t>
                      </a:r>
                    </a:p>
                  </a:txBody>
                  <a:tcPr marL="6851" marR="6851"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l" rtl="0" fontAlgn="ctr"/>
                      <a:r>
                        <a:rPr lang="en-US" sz="1600" b="0" i="0" u="none" strike="noStrike">
                          <a:solidFill>
                            <a:srgbClr val="000000"/>
                          </a:solidFill>
                          <a:effectLst/>
                          <a:latin typeface="Calibri" panose="020F0502020204030204" pitchFamily="34" charset="0"/>
                        </a:rPr>
                        <a:t>50 referrals each year</a:t>
                      </a:r>
                    </a:p>
                  </a:txBody>
                  <a:tcPr marL="6851" marR="6851"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b"/>
                      <a:r>
                        <a:rPr lang="en-US" sz="1600" b="0" i="0" u="none" strike="noStrike">
                          <a:solidFill>
                            <a:srgbClr val="000000"/>
                          </a:solidFill>
                          <a:effectLst/>
                          <a:latin typeface="Calibri" panose="020F0502020204030204" pitchFamily="34" charset="0"/>
                        </a:rPr>
                        <a:t>50</a:t>
                      </a:r>
                    </a:p>
                  </a:txBody>
                  <a:tcPr marL="6851" marR="6851"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7</a:t>
                      </a:r>
                    </a:p>
                  </a:txBody>
                  <a:tcPr marL="6851" marR="6851"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862378"/>
                  </a:ext>
                </a:extLst>
              </a:tr>
              <a:tr h="927059">
                <a:tc>
                  <a:txBody>
                    <a:bodyPr/>
                    <a:lstStyle/>
                    <a:p>
                      <a:pPr algn="l" rtl="0" fontAlgn="ctr"/>
                      <a:r>
                        <a:rPr lang="en-US" sz="1600" b="0" i="0" u="none" strike="noStrike">
                          <a:solidFill>
                            <a:srgbClr val="000000"/>
                          </a:solidFill>
                          <a:effectLst/>
                          <a:latin typeface="Calibri" panose="020F0502020204030204" pitchFamily="34" charset="0"/>
                        </a:rPr>
                        <a:t>Benchmarking Reports</a:t>
                      </a:r>
                    </a:p>
                  </a:txBody>
                  <a:tcPr marL="6851" marR="6851"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1600" b="0" i="0" u="none" strike="noStrike">
                          <a:solidFill>
                            <a:srgbClr val="000000"/>
                          </a:solidFill>
                          <a:effectLst/>
                          <a:latin typeface="Calibri" panose="020F0502020204030204" pitchFamily="34" charset="0"/>
                        </a:rPr>
                        <a:t>Benchmarking for 25 SMBs each year</a:t>
                      </a:r>
                    </a:p>
                  </a:txBody>
                  <a:tcPr marL="6851" marR="6851"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25</a:t>
                      </a:r>
                    </a:p>
                  </a:txBody>
                  <a:tcPr marL="6851" marR="6851"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a:t>
                      </a:r>
                    </a:p>
                  </a:txBody>
                  <a:tcPr marL="6851" marR="6851"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4648928"/>
                  </a:ext>
                </a:extLst>
              </a:tr>
            </a:tbl>
          </a:graphicData>
        </a:graphic>
      </p:graphicFrame>
      <p:sp>
        <p:nvSpPr>
          <p:cNvPr id="8" name="Content Placeholder 7">
            <a:extLst>
              <a:ext uri="{FF2B5EF4-FFF2-40B4-BE49-F238E27FC236}">
                <a16:creationId xmlns:a16="http://schemas.microsoft.com/office/drawing/2014/main" id="{DCBBA01F-A693-4B60-AC84-E5ACC71CF824}"/>
              </a:ext>
            </a:extLst>
          </p:cNvPr>
          <p:cNvSpPr>
            <a:spLocks noGrp="1"/>
          </p:cNvSpPr>
          <p:nvPr>
            <p:ph sz="half" idx="2"/>
          </p:nvPr>
        </p:nvSpPr>
        <p:spPr>
          <a:xfrm>
            <a:off x="744691" y="1450390"/>
            <a:ext cx="4038600" cy="4525963"/>
          </a:xfrm>
        </p:spPr>
        <p:txBody>
          <a:bodyPr vert="horz" lIns="91440" tIns="45720" rIns="91440" bIns="45720" rtlCol="0" anchor="t">
            <a:normAutofit lnSpcReduction="10000"/>
          </a:bodyPr>
          <a:lstStyle/>
          <a:p>
            <a:pPr>
              <a:lnSpc>
                <a:spcPct val="150000"/>
              </a:lnSpc>
            </a:pPr>
            <a:r>
              <a:rPr lang="en-US"/>
              <a:t>Difficulty reaching targets during PY1 due to COVID-19 restrictions </a:t>
            </a:r>
          </a:p>
          <a:p>
            <a:pPr>
              <a:lnSpc>
                <a:spcPct val="150000"/>
              </a:lnSpc>
            </a:pPr>
            <a:r>
              <a:rPr lang="en-US"/>
              <a:t>SMBs hesitant to take on new projects </a:t>
            </a:r>
            <a:endParaRPr lang="en-US">
              <a:cs typeface="Arial"/>
            </a:endParaRPr>
          </a:p>
          <a:p>
            <a:pPr>
              <a:lnSpc>
                <a:spcPct val="150000"/>
              </a:lnSpc>
            </a:pPr>
            <a:r>
              <a:rPr lang="en-US"/>
              <a:t>PY1 Focus was on development of outreach database and building CBO relationships</a:t>
            </a:r>
            <a:endParaRPr lang="en-US">
              <a:cs typeface="Arial"/>
            </a:endParaRPr>
          </a:p>
          <a:p>
            <a:pPr>
              <a:lnSpc>
                <a:spcPct val="150000"/>
              </a:lnSpc>
            </a:pPr>
            <a:endParaRPr lang="en-US"/>
          </a:p>
        </p:txBody>
      </p:sp>
    </p:spTree>
    <p:extLst>
      <p:ext uri="{BB962C8B-B14F-4D97-AF65-F5344CB8AC3E}">
        <p14:creationId xmlns:p14="http://schemas.microsoft.com/office/powerpoint/2010/main" val="2148533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826D9-0F84-40A3-9750-23C60EF72A54}"/>
              </a:ext>
            </a:extLst>
          </p:cNvPr>
          <p:cNvSpPr>
            <a:spLocks noGrp="1"/>
          </p:cNvSpPr>
          <p:nvPr>
            <p:ph type="title"/>
          </p:nvPr>
        </p:nvSpPr>
        <p:spPr/>
        <p:txBody>
          <a:bodyPr/>
          <a:lstStyle/>
          <a:p>
            <a:r>
              <a:rPr lang="en-US"/>
              <a:t>Spotlight: SMB Outreach Database</a:t>
            </a:r>
          </a:p>
        </p:txBody>
      </p:sp>
      <p:sp>
        <p:nvSpPr>
          <p:cNvPr id="3" name="Content Placeholder 2">
            <a:extLst>
              <a:ext uri="{FF2B5EF4-FFF2-40B4-BE49-F238E27FC236}">
                <a16:creationId xmlns:a16="http://schemas.microsoft.com/office/drawing/2014/main" id="{2186538D-C57C-4092-901D-834623F5959E}"/>
              </a:ext>
            </a:extLst>
          </p:cNvPr>
          <p:cNvSpPr>
            <a:spLocks noGrp="1"/>
          </p:cNvSpPr>
          <p:nvPr>
            <p:ph idx="1"/>
          </p:nvPr>
        </p:nvSpPr>
        <p:spPr>
          <a:xfrm>
            <a:off x="457200" y="1600202"/>
            <a:ext cx="5469476" cy="4909684"/>
          </a:xfrm>
        </p:spPr>
        <p:txBody>
          <a:bodyPr vert="horz" lIns="91440" tIns="45720" rIns="91440" bIns="45720" rtlCol="0" anchor="t">
            <a:normAutofit fontScale="77500" lnSpcReduction="20000"/>
          </a:bodyPr>
          <a:lstStyle/>
          <a:p>
            <a:pPr marL="43180" indent="0">
              <a:lnSpc>
                <a:spcPct val="160000"/>
              </a:lnSpc>
              <a:buNone/>
            </a:pPr>
            <a:r>
              <a:rPr lang="en-US" b="1">
                <a:ea typeface="+mn-lt"/>
                <a:cs typeface="+mn-lt"/>
              </a:rPr>
              <a:t>SMB Outreach Effort</a:t>
            </a:r>
          </a:p>
          <a:p>
            <a:pPr marL="386080" indent="-342900">
              <a:lnSpc>
                <a:spcPct val="160000"/>
              </a:lnSpc>
            </a:pPr>
            <a:r>
              <a:rPr lang="en-US">
                <a:ea typeface="+mn-lt"/>
                <a:cs typeface="+mn-lt"/>
              </a:rPr>
              <a:t>Partnering with El </a:t>
            </a:r>
            <a:r>
              <a:rPr lang="en-US" err="1">
                <a:ea typeface="+mn-lt"/>
                <a:cs typeface="+mn-lt"/>
              </a:rPr>
              <a:t>Concilio</a:t>
            </a:r>
            <a:r>
              <a:rPr lang="en-US">
                <a:ea typeface="+mn-lt"/>
                <a:cs typeface="+mn-lt"/>
              </a:rPr>
              <a:t> and Nuestra Casa, two community-based organizations working with underserved communities in the County</a:t>
            </a:r>
            <a:endParaRPr lang="en-US"/>
          </a:p>
          <a:p>
            <a:pPr marL="0" indent="0">
              <a:lnSpc>
                <a:spcPct val="160000"/>
              </a:lnSpc>
              <a:buNone/>
            </a:pPr>
            <a:r>
              <a:rPr lang="en-US" b="1">
                <a:cs typeface="Arial"/>
              </a:rPr>
              <a:t>Database Platform</a:t>
            </a:r>
            <a:endParaRPr lang="en-US">
              <a:cs typeface="Arial"/>
            </a:endParaRPr>
          </a:p>
          <a:p>
            <a:pPr>
              <a:lnSpc>
                <a:spcPct val="160000"/>
              </a:lnSpc>
            </a:pPr>
            <a:r>
              <a:rPr lang="en-US">
                <a:cs typeface="Arial"/>
              </a:rPr>
              <a:t>Data-Entry Survey</a:t>
            </a:r>
            <a:endParaRPr lang="en-US" b="1">
              <a:cs typeface="Arial"/>
            </a:endParaRPr>
          </a:p>
          <a:p>
            <a:pPr>
              <a:lnSpc>
                <a:spcPct val="160000"/>
              </a:lnSpc>
            </a:pPr>
            <a:r>
              <a:rPr lang="en-US">
                <a:cs typeface="Arial"/>
              </a:rPr>
              <a:t>Searchable ArcGIS Map for collection </a:t>
            </a:r>
          </a:p>
          <a:p>
            <a:pPr marL="0" indent="0">
              <a:lnSpc>
                <a:spcPct val="160000"/>
              </a:lnSpc>
              <a:buNone/>
            </a:pPr>
            <a:r>
              <a:rPr lang="en-US">
                <a:cs typeface="Arial"/>
              </a:rPr>
              <a:t>   and reporting</a:t>
            </a:r>
          </a:p>
          <a:p>
            <a:pPr marL="556895" lvl="1" indent="-213995">
              <a:lnSpc>
                <a:spcPct val="160000"/>
              </a:lnSpc>
            </a:pPr>
            <a:r>
              <a:rPr lang="en-US">
                <a:cs typeface="Arial"/>
              </a:rPr>
              <a:t>Visual representation of small business outreach data</a:t>
            </a:r>
          </a:p>
          <a:p>
            <a:pPr marL="43180" indent="0">
              <a:lnSpc>
                <a:spcPct val="160000"/>
              </a:lnSpc>
              <a:buNone/>
            </a:pPr>
            <a:endParaRPr lang="en-US" b="1">
              <a:cs typeface="Arial"/>
            </a:endParaRPr>
          </a:p>
        </p:txBody>
      </p:sp>
      <p:pic>
        <p:nvPicPr>
          <p:cNvPr id="4" name="Picture 4" descr="countyGISsnip.PNG">
            <a:extLst>
              <a:ext uri="{FF2B5EF4-FFF2-40B4-BE49-F238E27FC236}">
                <a16:creationId xmlns:a16="http://schemas.microsoft.com/office/drawing/2014/main" id="{93057E2F-1E10-4680-A5A9-429B58953AEB}"/>
              </a:ext>
            </a:extLst>
          </p:cNvPr>
          <p:cNvPicPr>
            <a:picLocks noChangeAspect="1"/>
          </p:cNvPicPr>
          <p:nvPr/>
        </p:nvPicPr>
        <p:blipFill>
          <a:blip r:embed="rId3"/>
          <a:stretch>
            <a:fillRect/>
          </a:stretch>
        </p:blipFill>
        <p:spPr>
          <a:xfrm>
            <a:off x="6008916" y="1630519"/>
            <a:ext cx="2939142" cy="3098941"/>
          </a:xfrm>
          <a:prstGeom prst="rect">
            <a:avLst/>
          </a:prstGeom>
          <a:ln>
            <a:solidFill>
              <a:schemeClr val="tx1"/>
            </a:solidFill>
          </a:ln>
        </p:spPr>
      </p:pic>
      <p:pic>
        <p:nvPicPr>
          <p:cNvPr id="5" name="Picture 5" descr="elconcilio.png">
            <a:extLst>
              <a:ext uri="{FF2B5EF4-FFF2-40B4-BE49-F238E27FC236}">
                <a16:creationId xmlns:a16="http://schemas.microsoft.com/office/drawing/2014/main" id="{48655B65-2088-4571-9ACE-AE9AA567061E}"/>
              </a:ext>
            </a:extLst>
          </p:cNvPr>
          <p:cNvPicPr>
            <a:picLocks noChangeAspect="1"/>
          </p:cNvPicPr>
          <p:nvPr/>
        </p:nvPicPr>
        <p:blipFill>
          <a:blip r:embed="rId4"/>
          <a:stretch>
            <a:fillRect/>
          </a:stretch>
        </p:blipFill>
        <p:spPr>
          <a:xfrm>
            <a:off x="6131379" y="5112917"/>
            <a:ext cx="2743200" cy="453051"/>
          </a:xfrm>
          <a:prstGeom prst="rect">
            <a:avLst/>
          </a:prstGeom>
        </p:spPr>
      </p:pic>
      <p:pic>
        <p:nvPicPr>
          <p:cNvPr id="6" name="Picture 6" descr="nuestra casa.png">
            <a:extLst>
              <a:ext uri="{FF2B5EF4-FFF2-40B4-BE49-F238E27FC236}">
                <a16:creationId xmlns:a16="http://schemas.microsoft.com/office/drawing/2014/main" id="{AE1BEB84-C7B6-4F7F-A327-FEE3B7794DB4}"/>
              </a:ext>
            </a:extLst>
          </p:cNvPr>
          <p:cNvPicPr>
            <a:picLocks noChangeAspect="1"/>
          </p:cNvPicPr>
          <p:nvPr/>
        </p:nvPicPr>
        <p:blipFill>
          <a:blip r:embed="rId5"/>
          <a:stretch>
            <a:fillRect/>
          </a:stretch>
        </p:blipFill>
        <p:spPr>
          <a:xfrm>
            <a:off x="5739493" y="5649098"/>
            <a:ext cx="3135086" cy="678812"/>
          </a:xfrm>
          <a:prstGeom prst="rect">
            <a:avLst/>
          </a:prstGeom>
        </p:spPr>
      </p:pic>
    </p:spTree>
    <p:extLst>
      <p:ext uri="{BB962C8B-B14F-4D97-AF65-F5344CB8AC3E}">
        <p14:creationId xmlns:p14="http://schemas.microsoft.com/office/powerpoint/2010/main" val="3583207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B852D-7626-40D5-8CD7-6589C4D98245}"/>
              </a:ext>
            </a:extLst>
          </p:cNvPr>
          <p:cNvSpPr>
            <a:spLocks noGrp="1"/>
          </p:cNvSpPr>
          <p:nvPr>
            <p:ph type="title"/>
          </p:nvPr>
        </p:nvSpPr>
        <p:spPr/>
        <p:txBody>
          <a:bodyPr/>
          <a:lstStyle/>
          <a:p>
            <a:r>
              <a:rPr lang="en-US"/>
              <a:t>Public School Districts</a:t>
            </a:r>
          </a:p>
        </p:txBody>
      </p:sp>
      <p:pic>
        <p:nvPicPr>
          <p:cNvPr id="7" name="Content Placeholder 6">
            <a:extLst>
              <a:ext uri="{FF2B5EF4-FFF2-40B4-BE49-F238E27FC236}">
                <a16:creationId xmlns:a16="http://schemas.microsoft.com/office/drawing/2014/main" id="{1711B954-9F54-4C30-B175-6A3F41A69CA7}"/>
              </a:ext>
            </a:extLst>
          </p:cNvPr>
          <p:cNvPicPr>
            <a:picLocks noGrp="1" noChangeAspect="1"/>
          </p:cNvPicPr>
          <p:nvPr>
            <p:ph sz="half" idx="1"/>
          </p:nvPr>
        </p:nvPicPr>
        <p:blipFill rotWithShape="1">
          <a:blip r:embed="rId3"/>
          <a:srcRect r="3508" b="6764"/>
          <a:stretch/>
        </p:blipFill>
        <p:spPr>
          <a:xfrm>
            <a:off x="834158" y="1577293"/>
            <a:ext cx="3416566" cy="4548872"/>
          </a:xfrm>
          <a:ln>
            <a:solidFill>
              <a:schemeClr val="tx1"/>
            </a:solidFill>
          </a:ln>
        </p:spPr>
      </p:pic>
      <p:sp>
        <p:nvSpPr>
          <p:cNvPr id="5" name="Content Placeholder 4">
            <a:extLst>
              <a:ext uri="{FF2B5EF4-FFF2-40B4-BE49-F238E27FC236}">
                <a16:creationId xmlns:a16="http://schemas.microsoft.com/office/drawing/2014/main" id="{08B0BAFD-97B9-4D0A-99AF-0516F7B52B01}"/>
              </a:ext>
            </a:extLst>
          </p:cNvPr>
          <p:cNvSpPr>
            <a:spLocks noGrp="1"/>
          </p:cNvSpPr>
          <p:nvPr>
            <p:ph sz="half" idx="2"/>
          </p:nvPr>
        </p:nvSpPr>
        <p:spPr/>
        <p:txBody>
          <a:bodyPr vert="horz" lIns="91440" tIns="45720" rIns="91440" bIns="45720" rtlCol="0" anchor="t">
            <a:normAutofit/>
          </a:bodyPr>
          <a:lstStyle/>
          <a:p>
            <a:pPr marL="0" indent="0">
              <a:lnSpc>
                <a:spcPct val="150000"/>
              </a:lnSpc>
              <a:buNone/>
            </a:pPr>
            <a:r>
              <a:rPr lang="en-US" b="1"/>
              <a:t>Public School Districts</a:t>
            </a:r>
          </a:p>
          <a:p>
            <a:pPr>
              <a:lnSpc>
                <a:spcPct val="150000"/>
              </a:lnSpc>
            </a:pPr>
            <a:r>
              <a:rPr lang="en-US"/>
              <a:t>24 School Districts in </a:t>
            </a:r>
            <a:br>
              <a:rPr lang="en-US"/>
            </a:br>
            <a:r>
              <a:rPr lang="en-US"/>
              <a:t>San Mateo County</a:t>
            </a:r>
            <a:endParaRPr lang="en-US">
              <a:cs typeface="Arial"/>
            </a:endParaRPr>
          </a:p>
          <a:p>
            <a:pPr>
              <a:lnSpc>
                <a:spcPct val="150000"/>
              </a:lnSpc>
            </a:pPr>
            <a:r>
              <a:rPr lang="en-US"/>
              <a:t>Energy Watch Services</a:t>
            </a:r>
            <a:endParaRPr lang="en-US">
              <a:cs typeface="Arial"/>
            </a:endParaRPr>
          </a:p>
          <a:p>
            <a:pPr marL="556895" lvl="1" indent="-213995">
              <a:lnSpc>
                <a:spcPct val="150000"/>
              </a:lnSpc>
            </a:pPr>
            <a:r>
              <a:rPr lang="en-US"/>
              <a:t>Benchmarking &amp; Energy Action Planning</a:t>
            </a:r>
            <a:endParaRPr lang="en-US">
              <a:cs typeface="Arial"/>
            </a:endParaRPr>
          </a:p>
          <a:p>
            <a:pPr>
              <a:lnSpc>
                <a:spcPct val="150000"/>
              </a:lnSpc>
            </a:pPr>
            <a:r>
              <a:rPr lang="en-US" err="1"/>
              <a:t>Willdan</a:t>
            </a:r>
            <a:r>
              <a:rPr lang="en-US"/>
              <a:t> GK12 Program</a:t>
            </a:r>
            <a:endParaRPr lang="en-US">
              <a:cs typeface="Arial"/>
            </a:endParaRPr>
          </a:p>
          <a:p>
            <a:pPr marL="556895" lvl="1" indent="-213995">
              <a:lnSpc>
                <a:spcPct val="150000"/>
              </a:lnSpc>
            </a:pPr>
            <a:r>
              <a:rPr lang="en-US"/>
              <a:t>Technical and Financial Assistance offerings</a:t>
            </a:r>
            <a:endParaRPr lang="en-US">
              <a:cs typeface="Arial"/>
            </a:endParaRPr>
          </a:p>
          <a:p>
            <a:pPr marL="556895" lvl="1" indent="-213995">
              <a:lnSpc>
                <a:spcPct val="150000"/>
              </a:lnSpc>
            </a:pPr>
            <a:endParaRPr lang="en-US">
              <a:cs typeface="Arial"/>
            </a:endParaRPr>
          </a:p>
        </p:txBody>
      </p:sp>
    </p:spTree>
    <p:extLst>
      <p:ext uri="{BB962C8B-B14F-4D97-AF65-F5344CB8AC3E}">
        <p14:creationId xmlns:p14="http://schemas.microsoft.com/office/powerpoint/2010/main" val="2668671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844D7-8030-46FB-A50B-E1CB9750B907}"/>
              </a:ext>
            </a:extLst>
          </p:cNvPr>
          <p:cNvSpPr>
            <a:spLocks noGrp="1"/>
          </p:cNvSpPr>
          <p:nvPr>
            <p:ph type="title"/>
          </p:nvPr>
        </p:nvSpPr>
        <p:spPr/>
        <p:txBody>
          <a:bodyPr/>
          <a:lstStyle/>
          <a:p>
            <a:r>
              <a:rPr lang="en-US">
                <a:cs typeface="Arial"/>
              </a:rPr>
              <a:t>Public School Program Performance</a:t>
            </a:r>
            <a:endParaRPr lang="en-US"/>
          </a:p>
        </p:txBody>
      </p:sp>
      <p:sp>
        <p:nvSpPr>
          <p:cNvPr id="3" name="Content Placeholder 2">
            <a:extLst>
              <a:ext uri="{FF2B5EF4-FFF2-40B4-BE49-F238E27FC236}">
                <a16:creationId xmlns:a16="http://schemas.microsoft.com/office/drawing/2014/main" id="{52100018-256E-4965-9370-2FAEF4776E1C}"/>
              </a:ext>
            </a:extLst>
          </p:cNvPr>
          <p:cNvSpPr>
            <a:spLocks noGrp="1"/>
          </p:cNvSpPr>
          <p:nvPr>
            <p:ph sz="half" idx="1"/>
          </p:nvPr>
        </p:nvSpPr>
        <p:spPr>
          <a:xfrm>
            <a:off x="677636" y="1600202"/>
            <a:ext cx="4038600" cy="4525963"/>
          </a:xfrm>
        </p:spPr>
        <p:txBody>
          <a:bodyPr vert="horz" lIns="91440" tIns="45720" rIns="91440" bIns="45720" rtlCol="0" anchor="t">
            <a:normAutofit/>
          </a:bodyPr>
          <a:lstStyle/>
          <a:p>
            <a:pPr>
              <a:lnSpc>
                <a:spcPct val="150000"/>
              </a:lnSpc>
            </a:pPr>
            <a:r>
              <a:rPr lang="en-US">
                <a:cs typeface="Arial"/>
              </a:rPr>
              <a:t>Difficulty engaging schools during COVID-19 shutdown and re-opening</a:t>
            </a:r>
          </a:p>
          <a:p>
            <a:pPr>
              <a:lnSpc>
                <a:spcPct val="150000"/>
              </a:lnSpc>
            </a:pPr>
            <a:r>
              <a:rPr lang="en-US">
                <a:cs typeface="Arial"/>
              </a:rPr>
              <a:t>Focus on engagement through partnership with SMC Office of Education</a:t>
            </a:r>
          </a:p>
          <a:p>
            <a:pPr>
              <a:lnSpc>
                <a:spcPct val="150000"/>
              </a:lnSpc>
            </a:pPr>
            <a:r>
              <a:rPr lang="en-US">
                <a:cs typeface="Arial"/>
              </a:rPr>
              <a:t>Providing support to SMCOE’s Annual Schools Summit in early 2022</a:t>
            </a:r>
          </a:p>
        </p:txBody>
      </p:sp>
      <p:pic>
        <p:nvPicPr>
          <p:cNvPr id="6" name="Picture 9" descr="Capture.PNG">
            <a:extLst>
              <a:ext uri="{FF2B5EF4-FFF2-40B4-BE49-F238E27FC236}">
                <a16:creationId xmlns:a16="http://schemas.microsoft.com/office/drawing/2014/main" id="{E6A2FE07-2E3A-48D3-A635-6D30FA561BC1}"/>
              </a:ext>
            </a:extLst>
          </p:cNvPr>
          <p:cNvPicPr>
            <a:picLocks noChangeAspect="1"/>
          </p:cNvPicPr>
          <p:nvPr/>
        </p:nvPicPr>
        <p:blipFill>
          <a:blip r:embed="rId2"/>
          <a:stretch>
            <a:fillRect/>
          </a:stretch>
        </p:blipFill>
        <p:spPr>
          <a:xfrm>
            <a:off x="4930979" y="1600202"/>
            <a:ext cx="3598227" cy="4525963"/>
          </a:xfrm>
          <a:prstGeom prst="rect">
            <a:avLst/>
          </a:prstGeom>
          <a:ln>
            <a:solidFill>
              <a:schemeClr val="tx1"/>
            </a:solidFill>
          </a:ln>
        </p:spPr>
      </p:pic>
    </p:spTree>
    <p:extLst>
      <p:ext uri="{BB962C8B-B14F-4D97-AF65-F5344CB8AC3E}">
        <p14:creationId xmlns:p14="http://schemas.microsoft.com/office/powerpoint/2010/main" val="1205932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C673-30CD-4D62-BDF6-0841E8EC86E3}"/>
              </a:ext>
            </a:extLst>
          </p:cNvPr>
          <p:cNvSpPr>
            <a:spLocks noGrp="1"/>
          </p:cNvSpPr>
          <p:nvPr>
            <p:ph type="title"/>
          </p:nvPr>
        </p:nvSpPr>
        <p:spPr/>
        <p:txBody>
          <a:bodyPr/>
          <a:lstStyle/>
          <a:p>
            <a:r>
              <a:rPr lang="en-US"/>
              <a:t>Spotlight: 2022 Annual Schools Summit</a:t>
            </a:r>
          </a:p>
        </p:txBody>
      </p:sp>
      <p:pic>
        <p:nvPicPr>
          <p:cNvPr id="4" name="Picture 4" descr="smc-oos-schools-program-logo (1).png">
            <a:extLst>
              <a:ext uri="{FF2B5EF4-FFF2-40B4-BE49-F238E27FC236}">
                <a16:creationId xmlns:a16="http://schemas.microsoft.com/office/drawing/2014/main" id="{74D30009-79FC-4E2B-8959-4D578ED38E89}"/>
              </a:ext>
            </a:extLst>
          </p:cNvPr>
          <p:cNvPicPr>
            <a:picLocks noGrp="1" noChangeAspect="1"/>
          </p:cNvPicPr>
          <p:nvPr>
            <p:ph idx="1"/>
          </p:nvPr>
        </p:nvPicPr>
        <p:blipFill>
          <a:blip r:embed="rId2"/>
          <a:stretch>
            <a:fillRect/>
          </a:stretch>
        </p:blipFill>
        <p:spPr>
          <a:xfrm>
            <a:off x="1096735" y="5235463"/>
            <a:ext cx="3309258" cy="1206954"/>
          </a:xfrm>
        </p:spPr>
      </p:pic>
      <p:pic>
        <p:nvPicPr>
          <p:cNvPr id="5" name="Picture 5" descr="smcoe-logo.png">
            <a:extLst>
              <a:ext uri="{FF2B5EF4-FFF2-40B4-BE49-F238E27FC236}">
                <a16:creationId xmlns:a16="http://schemas.microsoft.com/office/drawing/2014/main" id="{3E34E45F-A165-46E0-B515-0A058A2D059A}"/>
              </a:ext>
            </a:extLst>
          </p:cNvPr>
          <p:cNvPicPr>
            <a:picLocks noChangeAspect="1"/>
          </p:cNvPicPr>
          <p:nvPr/>
        </p:nvPicPr>
        <p:blipFill>
          <a:blip r:embed="rId3"/>
          <a:stretch>
            <a:fillRect/>
          </a:stretch>
        </p:blipFill>
        <p:spPr>
          <a:xfrm>
            <a:off x="5891213" y="5232627"/>
            <a:ext cx="2162175" cy="1209675"/>
          </a:xfrm>
          <a:prstGeom prst="rect">
            <a:avLst/>
          </a:prstGeom>
        </p:spPr>
      </p:pic>
      <p:sp>
        <p:nvSpPr>
          <p:cNvPr id="7" name="Content Placeholder 2">
            <a:extLst>
              <a:ext uri="{FF2B5EF4-FFF2-40B4-BE49-F238E27FC236}">
                <a16:creationId xmlns:a16="http://schemas.microsoft.com/office/drawing/2014/main" id="{1EBF08CA-35F2-456D-9AB0-C5E2018F14B9}"/>
              </a:ext>
            </a:extLst>
          </p:cNvPr>
          <p:cNvSpPr txBox="1">
            <a:spLocks/>
          </p:cNvSpPr>
          <p:nvPr/>
        </p:nvSpPr>
        <p:spPr>
          <a:xfrm>
            <a:off x="457200" y="1600202"/>
            <a:ext cx="8229601" cy="3676877"/>
          </a:xfrm>
          <a:prstGeom prst="rect">
            <a:avLst/>
          </a:prstGeom>
        </p:spPr>
        <p:txBody>
          <a:bodyPr vert="horz" lIns="91440" tIns="45720" rIns="91440" bIns="45720" rtlCol="0" anchor="t">
            <a:normAutofit fontScale="70000" lnSpcReduction="2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nSpc>
                <a:spcPct val="160000"/>
              </a:lnSpc>
              <a:buNone/>
            </a:pPr>
            <a:r>
              <a:rPr lang="en-US" b="1">
                <a:cs typeface="Arial"/>
              </a:rPr>
              <a:t>Summit Purpose</a:t>
            </a:r>
            <a:endParaRPr lang="en-US">
              <a:cs typeface="Arial"/>
            </a:endParaRPr>
          </a:p>
          <a:p>
            <a:pPr>
              <a:lnSpc>
                <a:spcPct val="160000"/>
              </a:lnSpc>
            </a:pPr>
            <a:r>
              <a:rPr lang="en-US">
                <a:cs typeface="Arial"/>
              </a:rPr>
              <a:t>To bring focus to the need for San Mateo County school districts and officials to become more resilient to climate change</a:t>
            </a:r>
            <a:endParaRPr lang="en-US" b="1">
              <a:cs typeface="Arial"/>
            </a:endParaRPr>
          </a:p>
          <a:p>
            <a:pPr>
              <a:lnSpc>
                <a:spcPct val="160000"/>
              </a:lnSpc>
            </a:pPr>
            <a:r>
              <a:rPr lang="en-US">
                <a:cs typeface="Arial"/>
              </a:rPr>
              <a:t>To provide hope and a path forward for climate action at the district level</a:t>
            </a:r>
          </a:p>
          <a:p>
            <a:pPr marL="43180" indent="0">
              <a:lnSpc>
                <a:spcPct val="160000"/>
              </a:lnSpc>
              <a:buNone/>
            </a:pPr>
            <a:r>
              <a:rPr lang="en-US" b="1">
                <a:cs typeface="Arial"/>
              </a:rPr>
              <a:t>Partners</a:t>
            </a:r>
            <a:endParaRPr lang="en-US">
              <a:cs typeface="Arial"/>
            </a:endParaRPr>
          </a:p>
          <a:p>
            <a:pPr marL="386080" indent="-342900">
              <a:lnSpc>
                <a:spcPct val="160000"/>
              </a:lnSpc>
            </a:pPr>
            <a:r>
              <a:rPr lang="en-US">
                <a:cs typeface="Arial"/>
              </a:rPr>
              <a:t>SMC Energy Watch has partnered with SMCOE to conduct 1:1 meetings with districts following the summit with the purpose of kickstarting their climate action planning (accessing OOS and partner programs)</a:t>
            </a:r>
          </a:p>
        </p:txBody>
      </p:sp>
    </p:spTree>
    <p:extLst>
      <p:ext uri="{BB962C8B-B14F-4D97-AF65-F5344CB8AC3E}">
        <p14:creationId xmlns:p14="http://schemas.microsoft.com/office/powerpoint/2010/main" val="2731510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D267-F52C-44BE-B56A-EF3452F5E807}"/>
              </a:ext>
            </a:extLst>
          </p:cNvPr>
          <p:cNvSpPr>
            <a:spLocks noGrp="1"/>
          </p:cNvSpPr>
          <p:nvPr>
            <p:ph type="title"/>
          </p:nvPr>
        </p:nvSpPr>
        <p:spPr/>
        <p:txBody>
          <a:bodyPr/>
          <a:lstStyle/>
          <a:p>
            <a:r>
              <a:rPr lang="en-US"/>
              <a:t>Focus Areas for Program Year 2</a:t>
            </a:r>
          </a:p>
        </p:txBody>
      </p:sp>
      <p:sp>
        <p:nvSpPr>
          <p:cNvPr id="3" name="Content Placeholder 2">
            <a:extLst>
              <a:ext uri="{FF2B5EF4-FFF2-40B4-BE49-F238E27FC236}">
                <a16:creationId xmlns:a16="http://schemas.microsoft.com/office/drawing/2014/main" id="{1C6F6364-475D-4C30-B494-1E00899EBE69}"/>
              </a:ext>
            </a:extLst>
          </p:cNvPr>
          <p:cNvSpPr>
            <a:spLocks noGrp="1"/>
          </p:cNvSpPr>
          <p:nvPr>
            <p:ph idx="1"/>
          </p:nvPr>
        </p:nvSpPr>
        <p:spPr>
          <a:xfrm>
            <a:off x="783771" y="1551216"/>
            <a:ext cx="8229600" cy="4525963"/>
          </a:xfrm>
        </p:spPr>
        <p:txBody>
          <a:bodyPr vert="horz" lIns="91440" tIns="45720" rIns="91440" bIns="45720" rtlCol="0" anchor="t">
            <a:normAutofit lnSpcReduction="10000"/>
          </a:bodyPr>
          <a:lstStyle/>
          <a:p>
            <a:pPr marL="0" indent="0">
              <a:buNone/>
            </a:pPr>
            <a:r>
              <a:rPr lang="en-US" b="1">
                <a:cs typeface="Arial"/>
              </a:rPr>
              <a:t>Municipal Program</a:t>
            </a:r>
          </a:p>
          <a:p>
            <a:r>
              <a:rPr lang="en-US">
                <a:cs typeface="Arial"/>
              </a:rPr>
              <a:t>Heat Pump Water Heater Incentive Program</a:t>
            </a:r>
          </a:p>
          <a:p>
            <a:r>
              <a:rPr lang="en-US">
                <a:cs typeface="Arial"/>
              </a:rPr>
              <a:t>Relaunching Facilities Working Group and RICAPS Working Group meetings</a:t>
            </a:r>
          </a:p>
          <a:p>
            <a:pPr marL="0" indent="0">
              <a:buNone/>
            </a:pPr>
            <a:r>
              <a:rPr lang="en-US" b="1">
                <a:cs typeface="Arial"/>
              </a:rPr>
              <a:t>Small Business Program</a:t>
            </a:r>
            <a:endParaRPr lang="en-US">
              <a:cs typeface="Arial"/>
            </a:endParaRPr>
          </a:p>
          <a:p>
            <a:r>
              <a:rPr lang="en-US">
                <a:cs typeface="Arial"/>
              </a:rPr>
              <a:t>In-field outreach via community-based organization partnerships</a:t>
            </a:r>
          </a:p>
          <a:p>
            <a:r>
              <a:rPr lang="en-US">
                <a:cs typeface="Arial"/>
              </a:rPr>
              <a:t>Completion of the outreach database</a:t>
            </a:r>
            <a:endParaRPr lang="en-US" b="1">
              <a:cs typeface="Arial"/>
            </a:endParaRPr>
          </a:p>
          <a:p>
            <a:pPr marL="0" indent="0">
              <a:buNone/>
            </a:pPr>
            <a:r>
              <a:rPr lang="en-US" b="1">
                <a:cs typeface="Arial"/>
              </a:rPr>
              <a:t>Public Schools Programs</a:t>
            </a:r>
            <a:endParaRPr lang="en-US">
              <a:cs typeface="Arial"/>
            </a:endParaRPr>
          </a:p>
          <a:p>
            <a:r>
              <a:rPr lang="en-US">
                <a:cs typeface="Arial"/>
              </a:rPr>
              <a:t>Annual Schools Summit</a:t>
            </a:r>
            <a:endParaRPr lang="en-US" b="1">
              <a:cs typeface="Arial"/>
            </a:endParaRPr>
          </a:p>
          <a:p>
            <a:r>
              <a:rPr lang="en-US">
                <a:cs typeface="Arial"/>
              </a:rPr>
              <a:t>Energy Action Planning for engaged districts</a:t>
            </a:r>
          </a:p>
        </p:txBody>
      </p:sp>
    </p:spTree>
    <p:extLst>
      <p:ext uri="{BB962C8B-B14F-4D97-AF65-F5344CB8AC3E}">
        <p14:creationId xmlns:p14="http://schemas.microsoft.com/office/powerpoint/2010/main" val="273685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BFBE1-B469-46B5-8D02-67A903D5FF19}"/>
              </a:ext>
            </a:extLst>
          </p:cNvPr>
          <p:cNvSpPr>
            <a:spLocks noGrp="1"/>
          </p:cNvSpPr>
          <p:nvPr>
            <p:ph type="title"/>
          </p:nvPr>
        </p:nvSpPr>
        <p:spPr/>
        <p:txBody>
          <a:bodyPr/>
          <a:lstStyle/>
          <a:p>
            <a:r>
              <a:rPr lang="en-US"/>
              <a:t>Presentation Agenda</a:t>
            </a:r>
          </a:p>
        </p:txBody>
      </p:sp>
      <p:sp>
        <p:nvSpPr>
          <p:cNvPr id="3" name="Content Placeholder 2">
            <a:extLst>
              <a:ext uri="{FF2B5EF4-FFF2-40B4-BE49-F238E27FC236}">
                <a16:creationId xmlns:a16="http://schemas.microsoft.com/office/drawing/2014/main" id="{D4E14C50-F0F0-464F-A90F-D7C756599BA3}"/>
              </a:ext>
            </a:extLst>
          </p:cNvPr>
          <p:cNvSpPr>
            <a:spLocks noGrp="1"/>
          </p:cNvSpPr>
          <p:nvPr>
            <p:ph idx="1"/>
          </p:nvPr>
        </p:nvSpPr>
        <p:spPr>
          <a:xfrm>
            <a:off x="666521" y="1600204"/>
            <a:ext cx="8229600" cy="4525963"/>
          </a:xfrm>
        </p:spPr>
        <p:txBody>
          <a:bodyPr>
            <a:normAutofit lnSpcReduction="10000"/>
          </a:bodyPr>
          <a:lstStyle/>
          <a:p>
            <a:pPr marL="0" indent="0">
              <a:lnSpc>
                <a:spcPct val="150000"/>
              </a:lnSpc>
              <a:buNone/>
            </a:pPr>
            <a:r>
              <a:rPr lang="en-US" sz="2400" b="1"/>
              <a:t>Susan Wright | </a:t>
            </a:r>
            <a:r>
              <a:rPr lang="en-US" sz="2400"/>
              <a:t>Program Background</a:t>
            </a:r>
          </a:p>
          <a:p>
            <a:pPr marL="0" indent="0">
              <a:lnSpc>
                <a:spcPct val="150000"/>
              </a:lnSpc>
              <a:buNone/>
            </a:pPr>
            <a:r>
              <a:rPr lang="en-US" sz="2400" b="1"/>
              <a:t>Alexandria Gallizioli | </a:t>
            </a:r>
            <a:r>
              <a:rPr lang="en-US" sz="2400"/>
              <a:t>Program Cycle Updates</a:t>
            </a:r>
          </a:p>
          <a:p>
            <a:pPr>
              <a:lnSpc>
                <a:spcPct val="150000"/>
              </a:lnSpc>
            </a:pPr>
            <a:r>
              <a:rPr lang="en-US" sz="2400"/>
              <a:t>Municipal and Special District Projects</a:t>
            </a:r>
          </a:p>
          <a:p>
            <a:pPr lvl="1">
              <a:lnSpc>
                <a:spcPct val="150000"/>
              </a:lnSpc>
            </a:pPr>
            <a:r>
              <a:rPr lang="en-US" sz="2000"/>
              <a:t>Spotlight: Heat Pump Water Heater Pilot</a:t>
            </a:r>
          </a:p>
          <a:p>
            <a:pPr>
              <a:lnSpc>
                <a:spcPct val="150000"/>
              </a:lnSpc>
            </a:pPr>
            <a:r>
              <a:rPr lang="en-US" sz="2400"/>
              <a:t>Hard-to-Reach Small Businesses</a:t>
            </a:r>
          </a:p>
          <a:p>
            <a:pPr lvl="1">
              <a:lnSpc>
                <a:spcPct val="150000"/>
              </a:lnSpc>
            </a:pPr>
            <a:r>
              <a:rPr lang="en-US" sz="2000"/>
              <a:t>Spotlight: Community Relationship &amp; Outreach Database</a:t>
            </a:r>
          </a:p>
          <a:p>
            <a:pPr>
              <a:lnSpc>
                <a:spcPct val="150000"/>
              </a:lnSpc>
            </a:pPr>
            <a:r>
              <a:rPr lang="en-US" sz="2400"/>
              <a:t>Public School District Relationship Building</a:t>
            </a:r>
          </a:p>
          <a:p>
            <a:pPr lvl="1">
              <a:lnSpc>
                <a:spcPct val="150000"/>
              </a:lnSpc>
            </a:pPr>
            <a:r>
              <a:rPr lang="en-US" sz="2000"/>
              <a:t>Spotlight: 2022 Annual Schools Summit</a:t>
            </a:r>
          </a:p>
          <a:p>
            <a:pPr>
              <a:lnSpc>
                <a:spcPct val="150000"/>
              </a:lnSpc>
            </a:pPr>
            <a:endParaRPr lang="en-US" sz="2400"/>
          </a:p>
        </p:txBody>
      </p:sp>
    </p:spTree>
    <p:extLst>
      <p:ext uri="{BB962C8B-B14F-4D97-AF65-F5344CB8AC3E}">
        <p14:creationId xmlns:p14="http://schemas.microsoft.com/office/powerpoint/2010/main" val="501782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nmateo_oos_end-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pic>
        <p:nvPicPr>
          <p:cNvPr id="4" name="Picture 3" descr="SM_OOS_logo_colo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0699" y="213360"/>
            <a:ext cx="2812342" cy="2570480"/>
          </a:xfrm>
          <a:prstGeom prst="rect">
            <a:avLst/>
          </a:prstGeom>
        </p:spPr>
      </p:pic>
      <p:sp>
        <p:nvSpPr>
          <p:cNvPr id="5" name="TextBox 4"/>
          <p:cNvSpPr txBox="1"/>
          <p:nvPr/>
        </p:nvSpPr>
        <p:spPr>
          <a:xfrm>
            <a:off x="190549" y="3061440"/>
            <a:ext cx="7386321" cy="769441"/>
          </a:xfrm>
          <a:prstGeom prst="rect">
            <a:avLst/>
          </a:prstGeom>
          <a:noFill/>
        </p:spPr>
        <p:txBody>
          <a:bodyPr wrap="square" rtlCol="0">
            <a:spAutoFit/>
          </a:bodyPr>
          <a:lstStyle/>
          <a:p>
            <a:r>
              <a:rPr lang="en-US" sz="4400" b="1">
                <a:solidFill>
                  <a:prstClr val="white"/>
                </a:solidFill>
                <a:cs typeface="Arial"/>
              </a:rPr>
              <a:t>QUESTIONS?</a:t>
            </a:r>
          </a:p>
        </p:txBody>
      </p:sp>
      <p:pic>
        <p:nvPicPr>
          <p:cNvPr id="6" name="Picture 5">
            <a:extLst>
              <a:ext uri="{FF2B5EF4-FFF2-40B4-BE49-F238E27FC236}">
                <a16:creationId xmlns:a16="http://schemas.microsoft.com/office/drawing/2014/main" id="{85E2DF57-C026-4B02-91B7-965B50E5DB41}"/>
              </a:ext>
            </a:extLst>
          </p:cNvPr>
          <p:cNvPicPr>
            <a:picLocks noChangeAspect="1"/>
          </p:cNvPicPr>
          <p:nvPr/>
        </p:nvPicPr>
        <p:blipFill>
          <a:blip r:embed="rId5"/>
          <a:stretch>
            <a:fillRect/>
          </a:stretch>
        </p:blipFill>
        <p:spPr>
          <a:xfrm>
            <a:off x="6466112" y="6147247"/>
            <a:ext cx="572328" cy="572328"/>
          </a:xfrm>
          <a:prstGeom prst="rect">
            <a:avLst/>
          </a:prstGeom>
        </p:spPr>
      </p:pic>
      <p:pic>
        <p:nvPicPr>
          <p:cNvPr id="7" name="Picture 6">
            <a:extLst>
              <a:ext uri="{FF2B5EF4-FFF2-40B4-BE49-F238E27FC236}">
                <a16:creationId xmlns:a16="http://schemas.microsoft.com/office/drawing/2014/main" id="{FFD3CCDE-8E49-4070-93CE-CA4BA25CE64F}"/>
              </a:ext>
            </a:extLst>
          </p:cNvPr>
          <p:cNvPicPr>
            <a:picLocks noChangeAspect="1"/>
          </p:cNvPicPr>
          <p:nvPr/>
        </p:nvPicPr>
        <p:blipFill>
          <a:blip r:embed="rId6"/>
          <a:stretch>
            <a:fillRect/>
          </a:stretch>
        </p:blipFill>
        <p:spPr>
          <a:xfrm>
            <a:off x="7113924" y="6146674"/>
            <a:ext cx="1638195" cy="574805"/>
          </a:xfrm>
          <a:prstGeom prst="rect">
            <a:avLst/>
          </a:prstGeom>
        </p:spPr>
      </p:pic>
      <p:sp>
        <p:nvSpPr>
          <p:cNvPr id="2" name="TextBox 1">
            <a:extLst>
              <a:ext uri="{FF2B5EF4-FFF2-40B4-BE49-F238E27FC236}">
                <a16:creationId xmlns:a16="http://schemas.microsoft.com/office/drawing/2014/main" id="{ADB6A679-2053-4FD1-A545-F49E1F3E67C3}"/>
              </a:ext>
            </a:extLst>
          </p:cNvPr>
          <p:cNvSpPr txBox="1"/>
          <p:nvPr/>
        </p:nvSpPr>
        <p:spPr>
          <a:xfrm>
            <a:off x="190549" y="3834616"/>
            <a:ext cx="5748561" cy="769441"/>
          </a:xfrm>
          <a:prstGeom prst="rect">
            <a:avLst/>
          </a:prstGeom>
          <a:noFill/>
        </p:spPr>
        <p:txBody>
          <a:bodyPr wrap="none" rtlCol="0">
            <a:spAutoFit/>
          </a:bodyPr>
          <a:lstStyle/>
          <a:p>
            <a:r>
              <a:rPr lang="en-US" sz="2200">
                <a:solidFill>
                  <a:schemeClr val="bg1"/>
                </a:solidFill>
              </a:rPr>
              <a:t>Alexandria Gallizioli | </a:t>
            </a:r>
            <a:r>
              <a:rPr lang="en-US" sz="2200">
                <a:solidFill>
                  <a:schemeClr val="bg1"/>
                </a:solidFill>
                <a:hlinkClick r:id="rId7">
                  <a:extLst>
                    <a:ext uri="{A12FA001-AC4F-418D-AE19-62706E023703}">
                      <ahyp:hlinkClr xmlns:ahyp="http://schemas.microsoft.com/office/drawing/2018/hyperlinkcolor" val="tx"/>
                    </a:ext>
                  </a:extLst>
                </a:hlinkClick>
              </a:rPr>
              <a:t>agallizioli@smcgov.org</a:t>
            </a:r>
            <a:endParaRPr lang="en-US" sz="2200">
              <a:solidFill>
                <a:schemeClr val="bg1"/>
              </a:solidFill>
            </a:endParaRPr>
          </a:p>
          <a:p>
            <a:r>
              <a:rPr lang="en-US" sz="2200">
                <a:solidFill>
                  <a:schemeClr val="bg1"/>
                </a:solidFill>
              </a:rPr>
              <a:t>(628) 222-3034</a:t>
            </a:r>
          </a:p>
        </p:txBody>
      </p:sp>
      <p:sp>
        <p:nvSpPr>
          <p:cNvPr id="8" name="TextBox 7">
            <a:extLst>
              <a:ext uri="{FF2B5EF4-FFF2-40B4-BE49-F238E27FC236}">
                <a16:creationId xmlns:a16="http://schemas.microsoft.com/office/drawing/2014/main" id="{88251C9E-FD32-42E8-B279-670FACA5AA20}"/>
              </a:ext>
            </a:extLst>
          </p:cNvPr>
          <p:cNvSpPr txBox="1"/>
          <p:nvPr/>
        </p:nvSpPr>
        <p:spPr>
          <a:xfrm>
            <a:off x="190548" y="4654616"/>
            <a:ext cx="4804136" cy="769441"/>
          </a:xfrm>
          <a:prstGeom prst="rect">
            <a:avLst/>
          </a:prstGeom>
          <a:noFill/>
        </p:spPr>
        <p:txBody>
          <a:bodyPr wrap="none" rtlCol="0">
            <a:spAutoFit/>
          </a:bodyPr>
          <a:lstStyle/>
          <a:p>
            <a:r>
              <a:rPr lang="en-US" sz="2200">
                <a:solidFill>
                  <a:schemeClr val="bg1"/>
                </a:solidFill>
              </a:rPr>
              <a:t>Susan Wright | </a:t>
            </a:r>
            <a:r>
              <a:rPr lang="en-US" sz="2200">
                <a:solidFill>
                  <a:schemeClr val="bg1"/>
                </a:solidFill>
                <a:hlinkClick r:id="rId8">
                  <a:extLst>
                    <a:ext uri="{A12FA001-AC4F-418D-AE19-62706E023703}">
                      <ahyp:hlinkClr xmlns:ahyp="http://schemas.microsoft.com/office/drawing/2018/hyperlinkcolor" val="tx"/>
                    </a:ext>
                  </a:extLst>
                </a:hlinkClick>
              </a:rPr>
              <a:t>swright@smcgov.org</a:t>
            </a:r>
            <a:r>
              <a:rPr lang="en-US" sz="2200">
                <a:solidFill>
                  <a:schemeClr val="bg1"/>
                </a:solidFill>
              </a:rPr>
              <a:t> </a:t>
            </a:r>
          </a:p>
          <a:p>
            <a:r>
              <a:rPr lang="en-US" sz="2200">
                <a:solidFill>
                  <a:schemeClr val="bg1"/>
                </a:solidFill>
              </a:rPr>
              <a:t>(650) 363-4372 </a:t>
            </a:r>
          </a:p>
        </p:txBody>
      </p:sp>
    </p:spTree>
    <p:extLst>
      <p:ext uri="{BB962C8B-B14F-4D97-AF65-F5344CB8AC3E}">
        <p14:creationId xmlns:p14="http://schemas.microsoft.com/office/powerpoint/2010/main" val="266119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B05D-227C-4EBF-9130-4C645EEB51A2}"/>
              </a:ext>
            </a:extLst>
          </p:cNvPr>
          <p:cNvSpPr>
            <a:spLocks noGrp="1"/>
          </p:cNvSpPr>
          <p:nvPr>
            <p:ph type="title"/>
          </p:nvPr>
        </p:nvSpPr>
        <p:spPr/>
        <p:txBody>
          <a:bodyPr/>
          <a:lstStyle/>
          <a:p>
            <a:r>
              <a:rPr lang="en-US"/>
              <a:t>Program cycle updates</a:t>
            </a:r>
          </a:p>
        </p:txBody>
      </p:sp>
      <p:sp>
        <p:nvSpPr>
          <p:cNvPr id="3" name="Text Placeholder 2">
            <a:extLst>
              <a:ext uri="{FF2B5EF4-FFF2-40B4-BE49-F238E27FC236}">
                <a16:creationId xmlns:a16="http://schemas.microsoft.com/office/drawing/2014/main" id="{7D43FBD4-ED1A-45A4-A938-36E0C375D1D5}"/>
              </a:ext>
            </a:extLst>
          </p:cNvPr>
          <p:cNvSpPr>
            <a:spLocks noGrp="1"/>
          </p:cNvSpPr>
          <p:nvPr>
            <p:ph type="body" idx="1"/>
          </p:nvPr>
        </p:nvSpPr>
        <p:spPr/>
        <p:txBody>
          <a:bodyPr/>
          <a:lstStyle/>
          <a:p>
            <a:r>
              <a:rPr lang="en-US"/>
              <a:t>2020 - 2023</a:t>
            </a:r>
          </a:p>
        </p:txBody>
      </p:sp>
    </p:spTree>
    <p:extLst>
      <p:ext uri="{BB962C8B-B14F-4D97-AF65-F5344CB8AC3E}">
        <p14:creationId xmlns:p14="http://schemas.microsoft.com/office/powerpoint/2010/main" val="422989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4C93-ABA0-4836-AF44-5AC66A5036EE}"/>
              </a:ext>
            </a:extLst>
          </p:cNvPr>
          <p:cNvSpPr>
            <a:spLocks noGrp="1"/>
          </p:cNvSpPr>
          <p:nvPr>
            <p:ph type="title"/>
          </p:nvPr>
        </p:nvSpPr>
        <p:spPr/>
        <p:txBody>
          <a:bodyPr/>
          <a:lstStyle/>
          <a:p>
            <a:r>
              <a:rPr lang="en-US"/>
              <a:t>History of SMC Energy Watch</a:t>
            </a:r>
          </a:p>
        </p:txBody>
      </p:sp>
      <p:sp>
        <p:nvSpPr>
          <p:cNvPr id="3" name="Content Placeholder 2">
            <a:extLst>
              <a:ext uri="{FF2B5EF4-FFF2-40B4-BE49-F238E27FC236}">
                <a16:creationId xmlns:a16="http://schemas.microsoft.com/office/drawing/2014/main" id="{B7B46F28-2B91-4D3A-89B5-088995DF3666}"/>
              </a:ext>
            </a:extLst>
          </p:cNvPr>
          <p:cNvSpPr>
            <a:spLocks noGrp="1"/>
          </p:cNvSpPr>
          <p:nvPr>
            <p:ph idx="1"/>
          </p:nvPr>
        </p:nvSpPr>
        <p:spPr>
          <a:xfrm>
            <a:off x="702526" y="1600204"/>
            <a:ext cx="7738947" cy="4525963"/>
          </a:xfrm>
        </p:spPr>
        <p:txBody>
          <a:bodyPr>
            <a:normAutofit fontScale="92500" lnSpcReduction="10000"/>
          </a:bodyPr>
          <a:lstStyle/>
          <a:p>
            <a:r>
              <a:rPr lang="en-US"/>
              <a:t>Launched in 2008 </a:t>
            </a:r>
          </a:p>
          <a:p>
            <a:pPr lvl="1"/>
            <a:r>
              <a:rPr lang="en-US"/>
              <a:t>PG&amp;E contracted with C/CAG to implement the Local Government Partnership for San Mateo County</a:t>
            </a:r>
          </a:p>
          <a:p>
            <a:pPr lvl="1"/>
            <a:r>
              <a:rPr lang="en-US"/>
              <a:t>C/CAG Board executed agreement with County to administer SMC Energy Watch</a:t>
            </a:r>
          </a:p>
          <a:p>
            <a:r>
              <a:rPr lang="en-US"/>
              <a:t>Similar agreements for subsequent program cycles (typically 2-3 years each)</a:t>
            </a:r>
          </a:p>
          <a:p>
            <a:r>
              <a:rPr lang="en-US"/>
              <a:t>Current program cycle: July 2020 – June 2023</a:t>
            </a:r>
          </a:p>
        </p:txBody>
      </p:sp>
    </p:spTree>
    <p:extLst>
      <p:ext uri="{BB962C8B-B14F-4D97-AF65-F5344CB8AC3E}">
        <p14:creationId xmlns:p14="http://schemas.microsoft.com/office/powerpoint/2010/main" val="271746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AABE5-E195-4D39-9FC0-E98B285AC22B}"/>
              </a:ext>
            </a:extLst>
          </p:cNvPr>
          <p:cNvSpPr>
            <a:spLocks noGrp="1"/>
          </p:cNvSpPr>
          <p:nvPr>
            <p:ph type="title"/>
          </p:nvPr>
        </p:nvSpPr>
        <p:spPr/>
        <p:txBody>
          <a:bodyPr/>
          <a:lstStyle/>
          <a:p>
            <a:r>
              <a:rPr lang="en-US"/>
              <a:t>Recent Changes</a:t>
            </a:r>
          </a:p>
        </p:txBody>
      </p:sp>
      <p:graphicFrame>
        <p:nvGraphicFramePr>
          <p:cNvPr id="6" name="Table 6">
            <a:extLst>
              <a:ext uri="{FF2B5EF4-FFF2-40B4-BE49-F238E27FC236}">
                <a16:creationId xmlns:a16="http://schemas.microsoft.com/office/drawing/2014/main" id="{3C0AD184-CEF2-4D61-9C1F-7547B944D9EE}"/>
              </a:ext>
            </a:extLst>
          </p:cNvPr>
          <p:cNvGraphicFramePr>
            <a:graphicFrameLocks noGrp="1"/>
          </p:cNvGraphicFramePr>
          <p:nvPr>
            <p:ph idx="1"/>
            <p:extLst>
              <p:ext uri="{D42A27DB-BD31-4B8C-83A1-F6EECF244321}">
                <p14:modId xmlns:p14="http://schemas.microsoft.com/office/powerpoint/2010/main" val="1024410430"/>
              </p:ext>
            </p:extLst>
          </p:nvPr>
        </p:nvGraphicFramePr>
        <p:xfrm>
          <a:off x="613317" y="1420504"/>
          <a:ext cx="8229600" cy="4577080"/>
        </p:xfrm>
        <a:graphic>
          <a:graphicData uri="http://schemas.openxmlformats.org/drawingml/2006/table">
            <a:tbl>
              <a:tblPr firstRow="1" bandRow="1">
                <a:tableStyleId>{5C22544A-7EE6-4342-B048-85BDC9FD1C3A}</a:tableStyleId>
              </a:tblPr>
              <a:tblGrid>
                <a:gridCol w="1416205">
                  <a:extLst>
                    <a:ext uri="{9D8B030D-6E8A-4147-A177-3AD203B41FA5}">
                      <a16:colId xmlns:a16="http://schemas.microsoft.com/office/drawing/2014/main" val="3471698107"/>
                    </a:ext>
                  </a:extLst>
                </a:gridCol>
                <a:gridCol w="3561188">
                  <a:extLst>
                    <a:ext uri="{9D8B030D-6E8A-4147-A177-3AD203B41FA5}">
                      <a16:colId xmlns:a16="http://schemas.microsoft.com/office/drawing/2014/main" val="3114185018"/>
                    </a:ext>
                  </a:extLst>
                </a:gridCol>
                <a:gridCol w="3252207">
                  <a:extLst>
                    <a:ext uri="{9D8B030D-6E8A-4147-A177-3AD203B41FA5}">
                      <a16:colId xmlns:a16="http://schemas.microsoft.com/office/drawing/2014/main" val="3875985562"/>
                    </a:ext>
                  </a:extLst>
                </a:gridCol>
              </a:tblGrid>
              <a:tr h="370840">
                <a:tc>
                  <a:txBody>
                    <a:bodyPr/>
                    <a:lstStyle/>
                    <a:p>
                      <a:endParaRPr lang="en-US"/>
                    </a:p>
                  </a:txBody>
                  <a:tcPr>
                    <a:solidFill>
                      <a:srgbClr val="92D050"/>
                    </a:solidFill>
                  </a:tcPr>
                </a:tc>
                <a:tc>
                  <a:txBody>
                    <a:bodyPr/>
                    <a:lstStyle/>
                    <a:p>
                      <a:r>
                        <a:rPr lang="en-US"/>
                        <a:t>Original</a:t>
                      </a:r>
                    </a:p>
                  </a:txBody>
                  <a:tcPr>
                    <a:solidFill>
                      <a:srgbClr val="92D050"/>
                    </a:solidFill>
                  </a:tcPr>
                </a:tc>
                <a:tc>
                  <a:txBody>
                    <a:bodyPr/>
                    <a:lstStyle/>
                    <a:p>
                      <a:r>
                        <a:rPr lang="en-US"/>
                        <a:t>Now</a:t>
                      </a:r>
                    </a:p>
                  </a:txBody>
                  <a:tcPr>
                    <a:solidFill>
                      <a:srgbClr val="92D050"/>
                    </a:solidFill>
                  </a:tcPr>
                </a:tc>
                <a:extLst>
                  <a:ext uri="{0D108BD9-81ED-4DB2-BD59-A6C34878D82A}">
                    <a16:rowId xmlns:a16="http://schemas.microsoft.com/office/drawing/2014/main" val="3781966758"/>
                  </a:ext>
                </a:extLst>
              </a:tr>
              <a:tr h="370840">
                <a:tc>
                  <a:txBody>
                    <a:bodyPr/>
                    <a:lstStyle/>
                    <a:p>
                      <a:r>
                        <a:rPr lang="en-US"/>
                        <a:t>Funding</a:t>
                      </a:r>
                    </a:p>
                  </a:txBody>
                  <a:tcPr/>
                </a:tc>
                <a:tc>
                  <a:txBody>
                    <a:bodyPr/>
                    <a:lstStyle/>
                    <a:p>
                      <a:r>
                        <a:rPr lang="en-US"/>
                        <a:t>PG&amp;E allocated funding for LGPs throughout territory</a:t>
                      </a:r>
                    </a:p>
                  </a:txBody>
                  <a:tcPr/>
                </a:tc>
                <a:tc>
                  <a:txBody>
                    <a:bodyPr/>
                    <a:lstStyle/>
                    <a:p>
                      <a:r>
                        <a:rPr lang="en-US"/>
                        <a:t>Competitive procurement for 2020-2023 program cycle (RFA/RFP in 2019/2020)</a:t>
                      </a:r>
                    </a:p>
                  </a:txBody>
                  <a:tcPr/>
                </a:tc>
                <a:extLst>
                  <a:ext uri="{0D108BD9-81ED-4DB2-BD59-A6C34878D82A}">
                    <a16:rowId xmlns:a16="http://schemas.microsoft.com/office/drawing/2014/main" val="2628365897"/>
                  </a:ext>
                </a:extLst>
              </a:tr>
              <a:tr h="370840">
                <a:tc>
                  <a:txBody>
                    <a:bodyPr/>
                    <a:lstStyle/>
                    <a:p>
                      <a:r>
                        <a:rPr lang="en-US"/>
                        <a:t>Services</a:t>
                      </a:r>
                    </a:p>
                  </a:txBody>
                  <a:tcPr/>
                </a:tc>
                <a:tc>
                  <a:txBody>
                    <a:bodyPr/>
                    <a:lstStyle/>
                    <a:p>
                      <a:r>
                        <a:rPr lang="en-US"/>
                        <a:t>Resource program (embedded technical assistance – direct installation, project management, and engineering services)</a:t>
                      </a:r>
                    </a:p>
                  </a:txBody>
                  <a:tcPr/>
                </a:tc>
                <a:tc>
                  <a:txBody>
                    <a:bodyPr/>
                    <a:lstStyle/>
                    <a:p>
                      <a:r>
                        <a:rPr lang="en-US"/>
                        <a:t>Non-resource program (referrals to other programs only since 2019)</a:t>
                      </a:r>
                    </a:p>
                  </a:txBody>
                  <a:tcPr/>
                </a:tc>
                <a:extLst>
                  <a:ext uri="{0D108BD9-81ED-4DB2-BD59-A6C34878D82A}">
                    <a16:rowId xmlns:a16="http://schemas.microsoft.com/office/drawing/2014/main" val="3319344759"/>
                  </a:ext>
                </a:extLst>
              </a:tr>
              <a:tr h="370840">
                <a:tc>
                  <a:txBody>
                    <a:bodyPr/>
                    <a:lstStyle/>
                    <a:p>
                      <a:r>
                        <a:rPr lang="en-US"/>
                        <a:t>Customers</a:t>
                      </a:r>
                    </a:p>
                  </a:txBody>
                  <a:tcPr/>
                </a:tc>
                <a:tc>
                  <a:txBody>
                    <a:bodyPr/>
                    <a:lstStyle/>
                    <a:p>
                      <a:r>
                        <a:rPr lang="en-US"/>
                        <a:t>Municipalities, special districts, school districts, small businesses, nonprofits, farms, middle income residents</a:t>
                      </a:r>
                    </a:p>
                  </a:txBody>
                  <a:tcPr/>
                </a:tc>
                <a:tc>
                  <a:txBody>
                    <a:bodyPr/>
                    <a:lstStyle/>
                    <a:p>
                      <a:r>
                        <a:rPr lang="en-US"/>
                        <a:t>Municipalities, special districts, school districts, </a:t>
                      </a:r>
                      <a:br>
                        <a:rPr lang="en-US"/>
                      </a:br>
                      <a:r>
                        <a:rPr lang="en-US"/>
                        <a:t>hard-to-reach small businesses</a:t>
                      </a:r>
                    </a:p>
                  </a:txBody>
                  <a:tcPr/>
                </a:tc>
                <a:extLst>
                  <a:ext uri="{0D108BD9-81ED-4DB2-BD59-A6C34878D82A}">
                    <a16:rowId xmlns:a16="http://schemas.microsoft.com/office/drawing/2014/main" val="462973724"/>
                  </a:ext>
                </a:extLst>
              </a:tr>
              <a:tr h="370840">
                <a:tc>
                  <a:txBody>
                    <a:bodyPr/>
                    <a:lstStyle/>
                    <a:p>
                      <a:r>
                        <a:rPr lang="en-US"/>
                        <a:t>Contracting</a:t>
                      </a:r>
                    </a:p>
                  </a:txBody>
                  <a:tcPr/>
                </a:tc>
                <a:tc>
                  <a:txBody>
                    <a:bodyPr/>
                    <a:lstStyle/>
                    <a:p>
                      <a:r>
                        <a:rPr lang="en-US"/>
                        <a:t>C/CAG contracted directly with OOS and major consultants</a:t>
                      </a:r>
                    </a:p>
                  </a:txBody>
                  <a:tcPr/>
                </a:tc>
                <a:tc>
                  <a:txBody>
                    <a:bodyPr/>
                    <a:lstStyle/>
                    <a:p>
                      <a:r>
                        <a:rPr lang="en-US"/>
                        <a:t>C/CAG contracts with OOS; OOS contracts with major consultants</a:t>
                      </a:r>
                    </a:p>
                  </a:txBody>
                  <a:tcPr/>
                </a:tc>
                <a:extLst>
                  <a:ext uri="{0D108BD9-81ED-4DB2-BD59-A6C34878D82A}">
                    <a16:rowId xmlns:a16="http://schemas.microsoft.com/office/drawing/2014/main" val="4095507789"/>
                  </a:ext>
                </a:extLst>
              </a:tr>
            </a:tbl>
          </a:graphicData>
        </a:graphic>
      </p:graphicFrame>
    </p:spTree>
    <p:extLst>
      <p:ext uri="{BB962C8B-B14F-4D97-AF65-F5344CB8AC3E}">
        <p14:creationId xmlns:p14="http://schemas.microsoft.com/office/powerpoint/2010/main" val="145581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AE989FD-A794-4161-B6D9-A4757A3ECB33}"/>
              </a:ext>
            </a:extLst>
          </p:cNvPr>
          <p:cNvGrpSpPr/>
          <p:nvPr/>
        </p:nvGrpSpPr>
        <p:grpSpPr>
          <a:xfrm>
            <a:off x="373152" y="1598734"/>
            <a:ext cx="8397696" cy="4317324"/>
            <a:chOff x="536984" y="1896189"/>
            <a:chExt cx="8224686" cy="3902670"/>
          </a:xfrm>
        </p:grpSpPr>
        <p:pic>
          <p:nvPicPr>
            <p:cNvPr id="8" name="Picture 2" descr="Image result for peninsula clean energy logo">
              <a:extLst>
                <a:ext uri="{FF2B5EF4-FFF2-40B4-BE49-F238E27FC236}">
                  <a16:creationId xmlns:a16="http://schemas.microsoft.com/office/drawing/2014/main" id="{C9CE7B9B-52D4-4462-8CE4-963F43B0DD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75" t="32410" r="19769" b="28905"/>
            <a:stretch/>
          </p:blipFill>
          <p:spPr bwMode="auto">
            <a:xfrm>
              <a:off x="6535832" y="2995530"/>
              <a:ext cx="2225838" cy="7489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bayren logo energy efficiency">
              <a:extLst>
                <a:ext uri="{FF2B5EF4-FFF2-40B4-BE49-F238E27FC236}">
                  <a16:creationId xmlns:a16="http://schemas.microsoft.com/office/drawing/2014/main" id="{988D63DE-76DE-4244-BA13-7F021B906C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9973" y="3026751"/>
              <a:ext cx="1644680" cy="8353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me">
              <a:extLst>
                <a:ext uri="{FF2B5EF4-FFF2-40B4-BE49-F238E27FC236}">
                  <a16:creationId xmlns:a16="http://schemas.microsoft.com/office/drawing/2014/main" id="{77AF5EC7-13C9-4224-87EF-ACEB371A900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553"/>
            <a:stretch/>
          </p:blipFill>
          <p:spPr bwMode="auto">
            <a:xfrm>
              <a:off x="4303696" y="4040106"/>
              <a:ext cx="2210360" cy="4779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n Mateo County Office of Education">
              <a:extLst>
                <a:ext uri="{FF2B5EF4-FFF2-40B4-BE49-F238E27FC236}">
                  <a16:creationId xmlns:a16="http://schemas.microsoft.com/office/drawing/2014/main" id="{91C79759-CA2B-46E4-9BC2-B99941E51C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7330" y="4801880"/>
              <a:ext cx="1621631" cy="907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lifornia Green Business Network">
              <a:extLst>
                <a:ext uri="{FF2B5EF4-FFF2-40B4-BE49-F238E27FC236}">
                  <a16:creationId xmlns:a16="http://schemas.microsoft.com/office/drawing/2014/main" id="{B9751E6D-E5D8-406A-979A-97656C2B5A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1923" y="4963467"/>
              <a:ext cx="1138609" cy="8353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CAG logo">
              <a:extLst>
                <a:ext uri="{FF2B5EF4-FFF2-40B4-BE49-F238E27FC236}">
                  <a16:creationId xmlns:a16="http://schemas.microsoft.com/office/drawing/2014/main" id="{F25CC812-E42A-4907-94D2-6DC23866A7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0902" y="2036072"/>
              <a:ext cx="1729266" cy="7213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9A96A73-ACF3-4374-AD59-B9DC951AB495}"/>
                </a:ext>
              </a:extLst>
            </p:cNvPr>
            <p:cNvSpPr txBox="1"/>
            <p:nvPr/>
          </p:nvSpPr>
          <p:spPr>
            <a:xfrm>
              <a:off x="6377025" y="2105881"/>
              <a:ext cx="1399356" cy="507831"/>
            </a:xfrm>
            <a:prstGeom prst="rect">
              <a:avLst/>
            </a:prstGeom>
            <a:noFill/>
          </p:spPr>
          <p:txBody>
            <a:bodyPr wrap="square" rtlCol="0">
              <a:spAutoFit/>
            </a:bodyPr>
            <a:lstStyle/>
            <a:p>
              <a:pPr defTabSz="342900">
                <a:defRPr/>
              </a:pPr>
              <a:r>
                <a:rPr lang="en-US" sz="1350" b="1">
                  <a:solidFill>
                    <a:srgbClr val="4166B0"/>
                  </a:solidFill>
                  <a:latin typeface="Arial"/>
                </a:rPr>
                <a:t>20 cities </a:t>
              </a:r>
              <a:br>
                <a:rPr lang="en-US" sz="1350" b="1">
                  <a:solidFill>
                    <a:srgbClr val="4166B0"/>
                  </a:solidFill>
                  <a:latin typeface="Arial"/>
                </a:rPr>
              </a:br>
              <a:r>
                <a:rPr lang="en-US" sz="1350" b="1">
                  <a:solidFill>
                    <a:srgbClr val="4166B0"/>
                  </a:solidFill>
                  <a:latin typeface="Arial"/>
                </a:rPr>
                <a:t>+ County</a:t>
              </a:r>
            </a:p>
          </p:txBody>
        </p:sp>
        <p:sp>
          <p:nvSpPr>
            <p:cNvPr id="16" name="TextBox 15">
              <a:extLst>
                <a:ext uri="{FF2B5EF4-FFF2-40B4-BE49-F238E27FC236}">
                  <a16:creationId xmlns:a16="http://schemas.microsoft.com/office/drawing/2014/main" id="{81E90706-A8C7-4605-A717-6ACFB8FA24BF}"/>
                </a:ext>
              </a:extLst>
            </p:cNvPr>
            <p:cNvSpPr txBox="1"/>
            <p:nvPr/>
          </p:nvSpPr>
          <p:spPr>
            <a:xfrm>
              <a:off x="6535832" y="4028223"/>
              <a:ext cx="1081743" cy="507831"/>
            </a:xfrm>
            <a:prstGeom prst="rect">
              <a:avLst/>
            </a:prstGeom>
            <a:noFill/>
          </p:spPr>
          <p:txBody>
            <a:bodyPr wrap="square" rtlCol="0">
              <a:spAutoFit/>
            </a:bodyPr>
            <a:lstStyle/>
            <a:p>
              <a:pPr defTabSz="342900">
                <a:defRPr/>
              </a:pPr>
              <a:r>
                <a:rPr lang="en-US" sz="1350" b="1">
                  <a:solidFill>
                    <a:prstClr val="black"/>
                  </a:solidFill>
                  <a:latin typeface="Arial"/>
                </a:rPr>
                <a:t>+ local chambers</a:t>
              </a:r>
            </a:p>
          </p:txBody>
        </p:sp>
        <p:pic>
          <p:nvPicPr>
            <p:cNvPr id="3" name="Picture 2" descr="PGE LOGO">
              <a:extLst>
                <a:ext uri="{FF2B5EF4-FFF2-40B4-BE49-F238E27FC236}">
                  <a16:creationId xmlns:a16="http://schemas.microsoft.com/office/drawing/2014/main" id="{17B0A5E8-4B58-46EF-A8C3-5F129BFC6B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0631" y="1896189"/>
              <a:ext cx="714375" cy="7500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73FEA8E-5168-4469-80E7-8AB4D5665067}"/>
                </a:ext>
              </a:extLst>
            </p:cNvPr>
            <p:cNvSpPr txBox="1"/>
            <p:nvPr/>
          </p:nvSpPr>
          <p:spPr>
            <a:xfrm>
              <a:off x="2498618" y="1953785"/>
              <a:ext cx="1301356" cy="715581"/>
            </a:xfrm>
            <a:prstGeom prst="rect">
              <a:avLst/>
            </a:prstGeom>
            <a:noFill/>
          </p:spPr>
          <p:txBody>
            <a:bodyPr wrap="square" rtlCol="0">
              <a:spAutoFit/>
            </a:bodyPr>
            <a:lstStyle/>
            <a:p>
              <a:pPr defTabSz="342900">
                <a:defRPr/>
              </a:pPr>
              <a:r>
                <a:rPr lang="en-US" sz="1350" b="1">
                  <a:solidFill>
                    <a:prstClr val="black"/>
                  </a:solidFill>
                  <a:latin typeface="Arial"/>
                </a:rPr>
                <a:t>+ Resource Program Implementers</a:t>
              </a:r>
            </a:p>
          </p:txBody>
        </p:sp>
        <p:sp>
          <p:nvSpPr>
            <p:cNvPr id="13" name="TextBox 12">
              <a:extLst>
                <a:ext uri="{FF2B5EF4-FFF2-40B4-BE49-F238E27FC236}">
                  <a16:creationId xmlns:a16="http://schemas.microsoft.com/office/drawing/2014/main" id="{15D94D85-F5B4-49B3-9368-9DCF30965E63}"/>
                </a:ext>
              </a:extLst>
            </p:cNvPr>
            <p:cNvSpPr txBox="1"/>
            <p:nvPr/>
          </p:nvSpPr>
          <p:spPr>
            <a:xfrm>
              <a:off x="1604045" y="4107629"/>
              <a:ext cx="2007275" cy="854080"/>
            </a:xfrm>
            <a:prstGeom prst="rect">
              <a:avLst/>
            </a:prstGeom>
            <a:noFill/>
          </p:spPr>
          <p:txBody>
            <a:bodyPr wrap="square" rtlCol="0">
              <a:spAutoFit/>
            </a:bodyPr>
            <a:lstStyle/>
            <a:p>
              <a:pPr algn="ctr" defTabSz="342900">
                <a:defRPr/>
              </a:pPr>
              <a:r>
                <a:rPr lang="en-US" sz="1650" b="1">
                  <a:solidFill>
                    <a:srgbClr val="0070C0"/>
                  </a:solidFill>
                  <a:latin typeface="Arial"/>
                </a:rPr>
                <a:t>Community-Based Organizations</a:t>
              </a:r>
            </a:p>
          </p:txBody>
        </p:sp>
        <p:pic>
          <p:nvPicPr>
            <p:cNvPr id="18" name="Picture 17">
              <a:extLst>
                <a:ext uri="{FF2B5EF4-FFF2-40B4-BE49-F238E27FC236}">
                  <a16:creationId xmlns:a16="http://schemas.microsoft.com/office/drawing/2014/main" id="{C86B5969-692D-4F08-95CC-ED3264EE1273}"/>
                </a:ext>
              </a:extLst>
            </p:cNvPr>
            <p:cNvPicPr>
              <a:picLocks noChangeAspect="1"/>
            </p:cNvPicPr>
            <p:nvPr/>
          </p:nvPicPr>
          <p:blipFill>
            <a:blip r:embed="rId10"/>
            <a:stretch>
              <a:fillRect/>
            </a:stretch>
          </p:blipFill>
          <p:spPr>
            <a:xfrm>
              <a:off x="536984" y="2983179"/>
              <a:ext cx="2630384" cy="821696"/>
            </a:xfrm>
            <a:prstGeom prst="rect">
              <a:avLst/>
            </a:prstGeom>
          </p:spPr>
        </p:pic>
      </p:grpSp>
      <p:sp>
        <p:nvSpPr>
          <p:cNvPr id="5" name="Title 4">
            <a:extLst>
              <a:ext uri="{FF2B5EF4-FFF2-40B4-BE49-F238E27FC236}">
                <a16:creationId xmlns:a16="http://schemas.microsoft.com/office/drawing/2014/main" id="{9247EA99-809E-489B-9AA5-A11C394ABD58}"/>
              </a:ext>
            </a:extLst>
          </p:cNvPr>
          <p:cNvSpPr>
            <a:spLocks noGrp="1"/>
          </p:cNvSpPr>
          <p:nvPr>
            <p:ph type="title"/>
          </p:nvPr>
        </p:nvSpPr>
        <p:spPr/>
        <p:txBody>
          <a:bodyPr/>
          <a:lstStyle/>
          <a:p>
            <a:r>
              <a:rPr lang="en-US"/>
              <a:t>SMCEW Program Partners</a:t>
            </a:r>
          </a:p>
        </p:txBody>
      </p:sp>
    </p:spTree>
    <p:extLst>
      <p:ext uri="{BB962C8B-B14F-4D97-AF65-F5344CB8AC3E}">
        <p14:creationId xmlns:p14="http://schemas.microsoft.com/office/powerpoint/2010/main" val="319802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1C770B-82F2-417B-AE68-E369F23FE6EC}"/>
              </a:ext>
            </a:extLst>
          </p:cNvPr>
          <p:cNvSpPr>
            <a:spLocks noGrp="1"/>
          </p:cNvSpPr>
          <p:nvPr>
            <p:ph type="title"/>
          </p:nvPr>
        </p:nvSpPr>
        <p:spPr/>
        <p:txBody>
          <a:bodyPr/>
          <a:lstStyle/>
          <a:p>
            <a:r>
              <a:rPr lang="en-US"/>
              <a:t>Municipalities &amp; Special Districts</a:t>
            </a:r>
          </a:p>
        </p:txBody>
      </p:sp>
      <p:sp>
        <p:nvSpPr>
          <p:cNvPr id="5" name="Content Placeholder 4">
            <a:extLst>
              <a:ext uri="{FF2B5EF4-FFF2-40B4-BE49-F238E27FC236}">
                <a16:creationId xmlns:a16="http://schemas.microsoft.com/office/drawing/2014/main" id="{92D1C3E0-3A92-4EC5-A2E9-B96ABD5F8A28}"/>
              </a:ext>
            </a:extLst>
          </p:cNvPr>
          <p:cNvSpPr>
            <a:spLocks noGrp="1"/>
          </p:cNvSpPr>
          <p:nvPr>
            <p:ph sz="half" idx="1"/>
          </p:nvPr>
        </p:nvSpPr>
        <p:spPr/>
        <p:txBody>
          <a:bodyPr vert="horz" lIns="91440" tIns="45720" rIns="91440" bIns="45720" rtlCol="0" anchor="t">
            <a:normAutofit/>
          </a:bodyPr>
          <a:lstStyle/>
          <a:p>
            <a:pPr marL="0" indent="0">
              <a:buNone/>
            </a:pPr>
            <a:r>
              <a:rPr lang="en-US" b="1"/>
              <a:t>SMC Municipalities</a:t>
            </a:r>
          </a:p>
          <a:p>
            <a:pPr marL="342265" indent="-342265"/>
            <a:r>
              <a:rPr lang="en-US"/>
              <a:t>20 Cities, plus County</a:t>
            </a:r>
            <a:endParaRPr lang="en-US">
              <a:cs typeface="Arial"/>
            </a:endParaRPr>
          </a:p>
          <a:p>
            <a:pPr marL="742315" lvl="1" indent="-285115"/>
            <a:endParaRPr lang="en-US">
              <a:cs typeface="Arial"/>
            </a:endParaRPr>
          </a:p>
        </p:txBody>
      </p:sp>
      <p:sp>
        <p:nvSpPr>
          <p:cNvPr id="6" name="Content Placeholder 5">
            <a:extLst>
              <a:ext uri="{FF2B5EF4-FFF2-40B4-BE49-F238E27FC236}">
                <a16:creationId xmlns:a16="http://schemas.microsoft.com/office/drawing/2014/main" id="{45B190DC-1A2F-4D3A-B5CA-62EF327697F9}"/>
              </a:ext>
            </a:extLst>
          </p:cNvPr>
          <p:cNvSpPr>
            <a:spLocks noGrp="1"/>
          </p:cNvSpPr>
          <p:nvPr>
            <p:ph sz="half" idx="2"/>
          </p:nvPr>
        </p:nvSpPr>
        <p:spPr/>
        <p:txBody>
          <a:bodyPr/>
          <a:lstStyle/>
          <a:p>
            <a:pPr marL="0" indent="0">
              <a:lnSpc>
                <a:spcPct val="150000"/>
              </a:lnSpc>
              <a:buNone/>
            </a:pPr>
            <a:r>
              <a:rPr lang="en-US" b="1"/>
              <a:t>SMC Special Districts</a:t>
            </a:r>
          </a:p>
          <a:p>
            <a:pPr>
              <a:lnSpc>
                <a:spcPct val="150000"/>
              </a:lnSpc>
            </a:pPr>
            <a:r>
              <a:rPr lang="en-US"/>
              <a:t>22 Special Districts</a:t>
            </a:r>
          </a:p>
          <a:p>
            <a:pPr lvl="1">
              <a:lnSpc>
                <a:spcPct val="150000"/>
              </a:lnSpc>
            </a:pPr>
            <a:r>
              <a:rPr lang="en-US"/>
              <a:t>Water and Sanitation</a:t>
            </a:r>
          </a:p>
          <a:p>
            <a:pPr lvl="1">
              <a:lnSpc>
                <a:spcPct val="150000"/>
              </a:lnSpc>
            </a:pPr>
            <a:r>
              <a:rPr lang="en-US"/>
              <a:t>Fire Protection</a:t>
            </a:r>
          </a:p>
          <a:p>
            <a:pPr lvl="1">
              <a:lnSpc>
                <a:spcPct val="150000"/>
              </a:lnSpc>
            </a:pPr>
            <a:r>
              <a:rPr lang="en-US"/>
              <a:t>Open Space</a:t>
            </a:r>
          </a:p>
          <a:p>
            <a:pPr lvl="1">
              <a:lnSpc>
                <a:spcPct val="150000"/>
              </a:lnSpc>
            </a:pPr>
            <a:r>
              <a:rPr lang="en-US"/>
              <a:t>Vector Control</a:t>
            </a:r>
          </a:p>
          <a:p>
            <a:pPr lvl="1"/>
            <a:endParaRPr lang="en-US"/>
          </a:p>
        </p:txBody>
      </p:sp>
      <p:pic>
        <p:nvPicPr>
          <p:cNvPr id="8" name="Picture 7">
            <a:extLst>
              <a:ext uri="{FF2B5EF4-FFF2-40B4-BE49-F238E27FC236}">
                <a16:creationId xmlns:a16="http://schemas.microsoft.com/office/drawing/2014/main" id="{334A76DF-FF05-48D4-BFB0-FD269D34F91C}"/>
              </a:ext>
            </a:extLst>
          </p:cNvPr>
          <p:cNvPicPr>
            <a:picLocks noChangeAspect="1"/>
          </p:cNvPicPr>
          <p:nvPr/>
        </p:nvPicPr>
        <p:blipFill>
          <a:blip r:embed="rId2"/>
          <a:stretch>
            <a:fillRect/>
          </a:stretch>
        </p:blipFill>
        <p:spPr>
          <a:xfrm>
            <a:off x="1074721" y="2717073"/>
            <a:ext cx="3573479" cy="3866289"/>
          </a:xfrm>
          <a:prstGeom prst="rect">
            <a:avLst/>
          </a:prstGeom>
        </p:spPr>
      </p:pic>
    </p:spTree>
    <p:extLst>
      <p:ext uri="{BB962C8B-B14F-4D97-AF65-F5344CB8AC3E}">
        <p14:creationId xmlns:p14="http://schemas.microsoft.com/office/powerpoint/2010/main" val="3157985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B6500-08AA-41FB-B9F8-EDB258F44F81}"/>
              </a:ext>
            </a:extLst>
          </p:cNvPr>
          <p:cNvSpPr>
            <a:spLocks noGrp="1"/>
          </p:cNvSpPr>
          <p:nvPr>
            <p:ph type="title"/>
          </p:nvPr>
        </p:nvSpPr>
        <p:spPr/>
        <p:txBody>
          <a:bodyPr/>
          <a:lstStyle/>
          <a:p>
            <a:r>
              <a:rPr lang="en-US"/>
              <a:t>No-Cost Municipal Support Services</a:t>
            </a:r>
          </a:p>
        </p:txBody>
      </p:sp>
      <p:sp>
        <p:nvSpPr>
          <p:cNvPr id="3" name="Content Placeholder 2">
            <a:extLst>
              <a:ext uri="{FF2B5EF4-FFF2-40B4-BE49-F238E27FC236}">
                <a16:creationId xmlns:a16="http://schemas.microsoft.com/office/drawing/2014/main" id="{141B90D7-2CB7-4A40-9C55-A38A1F3DC8F9}"/>
              </a:ext>
            </a:extLst>
          </p:cNvPr>
          <p:cNvSpPr>
            <a:spLocks noGrp="1"/>
          </p:cNvSpPr>
          <p:nvPr>
            <p:ph idx="1"/>
          </p:nvPr>
        </p:nvSpPr>
        <p:spPr>
          <a:xfrm>
            <a:off x="656922" y="1540730"/>
            <a:ext cx="5533243" cy="4749901"/>
          </a:xfrm>
        </p:spPr>
        <p:txBody>
          <a:bodyPr vert="horz" lIns="91440" tIns="45720" rIns="91440" bIns="45720" rtlCol="0" anchor="t">
            <a:normAutofit fontScale="92500"/>
          </a:bodyPr>
          <a:lstStyle/>
          <a:p>
            <a:pPr marL="0" indent="0">
              <a:lnSpc>
                <a:spcPct val="150000"/>
              </a:lnSpc>
              <a:buNone/>
            </a:pPr>
            <a:r>
              <a:rPr lang="en-US" sz="3000" b="1"/>
              <a:t>Available to All</a:t>
            </a:r>
          </a:p>
          <a:p>
            <a:pPr>
              <a:lnSpc>
                <a:spcPct val="150000"/>
              </a:lnSpc>
            </a:pPr>
            <a:r>
              <a:rPr lang="en-US"/>
              <a:t>Decarbonization Guidance Document</a:t>
            </a:r>
            <a:endParaRPr lang="en-US">
              <a:cs typeface="Arial"/>
            </a:endParaRPr>
          </a:p>
          <a:p>
            <a:pPr marL="556895" lvl="1" indent="-213995">
              <a:lnSpc>
                <a:spcPct val="150000"/>
              </a:lnSpc>
            </a:pPr>
            <a:r>
              <a:rPr lang="en-US"/>
              <a:t>Coming Soon!</a:t>
            </a:r>
            <a:endParaRPr lang="en-US">
              <a:cs typeface="Arial"/>
            </a:endParaRPr>
          </a:p>
          <a:p>
            <a:pPr>
              <a:lnSpc>
                <a:spcPct val="150000"/>
              </a:lnSpc>
            </a:pPr>
            <a:r>
              <a:rPr lang="en-US"/>
              <a:t>Benchmarking Reports &amp; Energy Bill Rate Analyses</a:t>
            </a:r>
          </a:p>
          <a:p>
            <a:pPr>
              <a:lnSpc>
                <a:spcPct val="150000"/>
              </a:lnSpc>
            </a:pPr>
            <a:r>
              <a:rPr lang="en-US"/>
              <a:t>CIP List Review &amp; Project Suggestions</a:t>
            </a:r>
          </a:p>
          <a:p>
            <a:pPr>
              <a:lnSpc>
                <a:spcPct val="150000"/>
              </a:lnSpc>
            </a:pPr>
            <a:r>
              <a:rPr lang="en-US"/>
              <a:t>Participation in the SMCEW Public Facilities Working Group</a:t>
            </a:r>
          </a:p>
          <a:p>
            <a:pPr marL="556895" lvl="1" indent="-213995">
              <a:lnSpc>
                <a:spcPct val="150000"/>
              </a:lnSpc>
            </a:pPr>
            <a:endParaRPr lang="en-US">
              <a:cs typeface="Arial"/>
            </a:endParaRPr>
          </a:p>
          <a:p>
            <a:pPr marL="342900" lvl="1" indent="0">
              <a:lnSpc>
                <a:spcPct val="150000"/>
              </a:lnSpc>
              <a:buNone/>
            </a:pPr>
            <a:endParaRPr lang="en-US"/>
          </a:p>
        </p:txBody>
      </p:sp>
      <p:pic>
        <p:nvPicPr>
          <p:cNvPr id="10" name="Picture 9">
            <a:extLst>
              <a:ext uri="{FF2B5EF4-FFF2-40B4-BE49-F238E27FC236}">
                <a16:creationId xmlns:a16="http://schemas.microsoft.com/office/drawing/2014/main" id="{46313B94-2B04-4EA7-8FE2-879598375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655" y="2019304"/>
            <a:ext cx="3433554" cy="2291524"/>
          </a:xfrm>
          <a:prstGeom prst="rect">
            <a:avLst/>
          </a:prstGeom>
        </p:spPr>
      </p:pic>
      <p:pic>
        <p:nvPicPr>
          <p:cNvPr id="11" name="Picture 10">
            <a:extLst>
              <a:ext uri="{FF2B5EF4-FFF2-40B4-BE49-F238E27FC236}">
                <a16:creationId xmlns:a16="http://schemas.microsoft.com/office/drawing/2014/main" id="{8F648C4C-4E68-4CBB-9E74-4F4B646840ED}"/>
              </a:ext>
            </a:extLst>
          </p:cNvPr>
          <p:cNvPicPr>
            <a:picLocks noChangeAspect="1"/>
          </p:cNvPicPr>
          <p:nvPr/>
        </p:nvPicPr>
        <p:blipFill>
          <a:blip r:embed="rId3"/>
          <a:stretch>
            <a:fillRect/>
          </a:stretch>
        </p:blipFill>
        <p:spPr>
          <a:xfrm>
            <a:off x="6398150" y="4310828"/>
            <a:ext cx="2633700" cy="823031"/>
          </a:xfrm>
          <a:prstGeom prst="rect">
            <a:avLst/>
          </a:prstGeom>
        </p:spPr>
      </p:pic>
    </p:spTree>
    <p:extLst>
      <p:ext uri="{BB962C8B-B14F-4D97-AF65-F5344CB8AC3E}">
        <p14:creationId xmlns:p14="http://schemas.microsoft.com/office/powerpoint/2010/main" val="961567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59E9-5509-42B9-B5F5-ACB3DE354C8A}"/>
              </a:ext>
            </a:extLst>
          </p:cNvPr>
          <p:cNvSpPr>
            <a:spLocks noGrp="1"/>
          </p:cNvSpPr>
          <p:nvPr>
            <p:ph type="title"/>
          </p:nvPr>
        </p:nvSpPr>
        <p:spPr/>
        <p:txBody>
          <a:bodyPr/>
          <a:lstStyle/>
          <a:p>
            <a:r>
              <a:rPr lang="en-US"/>
              <a:t>Municipal Partner Offerings</a:t>
            </a:r>
          </a:p>
        </p:txBody>
      </p:sp>
      <p:sp>
        <p:nvSpPr>
          <p:cNvPr id="3" name="Content Placeholder 2">
            <a:extLst>
              <a:ext uri="{FF2B5EF4-FFF2-40B4-BE49-F238E27FC236}">
                <a16:creationId xmlns:a16="http://schemas.microsoft.com/office/drawing/2014/main" id="{A8ED2D61-3FA4-42AB-8703-F627C401CA93}"/>
              </a:ext>
            </a:extLst>
          </p:cNvPr>
          <p:cNvSpPr>
            <a:spLocks noGrp="1"/>
          </p:cNvSpPr>
          <p:nvPr>
            <p:ph idx="1"/>
          </p:nvPr>
        </p:nvSpPr>
        <p:spPr>
          <a:xfrm>
            <a:off x="699571" y="1600202"/>
            <a:ext cx="6802916" cy="4525963"/>
          </a:xfrm>
        </p:spPr>
        <p:txBody>
          <a:bodyPr>
            <a:normAutofit/>
          </a:bodyPr>
          <a:lstStyle/>
          <a:p>
            <a:pPr marL="0" indent="0">
              <a:lnSpc>
                <a:spcPct val="150000"/>
              </a:lnSpc>
              <a:buNone/>
            </a:pPr>
            <a:r>
              <a:rPr lang="en-US" b="1"/>
              <a:t>Available for Projects</a:t>
            </a:r>
          </a:p>
          <a:p>
            <a:pPr>
              <a:lnSpc>
                <a:spcPct val="150000"/>
              </a:lnSpc>
              <a:buFontTx/>
              <a:buChar char="-"/>
            </a:pPr>
            <a:r>
              <a:rPr lang="en-US"/>
              <a:t>Portfolio Review</a:t>
            </a:r>
          </a:p>
          <a:p>
            <a:pPr>
              <a:lnSpc>
                <a:spcPct val="150000"/>
              </a:lnSpc>
              <a:buFontTx/>
              <a:buChar char="-"/>
            </a:pPr>
            <a:r>
              <a:rPr lang="en-US"/>
              <a:t>ZNE Assessment &amp; Retrofit Strategies</a:t>
            </a:r>
          </a:p>
          <a:p>
            <a:pPr>
              <a:lnSpc>
                <a:spcPct val="150000"/>
              </a:lnSpc>
              <a:buFontTx/>
              <a:buChar char="-"/>
            </a:pPr>
            <a:r>
              <a:rPr lang="en-US"/>
              <a:t>Building Electrification Support</a:t>
            </a:r>
          </a:p>
          <a:p>
            <a:pPr>
              <a:lnSpc>
                <a:spcPct val="150000"/>
              </a:lnSpc>
              <a:buFontTx/>
              <a:buChar char="-"/>
            </a:pPr>
            <a:r>
              <a:rPr lang="en-US"/>
              <a:t>Financing Application Support &amp; Submission</a:t>
            </a:r>
          </a:p>
          <a:p>
            <a:pPr>
              <a:lnSpc>
                <a:spcPct val="150000"/>
              </a:lnSpc>
              <a:buFontTx/>
              <a:buChar char="-"/>
            </a:pPr>
            <a:r>
              <a:rPr lang="en-US"/>
              <a:t>Contractor/Implementor Referrals</a:t>
            </a:r>
          </a:p>
          <a:p>
            <a:pPr>
              <a:lnSpc>
                <a:spcPct val="150000"/>
              </a:lnSpc>
              <a:buFontTx/>
              <a:buChar char="-"/>
            </a:pPr>
            <a:endParaRPr lang="en-US"/>
          </a:p>
        </p:txBody>
      </p:sp>
      <p:pic>
        <p:nvPicPr>
          <p:cNvPr id="5" name="Picture 4">
            <a:extLst>
              <a:ext uri="{FF2B5EF4-FFF2-40B4-BE49-F238E27FC236}">
                <a16:creationId xmlns:a16="http://schemas.microsoft.com/office/drawing/2014/main" id="{422FB1B7-B1A3-438F-94E2-9BC601AD79B6}"/>
              </a:ext>
            </a:extLst>
          </p:cNvPr>
          <p:cNvPicPr>
            <a:picLocks noChangeAspect="1"/>
          </p:cNvPicPr>
          <p:nvPr/>
        </p:nvPicPr>
        <p:blipFill>
          <a:blip r:embed="rId2"/>
          <a:stretch>
            <a:fillRect/>
          </a:stretch>
        </p:blipFill>
        <p:spPr>
          <a:xfrm>
            <a:off x="7162736" y="3082921"/>
            <a:ext cx="1621445" cy="1626710"/>
          </a:xfrm>
          <a:prstGeom prst="rect">
            <a:avLst/>
          </a:prstGeom>
        </p:spPr>
      </p:pic>
      <p:pic>
        <p:nvPicPr>
          <p:cNvPr id="6" name="Picture 5">
            <a:extLst>
              <a:ext uri="{FF2B5EF4-FFF2-40B4-BE49-F238E27FC236}">
                <a16:creationId xmlns:a16="http://schemas.microsoft.com/office/drawing/2014/main" id="{124C760A-3027-4E4D-987B-194D6BD1BDE2}"/>
              </a:ext>
            </a:extLst>
          </p:cNvPr>
          <p:cNvPicPr>
            <a:picLocks noChangeAspect="1"/>
          </p:cNvPicPr>
          <p:nvPr/>
        </p:nvPicPr>
        <p:blipFill>
          <a:blip r:embed="rId3"/>
          <a:stretch>
            <a:fillRect/>
          </a:stretch>
        </p:blipFill>
        <p:spPr>
          <a:xfrm>
            <a:off x="5619151" y="5187134"/>
            <a:ext cx="3292125" cy="781880"/>
          </a:xfrm>
          <a:prstGeom prst="rect">
            <a:avLst/>
          </a:prstGeom>
        </p:spPr>
      </p:pic>
      <p:pic>
        <p:nvPicPr>
          <p:cNvPr id="4" name="Picture 3">
            <a:extLst>
              <a:ext uri="{FF2B5EF4-FFF2-40B4-BE49-F238E27FC236}">
                <a16:creationId xmlns:a16="http://schemas.microsoft.com/office/drawing/2014/main" id="{C341B2F5-7F76-43DC-B630-FE6F9C7F9834}"/>
              </a:ext>
            </a:extLst>
          </p:cNvPr>
          <p:cNvPicPr>
            <a:picLocks noChangeAspect="1"/>
          </p:cNvPicPr>
          <p:nvPr/>
        </p:nvPicPr>
        <p:blipFill>
          <a:blip r:embed="rId4"/>
          <a:stretch>
            <a:fillRect/>
          </a:stretch>
        </p:blipFill>
        <p:spPr>
          <a:xfrm>
            <a:off x="6311822" y="2066791"/>
            <a:ext cx="2132607" cy="894934"/>
          </a:xfrm>
          <a:prstGeom prst="rect">
            <a:avLst/>
          </a:prstGeom>
        </p:spPr>
      </p:pic>
    </p:spTree>
    <p:extLst>
      <p:ext uri="{BB962C8B-B14F-4D97-AF65-F5344CB8AC3E}">
        <p14:creationId xmlns:p14="http://schemas.microsoft.com/office/powerpoint/2010/main" val="400034593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pertyNumber xmlns="1d7f135f-69b8-4e7d-9cef-1c4b15c512b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8B2DE5CFDB35479293C6A2F1CC5EF4" ma:contentTypeVersion="14" ma:contentTypeDescription="Create a new document." ma:contentTypeScope="" ma:versionID="2c2ea79acde9e5aeeccada6bb844974d">
  <xsd:schema xmlns:xsd="http://www.w3.org/2001/XMLSchema" xmlns:xs="http://www.w3.org/2001/XMLSchema" xmlns:p="http://schemas.microsoft.com/office/2006/metadata/properties" xmlns:ns2="1d7f135f-69b8-4e7d-9cef-1c4b15c512bf" xmlns:ns3="0f02a791-5b6b-429b-8ff1-26d8e81197dc" targetNamespace="http://schemas.microsoft.com/office/2006/metadata/properties" ma:root="true" ma:fieldsID="6c0f01ab5d12ba6ef4e39bfcb07f17d3" ns2:_="" ns3:_="">
    <xsd:import namespace="1d7f135f-69b8-4e7d-9cef-1c4b15c512bf"/>
    <xsd:import namespace="0f02a791-5b6b-429b-8ff1-26d8e81197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PropertyNumber"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f135f-69b8-4e7d-9cef-1c4b15c51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PropertyNumber" ma:index="17" nillable="true" ma:displayName="Property Number " ma:format="Dropdown" ma:internalName="PropertyNumber" ma:percentage="FALSE">
      <xsd:simpleType>
        <xsd:restriction base="dms:Number"/>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f02a791-5b6b-429b-8ff1-26d8e81197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168934-1B63-482B-9D8A-080A0E1E352C}">
  <ds:schemaRefs>
    <ds:schemaRef ds:uri="0f02a791-5b6b-429b-8ff1-26d8e81197dc"/>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d7f135f-69b8-4e7d-9cef-1c4b15c512bf"/>
    <ds:schemaRef ds:uri="http://www.w3.org/XML/1998/namespace"/>
  </ds:schemaRefs>
</ds:datastoreItem>
</file>

<file path=customXml/itemProps2.xml><?xml version="1.0" encoding="utf-8"?>
<ds:datastoreItem xmlns:ds="http://schemas.openxmlformats.org/officeDocument/2006/customXml" ds:itemID="{89363911-1C1A-476C-BF33-D246EA3D9D6F}">
  <ds:schemaRefs>
    <ds:schemaRef ds:uri="0f02a791-5b6b-429b-8ff1-26d8e81197dc"/>
    <ds:schemaRef ds:uri="1d7f135f-69b8-4e7d-9cef-1c4b15c512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F51192-4E41-4B39-94F0-C2BAA76D1B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912</Words>
  <Application>Microsoft Office PowerPoint</Application>
  <PresentationFormat>On-screen Show (4:3)</PresentationFormat>
  <Paragraphs>182</Paragraphs>
  <Slides>20</Slides>
  <Notes>8</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20</vt:i4>
      </vt:variant>
    </vt:vector>
  </HeadingPairs>
  <TitlesOfParts>
    <vt:vector size="25" baseType="lpstr">
      <vt:lpstr>Arial</vt:lpstr>
      <vt:lpstr>Calibri</vt:lpstr>
      <vt:lpstr>Office Theme</vt:lpstr>
      <vt:lpstr>23_Office Theme</vt:lpstr>
      <vt:lpstr>1_Office Theme</vt:lpstr>
      <vt:lpstr>PowerPoint Presentation</vt:lpstr>
      <vt:lpstr>Presentation Agenda</vt:lpstr>
      <vt:lpstr>Program cycle updates</vt:lpstr>
      <vt:lpstr>History of SMC Energy Watch</vt:lpstr>
      <vt:lpstr>Recent Changes</vt:lpstr>
      <vt:lpstr>SMCEW Program Partners</vt:lpstr>
      <vt:lpstr>Municipalities &amp; Special Districts</vt:lpstr>
      <vt:lpstr>No-Cost Municipal Support Services</vt:lpstr>
      <vt:lpstr>Municipal Partner Offerings</vt:lpstr>
      <vt:lpstr>Municipal Program Performance</vt:lpstr>
      <vt:lpstr>Spotlight: Heat Pump Water Heater Pilot</vt:lpstr>
      <vt:lpstr>Pilot Expectations + Timeline</vt:lpstr>
      <vt:lpstr>Hard-to-Reach Small Businesses</vt:lpstr>
      <vt:lpstr>Small Business Program Performance</vt:lpstr>
      <vt:lpstr>Spotlight: SMB Outreach Database</vt:lpstr>
      <vt:lpstr>Public School Districts</vt:lpstr>
      <vt:lpstr>Public School Program Performance</vt:lpstr>
      <vt:lpstr>Spotlight: 2022 Annual Schools Summit</vt:lpstr>
      <vt:lpstr>Focus Areas for Program Year 2</vt:lpstr>
      <vt:lpstr>PowerPoint Presentation</vt:lpstr>
    </vt:vector>
  </TitlesOfParts>
  <Company>Circlepoint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Amie Krager</dc:creator>
  <cp:lastModifiedBy>Alexandria Gallizioli</cp:lastModifiedBy>
  <cp:revision>1</cp:revision>
  <cp:lastPrinted>2019-02-11T23:01:33Z</cp:lastPrinted>
  <dcterms:created xsi:type="dcterms:W3CDTF">2016-09-29T17:02:45Z</dcterms:created>
  <dcterms:modified xsi:type="dcterms:W3CDTF">2021-11-17T22:07:28Z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0x0101003D8B2DE5CFDB35479293C6A2F1CC5EF4</vt:lpwstr>
  </property>
</Properties>
</file>