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7" r:id="rId5"/>
    <p:sldId id="554" r:id="rId6"/>
    <p:sldId id="705" r:id="rId7"/>
    <p:sldId id="778" r:id="rId8"/>
    <p:sldId id="681" r:id="rId9"/>
    <p:sldId id="805" r:id="rId10"/>
    <p:sldId id="709" r:id="rId11"/>
    <p:sldId id="846" r:id="rId12"/>
    <p:sldId id="827" r:id="rId13"/>
    <p:sldId id="844" r:id="rId14"/>
    <p:sldId id="687" r:id="rId15"/>
    <p:sldId id="784" r:id="rId16"/>
    <p:sldId id="814" r:id="rId17"/>
    <p:sldId id="719" r:id="rId18"/>
    <p:sldId id="843" r:id="rId19"/>
    <p:sldId id="845" r:id="rId20"/>
    <p:sldId id="842" r:id="rId21"/>
    <p:sldId id="816" r:id="rId22"/>
    <p:sldId id="831" r:id="rId23"/>
    <p:sldId id="817" r:id="rId24"/>
    <p:sldId id="754" r:id="rId25"/>
    <p:sldId id="815" r:id="rId26"/>
    <p:sldId id="673" r:id="rId27"/>
    <p:sldId id="674" r:id="rId28"/>
    <p:sldId id="675" r:id="rId29"/>
    <p:sldId id="676" r:id="rId30"/>
    <p:sldId id="68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6C1B-70D4-4534-A60C-AF52191B3256}">
          <p14:sldIdLst>
            <p14:sldId id="257"/>
            <p14:sldId id="554"/>
          </p14:sldIdLst>
        </p14:section>
        <p14:section name="Construction Progress" id="{15DB9EC8-8D2B-4872-8E79-614BA0B4249E}">
          <p14:sldIdLst>
            <p14:sldId id="705"/>
            <p14:sldId id="778"/>
            <p14:sldId id="681"/>
            <p14:sldId id="805"/>
            <p14:sldId id="709"/>
            <p14:sldId id="846"/>
            <p14:sldId id="827"/>
            <p14:sldId id="844"/>
            <p14:sldId id="687"/>
            <p14:sldId id="784"/>
            <p14:sldId id="814"/>
            <p14:sldId id="719"/>
            <p14:sldId id="843"/>
            <p14:sldId id="845"/>
            <p14:sldId id="842"/>
          </p14:sldIdLst>
        </p14:section>
        <p14:section name="Public Outreach Activities" id="{904D73DC-458A-49C2-B411-5DE895CAF8DF}">
          <p14:sldIdLst>
            <p14:sldId id="816"/>
            <p14:sldId id="831"/>
            <p14:sldId id="817"/>
            <p14:sldId id="754"/>
            <p14:sldId id="815"/>
            <p14:sldId id="673"/>
            <p14:sldId id="674"/>
            <p14:sldId id="675"/>
            <p14:sldId id="676"/>
          </p14:sldIdLst>
        </p14:section>
        <p14:section name="Financial and Risk Status" id="{B3BF66DB-EA53-4D9C-9605-1FC6F2B237B8}">
          <p14:sldIdLst>
            <p14:sldId id="6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urley, Joseph" initials="HJ" lastIdx="31" clrIdx="6">
    <p:extLst>
      <p:ext uri="{19B8F6BF-5375-455C-9EA6-DF929625EA0E}">
        <p15:presenceInfo xmlns:p15="http://schemas.microsoft.com/office/powerpoint/2012/main" userId="S-1-5-21-2134444987-185082416-774723137-2429" providerId="AD"/>
      </p:ext>
    </p:extLst>
  </p:cmAuthor>
  <p:cmAuthor id="1" name="Biro, Emily" initials="BE" lastIdx="35" clrIdx="0">
    <p:extLst>
      <p:ext uri="{19B8F6BF-5375-455C-9EA6-DF929625EA0E}">
        <p15:presenceInfo xmlns:p15="http://schemas.microsoft.com/office/powerpoint/2012/main" userId="S::emily.biro@aecom.com::786a8888-f0d5-4259-b73a-aa07a4a0dc6f" providerId="AD"/>
      </p:ext>
    </p:extLst>
  </p:cmAuthor>
  <p:cmAuthor id="8" name="Hurley, Joseph" initials="HJ [2]" lastIdx="20" clrIdx="7">
    <p:extLst>
      <p:ext uri="{19B8F6BF-5375-455C-9EA6-DF929625EA0E}">
        <p15:presenceInfo xmlns:p15="http://schemas.microsoft.com/office/powerpoint/2012/main" userId="S::hurleyj@SamTrans.com::314b908a-5fc0-4c2a-ae6e-1c5b3fc2c28d" providerId="AD"/>
      </p:ext>
    </p:extLst>
  </p:cmAuthor>
  <p:cmAuthor id="2" name="Leo Scott" initials="LS" lastIdx="28" clrIdx="1">
    <p:extLst>
      <p:ext uri="{19B8F6BF-5375-455C-9EA6-DF929625EA0E}">
        <p15:presenceInfo xmlns:p15="http://schemas.microsoft.com/office/powerpoint/2012/main" userId="S::Leo@graybowenscott.com::bd0420ad-e4c3-4034-9279-729c65eb3feb" providerId="AD"/>
      </p:ext>
    </p:extLst>
  </p:cmAuthor>
  <p:cmAuthor id="3" name="Epstein, Jessica" initials="EJ" lastIdx="28" clrIdx="2">
    <p:extLst>
      <p:ext uri="{19B8F6BF-5375-455C-9EA6-DF929625EA0E}">
        <p15:presenceInfo xmlns:p15="http://schemas.microsoft.com/office/powerpoint/2012/main" userId="S-1-5-21-2134444987-185082416-774723137-36925" providerId="AD"/>
      </p:ext>
    </p:extLst>
  </p:cmAuthor>
  <p:cmAuthor id="4" name="Linehan, Amy" initials="LA" lastIdx="8" clrIdx="3">
    <p:extLst>
      <p:ext uri="{19B8F6BF-5375-455C-9EA6-DF929625EA0E}">
        <p15:presenceInfo xmlns:p15="http://schemas.microsoft.com/office/powerpoint/2012/main" userId="S-1-5-21-2134444987-185082416-774723137-38031" providerId="AD"/>
      </p:ext>
    </p:extLst>
  </p:cmAuthor>
  <p:cmAuthor id="5" name="Clark, Catherine L (Oakland)" initials="CCL(" lastIdx="2" clrIdx="4">
    <p:extLst>
      <p:ext uri="{19B8F6BF-5375-455C-9EA6-DF929625EA0E}">
        <p15:presenceInfo xmlns:p15="http://schemas.microsoft.com/office/powerpoint/2012/main" userId="S::catherine.l.clark@aecom.com::66971ac5-9f75-4f1d-af06-59a0c7bdac57" providerId="AD"/>
      </p:ext>
    </p:extLst>
  </p:cmAuthor>
  <p:cmAuthor id="6" name="Farazmand, Broden" initials="FB" lastIdx="363" clrIdx="5">
    <p:extLst>
      <p:ext uri="{19B8F6BF-5375-455C-9EA6-DF929625EA0E}">
        <p15:presenceInfo xmlns:p15="http://schemas.microsoft.com/office/powerpoint/2012/main" userId="S::broden.farazmand@aecom.com::6e12e2b7-55be-4493-b7a7-c731403018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ADA"/>
    <a:srgbClr val="FFC000"/>
    <a:srgbClr val="4D4D4D"/>
    <a:srgbClr val="FF9300"/>
    <a:srgbClr val="F6FBFE"/>
    <a:srgbClr val="FFFF00"/>
    <a:srgbClr val="FF0000"/>
    <a:srgbClr val="E2D3BF"/>
    <a:srgbClr val="FF5050"/>
    <a:srgbClr val="F4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89424" autoAdjust="0"/>
  </p:normalViewPr>
  <p:slideViewPr>
    <p:cSldViewPr snapToGrid="0">
      <p:cViewPr varScale="1">
        <p:scale>
          <a:sx n="94" d="100"/>
          <a:sy n="94" d="100"/>
        </p:scale>
        <p:origin x="1089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477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D7ED8-5E3C-4DE5-98A7-A384CD1E6560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A25C4-397A-4D14-B3B7-77AD77BA2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1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8C92C50-38ED-4914-BF7E-6B3DC4A4D79C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2A12306-A282-48D8-BA20-DCE5E02FC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24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0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42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00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23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4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27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82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35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76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83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Weekly construction information, including ramp closure details, emailed to those signed up on the project email list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Ramp closure notification posted on ramps up to two weeks in advance of closures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Quarterly “newsletter” distributed via email to Elected Officials, City Officials, etc. 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Focused information to cities/jurisdictions to distribute as requested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41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9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SM101 project includes building</a:t>
            </a:r>
            <a:r>
              <a:rPr lang="en-US" baseline="0" dirty="0"/>
              <a:t> a new express lane on the northern half, and converting the existing HOV lane in the southern half.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northern and southern sections will both be built and launched at different times. On both sides though, there are 3 main tasks: construction, toll systems installation, and opening the 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6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9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6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6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12306-A282-48D8-BA20-DCE5E02FCD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0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BD46C-BB42-4708-95F9-A6637C9FFB86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2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4703-1560-4ED3-BB73-BF181A35A57F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3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FC97-3BBF-45A9-B998-35089650F4A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7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5C27-7B6F-4C63-9F11-5ED3C21C47BF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61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D50C-D1E2-494C-B82E-60097393FFA5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BF43-AC78-4726-8376-68DD2E280AB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0B39-3EC8-4324-BF0F-AB2DAD663145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5A1-5B17-4061-81A9-DF287EFD3D6E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2AF3E6E-CD68-4C7D-B614-05AFC060D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1820" y="6363830"/>
            <a:ext cx="2057400" cy="365125"/>
          </a:xfrm>
        </p:spPr>
        <p:txBody>
          <a:bodyPr/>
          <a:lstStyle>
            <a:lvl1pPr algn="r">
              <a:defRPr/>
            </a:lvl1pPr>
          </a:lstStyle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7014210" y="6606894"/>
            <a:ext cx="2057400" cy="244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FD749-63D8-43EC-A856-55BB0F9CCB3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9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45DB-2617-4193-8508-F0681F0CEFD5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2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041B-F632-4BC7-9637-6FBEBC43E2F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8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9205-D348-4C07-BB33-81A9ED1D662A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F3C2F-AE62-4A5A-82F1-0327CBADD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8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-4148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AB157A-550D-41B4-8277-12FD4182D1F4}"/>
              </a:ext>
            </a:extLst>
          </p:cNvPr>
          <p:cNvSpPr txBox="1"/>
          <p:nvPr/>
        </p:nvSpPr>
        <p:spPr>
          <a:xfrm>
            <a:off x="345539" y="5785868"/>
            <a:ext cx="6969661" cy="369332"/>
          </a:xfrm>
          <a:prstGeom prst="rect">
            <a:avLst/>
          </a:prstGeom>
          <a:solidFill>
            <a:srgbClr val="514D4D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	C/CAG Board Meeting February 10, 2022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2857" y="4310743"/>
            <a:ext cx="414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Quarterly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251810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996FD-5328-4BE5-A3D6-C152D01A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AutoShape 6" descr="https://app.e-builder.net/da2/Documents/FileView.aspx?FileID=045551a9-7ae8-4dbe-8405-10ffeac91428">
            <a:extLst>
              <a:ext uri="{FF2B5EF4-FFF2-40B4-BE49-F238E27FC236}">
                <a16:creationId xmlns:a16="http://schemas.microsoft.com/office/drawing/2014/main" id="{75746288-BAA0-45C5-87BE-F80BE36E58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371" y="33310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32909-912E-42FE-81A3-6AE8670DAB4A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NORTH CONTRACT WORK ONGOING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C2EA0-D1F2-485A-9F15-9D40CBA86F08}"/>
              </a:ext>
            </a:extLst>
          </p:cNvPr>
          <p:cNvSpPr txBox="1"/>
          <p:nvPr/>
        </p:nvSpPr>
        <p:spPr>
          <a:xfrm>
            <a:off x="1097755" y="1524874"/>
            <a:ext cx="694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Overhead Sign Installation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F5C24-3DD8-4DB3-9578-7E2A0156C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511261" y="2085695"/>
            <a:ext cx="6193340" cy="46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311" y="668459"/>
            <a:ext cx="487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UPCOMING WORK: February -  April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76A74C-2E9D-438A-923E-03FF1709A4D8}"/>
              </a:ext>
            </a:extLst>
          </p:cNvPr>
          <p:cNvSpPr txBox="1"/>
          <p:nvPr/>
        </p:nvSpPr>
        <p:spPr>
          <a:xfrm>
            <a:off x="276726" y="1487299"/>
            <a:ext cx="853039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/>
              <a:t>North of Whipple:</a:t>
            </a:r>
            <a:endParaRPr lang="en-US" sz="2800" dirty="0"/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Final layer (1/10</a:t>
            </a:r>
            <a:r>
              <a:rPr lang="en-US" sz="2800" baseline="30000" dirty="0"/>
              <a:t>th</a:t>
            </a:r>
            <a:r>
              <a:rPr lang="en-US" sz="2800" dirty="0"/>
              <a:t>) overlay paving – Block 4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Constructing, texturing, and painting median barrier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Installing sign structures and variable toll message signs in all Blocks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Installing tolling equipment in Block 4 (</a:t>
            </a:r>
            <a:r>
              <a:rPr lang="en-US" sz="2800" dirty="0" err="1"/>
              <a:t>TransCore</a:t>
            </a:r>
            <a:r>
              <a:rPr lang="en-US" sz="2800" dirty="0"/>
              <a:t>)</a:t>
            </a:r>
          </a:p>
          <a:p>
            <a:pPr marL="457200" indent="-45720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Testing and approving fiber optic cable installation</a:t>
            </a:r>
          </a:p>
        </p:txBody>
      </p:sp>
    </p:spTree>
    <p:extLst>
      <p:ext uri="{BB962C8B-B14F-4D97-AF65-F5344CB8AC3E}">
        <p14:creationId xmlns:p14="http://schemas.microsoft.com/office/powerpoint/2010/main" val="339174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63B1-7A4E-4921-BF0B-BA6EDC8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1B85-F887-42E2-A608-5D8AC77F12CF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SOUTH CONTRACT WORK 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CDAA6-0EE0-4BD8-9AC4-6AF3E2CA6164}"/>
              </a:ext>
            </a:extLst>
          </p:cNvPr>
          <p:cNvSpPr txBox="1"/>
          <p:nvPr/>
        </p:nvSpPr>
        <p:spPr>
          <a:xfrm>
            <a:off x="422508" y="1560412"/>
            <a:ext cx="829898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South of Whipple through January: 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Construction complete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Toll equipment installation and testing complete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Ready to commence tolling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95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414" y="2567225"/>
            <a:ext cx="665117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Project Spotlight – Express Lane Opening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Public Outreach Activities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Financial and Risk Status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F20B6C2-84A4-48A5-8673-CD11A6E91909}"/>
              </a:ext>
            </a:extLst>
          </p:cNvPr>
          <p:cNvSpPr/>
          <p:nvPr/>
        </p:nvSpPr>
        <p:spPr>
          <a:xfrm>
            <a:off x="6226280" y="3570097"/>
            <a:ext cx="2917720" cy="13784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D4ECB0C-2E72-437C-83AD-415954EFD404}"/>
              </a:ext>
            </a:extLst>
          </p:cNvPr>
          <p:cNvSpPr/>
          <p:nvPr/>
        </p:nvSpPr>
        <p:spPr>
          <a:xfrm>
            <a:off x="3402764" y="3570113"/>
            <a:ext cx="2823518" cy="13737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9EC41-2DAA-4D94-8A8B-DB09601C5E20}"/>
              </a:ext>
            </a:extLst>
          </p:cNvPr>
          <p:cNvSpPr/>
          <p:nvPr/>
        </p:nvSpPr>
        <p:spPr>
          <a:xfrm>
            <a:off x="1" y="3572815"/>
            <a:ext cx="3402762" cy="13731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2C3D13A-4E32-4477-8B8A-D007AFF1D4E6}"/>
              </a:ext>
            </a:extLst>
          </p:cNvPr>
          <p:cNvSpPr/>
          <p:nvPr/>
        </p:nvSpPr>
        <p:spPr>
          <a:xfrm>
            <a:off x="0" y="4940306"/>
            <a:ext cx="2750650" cy="652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7163E-AB9F-4A3C-AE00-25E6FD2F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087" y="6426366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490FD-E363-4979-8818-8694FF3B930E}"/>
              </a:ext>
            </a:extLst>
          </p:cNvPr>
          <p:cNvSpPr/>
          <p:nvPr/>
        </p:nvSpPr>
        <p:spPr>
          <a:xfrm>
            <a:off x="434953" y="693925"/>
            <a:ext cx="4992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C000"/>
                </a:solidFill>
                <a:latin typeface="Calibri"/>
              </a:rPr>
              <a:t>LANE OPERATING MODES DURING TRANSITION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E538572-2B42-49A2-BE80-77C61C3ADC49}"/>
              </a:ext>
            </a:extLst>
          </p:cNvPr>
          <p:cNvSpPr txBox="1"/>
          <p:nvPr/>
        </p:nvSpPr>
        <p:spPr>
          <a:xfrm>
            <a:off x="0" y="5081293"/>
            <a:ext cx="275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 Installation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552CDC-E44E-4DBC-8BA9-C6BCD7CFA30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0" y="4272601"/>
            <a:ext cx="134441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E48263-9BF2-4E1B-AEF3-CD205E4A9D92}"/>
              </a:ext>
            </a:extLst>
          </p:cNvPr>
          <p:cNvSpPr txBox="1"/>
          <p:nvPr/>
        </p:nvSpPr>
        <p:spPr>
          <a:xfrm>
            <a:off x="1344418" y="4103324"/>
            <a:ext cx="563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HOV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DDFD023-4081-494D-AFA2-CF6BAB4C4D22}"/>
              </a:ext>
            </a:extLst>
          </p:cNvPr>
          <p:cNvCxnSpPr>
            <a:cxnSpLocks/>
            <a:stCxn id="9" idx="3"/>
            <a:endCxn id="40" idx="1"/>
          </p:cNvCxnSpPr>
          <p:nvPr/>
        </p:nvCxnSpPr>
        <p:spPr>
          <a:xfrm>
            <a:off x="1908098" y="4272601"/>
            <a:ext cx="1939477" cy="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C8A8E93-2830-4398-8AD6-90BB18976BD9}"/>
              </a:ext>
            </a:extLst>
          </p:cNvPr>
          <p:cNvSpPr txBox="1"/>
          <p:nvPr/>
        </p:nvSpPr>
        <p:spPr>
          <a:xfrm>
            <a:off x="3847575" y="3980214"/>
            <a:ext cx="1897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EXPRESS LANE IN HOV-ONLY MODE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5238F6-39AB-4906-B755-7D7C5C02E083}"/>
              </a:ext>
            </a:extLst>
          </p:cNvPr>
          <p:cNvCxnSpPr>
            <a:cxnSpLocks/>
          </p:cNvCxnSpPr>
          <p:nvPr/>
        </p:nvCxnSpPr>
        <p:spPr>
          <a:xfrm>
            <a:off x="8129437" y="4234512"/>
            <a:ext cx="10145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3FB7DE4-D2B9-4D28-BD1D-D72AAE9CB8F4}"/>
              </a:ext>
            </a:extLst>
          </p:cNvPr>
          <p:cNvSpPr txBox="1"/>
          <p:nvPr/>
        </p:nvSpPr>
        <p:spPr>
          <a:xfrm>
            <a:off x="7208423" y="4085925"/>
            <a:ext cx="89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TOLLING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CCF26E-6DAB-474C-9479-3EBA7EBC73B7}"/>
              </a:ext>
            </a:extLst>
          </p:cNvPr>
          <p:cNvCxnSpPr>
            <a:cxnSpLocks/>
            <a:stCxn id="81" idx="1"/>
            <a:endCxn id="44" idx="1"/>
          </p:cNvCxnSpPr>
          <p:nvPr/>
        </p:nvCxnSpPr>
        <p:spPr>
          <a:xfrm flipV="1">
            <a:off x="6226280" y="4255202"/>
            <a:ext cx="982143" cy="41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C4E79-822D-409D-AB95-B9232565E79B}"/>
              </a:ext>
            </a:extLst>
          </p:cNvPr>
          <p:cNvGrpSpPr>
            <a:grpSpLocks noChangeAspect="1"/>
          </p:cNvGrpSpPr>
          <p:nvPr/>
        </p:nvGrpSpPr>
        <p:grpSpPr>
          <a:xfrm>
            <a:off x="3347541" y="1656778"/>
            <a:ext cx="2863724" cy="1339083"/>
            <a:chOff x="4140448" y="5160976"/>
            <a:chExt cx="2271750" cy="1062275"/>
          </a:xfrm>
        </p:grpSpPr>
        <p:pic>
          <p:nvPicPr>
            <p:cNvPr id="99" name="Picture 98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1185A5-B966-4826-8C68-825A1733D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4" t="14441" r="6826" b="9861"/>
            <a:stretch/>
          </p:blipFill>
          <p:spPr>
            <a:xfrm>
              <a:off x="4140448" y="5160976"/>
              <a:ext cx="2271750" cy="1062275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997D109-3B31-43C6-84C3-A0A819C5DF3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06641" y="5504779"/>
              <a:ext cx="612047" cy="15544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2"/>
                  </a:solidFill>
                  <a:latin typeface="Dot Matrix" panose="00000400000000000000" pitchFamily="2" charset="0"/>
                  <a:ea typeface="Dotum" panose="020B0600000101010101" pitchFamily="34" charset="-127"/>
                </a:rPr>
                <a:t>XXX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E31A090-7ACC-4835-8370-6FE226DA3FD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606640" y="5739370"/>
              <a:ext cx="612047" cy="15544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2"/>
                  </a:solidFill>
                  <a:latin typeface="Dot Matrix" panose="00000400000000000000" pitchFamily="2" charset="0"/>
                  <a:ea typeface="Dotum" panose="020B0600000101010101" pitchFamily="34" charset="-127"/>
                </a:rPr>
                <a:t>XXX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5C285DD-7C03-4FA9-BC63-3B1C4E7B013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88603" y="5941272"/>
              <a:ext cx="2108779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400" dirty="0">
                <a:solidFill>
                  <a:schemeClr val="accent2"/>
                </a:solidFill>
                <a:latin typeface="Dot Matrix" panose="00000400000000000000" pitchFamily="2" charset="0"/>
                <a:ea typeface="Dotum" panose="020B0600000101010101" pitchFamily="34" charset="-127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F0A349B-BD22-456A-A9DD-F6DAD0B03B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65167" y="5348349"/>
              <a:ext cx="871127" cy="1410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TOLL TESTING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0CE385-474F-4352-803D-EC12983F2901}"/>
              </a:ext>
            </a:extLst>
          </p:cNvPr>
          <p:cNvGrpSpPr>
            <a:grpSpLocks noChangeAspect="1"/>
          </p:cNvGrpSpPr>
          <p:nvPr/>
        </p:nvGrpSpPr>
        <p:grpSpPr>
          <a:xfrm>
            <a:off x="6290474" y="1678837"/>
            <a:ext cx="2816551" cy="1317025"/>
            <a:chOff x="6686912" y="5163747"/>
            <a:chExt cx="2271750" cy="1062275"/>
          </a:xfrm>
        </p:grpSpPr>
        <p:pic>
          <p:nvPicPr>
            <p:cNvPr id="59" name="Picture 58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BDD7EE66-62C1-44E9-AD4A-395152AB7D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4" t="14441" r="6826" b="9861"/>
            <a:stretch/>
          </p:blipFill>
          <p:spPr>
            <a:xfrm>
              <a:off x="6686912" y="5163747"/>
              <a:ext cx="2271750" cy="1062275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08E91A0-DE07-4508-8602-59392D2974D7}"/>
                </a:ext>
              </a:extLst>
            </p:cNvPr>
            <p:cNvSpPr txBox="1"/>
            <p:nvPr/>
          </p:nvSpPr>
          <p:spPr>
            <a:xfrm>
              <a:off x="6946020" y="5517473"/>
              <a:ext cx="1079812" cy="365760"/>
            </a:xfrm>
            <a:prstGeom prst="rect">
              <a:avLst/>
            </a:prstGeom>
            <a:solidFill>
              <a:srgbClr val="CDCDCD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1" dirty="0"/>
                <a:t>Marsh Rd</a:t>
              </a:r>
            </a:p>
            <a:p>
              <a:endParaRPr lang="en-US" sz="300" b="1" dirty="0"/>
            </a:p>
            <a:p>
              <a:r>
                <a:rPr lang="en-US" sz="1200" b="1" dirty="0"/>
                <a:t>Ralston Ave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7FC5CD-2A40-4273-A828-A8EE32852562}"/>
                </a:ext>
              </a:extLst>
            </p:cNvPr>
            <p:cNvSpPr txBox="1"/>
            <p:nvPr/>
          </p:nvSpPr>
          <p:spPr>
            <a:xfrm>
              <a:off x="8153105" y="5490924"/>
              <a:ext cx="612047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2"/>
                  </a:solidFill>
                  <a:latin typeface="Dot Matrix" panose="00000400000000000000" pitchFamily="2" charset="0"/>
                  <a:ea typeface="Dotum" panose="020B0600000101010101" pitchFamily="34" charset="-127"/>
                </a:rPr>
                <a:t>0.50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87665F9-3215-4A38-917D-EFB6A154A832}"/>
                </a:ext>
              </a:extLst>
            </p:cNvPr>
            <p:cNvSpPr txBox="1"/>
            <p:nvPr/>
          </p:nvSpPr>
          <p:spPr>
            <a:xfrm>
              <a:off x="8153104" y="5725515"/>
              <a:ext cx="612047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2"/>
                  </a:solidFill>
                  <a:latin typeface="Dot Matrix" panose="00000400000000000000" pitchFamily="2" charset="0"/>
                  <a:ea typeface="Dotum" panose="020B0600000101010101" pitchFamily="34" charset="-127"/>
                </a:rPr>
                <a:t>1.50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378887-9234-45DD-8F06-9CBCC8335290}"/>
                </a:ext>
              </a:extLst>
            </p:cNvPr>
            <p:cNvSpPr txBox="1"/>
            <p:nvPr/>
          </p:nvSpPr>
          <p:spPr>
            <a:xfrm>
              <a:off x="6735067" y="5944043"/>
              <a:ext cx="2108779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/>
                  </a:solidFill>
                  <a:latin typeface="Dot Matrix" panose="00000400000000000000" pitchFamily="2" charset="0"/>
                  <a:ea typeface="Dotum" panose="020B0600000101010101" pitchFamily="34" charset="-127"/>
                </a:rPr>
                <a:t>HOV 3+ NO CHARGE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49B4CE-2F2D-41FE-802B-F32E3F2B65AE}"/>
              </a:ext>
            </a:extLst>
          </p:cNvPr>
          <p:cNvGrpSpPr>
            <a:grpSpLocks noChangeAspect="1"/>
          </p:cNvGrpSpPr>
          <p:nvPr/>
        </p:nvGrpSpPr>
        <p:grpSpPr>
          <a:xfrm>
            <a:off x="158019" y="1657772"/>
            <a:ext cx="2936479" cy="1373104"/>
            <a:chOff x="-776554" y="577379"/>
            <a:chExt cx="2271750" cy="1062275"/>
          </a:xfrm>
        </p:grpSpPr>
        <p:pic>
          <p:nvPicPr>
            <p:cNvPr id="66" name="Picture 6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4FFE9DF1-D011-46A8-A9C1-E27C3F4363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64" t="14441" r="6826" b="9861"/>
            <a:stretch/>
          </p:blipFill>
          <p:spPr>
            <a:xfrm>
              <a:off x="-776554" y="577379"/>
              <a:ext cx="2271750" cy="1062275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FEBC60-479E-4796-BA70-1C3EFCBB5D7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517446" y="931105"/>
              <a:ext cx="1079812" cy="365760"/>
            </a:xfrm>
            <a:prstGeom prst="rect">
              <a:avLst/>
            </a:prstGeom>
            <a:solidFill>
              <a:srgbClr val="CDCDCD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b="1" dirty="0"/>
                <a:t>Marsh Rd</a:t>
              </a:r>
            </a:p>
            <a:p>
              <a:endParaRPr lang="en-US" sz="300" b="1" dirty="0"/>
            </a:p>
            <a:p>
              <a:r>
                <a:rPr lang="en-US" sz="1200" b="1" dirty="0"/>
                <a:t>Ralston Ave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63B3474-AEA3-4977-8633-F028C3B7C6A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89639" y="904556"/>
              <a:ext cx="612047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100" dirty="0">
                <a:solidFill>
                  <a:schemeClr val="accent2"/>
                </a:solidFill>
                <a:latin typeface="Dot Matrix" panose="00000400000000000000" pitchFamily="2" charset="0"/>
                <a:ea typeface="Dotum" panose="020B0600000101010101" pitchFamily="34" charset="-127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89454D2-9303-4610-9DD7-1BFC762A2C1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89638" y="1139147"/>
              <a:ext cx="612047" cy="1692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100" dirty="0">
                <a:solidFill>
                  <a:schemeClr val="accent2"/>
                </a:solidFill>
                <a:latin typeface="Dot Matrix" panose="00000400000000000000" pitchFamily="2" charset="0"/>
                <a:ea typeface="Dotum" panose="020B0600000101010101" pitchFamily="34" charset="-127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5FE029-01B2-4CC2-A428-CB7D0670DD0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-728399" y="1357675"/>
              <a:ext cx="2108779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endParaRPr lang="en-US" sz="1400" dirty="0">
                <a:solidFill>
                  <a:schemeClr val="accent2"/>
                </a:solidFill>
                <a:latin typeface="Dot Matrix" panose="00000400000000000000" pitchFamily="2" charset="0"/>
                <a:ea typeface="Dotum" panose="020B0600000101010101" pitchFamily="34" charset="-127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064BE0-29D1-4342-95AC-64694C951A35}"/>
                </a:ext>
              </a:extLst>
            </p:cNvPr>
            <p:cNvSpPr>
              <a:spLocks noChangeAspect="1"/>
            </p:cNvSpPr>
            <p:nvPr/>
          </p:nvSpPr>
          <p:spPr>
            <a:xfrm rot="20307313">
              <a:off x="-678885" y="967844"/>
              <a:ext cx="1795482" cy="283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UNDER CONSTRUCTION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9F908B29-FFA6-49FA-8830-0011895624D0}"/>
              </a:ext>
            </a:extLst>
          </p:cNvPr>
          <p:cNvSpPr txBox="1">
            <a:spLocks/>
          </p:cNvSpPr>
          <p:nvPr/>
        </p:nvSpPr>
        <p:spPr>
          <a:xfrm>
            <a:off x="3387389" y="2099812"/>
            <a:ext cx="1555362" cy="457200"/>
          </a:xfrm>
          <a:prstGeom prst="rect">
            <a:avLst/>
          </a:prstGeom>
          <a:solidFill>
            <a:srgbClr val="CDCDCD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sz="1200" b="1" dirty="0"/>
              <a:t>HOV 2+ ONLY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38021-96AE-44AB-896F-E36CDA77DA47}"/>
              </a:ext>
            </a:extLst>
          </p:cNvPr>
          <p:cNvSpPr/>
          <p:nvPr/>
        </p:nvSpPr>
        <p:spPr>
          <a:xfrm>
            <a:off x="2757667" y="4938404"/>
            <a:ext cx="3483902" cy="6540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8768636-58C7-4123-9C86-F598113E8ED0}"/>
              </a:ext>
            </a:extLst>
          </p:cNvPr>
          <p:cNvSpPr/>
          <p:nvPr/>
        </p:nvSpPr>
        <p:spPr>
          <a:xfrm>
            <a:off x="6233297" y="4940306"/>
            <a:ext cx="2910703" cy="6520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A67FFD-9B40-47B7-B3B3-07C9AA7627B9}"/>
              </a:ext>
            </a:extLst>
          </p:cNvPr>
          <p:cNvSpPr txBox="1"/>
          <p:nvPr/>
        </p:nvSpPr>
        <p:spPr>
          <a:xfrm>
            <a:off x="6536405" y="5081293"/>
            <a:ext cx="249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Express Lane Operations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D3E8D8F-8589-4470-8F7C-19972C498FD2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5702300" y="4259307"/>
            <a:ext cx="523980" cy="154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8C14BB86-632D-4DBE-B04B-130698EAF38B}"/>
              </a:ext>
            </a:extLst>
          </p:cNvPr>
          <p:cNvSpPr txBox="1"/>
          <p:nvPr/>
        </p:nvSpPr>
        <p:spPr>
          <a:xfrm>
            <a:off x="2750650" y="5081293"/>
            <a:ext cx="348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Testing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FBA261A-71A3-4E8F-B38D-E9688471F9AE}"/>
              </a:ext>
            </a:extLst>
          </p:cNvPr>
          <p:cNvCxnSpPr>
            <a:cxnSpLocks/>
          </p:cNvCxnSpPr>
          <p:nvPr/>
        </p:nvCxnSpPr>
        <p:spPr>
          <a:xfrm>
            <a:off x="6218010" y="3572819"/>
            <a:ext cx="23559" cy="20195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7830B2A-4889-439E-9BA8-5C3FCFD40944}"/>
              </a:ext>
            </a:extLst>
          </p:cNvPr>
          <p:cNvCxnSpPr>
            <a:cxnSpLocks/>
          </p:cNvCxnSpPr>
          <p:nvPr/>
        </p:nvCxnSpPr>
        <p:spPr>
          <a:xfrm>
            <a:off x="3407491" y="3570097"/>
            <a:ext cx="0" cy="201957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84AC4D-0740-48F3-B485-7ECF7B58BA9B}"/>
              </a:ext>
            </a:extLst>
          </p:cNvPr>
          <p:cNvSpPr txBox="1"/>
          <p:nvPr/>
        </p:nvSpPr>
        <p:spPr>
          <a:xfrm>
            <a:off x="5413109" y="6132999"/>
            <a:ext cx="16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February 8 – 11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3B81E4-5A6E-4265-9BBD-7B9E04D4405D}"/>
              </a:ext>
            </a:extLst>
          </p:cNvPr>
          <p:cNvCxnSpPr>
            <a:cxnSpLocks/>
          </p:cNvCxnSpPr>
          <p:nvPr/>
        </p:nvCxnSpPr>
        <p:spPr>
          <a:xfrm>
            <a:off x="6238367" y="5594394"/>
            <a:ext cx="0" cy="538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5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63B1-7A4E-4921-BF0B-BA6EDC8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1B85-F887-42E2-A608-5D8AC77F12CF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UNIQUENESS OF CONCURRENT OPENING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1A0F1-1A58-4851-A1EE-B5C1445F5BA3}"/>
              </a:ext>
            </a:extLst>
          </p:cNvPr>
          <p:cNvSpPr txBox="1"/>
          <p:nvPr/>
        </p:nvSpPr>
        <p:spPr>
          <a:xfrm>
            <a:off x="751120" y="1560412"/>
            <a:ext cx="749733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The first concurrent express lane opening in the Bay Area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Extensive coordination between VTA, JPA, BAIFA, BATA, Caltrans, and consultant staff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VTA has upgraded their operating system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All testing had to be run twice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Signing and striping operations were coordinated between the two projects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Coordinated public messaging effort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CHP coordination and training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11906-9AA8-4516-A682-27C5335DFAEF}"/>
              </a:ext>
            </a:extLst>
          </p:cNvPr>
          <p:cNvSpPr txBox="1"/>
          <p:nvPr/>
        </p:nvSpPr>
        <p:spPr>
          <a:xfrm>
            <a:off x="1600594" y="6023172"/>
            <a:ext cx="6072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-Current revised opening date is February 11-</a:t>
            </a:r>
          </a:p>
        </p:txBody>
      </p:sp>
    </p:spTree>
    <p:extLst>
      <p:ext uri="{BB962C8B-B14F-4D97-AF65-F5344CB8AC3E}">
        <p14:creationId xmlns:p14="http://schemas.microsoft.com/office/powerpoint/2010/main" val="388654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63B1-7A4E-4921-BF0B-BA6EDC8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1B85-F887-42E2-A608-5D8AC77F12CF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COORDINATED LANE OPENING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531489E-DCA6-479D-A994-8974B4545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"/>
          <a:stretch/>
        </p:blipFill>
        <p:spPr>
          <a:xfrm>
            <a:off x="936902" y="1446835"/>
            <a:ext cx="7330405" cy="533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63B1-7A4E-4921-BF0B-BA6EDC8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1B85-F887-42E2-A608-5D8AC77F12CF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OPENING DATE RISK MITIGATION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38F91-62A7-4113-8A2F-E580A972879A}"/>
              </a:ext>
            </a:extLst>
          </p:cNvPr>
          <p:cNvSpPr txBox="1"/>
          <p:nvPr/>
        </p:nvSpPr>
        <p:spPr>
          <a:xfrm>
            <a:off x="700135" y="6395772"/>
            <a:ext cx="809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Note: not anticipated to affect North Segment schedule</a:t>
            </a:r>
            <a:endParaRPr lang="en-US" sz="2400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6A6A60A-55F9-486C-900D-FA999D7F3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59925"/>
              </p:ext>
            </p:extLst>
          </p:nvPr>
        </p:nvGraphicFramePr>
        <p:xfrm>
          <a:off x="163633" y="1241393"/>
          <a:ext cx="8854440" cy="519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9907">
                  <a:extLst>
                    <a:ext uri="{9D8B030D-6E8A-4147-A177-3AD203B41FA5}">
                      <a16:colId xmlns:a16="http://schemas.microsoft.com/office/drawing/2014/main" val="3740814387"/>
                    </a:ext>
                  </a:extLst>
                </a:gridCol>
                <a:gridCol w="927609">
                  <a:extLst>
                    <a:ext uri="{9D8B030D-6E8A-4147-A177-3AD203B41FA5}">
                      <a16:colId xmlns:a16="http://schemas.microsoft.com/office/drawing/2014/main" val="167698605"/>
                    </a:ext>
                  </a:extLst>
                </a:gridCol>
                <a:gridCol w="3836924">
                  <a:extLst>
                    <a:ext uri="{9D8B030D-6E8A-4147-A177-3AD203B41FA5}">
                      <a16:colId xmlns:a16="http://schemas.microsoft.com/office/drawing/2014/main" val="2997009916"/>
                    </a:ext>
                  </a:extLst>
                </a:gridCol>
              </a:tblGrid>
              <a:tr h="734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Risks to February 11 Opening Date</a:t>
                      </a:r>
                      <a:endParaRPr lang="en-US" sz="2000" b="1" u="sng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/>
                        <a:t>Risk Mitigations</a:t>
                      </a:r>
                      <a:endParaRPr lang="en-US" sz="2000" b="1" u="sng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519557"/>
                  </a:ext>
                </a:extLst>
              </a:tr>
              <a:tr h="4114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Syncing start of tolling with VTA    </a:t>
                      </a: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Communicate regularly with VTA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7387681"/>
                  </a:ext>
                </a:extLst>
              </a:tr>
              <a:tr h="7346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Weather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Accounted for weather days in the schedule</a:t>
                      </a: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143560"/>
                  </a:ext>
                </a:extLst>
              </a:tr>
              <a:tr h="4114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COVID</a:t>
                      </a: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/>
                        <a:t>TransCore validating that crews are following COVID protocols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3321308"/>
                  </a:ext>
                </a:extLst>
              </a:tr>
              <a:tr h="411415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Streamlining testing process</a:t>
                      </a: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3884976"/>
                  </a:ext>
                </a:extLst>
              </a:tr>
              <a:tr h="7346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Equipment failure and/or supply chain delays </a:t>
                      </a: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Making use of North Segment equipment when it arrives</a:t>
                      </a: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8975915"/>
                  </a:ext>
                </a:extLst>
              </a:tr>
              <a:tr h="7346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Finalize operating agreements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+mn-lt"/>
                        </a:rPr>
                        <a:t>Reach closure at executive level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43521"/>
                  </a:ext>
                </a:extLst>
              </a:tr>
              <a:tr h="73467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Obstacles to VTA’s operating system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prstClr val="black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  <a:latin typeface="+mn-lt"/>
                        </a:rPr>
                        <a:t>Opening date adjusted to February 11 to provide time to address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03241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93B047F6-AC47-48CE-BED2-08B3991C9961}"/>
              </a:ext>
            </a:extLst>
          </p:cNvPr>
          <p:cNvSpPr/>
          <p:nvPr/>
        </p:nvSpPr>
        <p:spPr>
          <a:xfrm>
            <a:off x="4411631" y="2035020"/>
            <a:ext cx="6731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3384640-9FA3-4B68-AA21-AF139326C1E9}"/>
              </a:ext>
            </a:extLst>
          </p:cNvPr>
          <p:cNvSpPr/>
          <p:nvPr/>
        </p:nvSpPr>
        <p:spPr>
          <a:xfrm>
            <a:off x="4411631" y="2617309"/>
            <a:ext cx="6731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074B740-966A-4EC6-BBB4-E9FEB085994F}"/>
              </a:ext>
            </a:extLst>
          </p:cNvPr>
          <p:cNvSpPr/>
          <p:nvPr/>
        </p:nvSpPr>
        <p:spPr>
          <a:xfrm>
            <a:off x="4411631" y="3328098"/>
            <a:ext cx="6731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49D8C34-0B25-480E-95DE-C5AC71290217}"/>
              </a:ext>
            </a:extLst>
          </p:cNvPr>
          <p:cNvSpPr/>
          <p:nvPr/>
        </p:nvSpPr>
        <p:spPr>
          <a:xfrm>
            <a:off x="4411631" y="3885399"/>
            <a:ext cx="6731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F904570-CDFE-4617-8ABF-D464F66FFF32}"/>
              </a:ext>
            </a:extLst>
          </p:cNvPr>
          <p:cNvSpPr/>
          <p:nvPr/>
        </p:nvSpPr>
        <p:spPr>
          <a:xfrm>
            <a:off x="4411631" y="4498147"/>
            <a:ext cx="673100" cy="30480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0B60772-E95E-4126-BCEF-AF9229D31B34}"/>
              </a:ext>
            </a:extLst>
          </p:cNvPr>
          <p:cNvSpPr/>
          <p:nvPr/>
        </p:nvSpPr>
        <p:spPr>
          <a:xfrm>
            <a:off x="4411631" y="5168443"/>
            <a:ext cx="6731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1C3BAE4-B92B-47E0-88DF-A1AF941733C3}"/>
              </a:ext>
            </a:extLst>
          </p:cNvPr>
          <p:cNvSpPr/>
          <p:nvPr/>
        </p:nvSpPr>
        <p:spPr>
          <a:xfrm>
            <a:off x="4411631" y="5849597"/>
            <a:ext cx="673100" cy="3048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1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414" y="2567225"/>
            <a:ext cx="665117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Construction Spotlight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Public Outreach Activities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Financial and Risk Status</a:t>
            </a:r>
          </a:p>
        </p:txBody>
      </p:sp>
    </p:spTree>
    <p:extLst>
      <p:ext uri="{BB962C8B-B14F-4D97-AF65-F5344CB8AC3E}">
        <p14:creationId xmlns:p14="http://schemas.microsoft.com/office/powerpoint/2010/main" val="3970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8F8A3-3557-456C-9CBB-1C52A3CF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4D01D-30F7-472A-9986-C8FE918598BD}"/>
              </a:ext>
            </a:extLst>
          </p:cNvPr>
          <p:cNvSpPr/>
          <p:nvPr/>
        </p:nvSpPr>
        <p:spPr>
          <a:xfrm>
            <a:off x="450886" y="692480"/>
            <a:ext cx="4761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</a:rPr>
              <a:t>PUBLIC INFORMATION – LANE OPENING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4BD48-FABF-49BC-8D4A-9F8F2652DE8E}"/>
              </a:ext>
            </a:extLst>
          </p:cNvPr>
          <p:cNvSpPr txBox="1"/>
          <p:nvPr/>
        </p:nvSpPr>
        <p:spPr>
          <a:xfrm>
            <a:off x="450887" y="1549243"/>
            <a:ext cx="430965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800" b="1" dirty="0">
                <a:solidFill>
                  <a:prstClr val="black"/>
                </a:solidFill>
              </a:rPr>
              <a:t>Construction Messaging Efforts: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Quarterly Update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PIO Emails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Updated project fact sheet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Updated website FAQs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Caltrans traffic advisory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128588" lvl="1">
              <a:spcAft>
                <a:spcPts val="600"/>
              </a:spcAft>
              <a:buClr>
                <a:srgbClr val="FF9900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BFE13-2D5F-42DE-B6F6-78496D914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084" y="1549243"/>
            <a:ext cx="3916497" cy="5046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1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5528" y="2567225"/>
            <a:ext cx="667294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Project Spotlight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Public Outreach Activities</a:t>
            </a:r>
          </a:p>
          <a:p>
            <a:pPr marL="347663" lvl="1" indent="-219075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sz="3200" dirty="0"/>
              <a:t>Financial and Risk Status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859C22-094B-40B9-BDF8-D6D2AAB5BF03}"/>
              </a:ext>
            </a:extLst>
          </p:cNvPr>
          <p:cNvSpPr/>
          <p:nvPr/>
        </p:nvSpPr>
        <p:spPr>
          <a:xfrm>
            <a:off x="473652" y="676097"/>
            <a:ext cx="1105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FFC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1461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8F8A3-3557-456C-9CBB-1C52A3CF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4D01D-30F7-472A-9986-C8FE918598BD}"/>
              </a:ext>
            </a:extLst>
          </p:cNvPr>
          <p:cNvSpPr/>
          <p:nvPr/>
        </p:nvSpPr>
        <p:spPr>
          <a:xfrm>
            <a:off x="452610" y="711333"/>
            <a:ext cx="4863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MARKETING EXPRESS LANE OPENING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A4DC3-911D-4417-A848-D7B191988EB2}"/>
              </a:ext>
            </a:extLst>
          </p:cNvPr>
          <p:cNvSpPr txBox="1"/>
          <p:nvPr/>
        </p:nvSpPr>
        <p:spPr>
          <a:xfrm>
            <a:off x="-1" y="1463849"/>
            <a:ext cx="608452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Public Information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On Corridor Signage being set up – overhead and roadside changeable message signs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Regional websites (Caltrans, 511.org, </a:t>
            </a:r>
            <a:r>
              <a:rPr lang="en-US" dirty="0" err="1">
                <a:solidFill>
                  <a:prstClr val="black"/>
                </a:solidFill>
              </a:rPr>
              <a:t>FasTrak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SMC Digital Communications team are monitoring social media channels and making posts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Coordinating with partner PIOs for public information messaging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Launched sponsored e-newsletter campaign with Mercury News and Multi-lingual e-newsletter channels </a:t>
            </a:r>
          </a:p>
          <a:p>
            <a:pPr marL="471488" lvl="1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Marketing/Advertising 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SMC, VTA, and </a:t>
            </a:r>
            <a:r>
              <a:rPr lang="en-US" dirty="0" err="1">
                <a:solidFill>
                  <a:prstClr val="black"/>
                </a:solidFill>
              </a:rPr>
              <a:t>FasTrak</a:t>
            </a:r>
            <a:r>
              <a:rPr lang="en-US" dirty="0">
                <a:solidFill>
                  <a:prstClr val="black"/>
                </a:solidFill>
              </a:rPr>
              <a:t> campaigns are ongoing</a:t>
            </a:r>
          </a:p>
          <a:p>
            <a:pPr marL="928688" lvl="2" indent="-34290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Ongoing radio campaign through KCBS, Bonneville (KOIT, etc.), Pandora streaming, Univision (KBRG), News for Chinese (KEST AM1450)</a:t>
            </a:r>
          </a:p>
        </p:txBody>
      </p:sp>
      <p:pic>
        <p:nvPicPr>
          <p:cNvPr id="4" name="Picture 3" descr="A picture containing text, sky, sign&#10;&#10;Description automatically generated">
            <a:extLst>
              <a:ext uri="{FF2B5EF4-FFF2-40B4-BE49-F238E27FC236}">
                <a16:creationId xmlns:a16="http://schemas.microsoft.com/office/drawing/2014/main" id="{02A1F6AF-304E-40A8-A525-5F831DA4A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2" r="11959"/>
          <a:stretch/>
        </p:blipFill>
        <p:spPr>
          <a:xfrm>
            <a:off x="6084529" y="1559286"/>
            <a:ext cx="2909294" cy="2221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04DAD5-F6E7-43AF-B3D7-E915BD60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 b="21368"/>
          <a:stretch/>
        </p:blipFill>
        <p:spPr>
          <a:xfrm>
            <a:off x="6084529" y="3994364"/>
            <a:ext cx="2909294" cy="2221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1536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8F8A3-3557-456C-9CBB-1C52A3CF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4D01D-30F7-472A-9986-C8FE918598BD}"/>
              </a:ext>
            </a:extLst>
          </p:cNvPr>
          <p:cNvSpPr/>
          <p:nvPr/>
        </p:nvSpPr>
        <p:spPr>
          <a:xfrm>
            <a:off x="450886" y="692480"/>
            <a:ext cx="4761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</a:rPr>
              <a:t>PUBLIC INFORMATION 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1F2FE-6797-4430-BC94-2B68F811A19A}"/>
              </a:ext>
            </a:extLst>
          </p:cNvPr>
          <p:cNvSpPr/>
          <p:nvPr/>
        </p:nvSpPr>
        <p:spPr>
          <a:xfrm>
            <a:off x="223344" y="4961477"/>
            <a:ext cx="86973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Construction updates are distributed via email.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Visitors can sign up for updates, contact Caltrans to ask a question, and view project status. 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To sign up for weekly or quarterly updates, email with the subject line 'Weekly' or 'Quarterly' to 101express@dot.ca.gov. Follow @CaltransD4 on Twitter for Project updates.</a:t>
            </a:r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9786E7EB-E733-4097-9976-9F137B2D2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99786"/>
            <a:ext cx="3653349" cy="36533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E8625F-E499-4AEE-8C55-CDD25A80FC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103" y="1565876"/>
            <a:ext cx="2779141" cy="16574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616080-5C8F-46C0-95A0-F6B054EB5B72}"/>
              </a:ext>
            </a:extLst>
          </p:cNvPr>
          <p:cNvSpPr/>
          <p:nvPr/>
        </p:nvSpPr>
        <p:spPr>
          <a:xfrm>
            <a:off x="711999" y="1255316"/>
            <a:ext cx="2027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tabLst/>
              <a:defRPr/>
            </a:pPr>
            <a:r>
              <a:rPr kumimoji="0" lang="en-US" sz="20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+mn-cs"/>
              </a:rPr>
              <a:t>101Express.com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D5DB57-E5CA-4EC6-8224-35097986910C}"/>
              </a:ext>
            </a:extLst>
          </p:cNvPr>
          <p:cNvSpPr/>
          <p:nvPr/>
        </p:nvSpPr>
        <p:spPr>
          <a:xfrm>
            <a:off x="454923" y="1655426"/>
            <a:ext cx="879733" cy="847629"/>
          </a:xfrm>
          <a:prstGeom prst="ellipse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07F3A7-5AE2-4E91-A4CC-9535514F014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1205822" y="2378923"/>
            <a:ext cx="514194" cy="459346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0F659C8-1709-4EA7-AEE7-8E41252D8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8452" y="2396687"/>
            <a:ext cx="6672204" cy="253374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35910C-0BCE-4809-9A4B-C5653CBD482C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894790" y="1655426"/>
            <a:ext cx="1353662" cy="714069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E7AC71-58E1-4CBF-8702-D7715A0CB2B8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894790" y="2503055"/>
            <a:ext cx="1353662" cy="242738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4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414" y="2567225"/>
            <a:ext cx="665117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Project Spotlight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Public Outreach Activities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Financial and Risk Status</a:t>
            </a:r>
          </a:p>
        </p:txBody>
      </p:sp>
    </p:spTree>
    <p:extLst>
      <p:ext uri="{BB962C8B-B14F-4D97-AF65-F5344CB8AC3E}">
        <p14:creationId xmlns:p14="http://schemas.microsoft.com/office/powerpoint/2010/main" val="101814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7163E-AB9F-4A3C-AE00-25E6FD2F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490FD-E363-4979-8818-8694FF3B930E}"/>
              </a:ext>
            </a:extLst>
          </p:cNvPr>
          <p:cNvSpPr/>
          <p:nvPr/>
        </p:nvSpPr>
        <p:spPr>
          <a:xfrm>
            <a:off x="461261" y="703603"/>
            <a:ext cx="4972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COST ESTIMATE - CONTRACT FOCUSED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41461-B1D3-4583-8262-ACEE16F8B17F}"/>
              </a:ext>
            </a:extLst>
          </p:cNvPr>
          <p:cNvSpPr txBox="1"/>
          <p:nvPr/>
        </p:nvSpPr>
        <p:spPr>
          <a:xfrm>
            <a:off x="570287" y="5624590"/>
            <a:ext cx="8241819" cy="106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tabLst>
                <a:tab pos="443865" algn="l"/>
              </a:tabLst>
            </a:pP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(1)	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Estimated Cost represents current estimated cost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to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complete each</a:t>
            </a:r>
            <a:r>
              <a:rPr lang="en-US" sz="1100" spc="5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contract.</a:t>
            </a:r>
            <a:endParaRPr lang="en-US" sz="1100" dirty="0">
              <a:effectLst/>
              <a:latin typeface="Univers LT Std 47 Cn Lt"/>
              <a:ea typeface="Univers LT Std 47 Cn Lt"/>
              <a:cs typeface="Univers LT Std 47 Cn Lt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  <a:tabLst>
                <a:tab pos="443865" algn="l"/>
              </a:tabLst>
            </a:pP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(2)	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Expenditures include $12M deposit against North Contract – Civil.</a:t>
            </a:r>
            <a:endParaRPr lang="en-US" sz="1100" dirty="0">
              <a:effectLst/>
              <a:latin typeface="Univers LT Std 47 Cn Lt"/>
              <a:ea typeface="Univers LT Std 47 Cn Lt"/>
              <a:cs typeface="Univers LT Std 47 Cn Lt"/>
            </a:endParaRPr>
          </a:p>
          <a:p>
            <a:pPr marL="228600" marR="0">
              <a:spcBef>
                <a:spcPts val="40"/>
              </a:spcBef>
              <a:spcAft>
                <a:spcPts val="0"/>
              </a:spcAft>
              <a:tabLst>
                <a:tab pos="443865" algn="l"/>
              </a:tabLst>
            </a:pP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(3)	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Percent completes shown </a:t>
            </a:r>
            <a:r>
              <a:rPr lang="en-US" sz="1100" spc="10" dirty="0">
                <a:effectLst/>
                <a:latin typeface="Univers LT Std 47 Cn Lt"/>
                <a:ea typeface="Univers LT Std 47 Cn Lt"/>
                <a:cs typeface="Univers LT Std 47 Cn Lt"/>
              </a:rPr>
              <a:t>are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based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on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qualitative assessment of physical % complete per milestones and schedule.</a:t>
            </a:r>
            <a:endParaRPr lang="en-US" sz="1100" dirty="0">
              <a:effectLst/>
              <a:latin typeface="Univers LT Std 47 Cn Lt"/>
              <a:ea typeface="Univers LT Std 47 Cn Lt"/>
              <a:cs typeface="Univers LT Std 47 Cn Lt"/>
            </a:endParaRPr>
          </a:p>
          <a:p>
            <a:r>
              <a:rPr lang="en-US" sz="1100" dirty="0">
                <a:latin typeface="Univers LT Std 47 Cn Lt"/>
                <a:ea typeface="Univers LT Std 47 Cn Lt"/>
                <a:cs typeface="Univers LT Std 47 Cn Lt"/>
              </a:rPr>
              <a:t>      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(4)	</a:t>
            </a:r>
            <a:r>
              <a:rPr lang="en-US" sz="1100" dirty="0">
                <a:solidFill>
                  <a:srgbClr val="40AD49"/>
                </a:solidFill>
                <a:effectLst/>
                <a:latin typeface="Wingdings 2" panose="05020102010507070707" pitchFamily="18" charset="2"/>
                <a:ea typeface="Univers LT Std 47 Cn Lt"/>
                <a:cs typeface="Univers LT Std 47 Cn Lt"/>
              </a:rPr>
              <a:t>Å</a:t>
            </a:r>
            <a:r>
              <a:rPr lang="en-US" sz="1100" spc="-100" dirty="0">
                <a:solidFill>
                  <a:srgbClr val="40AD49"/>
                </a:solidFill>
                <a:effectLst/>
                <a:latin typeface="Times New Roman" panose="02020603050405020304" pitchFamily="18" charset="0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=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Within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budget,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solidFill>
                  <a:srgbClr val="E7C033"/>
                </a:solidFill>
                <a:effectLst/>
                <a:latin typeface="Wingdings 2" panose="05020102010507070707" pitchFamily="18" charset="2"/>
                <a:ea typeface="Univers LT Std 47 Cn Lt"/>
                <a:cs typeface="Univers LT Std 47 Cn Lt"/>
              </a:rPr>
              <a:t>Å</a:t>
            </a:r>
            <a:r>
              <a:rPr lang="en-US" sz="1100" spc="-95" dirty="0">
                <a:solidFill>
                  <a:srgbClr val="E7C033"/>
                </a:solidFill>
                <a:effectLst/>
                <a:latin typeface="Times New Roman" panose="02020603050405020304" pitchFamily="18" charset="0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=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identified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potential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0" dirty="0">
                <a:effectLst/>
                <a:latin typeface="Univers LT Std 47 Cn Lt"/>
                <a:ea typeface="Univers LT Std 47 Cn Lt"/>
                <a:cs typeface="Univers LT Std 47 Cn Lt"/>
              </a:rPr>
              <a:t>risks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that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0" dirty="0">
                <a:effectLst/>
                <a:latin typeface="Univers LT Std 47 Cn Lt"/>
                <a:ea typeface="Univers LT Std 47 Cn Lt"/>
                <a:cs typeface="Univers LT Std 47 Cn Lt"/>
              </a:rPr>
              <a:t>may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significantly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exceed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budget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if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0" dirty="0">
                <a:effectLst/>
                <a:latin typeface="Univers LT Std 47 Cn Lt"/>
                <a:ea typeface="Univers LT Std 47 Cn Lt"/>
                <a:cs typeface="Univers LT Std 47 Cn Lt"/>
              </a:rPr>
              <a:t>not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mitigated,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solidFill>
                  <a:srgbClr val="D2232A"/>
                </a:solidFill>
                <a:effectLst/>
                <a:latin typeface="Wingdings 2" panose="05020102010507070707" pitchFamily="18" charset="2"/>
                <a:ea typeface="Univers LT Std 47 Cn Lt"/>
                <a:cs typeface="Univers LT Std 47 Cn Lt"/>
              </a:rPr>
              <a:t>Å</a:t>
            </a:r>
            <a:r>
              <a:rPr lang="en-US" sz="1100" spc="-100" dirty="0">
                <a:solidFill>
                  <a:srgbClr val="D2232A"/>
                </a:solidFill>
                <a:effectLst/>
                <a:latin typeface="Times New Roman" panose="02020603050405020304" pitchFamily="18" charset="0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=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20" dirty="0">
                <a:effectLst/>
                <a:latin typeface="Univers LT Std 47 Cn Lt"/>
                <a:ea typeface="Univers LT Std 47 Cn Lt"/>
                <a:cs typeface="Univers LT Std 47 Cn Lt"/>
              </a:rPr>
              <a:t>Known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impacts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to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    	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budget</a:t>
            </a:r>
            <a:r>
              <a:rPr lang="en-US" sz="1100" spc="-20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dirty="0">
                <a:effectLst/>
                <a:latin typeface="Univers LT Std 47 Cn Lt"/>
                <a:ea typeface="Univers LT Std 47 Cn Lt"/>
                <a:cs typeface="Univers LT Std 47 Cn Lt"/>
              </a:rPr>
              <a:t>-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changes</a:t>
            </a:r>
            <a:r>
              <a:rPr lang="en-US" sz="1100" spc="-15" dirty="0">
                <a:effectLst/>
                <a:latin typeface="Univers LT Std 47 Cn Lt"/>
                <a:ea typeface="Univers LT Std 47 Cn Lt"/>
                <a:cs typeface="Univers LT Std 47 Cn Lt"/>
              </a:rPr>
              <a:t> </a:t>
            </a: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forthcoming.</a:t>
            </a:r>
          </a:p>
          <a:p>
            <a:pPr marL="457200" marR="371475" indent="-228600">
              <a:lnSpc>
                <a:spcPct val="103000"/>
              </a:lnSpc>
              <a:spcBef>
                <a:spcPts val="40"/>
              </a:spcBef>
              <a:spcAft>
                <a:spcPts val="0"/>
              </a:spcAft>
              <a:buAutoNum type="arabicParenBoth" startAt="5"/>
              <a:tabLst>
                <a:tab pos="443865" algn="l"/>
              </a:tabLst>
            </a:pPr>
            <a:r>
              <a:rPr lang="en-US" sz="1100" spc="15" dirty="0">
                <a:effectLst/>
                <a:latin typeface="Univers LT Std 47 Cn Lt"/>
                <a:ea typeface="Univers LT Std 47 Cn Lt"/>
                <a:cs typeface="Univers LT Std 47 Cn Lt"/>
              </a:rPr>
              <a:t>Assume 100% utilization of Project Contingency in overall estimated cost of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01700-2303-465C-AE16-C57FB3DB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3" y="1454052"/>
            <a:ext cx="7735633" cy="43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8A9403-CA20-491E-9D6C-067F5B235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30" y="1478011"/>
            <a:ext cx="5233594" cy="383994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7163E-AB9F-4A3C-AE00-25E6FD2F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C490FD-E363-4979-8818-8694FF3B930E}"/>
              </a:ext>
            </a:extLst>
          </p:cNvPr>
          <p:cNvSpPr/>
          <p:nvPr/>
        </p:nvSpPr>
        <p:spPr>
          <a:xfrm>
            <a:off x="374175" y="616517"/>
            <a:ext cx="4972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CONTINGENCY USAGE &amp; BALANCE – CONSTRUCTION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CA58E-8E71-40DD-8D87-8CFBA886A627}"/>
              </a:ext>
            </a:extLst>
          </p:cNvPr>
          <p:cNvSpPr txBox="1"/>
          <p:nvPr/>
        </p:nvSpPr>
        <p:spPr>
          <a:xfrm>
            <a:off x="769960" y="5513343"/>
            <a:ext cx="7764439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dirty="0"/>
              <a:t>Contingency expended includes the following:</a:t>
            </a:r>
          </a:p>
          <a:p>
            <a:pPr marL="742950" lvl="1" indent="-285750">
              <a:spcAft>
                <a:spcPts val="4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New contract change orders for various reasons including, k-rail salvage, barrier foundation revisions, grade revisions, maintenance of landscape areas, and misc. signage issues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14AEB4-B7A7-44B3-B055-47172F1EAB2A}"/>
              </a:ext>
            </a:extLst>
          </p:cNvPr>
          <p:cNvCxnSpPr>
            <a:cxnSpLocks/>
          </p:cNvCxnSpPr>
          <p:nvPr/>
        </p:nvCxnSpPr>
        <p:spPr>
          <a:xfrm flipH="1">
            <a:off x="6330919" y="4407182"/>
            <a:ext cx="243840" cy="17562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275B27-5FF0-4C15-A159-5844484A4AB7}"/>
              </a:ext>
            </a:extLst>
          </p:cNvPr>
          <p:cNvSpPr txBox="1"/>
          <p:nvPr/>
        </p:nvSpPr>
        <p:spPr>
          <a:xfrm>
            <a:off x="6410385" y="4210385"/>
            <a:ext cx="531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5"/>
                </a:solidFill>
              </a:rPr>
              <a:t>$0.19</a:t>
            </a:r>
          </a:p>
        </p:txBody>
      </p:sp>
    </p:spTree>
    <p:extLst>
      <p:ext uri="{BB962C8B-B14F-4D97-AF65-F5344CB8AC3E}">
        <p14:creationId xmlns:p14="http://schemas.microsoft.com/office/powerpoint/2010/main" val="35406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17E8F-C238-491F-AFFA-833D3248D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21" y="1589074"/>
            <a:ext cx="7362158" cy="47747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083BFE-1B58-477A-8A63-94075E45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0C08CD0-C396-401B-9F2B-FE8766DF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68" y="3182179"/>
            <a:ext cx="390178" cy="237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BFCA-0FFE-4EA6-BDBA-A29D9080E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51" y="2792474"/>
            <a:ext cx="506012" cy="262151"/>
          </a:xfrm>
          <a:prstGeom prst="rect">
            <a:avLst/>
          </a:prstGeom>
        </p:spPr>
      </p:pic>
      <p:sp>
        <p:nvSpPr>
          <p:cNvPr id="14" name="TextBox 17">
            <a:extLst>
              <a:ext uri="{FF2B5EF4-FFF2-40B4-BE49-F238E27FC236}">
                <a16:creationId xmlns:a16="http://schemas.microsoft.com/office/drawing/2014/main" id="{91504671-9CE4-4384-8C8E-773C2CC2BBC3}"/>
              </a:ext>
            </a:extLst>
          </p:cNvPr>
          <p:cNvSpPr txBox="1"/>
          <p:nvPr/>
        </p:nvSpPr>
        <p:spPr>
          <a:xfrm>
            <a:off x="5386897" y="2917618"/>
            <a:ext cx="508344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bg1"/>
                </a:solidFill>
              </a:rPr>
              <a:t>18.16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526967B-66E7-4BBE-9C4A-D1A93E8361B4}"/>
              </a:ext>
            </a:extLst>
          </p:cNvPr>
          <p:cNvSpPr txBox="1"/>
          <p:nvPr/>
        </p:nvSpPr>
        <p:spPr>
          <a:xfrm>
            <a:off x="5445598" y="3153835"/>
            <a:ext cx="390941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</a:rPr>
              <a:t>5.14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B9537-D40F-43C1-922D-81D52F01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833" y="3182178"/>
            <a:ext cx="390178" cy="237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837D52-FC69-466D-B95A-E9DCAD195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103" y="2885588"/>
            <a:ext cx="506012" cy="268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5A82F8-0C19-4876-BBB3-AF793A84C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1126" y="2925062"/>
            <a:ext cx="512108" cy="268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CA316A-4744-4F30-B63A-204D46270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9828" y="3110673"/>
            <a:ext cx="390178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8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1699F-DFF0-49F5-91CF-66AA51FF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D7B51-B233-4991-BD6F-22672DF7B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51" y="1633477"/>
            <a:ext cx="7322098" cy="46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93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35DBB-EF03-4476-9AA1-06A476BA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F3C2F-AE62-4A5A-82F1-0327CBADDE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0DBD5-9439-4D93-AB8C-6DB67300EAE7}"/>
              </a:ext>
            </a:extLst>
          </p:cNvPr>
          <p:cNvSpPr txBox="1"/>
          <p:nvPr/>
        </p:nvSpPr>
        <p:spPr>
          <a:xfrm>
            <a:off x="670429" y="2855197"/>
            <a:ext cx="7920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73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6414" y="2567225"/>
            <a:ext cx="665117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b="1" dirty="0"/>
              <a:t>Construction Progress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Project Spotlight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Public Outreach Activities</a:t>
            </a:r>
          </a:p>
          <a:p>
            <a:pPr marL="347663" lvl="1" indent="-219075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Financial and Risk Status</a:t>
            </a:r>
            <a:endParaRPr lang="en-U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4D01D-30F7-472A-9986-C8FE918598BD}"/>
              </a:ext>
            </a:extLst>
          </p:cNvPr>
          <p:cNvSpPr/>
          <p:nvPr/>
        </p:nvSpPr>
        <p:spPr>
          <a:xfrm>
            <a:off x="450886" y="692480"/>
            <a:ext cx="43469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</a:rPr>
              <a:t>PROJECT LIMITS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868" y="1736558"/>
            <a:ext cx="8060264" cy="4533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219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-7398" y="3847064"/>
            <a:ext cx="9163214" cy="1690490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810" y="4675702"/>
            <a:ext cx="9149878" cy="1782483"/>
          </a:xfrm>
          <a:prstGeom prst="rect">
            <a:avLst/>
          </a:prstGeom>
          <a:solidFill>
            <a:srgbClr val="6699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-9524" y="2104799"/>
            <a:ext cx="9163213" cy="1748979"/>
          </a:xfrm>
          <a:prstGeom prst="rect">
            <a:avLst/>
          </a:prstGeom>
          <a:solidFill>
            <a:srgbClr val="FF2D2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-9525" y="1487268"/>
            <a:ext cx="9163213" cy="1354422"/>
          </a:xfrm>
          <a:prstGeom prst="rect">
            <a:avLst/>
          </a:prstGeom>
          <a:solidFill>
            <a:srgbClr val="FF505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80311" y="3577446"/>
            <a:ext cx="8085719" cy="414068"/>
          </a:xfrm>
          <a:prstGeom prst="roundRect">
            <a:avLst/>
          </a:prstGeom>
          <a:gradFill>
            <a:gsLst>
              <a:gs pos="0">
                <a:srgbClr val="FF3399"/>
              </a:gs>
              <a:gs pos="0">
                <a:srgbClr val="FF6633"/>
              </a:gs>
              <a:gs pos="37000">
                <a:srgbClr val="FFFF00"/>
              </a:gs>
              <a:gs pos="71000">
                <a:srgbClr val="80D348"/>
              </a:gs>
              <a:gs pos="100000">
                <a:srgbClr val="01A78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91964" y="3579774"/>
            <a:ext cx="0" cy="41406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77096" y="3575582"/>
            <a:ext cx="0" cy="414068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8322" y="3616320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3539" y="3599815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6091311" y="3047433"/>
            <a:ext cx="0" cy="521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3926688" y="2238787"/>
            <a:ext cx="23372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Begin Toll System </a:t>
            </a:r>
          </a:p>
          <a:p>
            <a:pPr algn="ctr"/>
            <a:r>
              <a:rPr lang="en-US" sz="1300" dirty="0"/>
              <a:t>Installation </a:t>
            </a:r>
          </a:p>
          <a:p>
            <a:pPr algn="ctr"/>
            <a:r>
              <a:rPr lang="en-US" sz="1300" dirty="0"/>
              <a:t>Winter 2022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7875344" y="2926092"/>
            <a:ext cx="12632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Begin Tolling</a:t>
            </a:r>
          </a:p>
          <a:p>
            <a:r>
              <a:rPr lang="en-US" sz="1300" dirty="0"/>
              <a:t>Late 2022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56573" y="1898347"/>
            <a:ext cx="133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Express </a:t>
            </a:r>
          </a:p>
          <a:p>
            <a:r>
              <a:rPr lang="en-US" sz="1400" b="1" dirty="0"/>
              <a:t>Lane </a:t>
            </a:r>
          </a:p>
          <a:p>
            <a:r>
              <a:rPr lang="en-US" sz="1400" b="1" dirty="0"/>
              <a:t>Addition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78169" y="4817322"/>
            <a:ext cx="1337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HOV to </a:t>
            </a:r>
          </a:p>
          <a:p>
            <a:r>
              <a:rPr lang="en-US" sz="1400" b="1" dirty="0"/>
              <a:t>Express Lane</a:t>
            </a:r>
          </a:p>
          <a:p>
            <a:r>
              <a:rPr lang="en-US" sz="1400" b="1" dirty="0"/>
              <a:t>Conversion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2380748" y="3985651"/>
            <a:ext cx="0" cy="682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1537825" y="4678235"/>
            <a:ext cx="16858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Begin Toll System Installation </a:t>
            </a:r>
          </a:p>
          <a:p>
            <a:pPr algn="ctr"/>
            <a:r>
              <a:rPr lang="en-US" sz="1300" dirty="0"/>
              <a:t>Fall 2020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6254869" y="3994447"/>
            <a:ext cx="0" cy="143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2136428-8515-B645-84CD-EB2C2E07EEA0}"/>
              </a:ext>
            </a:extLst>
          </p:cNvPr>
          <p:cNvSpPr txBox="1"/>
          <p:nvPr/>
        </p:nvSpPr>
        <p:spPr>
          <a:xfrm>
            <a:off x="6142630" y="4124099"/>
            <a:ext cx="1685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Begin Tolling</a:t>
            </a:r>
          </a:p>
          <a:p>
            <a:r>
              <a:rPr lang="en-US" sz="1300" dirty="0"/>
              <a:t>February 11, 2022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 flipV="1">
            <a:off x="8260529" y="3435639"/>
            <a:ext cx="0" cy="137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979476" y="6386757"/>
            <a:ext cx="2057400" cy="365125"/>
          </a:xfrm>
        </p:spPr>
        <p:txBody>
          <a:bodyPr/>
          <a:lstStyle/>
          <a:p>
            <a:fld id="{8F4F3C2F-AE62-4A5A-82F1-0327CBADDEA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60684" y="2825758"/>
            <a:ext cx="0" cy="774057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4745" y="3088467"/>
            <a:ext cx="161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North of </a:t>
            </a:r>
          </a:p>
          <a:p>
            <a:r>
              <a:rPr lang="en-US" sz="1400" b="1" dirty="0"/>
              <a:t>Whipple</a:t>
            </a: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160684" y="3890627"/>
            <a:ext cx="0" cy="926695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6153" y="3997351"/>
            <a:ext cx="154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South of </a:t>
            </a:r>
          </a:p>
          <a:p>
            <a:r>
              <a:rPr lang="en-US" sz="1400" b="1" dirty="0"/>
              <a:t>Whipple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E4F402-1245-4BF8-923C-4338537EE02B}"/>
              </a:ext>
            </a:extLst>
          </p:cNvPr>
          <p:cNvCxnSpPr>
            <a:cxnSpLocks/>
          </p:cNvCxnSpPr>
          <p:nvPr/>
        </p:nvCxnSpPr>
        <p:spPr>
          <a:xfrm flipV="1">
            <a:off x="5215072" y="3998277"/>
            <a:ext cx="0" cy="566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9AF8C121-AAD0-464E-A0DB-CF32F8646D85}"/>
              </a:ext>
            </a:extLst>
          </p:cNvPr>
          <p:cNvSpPr txBox="1"/>
          <p:nvPr/>
        </p:nvSpPr>
        <p:spPr>
          <a:xfrm>
            <a:off x="6390674" y="2403749"/>
            <a:ext cx="21162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>
                <a:solidFill>
                  <a:prstClr val="black"/>
                </a:solidFill>
              </a:rPr>
              <a:t>Begin Toll Systems Testing</a:t>
            </a:r>
          </a:p>
          <a:p>
            <a:pPr lvl="0" algn="ctr"/>
            <a:r>
              <a:rPr lang="en-US" sz="1300" dirty="0">
                <a:solidFill>
                  <a:prstClr val="black"/>
                </a:solidFill>
              </a:rPr>
              <a:t>Summer 2022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AF7544-F0F0-4E66-A75E-F24529978DAD}"/>
              </a:ext>
            </a:extLst>
          </p:cNvPr>
          <p:cNvCxnSpPr>
            <a:cxnSpLocks/>
            <a:endCxn id="61" idx="2"/>
          </p:cNvCxnSpPr>
          <p:nvPr/>
        </p:nvCxnSpPr>
        <p:spPr>
          <a:xfrm flipV="1">
            <a:off x="7436280" y="2896192"/>
            <a:ext cx="12535" cy="681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564D01D-30F7-472A-9986-C8FE918598BD}"/>
              </a:ext>
            </a:extLst>
          </p:cNvPr>
          <p:cNvSpPr/>
          <p:nvPr/>
        </p:nvSpPr>
        <p:spPr>
          <a:xfrm>
            <a:off x="450886" y="692480"/>
            <a:ext cx="43469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</a:rPr>
              <a:t>PROJECT SCHEDULE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6098E7F-EE98-4FF0-9CFB-954C2D316088}"/>
              </a:ext>
            </a:extLst>
          </p:cNvPr>
          <p:cNvCxnSpPr>
            <a:cxnSpLocks/>
          </p:cNvCxnSpPr>
          <p:nvPr/>
        </p:nvCxnSpPr>
        <p:spPr>
          <a:xfrm flipV="1">
            <a:off x="6214359" y="1549039"/>
            <a:ext cx="0" cy="487322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E60A760-3840-4304-BA3C-AFD4A5FBC260}"/>
              </a:ext>
            </a:extLst>
          </p:cNvPr>
          <p:cNvSpPr txBox="1"/>
          <p:nvPr/>
        </p:nvSpPr>
        <p:spPr>
          <a:xfrm>
            <a:off x="4031771" y="4642571"/>
            <a:ext cx="12943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Begin Toll Systems Testing</a:t>
            </a:r>
            <a:endParaRPr lang="en-US" sz="13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Fall 2021</a:t>
            </a:r>
            <a:endParaRPr lang="en-US" sz="13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2F6B8AE-8201-402B-8D5A-BA9DFAB5E090}"/>
              </a:ext>
            </a:extLst>
          </p:cNvPr>
          <p:cNvCxnSpPr>
            <a:cxnSpLocks/>
          </p:cNvCxnSpPr>
          <p:nvPr/>
        </p:nvCxnSpPr>
        <p:spPr>
          <a:xfrm flipH="1">
            <a:off x="5090867" y="3047053"/>
            <a:ext cx="100044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CCC949-08ED-41EC-8DA6-227F15602289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5095308" y="2931284"/>
            <a:ext cx="0" cy="115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47ADE8-40C5-4A42-A7B8-40FABF433745}"/>
              </a:ext>
            </a:extLst>
          </p:cNvPr>
          <p:cNvCxnSpPr>
            <a:cxnSpLocks/>
          </p:cNvCxnSpPr>
          <p:nvPr/>
        </p:nvCxnSpPr>
        <p:spPr>
          <a:xfrm flipH="1">
            <a:off x="4685207" y="4564856"/>
            <a:ext cx="529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30D5AA-59D8-48C3-88B0-3F99D44BC03B}"/>
              </a:ext>
            </a:extLst>
          </p:cNvPr>
          <p:cNvCxnSpPr>
            <a:cxnSpLocks/>
          </p:cNvCxnSpPr>
          <p:nvPr/>
        </p:nvCxnSpPr>
        <p:spPr>
          <a:xfrm flipV="1">
            <a:off x="4685207" y="4565284"/>
            <a:ext cx="0" cy="7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09690" y="3580107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53653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1287ED-42C6-4B4C-B52B-A211E43CB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782" y="1432156"/>
            <a:ext cx="7508435" cy="51898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4F8B2C-55D0-413E-9029-0BEAD2F8CEF2}"/>
              </a:ext>
            </a:extLst>
          </p:cNvPr>
          <p:cNvSpPr/>
          <p:nvPr/>
        </p:nvSpPr>
        <p:spPr>
          <a:xfrm>
            <a:off x="461261" y="703603"/>
            <a:ext cx="4704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NORTH CONTRACT CONSTRUCTION BLOCKS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22B936-77CB-458F-AD09-A5BF68E0AA62}"/>
              </a:ext>
            </a:extLst>
          </p:cNvPr>
          <p:cNvSpPr txBox="1"/>
          <p:nvPr/>
        </p:nvSpPr>
        <p:spPr>
          <a:xfrm>
            <a:off x="2113095" y="2996625"/>
            <a:ext cx="10186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Paving underway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2D72B-0C0E-4D87-A1DF-47571BF455B3}"/>
              </a:ext>
            </a:extLst>
          </p:cNvPr>
          <p:cNvSpPr txBox="1"/>
          <p:nvPr/>
        </p:nvSpPr>
        <p:spPr>
          <a:xfrm>
            <a:off x="6866992" y="2996624"/>
            <a:ext cx="10186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Paving underway</a:t>
            </a:r>
          </a:p>
        </p:txBody>
      </p:sp>
    </p:spTree>
    <p:extLst>
      <p:ext uri="{BB962C8B-B14F-4D97-AF65-F5344CB8AC3E}">
        <p14:creationId xmlns:p14="http://schemas.microsoft.com/office/powerpoint/2010/main" val="356794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63B1-7A4E-4921-BF0B-BA6EDC8B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21B85-F887-42E2-A608-5D8AC77F12CF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NORTH CONTRACT WORK COMPLETED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3619E-5A16-45CE-A77E-DC4A9260C94C}"/>
              </a:ext>
            </a:extLst>
          </p:cNvPr>
          <p:cNvSpPr txBox="1"/>
          <p:nvPr/>
        </p:nvSpPr>
        <p:spPr>
          <a:xfrm>
            <a:off x="422508" y="1560412"/>
            <a:ext cx="829898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North of Whipple through January: </a:t>
            </a:r>
          </a:p>
          <a:p>
            <a:pPr marL="128588" lvl="1">
              <a:spcAft>
                <a:spcPts val="600"/>
              </a:spcAft>
              <a:buClr>
                <a:srgbClr val="FF9900"/>
              </a:buClr>
            </a:pPr>
            <a:r>
              <a:rPr lang="en-US" sz="2000" dirty="0"/>
              <a:t>$254.28M </a:t>
            </a:r>
            <a:r>
              <a:rPr lang="en-US" sz="2000" dirty="0">
                <a:latin typeface="Calibri"/>
              </a:rPr>
              <a:t>of $326M completed (80%) with 70% time elapsed. 70% of pavement tonnage complete, with 30% of open graded asphalt concrete (final layer) laid down.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Completed installation of tolling equipment in Block 1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Erected lights and sign structures in Blocks 2 and 3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Completed general purpose lane restriping in Block 1 in preparation for final layer of paving</a:t>
            </a:r>
          </a:p>
          <a:p>
            <a:pPr marL="928688" lvl="2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General purpose lanes are in final configuration, express lanes are currently blocked off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Removed the majority of temporary concrete barrier – 30% remaining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Applied paint and textural “Binary Hyperdrive” treatment to median barrier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Completed installation of fiber optic cable connections</a:t>
            </a: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471488" lvl="1" indent="-342900">
              <a:spcAft>
                <a:spcPts val="6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65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996FD-5328-4BE5-A3D6-C152D01A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AutoShape 6" descr="https://app.e-builder.net/da2/Documents/FileView.aspx?FileID=045551a9-7ae8-4dbe-8405-10ffeac91428">
            <a:extLst>
              <a:ext uri="{FF2B5EF4-FFF2-40B4-BE49-F238E27FC236}">
                <a16:creationId xmlns:a16="http://schemas.microsoft.com/office/drawing/2014/main" id="{75746288-BAA0-45C5-87BE-F80BE36E58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371" y="33310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32909-912E-42FE-81A3-6AE8670DAB4A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POTHOLES FROM INCLEMENT WEATHER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C2EA0-D1F2-485A-9F15-9D40CBA86F08}"/>
              </a:ext>
            </a:extLst>
          </p:cNvPr>
          <p:cNvSpPr txBox="1"/>
          <p:nvPr/>
        </p:nvSpPr>
        <p:spPr>
          <a:xfrm>
            <a:off x="1022032" y="1509757"/>
            <a:ext cx="694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Pothole Repairs Mitigation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107AD-4261-42E0-AB32-BBD65F604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27" r="33775"/>
          <a:stretch/>
        </p:blipFill>
        <p:spPr>
          <a:xfrm>
            <a:off x="875788" y="2105715"/>
            <a:ext cx="7392422" cy="42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7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2996FD-5328-4BE5-A3D6-C152D01A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3C2F-AE62-4A5A-82F1-0327CBADDEA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AutoShape 6" descr="https://app.e-builder.net/da2/Documents/FileView.aspx?FileID=045551a9-7ae8-4dbe-8405-10ffeac91428">
            <a:extLst>
              <a:ext uri="{FF2B5EF4-FFF2-40B4-BE49-F238E27FC236}">
                <a16:creationId xmlns:a16="http://schemas.microsoft.com/office/drawing/2014/main" id="{75746288-BAA0-45C5-87BE-F80BE36E58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0371" y="33310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732909-912E-42FE-81A3-6AE8670DAB4A}"/>
              </a:ext>
            </a:extLst>
          </p:cNvPr>
          <p:cNvSpPr/>
          <p:nvPr/>
        </p:nvSpPr>
        <p:spPr>
          <a:xfrm>
            <a:off x="461261" y="703603"/>
            <a:ext cx="4704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NORTH CONTRACT WORK ONGOING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C2EA0-D1F2-485A-9F15-9D40CBA86F08}"/>
              </a:ext>
            </a:extLst>
          </p:cNvPr>
          <p:cNvSpPr txBox="1"/>
          <p:nvPr/>
        </p:nvSpPr>
        <p:spPr>
          <a:xfrm>
            <a:off x="1097755" y="1524874"/>
            <a:ext cx="694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Final Layer (1/10</a:t>
            </a:r>
            <a:r>
              <a:rPr lang="en-US" sz="2400" b="1" baseline="30000" dirty="0"/>
              <a:t>th</a:t>
            </a:r>
            <a:r>
              <a:rPr lang="en-US" sz="2400" b="1" dirty="0"/>
              <a:t> Overlay) Paving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9F5C24-3DD8-4DB3-9578-7E2A0156C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261" y="2026143"/>
            <a:ext cx="6193340" cy="47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C4310CEE1B7B46A280C1E396A775A0" ma:contentTypeVersion="13" ma:contentTypeDescription="Create a new document." ma:contentTypeScope="" ma:versionID="fe7acb90dbf26d031041be3f51b85a80">
  <xsd:schema xmlns:xsd="http://www.w3.org/2001/XMLSchema" xmlns:xs="http://www.w3.org/2001/XMLSchema" xmlns:p="http://schemas.microsoft.com/office/2006/metadata/properties" xmlns:ns3="bf744303-fd7b-44a9-934e-b08eca3b561a" xmlns:ns4="a7174d20-f53f-40c4-9282-17e3ca220f88" targetNamespace="http://schemas.microsoft.com/office/2006/metadata/properties" ma:root="true" ma:fieldsID="bdcbad5b067555e66c2dd7c5ceef9767" ns3:_="" ns4:_="">
    <xsd:import namespace="bf744303-fd7b-44a9-934e-b08eca3b561a"/>
    <xsd:import namespace="a7174d20-f53f-40c4-9282-17e3ca220f8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44303-fd7b-44a9-934e-b08eca3b56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74d20-f53f-40c4-9282-17e3ca220f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D3FA1-1D45-4BFD-BB18-38821696D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44303-fd7b-44a9-934e-b08eca3b561a"/>
    <ds:schemaRef ds:uri="a7174d20-f53f-40c4-9282-17e3ca220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B97DC5-5D36-406A-9A06-8596656135D4}">
  <ds:schemaRefs>
    <ds:schemaRef ds:uri="http://schemas.microsoft.com/office/2006/metadata/properties"/>
    <ds:schemaRef ds:uri="http://purl.org/dc/elements/1.1/"/>
    <ds:schemaRef ds:uri="bf744303-fd7b-44a9-934e-b08eca3b561a"/>
    <ds:schemaRef ds:uri="http://www.w3.org/XML/1998/namespace"/>
    <ds:schemaRef ds:uri="a7174d20-f53f-40c4-9282-17e3ca220f88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3B6EB2F-AA94-4CD0-A9C1-100F48BD6C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37596</TotalTime>
  <Words>1082</Words>
  <Application>Microsoft Office PowerPoint</Application>
  <PresentationFormat>On-screen Show (4:3)</PresentationFormat>
  <Paragraphs>217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Dot Matrix</vt:lpstr>
      <vt:lpstr>Times New Roman</vt:lpstr>
      <vt:lpstr>Univers LT Std 47 Cn Lt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Caltrans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Perez-Mijares, Marissa@DOT</dc:creator>
  <cp:lastModifiedBy>Van Dominic Ocampo</cp:lastModifiedBy>
  <cp:revision>1504</cp:revision>
  <cp:lastPrinted>2021-07-26T20:41:04Z</cp:lastPrinted>
  <dcterms:created xsi:type="dcterms:W3CDTF">2017-05-26T23:06:27Z</dcterms:created>
  <dcterms:modified xsi:type="dcterms:W3CDTF">2022-02-01T17:17:58Z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0x01010091C4310CEE1B7B46A280C1E396A775A0</vt:lpwstr>
  </property>
</Properties>
</file>