
<file path=[Content_Types].xml><?xml version="1.0" encoding="utf-8"?>
<Types xmlns="http://schemas.openxmlformats.org/package/2006/content-types">
  <Default Extension="534804A0" ContentType="image/jpeg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357_CFBFCA6.xml" ContentType="application/vnd.ms-powerpoint.comments+xml"/>
  <Override PartName="/ppt/notesSlides/notesSlide8.xml" ContentType="application/vnd.openxmlformats-officedocument.presentationml.notesSlide+xml"/>
  <Override PartName="/ppt/comments/modernComment_33B_7BBA1758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7" r:id="rId5"/>
    <p:sldId id="554" r:id="rId6"/>
    <p:sldId id="705" r:id="rId7"/>
    <p:sldId id="778" r:id="rId8"/>
    <p:sldId id="709" r:id="rId9"/>
    <p:sldId id="853" r:id="rId10"/>
    <p:sldId id="858" r:id="rId11"/>
    <p:sldId id="855" r:id="rId12"/>
    <p:sldId id="857" r:id="rId13"/>
    <p:sldId id="827" r:id="rId14"/>
    <p:sldId id="815" r:id="rId15"/>
    <p:sldId id="673" r:id="rId16"/>
    <p:sldId id="674" r:id="rId17"/>
    <p:sldId id="675" r:id="rId18"/>
    <p:sldId id="676" r:id="rId19"/>
    <p:sldId id="816" r:id="rId20"/>
    <p:sldId id="832" r:id="rId21"/>
    <p:sldId id="854" r:id="rId22"/>
    <p:sldId id="686" r:id="rId23"/>
    <p:sldId id="85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9606C1B-70D4-4534-A60C-AF52191B3256}">
          <p14:sldIdLst>
            <p14:sldId id="257"/>
            <p14:sldId id="554"/>
          </p14:sldIdLst>
        </p14:section>
        <p14:section name="Construction Progress" id="{15DB9EC8-8D2B-4872-8E79-614BA0B4249E}">
          <p14:sldIdLst>
            <p14:sldId id="705"/>
            <p14:sldId id="778"/>
            <p14:sldId id="709"/>
            <p14:sldId id="853"/>
            <p14:sldId id="858"/>
            <p14:sldId id="855"/>
            <p14:sldId id="857"/>
            <p14:sldId id="827"/>
          </p14:sldIdLst>
        </p14:section>
        <p14:section name="Financial and Risk Status" id="{7DB1DFCA-B63F-437C-89A1-D9C74D430821}">
          <p14:sldIdLst>
            <p14:sldId id="815"/>
            <p14:sldId id="673"/>
            <p14:sldId id="674"/>
            <p14:sldId id="675"/>
            <p14:sldId id="676"/>
          </p14:sldIdLst>
        </p14:section>
        <p14:section name="Communications Activities" id="{904D73DC-458A-49C2-B411-5DE895CAF8DF}">
          <p14:sldIdLst>
            <p14:sldId id="816"/>
            <p14:sldId id="832"/>
            <p14:sldId id="854"/>
            <p14:sldId id="686"/>
            <p14:sldId id="8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C25D0E-EAB1-80F2-5945-7CA9C0B78CEA}" name="Farazmand, Broden" initials="FB" userId="S::broden.farazmand@aecom.com::6e12e2b7-55be-4493-b7a7-c7314030184e" providerId="AD"/>
  <p188:author id="{AF639FA0-4021-0EB1-8B40-0392E6DDBB5B}" name="Chan, April" initials="CA" userId="S::chana@samtrans.com::14f6f2f3-2048-4e4d-b764-f7dc8c99f591" providerId="AD"/>
  <p188:author id="{97E82CC0-AE39-F071-E6EE-D9F8A2BB3EA3}" name="Clark, Catherine (Oakland)" initials="CC(" userId="S::catherine.l.clark@aecom.com::66971ac5-9f75-4f1d-af06-59a0c7bdac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urley, Joseph" initials="HJ" lastIdx="31" clrIdx="6">
    <p:extLst>
      <p:ext uri="{19B8F6BF-5375-455C-9EA6-DF929625EA0E}">
        <p15:presenceInfo xmlns:p15="http://schemas.microsoft.com/office/powerpoint/2012/main" userId="S-1-5-21-2134444987-185082416-774723137-2429" providerId="AD"/>
      </p:ext>
    </p:extLst>
  </p:cmAuthor>
  <p:cmAuthor id="1" name="Biro, Emily" initials="BE" lastIdx="35" clrIdx="0">
    <p:extLst>
      <p:ext uri="{19B8F6BF-5375-455C-9EA6-DF929625EA0E}">
        <p15:presenceInfo xmlns:p15="http://schemas.microsoft.com/office/powerpoint/2012/main" userId="S::emily.biro@aecom.com::786a8888-f0d5-4259-b73a-aa07a4a0dc6f" providerId="AD"/>
      </p:ext>
    </p:extLst>
  </p:cmAuthor>
  <p:cmAuthor id="8" name="Hurley, Joseph" initials="HJ [2]" lastIdx="20" clrIdx="7">
    <p:extLst>
      <p:ext uri="{19B8F6BF-5375-455C-9EA6-DF929625EA0E}">
        <p15:presenceInfo xmlns:p15="http://schemas.microsoft.com/office/powerpoint/2012/main" userId="S::hurleyj@SamTrans.com::314b908a-5fc0-4c2a-ae6e-1c5b3fc2c28d" providerId="AD"/>
      </p:ext>
    </p:extLst>
  </p:cmAuthor>
  <p:cmAuthor id="2" name="Leo Scott" initials="LS" lastIdx="28" clrIdx="1">
    <p:extLst>
      <p:ext uri="{19B8F6BF-5375-455C-9EA6-DF929625EA0E}">
        <p15:presenceInfo xmlns:p15="http://schemas.microsoft.com/office/powerpoint/2012/main" userId="S::Leo@graybowenscott.com::bd0420ad-e4c3-4034-9279-729c65eb3feb" providerId="AD"/>
      </p:ext>
    </p:extLst>
  </p:cmAuthor>
  <p:cmAuthor id="3" name="Epstein, Jessica" initials="EJ" lastIdx="28" clrIdx="2">
    <p:extLst>
      <p:ext uri="{19B8F6BF-5375-455C-9EA6-DF929625EA0E}">
        <p15:presenceInfo xmlns:p15="http://schemas.microsoft.com/office/powerpoint/2012/main" userId="S-1-5-21-2134444987-185082416-774723137-36925" providerId="AD"/>
      </p:ext>
    </p:extLst>
  </p:cmAuthor>
  <p:cmAuthor id="4" name="Linehan, Amy" initials="LA" lastIdx="8" clrIdx="3">
    <p:extLst>
      <p:ext uri="{19B8F6BF-5375-455C-9EA6-DF929625EA0E}">
        <p15:presenceInfo xmlns:p15="http://schemas.microsoft.com/office/powerpoint/2012/main" userId="S-1-5-21-2134444987-185082416-774723137-38031" providerId="AD"/>
      </p:ext>
    </p:extLst>
  </p:cmAuthor>
  <p:cmAuthor id="5" name="Clark, Catherine L (Oakland)" initials="CCL(" lastIdx="6" clrIdx="4">
    <p:extLst>
      <p:ext uri="{19B8F6BF-5375-455C-9EA6-DF929625EA0E}">
        <p15:presenceInfo xmlns:p15="http://schemas.microsoft.com/office/powerpoint/2012/main" userId="S::catherine.l.clark@aecom.com::66971ac5-9f75-4f1d-af06-59a0c7bdac57" providerId="AD"/>
      </p:ext>
    </p:extLst>
  </p:cmAuthor>
  <p:cmAuthor id="6" name="Farazmand, Broden" initials="FB" lastIdx="459" clrIdx="5">
    <p:extLst>
      <p:ext uri="{19B8F6BF-5375-455C-9EA6-DF929625EA0E}">
        <p15:presenceInfo xmlns:p15="http://schemas.microsoft.com/office/powerpoint/2012/main" userId="S::broden.farazmand@aecom.com::6e12e2b7-55be-4493-b7a7-c731403018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93A"/>
    <a:srgbClr val="215793"/>
    <a:srgbClr val="DF9E29"/>
    <a:srgbClr val="434142"/>
    <a:srgbClr val="414141"/>
    <a:srgbClr val="BBBAB3"/>
    <a:srgbClr val="C3BCB4"/>
    <a:srgbClr val="D9E3EC"/>
    <a:srgbClr val="D9E2EB"/>
    <a:srgbClr val="D5D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1" autoAdjust="0"/>
    <p:restoredTop sz="90024" autoAdjust="0"/>
  </p:normalViewPr>
  <p:slideViewPr>
    <p:cSldViewPr snapToGrid="0">
      <p:cViewPr varScale="1">
        <p:scale>
          <a:sx n="95" d="100"/>
          <a:sy n="95" d="100"/>
        </p:scale>
        <p:origin x="1230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477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modernComment_33B_7BBA175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3F192B1-66EB-4BCF-AF19-7AE3EF328A4E}" authorId="{AF639FA0-4021-0EB1-8B40-0392E6DDBB5B}" created="2023-01-21T02:08:48.137">
    <pc:sldMkLst xmlns:pc="http://schemas.microsoft.com/office/powerpoint/2013/main/command">
      <pc:docMk/>
      <pc:sldMk cId="2075793240" sldId="827"/>
    </pc:sldMkLst>
    <p188:replyLst>
      <p188:reply id="{00E5F828-DAF5-4C4F-B0EF-922DA069295C}" authorId="{97E82CC0-AE39-F071-E6EE-D9F8A2BB3EA3}" created="2023-01-23T22:29:37.168">
        <p188:txBody>
          <a:bodyPr/>
          <a:lstStyle/>
          <a:p>
            <a:r>
              <a:rPr lang="en-US"/>
              <a:t>This item has been corrected</a:t>
            </a:r>
          </a:p>
        </p188:txBody>
      </p188:reply>
    </p188:replyLst>
    <p188:txBody>
      <a:bodyPr/>
      <a:lstStyle/>
      <a:p>
        <a:r>
          <a:rPr lang="en-US"/>
          <a:t>why is there SB sign overlays in the WORST CASE and not in the BEST CASE
</a:t>
        </a:r>
      </a:p>
    </p188:txBody>
  </p188:cm>
  <p188:cm id="{5C2ABF43-8065-4600-B976-BAF190E08F69}" authorId="{AF639FA0-4021-0EB1-8B40-0392E6DDBB5B}" created="2023-01-21T02:11:06.135">
    <pc:sldMkLst xmlns:pc="http://schemas.microsoft.com/office/powerpoint/2013/main/command">
      <pc:docMk/>
      <pc:sldMk cId="2075793240" sldId="827"/>
    </pc:sldMkLst>
    <p188:replyLst>
      <p188:reply id="{9ABE518D-542B-42DD-95A8-27466F07596C}" authorId="{97E82CC0-AE39-F071-E6EE-D9F8A2BB3EA3}" created="2023-01-23T22:30:38.475">
        <p188:txBody>
          <a:bodyPr/>
          <a:lstStyle/>
          <a:p>
            <a:r>
              <a:rPr lang="en-US"/>
              <a:t>The best-case schedule has been updated to reflect the correct scheduling of striping, which allows the schedule to finish sooner.</a:t>
            </a:r>
          </a:p>
        </p188:txBody>
      </p188:reply>
    </p188:replyLst>
    <p188:txBody>
      <a:bodyPr/>
      <a:lstStyle/>
      <a:p>
        <a:r>
          <a:rPr lang="en-US"/>
          <a:t>Kaki told Sean and me that there is good likelihood this is opening late Feb or early March?</a:t>
        </a:r>
      </a:p>
    </p188:txBody>
  </p188:cm>
</p188:cmLst>
</file>

<file path=ppt/comments/modernComment_357_CFBFC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6A7A77-1713-4075-9C96-1F54DB75D0A8}" authorId="{AF639FA0-4021-0EB1-8B40-0392E6DDBB5B}" created="2023-01-21T02:09:20.921">
    <pc:sldMkLst xmlns:pc="http://schemas.microsoft.com/office/powerpoint/2013/main/command">
      <pc:docMk/>
      <pc:sldMk cId="217840806" sldId="855"/>
    </pc:sldMkLst>
    <p188:replyLst>
      <p188:reply id="{4A12690E-AAD9-46C2-AEF5-69C11F802289}" authorId="{97E82CC0-AE39-F071-E6EE-D9F8A2BB3EA3}" created="2023-01-23T21:37:33.206">
        <p188:txBody>
          <a:bodyPr/>
          <a:lstStyle/>
          <a:p>
            <a:r>
              <a:rPr lang="en-US"/>
              <a:t>Leo Scott to verify and address in verbal comments during presentation</a:t>
            </a:r>
          </a:p>
        </p188:txBody>
      </p188:reply>
    </p188:replyLst>
    <p188:txBody>
      <a:bodyPr/>
      <a:lstStyle/>
      <a:p>
        <a:r>
          <a:rPr lang="en-US"/>
          <a:t>Is the project paying for pothole repairs?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D7ED8-5E3C-4DE5-98A7-A384CD1E6560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A25C4-397A-4D14-B3B7-77AD77BA2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11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8C92C50-38ED-4914-BF7E-6B3DC4A4D79C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2A12306-A282-48D8-BA20-DCE5E02FC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4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24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35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TDM – Transportation Demand Management Agencies, CBO – Community based organizations</a:t>
            </a:r>
          </a:p>
          <a:p>
            <a:r>
              <a:rPr lang="en-US" dirty="0"/>
              <a:t>This is the same information that Robert Casumbal presented to the SMCTA BOD on 1/13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21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46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Pictured Left to Right - Ray Hartman Wild Lilac, Dwarf Coyote Brush, New Zealand Tea Tree, Pride of Madeira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9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8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9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SM101 project includes building</a:t>
            </a:r>
            <a:r>
              <a:rPr lang="en-US" baseline="0" dirty="0"/>
              <a:t> a new express lane on the northern half and converting the existing HOV lane in the southern half.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3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6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0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emergency repairs will attempt to fix structural section and that future projects currently programmed will repair pavement south of Broadway.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81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activities include closeout activities for Transcore, a toll commencement event, and the CTC vote to approve the highway planting funding.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00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6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46C-BB42-4708-95F9-A6637C9FFB86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2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4703-1560-4ED3-BB73-BF181A35A57F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3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FC97-3BBF-45A9-B998-35089650F4A1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7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5C27-7B6F-4C63-9F11-5ED3C21C47BF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61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9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50C-D1E2-494C-B82E-60097393FFA5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4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BF43-AC78-4726-8376-68DD2E280AB1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0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B39-3EC8-4324-BF0F-AB2DAD663145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1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5A1-5B17-4061-81A9-DF287EFD3D6E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2AF3E6E-CD68-4C7D-B614-05AFC060D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1820" y="6363830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7014210" y="6606894"/>
            <a:ext cx="2057400" cy="244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FD749-63D8-43EC-A856-55BB0F9CCB3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9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45DB-2617-4193-8508-F0681F0CEFD5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2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041B-F632-4BC7-9637-6FBEBC43E2F1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8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A9205-D348-4C07-BB33-81A9ED1D662A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8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3B_7BBA17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534804A0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357_CFBFC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6869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AB157A-550D-41B4-8277-12FD4182D1F4}"/>
              </a:ext>
            </a:extLst>
          </p:cNvPr>
          <p:cNvSpPr txBox="1"/>
          <p:nvPr/>
        </p:nvSpPr>
        <p:spPr>
          <a:xfrm>
            <a:off x="345539" y="5785868"/>
            <a:ext cx="6969661" cy="369332"/>
          </a:xfrm>
          <a:prstGeom prst="rect">
            <a:avLst/>
          </a:prstGeom>
          <a:solidFill>
            <a:srgbClr val="514D4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	C/CAG </a:t>
            </a:r>
            <a:r>
              <a:rPr lang="en-US" dirty="0">
                <a:solidFill>
                  <a:schemeClr val="bg1"/>
                </a:solidFill>
              </a:rPr>
              <a:t>Board of Directors Meeting </a:t>
            </a:r>
            <a:r>
              <a:rPr lang="en-US">
                <a:solidFill>
                  <a:schemeClr val="bg1"/>
                </a:solidFill>
              </a:rPr>
              <a:t>February 9, </a:t>
            </a:r>
            <a:r>
              <a:rPr lang="en-US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2857" y="4310743"/>
            <a:ext cx="414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Quarterly Project Update</a:t>
            </a:r>
          </a:p>
        </p:txBody>
      </p:sp>
    </p:spTree>
    <p:extLst>
      <p:ext uri="{BB962C8B-B14F-4D97-AF65-F5344CB8AC3E}">
        <p14:creationId xmlns:p14="http://schemas.microsoft.com/office/powerpoint/2010/main" val="251810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2996FD-5328-4BE5-A3D6-C152D01A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732909-912E-42FE-81A3-6AE8670DAB4A}"/>
              </a:ext>
            </a:extLst>
          </p:cNvPr>
          <p:cNvSpPr/>
          <p:nvPr/>
        </p:nvSpPr>
        <p:spPr>
          <a:xfrm>
            <a:off x="461261" y="703603"/>
            <a:ext cx="4704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C000"/>
                </a:solidFill>
              </a:rPr>
              <a:t>CURRENT END OF PROJECT SCHEDULE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782DC5-3912-4F04-B4FA-EB588D1F4477}"/>
              </a:ext>
            </a:extLst>
          </p:cNvPr>
          <p:cNvSpPr txBox="1"/>
          <p:nvPr/>
        </p:nvSpPr>
        <p:spPr>
          <a:xfrm>
            <a:off x="722516" y="6401919"/>
            <a:ext cx="769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*Schedule includes weather dependent activities and corridor testing uncertainty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4B6B5-D38D-4FF1-B355-BA127525ED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1454114"/>
            <a:ext cx="9144000" cy="49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932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6695" y="2567225"/>
            <a:ext cx="77306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Project Progress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Financial and Risk Status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Communications Activities</a:t>
            </a:r>
          </a:p>
        </p:txBody>
      </p:sp>
      <p:sp>
        <p:nvSpPr>
          <p:cNvPr id="3" name="Slide Number Placeholder 24">
            <a:extLst>
              <a:ext uri="{FF2B5EF4-FFF2-40B4-BE49-F238E27FC236}">
                <a16:creationId xmlns:a16="http://schemas.microsoft.com/office/drawing/2014/main" id="{3A754045-1B88-4514-84D6-4E2EE542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476" y="6386757"/>
            <a:ext cx="2057400" cy="365125"/>
          </a:xfrm>
        </p:spPr>
        <p:txBody>
          <a:bodyPr/>
          <a:lstStyle/>
          <a:p>
            <a:fld id="{8F4F3C2F-AE62-4A5A-82F1-0327CBADDE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7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7163E-AB9F-4A3C-AE00-25E6FD2F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3C2F-AE62-4A5A-82F1-0327CBADDE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490FD-E363-4979-8818-8694FF3B930E}"/>
              </a:ext>
            </a:extLst>
          </p:cNvPr>
          <p:cNvSpPr/>
          <p:nvPr/>
        </p:nvSpPr>
        <p:spPr>
          <a:xfrm>
            <a:off x="461261" y="703603"/>
            <a:ext cx="4972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COST ESTIMATE - CONTRACT FOCUSED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41461-B1D3-4583-8262-ACEE16F8B17F}"/>
              </a:ext>
            </a:extLst>
          </p:cNvPr>
          <p:cNvSpPr txBox="1"/>
          <p:nvPr/>
        </p:nvSpPr>
        <p:spPr>
          <a:xfrm>
            <a:off x="570287" y="5624590"/>
            <a:ext cx="8241819" cy="89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tabLst>
                <a:tab pos="443865" algn="l"/>
              </a:tabLst>
            </a:pP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(1)	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Estimated Cost represents current estimated cost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to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complete each</a:t>
            </a:r>
            <a:r>
              <a:rPr lang="en-US" sz="1100" spc="5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contract.</a:t>
            </a:r>
            <a:endParaRPr lang="en-US" sz="1100" dirty="0">
              <a:effectLst/>
              <a:latin typeface="Univers LT Std 47 Cn Lt"/>
              <a:ea typeface="Univers LT Std 47 Cn Lt"/>
              <a:cs typeface="Univers LT Std 47 Cn Lt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443865" algn="l"/>
              </a:tabLst>
            </a:pP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(2)	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Expenditures </a:t>
            </a:r>
            <a:r>
              <a:rPr lang="en-US" sz="1100" i="1" spc="15" dirty="0">
                <a:effectLst/>
                <a:latin typeface="Univers LT Std 47 Cn Lt"/>
                <a:ea typeface="Univers LT Std 47 Cn Lt"/>
                <a:cs typeface="Univers LT Std 47 Cn Lt"/>
              </a:rPr>
              <a:t>exclude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 deposit against North Contract – Civil.</a:t>
            </a:r>
            <a:endParaRPr lang="en-US" sz="1100" dirty="0">
              <a:effectLst/>
              <a:latin typeface="Univers LT Std 47 Cn Lt"/>
              <a:ea typeface="Univers LT Std 47 Cn Lt"/>
              <a:cs typeface="Univers LT Std 47 Cn Lt"/>
            </a:endParaRPr>
          </a:p>
          <a:p>
            <a:pPr marL="228600" marR="0">
              <a:spcBef>
                <a:spcPts val="40"/>
              </a:spcBef>
              <a:spcAft>
                <a:spcPts val="0"/>
              </a:spcAft>
              <a:tabLst>
                <a:tab pos="443865" algn="l"/>
              </a:tabLst>
            </a:pP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(3)	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Percent completes shown </a:t>
            </a:r>
            <a:r>
              <a:rPr lang="en-US" sz="1100" spc="10" dirty="0">
                <a:effectLst/>
                <a:latin typeface="Univers LT Std 47 Cn Lt"/>
                <a:ea typeface="Univers LT Std 47 Cn Lt"/>
                <a:cs typeface="Univers LT Std 47 Cn Lt"/>
              </a:rPr>
              <a:t>are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based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on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qualitative assessment of physical % complete per milestones and schedule.</a:t>
            </a:r>
            <a:endParaRPr lang="en-US" sz="1100" dirty="0">
              <a:effectLst/>
              <a:latin typeface="Univers LT Std 47 Cn Lt"/>
              <a:ea typeface="Univers LT Std 47 Cn Lt"/>
              <a:cs typeface="Univers LT Std 47 Cn Lt"/>
            </a:endParaRPr>
          </a:p>
          <a:p>
            <a:r>
              <a:rPr lang="en-US" sz="1100" dirty="0">
                <a:latin typeface="Univers LT Std 47 Cn Lt"/>
                <a:ea typeface="Univers LT Std 47 Cn Lt"/>
                <a:cs typeface="Univers LT Std 47 Cn Lt"/>
              </a:rPr>
              <a:t>      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(4) </a:t>
            </a:r>
            <a:r>
              <a:rPr lang="en-US" sz="1100" dirty="0">
                <a:solidFill>
                  <a:srgbClr val="40AD49"/>
                </a:solidFill>
                <a:effectLst/>
                <a:latin typeface="Wingdings 2" panose="05020102010507070707" pitchFamily="18" charset="2"/>
                <a:ea typeface="Univers LT Std 47 Cn Lt"/>
                <a:cs typeface="Univers LT Std 47 Cn Lt"/>
              </a:rPr>
              <a:t>Å</a:t>
            </a:r>
            <a:r>
              <a:rPr lang="en-US" sz="1100" spc="-100" dirty="0">
                <a:solidFill>
                  <a:srgbClr val="40AD49"/>
                </a:solidFill>
                <a:effectLst/>
                <a:latin typeface="Times New Roman" panose="02020603050405020304" pitchFamily="18" charset="0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=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Within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budget,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solidFill>
                  <a:srgbClr val="E7C033"/>
                </a:solidFill>
                <a:effectLst/>
                <a:latin typeface="Wingdings 2" panose="05020102010507070707" pitchFamily="18" charset="2"/>
                <a:ea typeface="Univers LT Std 47 Cn Lt"/>
                <a:cs typeface="Univers LT Std 47 Cn Lt"/>
              </a:rPr>
              <a:t>Å</a:t>
            </a:r>
            <a:r>
              <a:rPr lang="en-US" sz="1100" spc="-95" dirty="0">
                <a:solidFill>
                  <a:srgbClr val="E7C033"/>
                </a:solidFill>
                <a:effectLst/>
                <a:latin typeface="Times New Roman" panose="02020603050405020304" pitchFamily="18" charset="0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=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identified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potential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0" dirty="0">
                <a:effectLst/>
                <a:latin typeface="Univers LT Std 47 Cn Lt"/>
                <a:ea typeface="Univers LT Std 47 Cn Lt"/>
                <a:cs typeface="Univers LT Std 47 Cn Lt"/>
              </a:rPr>
              <a:t>risks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that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0" dirty="0">
                <a:effectLst/>
                <a:latin typeface="Univers LT Std 47 Cn Lt"/>
                <a:ea typeface="Univers LT Std 47 Cn Lt"/>
                <a:cs typeface="Univers LT Std 47 Cn Lt"/>
              </a:rPr>
              <a:t>may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significantly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exceed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budget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if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0" dirty="0">
                <a:effectLst/>
                <a:latin typeface="Univers LT Std 47 Cn Lt"/>
                <a:ea typeface="Univers LT Std 47 Cn Lt"/>
                <a:cs typeface="Univers LT Std 47 Cn Lt"/>
              </a:rPr>
              <a:t>not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mitigated,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solidFill>
                  <a:srgbClr val="D2232A"/>
                </a:solidFill>
                <a:effectLst/>
                <a:latin typeface="Wingdings 2" panose="05020102010507070707" pitchFamily="18" charset="2"/>
                <a:ea typeface="Univers LT Std 47 Cn Lt"/>
                <a:cs typeface="Univers LT Std 47 Cn Lt"/>
              </a:rPr>
              <a:t>Å</a:t>
            </a:r>
            <a:r>
              <a:rPr lang="en-US" sz="1100" spc="-100" dirty="0">
                <a:solidFill>
                  <a:srgbClr val="D2232A"/>
                </a:solidFill>
                <a:effectLst/>
                <a:latin typeface="Times New Roman" panose="02020603050405020304" pitchFamily="18" charset="0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=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20" dirty="0">
                <a:effectLst/>
                <a:latin typeface="Univers LT Std 47 Cn Lt"/>
                <a:ea typeface="Univers LT Std 47 Cn Lt"/>
                <a:cs typeface="Univers LT Std 47 Cn Lt"/>
              </a:rPr>
              <a:t>Known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impacts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to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      	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budget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-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changes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forthcoming.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956E8-5634-5BCE-8F55-9B2EA49F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1" y="1459880"/>
            <a:ext cx="7776306" cy="43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1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7163E-AB9F-4A3C-AE00-25E6FD2F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3C2F-AE62-4A5A-82F1-0327CBADDE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490FD-E363-4979-8818-8694FF3B930E}"/>
              </a:ext>
            </a:extLst>
          </p:cNvPr>
          <p:cNvSpPr/>
          <p:nvPr/>
        </p:nvSpPr>
        <p:spPr>
          <a:xfrm>
            <a:off x="374175" y="616517"/>
            <a:ext cx="49721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CONSTRUCTION CONTINGENCY BALANCES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CA58E-8E71-40DD-8D87-8CFBA886A627}"/>
              </a:ext>
            </a:extLst>
          </p:cNvPr>
          <p:cNvSpPr txBox="1"/>
          <p:nvPr/>
        </p:nvSpPr>
        <p:spPr>
          <a:xfrm>
            <a:off x="769960" y="5513343"/>
            <a:ext cx="776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/>
              <a:t>Contract change orders for various reasons including, k-rail salvage, barrier foundation revisions, grade and drainage revisions, maintenance of landscape areas,  signage issues, and pavement corrections.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499CF-DFC6-860B-6C12-7A54BED5B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504" y="1497850"/>
            <a:ext cx="5457349" cy="401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83BFE-1B58-477A-8A63-94075E45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5526967B-66E7-4BBE-9C4A-D1A93E8361B4}"/>
              </a:ext>
            </a:extLst>
          </p:cNvPr>
          <p:cNvSpPr txBox="1"/>
          <p:nvPr/>
        </p:nvSpPr>
        <p:spPr>
          <a:xfrm>
            <a:off x="3904351" y="2864888"/>
            <a:ext cx="390941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3.32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A82F8-0C19-4876-BBB3-AF793A84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68" y="2575850"/>
            <a:ext cx="541589" cy="2836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CA316A-4744-4F30-B63A-204D46270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674" y="2859539"/>
            <a:ext cx="390178" cy="176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4F53E8-2450-89B8-674F-FB456552F09B}"/>
              </a:ext>
            </a:extLst>
          </p:cNvPr>
          <p:cNvSpPr txBox="1"/>
          <p:nvPr/>
        </p:nvSpPr>
        <p:spPr>
          <a:xfrm>
            <a:off x="3851996" y="2694022"/>
            <a:ext cx="4956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10.32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7FFCE-FFA7-39CE-AFD1-3EFB4FBAC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05" y="1469080"/>
            <a:ext cx="7536989" cy="48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8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1699F-DFF0-49F5-91CF-66AA51FF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07930-6304-0313-F777-A88F10FED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25" y="1562456"/>
            <a:ext cx="7557349" cy="480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3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6413" y="2567225"/>
            <a:ext cx="76102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Construction Progress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Financial and Risk Status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Communications Activities</a:t>
            </a:r>
          </a:p>
        </p:txBody>
      </p:sp>
      <p:sp>
        <p:nvSpPr>
          <p:cNvPr id="3" name="Slide Number Placeholder 24">
            <a:extLst>
              <a:ext uri="{FF2B5EF4-FFF2-40B4-BE49-F238E27FC236}">
                <a16:creationId xmlns:a16="http://schemas.microsoft.com/office/drawing/2014/main" id="{73CC6C4B-0262-403C-9505-8176CF68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476" y="6386757"/>
            <a:ext cx="2057400" cy="365125"/>
          </a:xfrm>
        </p:spPr>
        <p:txBody>
          <a:bodyPr/>
          <a:lstStyle/>
          <a:p>
            <a:fld id="{8F4F3C2F-AE62-4A5A-82F1-0327CBADDEA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8F8A3-3557-456C-9CBB-1C52A3CF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F4F3C2F-AE62-4A5A-82F1-0327CBADDEA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4D01D-30F7-472A-9986-C8FE918598BD}"/>
              </a:ext>
            </a:extLst>
          </p:cNvPr>
          <p:cNvSpPr/>
          <p:nvPr/>
        </p:nvSpPr>
        <p:spPr>
          <a:xfrm>
            <a:off x="450886" y="692480"/>
            <a:ext cx="47611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4"/>
                </a:solidFill>
              </a:rPr>
              <a:t>START OF TOLLING OUTREACH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E4288-20ED-4F31-8807-1275C2E82D7E}"/>
              </a:ext>
            </a:extLst>
          </p:cNvPr>
          <p:cNvSpPr txBox="1"/>
          <p:nvPr/>
        </p:nvSpPr>
        <p:spPr>
          <a:xfrm>
            <a:off x="174170" y="1648964"/>
            <a:ext cx="89698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Awareness Campaign – 4 weeks before tolling begins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Earned Media: Press Release, News Communications 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Website and Social Media Messaging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Communication to Commute.org/TDMs, CBOs and cities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Advertising Campaign – 2 weeks before and after tolling begins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Billboards along 101 corridor (digital)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Terrestrial Radio (traffic, news, sports, entertainment)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Gas Station Ads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Multi-lingual media (Univision, News for Chinese)</a:t>
            </a:r>
          </a:p>
        </p:txBody>
      </p:sp>
    </p:spTree>
    <p:extLst>
      <p:ext uri="{BB962C8B-B14F-4D97-AF65-F5344CB8AC3E}">
        <p14:creationId xmlns:p14="http://schemas.microsoft.com/office/powerpoint/2010/main" val="130774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F2778D-D105-4D84-9605-6C36DEF1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25D06A-F16C-402A-A113-32E928958DF2}"/>
              </a:ext>
            </a:extLst>
          </p:cNvPr>
          <p:cNvSpPr/>
          <p:nvPr/>
        </p:nvSpPr>
        <p:spPr>
          <a:xfrm>
            <a:off x="450886" y="692480"/>
            <a:ext cx="49185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4"/>
                </a:solidFill>
              </a:rPr>
              <a:t>COMING SOON!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F71086-42A3-45D0-A1B2-D719A4BBCFF9}"/>
              </a:ext>
            </a:extLst>
          </p:cNvPr>
          <p:cNvGrpSpPr/>
          <p:nvPr/>
        </p:nvGrpSpPr>
        <p:grpSpPr>
          <a:xfrm>
            <a:off x="4080664" y="1745754"/>
            <a:ext cx="4918556" cy="3877343"/>
            <a:chOff x="583413" y="1738596"/>
            <a:chExt cx="5219909" cy="37556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4CF152-A5B2-4226-A86E-266B5CAE5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9808"/>
            <a:stretch/>
          </p:blipFill>
          <p:spPr>
            <a:xfrm>
              <a:off x="583413" y="1738596"/>
              <a:ext cx="5219909" cy="375567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28BD12-6602-4E41-ABCE-578065031343}"/>
                </a:ext>
              </a:extLst>
            </p:cNvPr>
            <p:cNvSpPr/>
            <p:nvPr/>
          </p:nvSpPr>
          <p:spPr>
            <a:xfrm>
              <a:off x="648838" y="1810553"/>
              <a:ext cx="5061573" cy="1797211"/>
            </a:xfrm>
            <a:prstGeom prst="rect">
              <a:avLst/>
            </a:prstGeom>
            <a:solidFill>
              <a:srgbClr val="3D3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SAN MATEO - US </a:t>
              </a:r>
              <a:r>
                <a:rPr lang="en-US" b="1" dirty="0">
                  <a:solidFill>
                    <a:srgbClr val="00B0F0"/>
                  </a:solidFill>
                </a:rPr>
                <a:t>101</a:t>
              </a:r>
              <a:r>
                <a:rPr lang="en-US" b="1" dirty="0"/>
                <a:t> EXPRESS LANES PROJECT</a:t>
              </a:r>
            </a:p>
            <a:p>
              <a:pPr algn="ctr"/>
              <a:r>
                <a:rPr lang="en-US" sz="6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mercialScript BT" panose="03030803040807090C04" pitchFamily="66" charset="0"/>
                </a:rPr>
                <a:t>Opening Event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03178E-EB85-431F-9D8D-7ED2D251C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568" r="43437" b="49316"/>
            <a:stretch/>
          </p:blipFill>
          <p:spPr>
            <a:xfrm>
              <a:off x="844940" y="3616432"/>
              <a:ext cx="2952541" cy="5081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8F7D48-C847-4945-99C3-60B3C40F5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700" t="41569" b="48937"/>
            <a:stretch/>
          </p:blipFill>
          <p:spPr>
            <a:xfrm>
              <a:off x="3764911" y="3621458"/>
              <a:ext cx="1581610" cy="44463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F25B82-2609-41A7-8B96-3159C8E76251}"/>
                </a:ext>
              </a:extLst>
            </p:cNvPr>
            <p:cNvSpPr/>
            <p:nvPr/>
          </p:nvSpPr>
          <p:spPr>
            <a:xfrm>
              <a:off x="5210492" y="3625104"/>
              <a:ext cx="499919" cy="398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5BE56D3E-AC9F-4256-8D4E-69DD7C76BC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9" t="9944" r="30939" b="21167"/>
          <a:stretch/>
        </p:blipFill>
        <p:spPr bwMode="auto">
          <a:xfrm>
            <a:off x="113132" y="1745754"/>
            <a:ext cx="3822665" cy="38773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1F90D4-EECB-447A-81DC-DE155E9CF5C9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4080664" y="3684426"/>
            <a:ext cx="491855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66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35DBB-EF03-4476-9AA1-06A476BA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3C2F-AE62-4A5A-82F1-0327CBADDE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0DBD5-9439-4D93-AB8C-6DB67300EAE7}"/>
              </a:ext>
            </a:extLst>
          </p:cNvPr>
          <p:cNvSpPr txBox="1"/>
          <p:nvPr/>
        </p:nvSpPr>
        <p:spPr>
          <a:xfrm>
            <a:off x="670429" y="2855197"/>
            <a:ext cx="7920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26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3058" y="2567225"/>
            <a:ext cx="76778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Project Progress</a:t>
            </a:r>
          </a:p>
          <a:p>
            <a:pPr marL="128588" lvl="1">
              <a:spcAft>
                <a:spcPts val="600"/>
              </a:spcAft>
              <a:buClr>
                <a:srgbClr val="FF9900"/>
              </a:buClr>
            </a:pPr>
            <a:endParaRPr lang="en-US" sz="1000" dirty="0"/>
          </a:p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Financial and Risk Status</a:t>
            </a:r>
          </a:p>
          <a:p>
            <a:pPr marL="128588" lvl="1">
              <a:spcAft>
                <a:spcPts val="600"/>
              </a:spcAft>
              <a:buClr>
                <a:srgbClr val="FF9900"/>
              </a:buClr>
            </a:pPr>
            <a:endParaRPr lang="en-US" sz="1000" dirty="0"/>
          </a:p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Communications Activities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859C22-094B-40B9-BDF8-D6D2AAB5BF03}"/>
              </a:ext>
            </a:extLst>
          </p:cNvPr>
          <p:cNvSpPr/>
          <p:nvPr/>
        </p:nvSpPr>
        <p:spPr>
          <a:xfrm>
            <a:off x="473652" y="676097"/>
            <a:ext cx="11989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FFC000"/>
                </a:solidFill>
              </a:rPr>
              <a:t>AGENDA</a:t>
            </a:r>
          </a:p>
        </p:txBody>
      </p:sp>
      <p:sp>
        <p:nvSpPr>
          <p:cNvPr id="4" name="Slide Number Placeholder 24">
            <a:extLst>
              <a:ext uri="{FF2B5EF4-FFF2-40B4-BE49-F238E27FC236}">
                <a16:creationId xmlns:a16="http://schemas.microsoft.com/office/drawing/2014/main" id="{F0A72412-AD25-43CB-A9C8-B9367DA9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476" y="6386757"/>
            <a:ext cx="2057400" cy="365125"/>
          </a:xfrm>
        </p:spPr>
        <p:txBody>
          <a:bodyPr/>
          <a:lstStyle/>
          <a:p>
            <a:fld id="{8F4F3C2F-AE62-4A5A-82F1-0327CBADDE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10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6D082B-CF18-4D24-9D9B-F5A7995C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64AAF-4358-4FE2-87F7-F9D50EBA5E93}"/>
              </a:ext>
            </a:extLst>
          </p:cNvPr>
          <p:cNvSpPr/>
          <p:nvPr/>
        </p:nvSpPr>
        <p:spPr>
          <a:xfrm>
            <a:off x="461261" y="703603"/>
            <a:ext cx="4704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C000"/>
                </a:solidFill>
              </a:rPr>
              <a:t>HIGHWAY PLANTING SCHEDULE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DE7A8-4961-49DA-9165-0D015ED74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2429"/>
            <a:ext cx="9144000" cy="377314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503492-1D88-4F1D-AB45-9E3399C4FD32}"/>
              </a:ext>
            </a:extLst>
          </p:cNvPr>
          <p:cNvGrpSpPr/>
          <p:nvPr/>
        </p:nvGrpSpPr>
        <p:grpSpPr>
          <a:xfrm>
            <a:off x="1262064" y="5530866"/>
            <a:ext cx="6972175" cy="1234273"/>
            <a:chOff x="433389" y="5530866"/>
            <a:chExt cx="6972175" cy="1234273"/>
          </a:xfrm>
        </p:grpSpPr>
        <p:pic>
          <p:nvPicPr>
            <p:cNvPr id="2050" name="Picture 2" descr="Ceanothus 'Ray Hartman' (California Lilac)">
              <a:extLst>
                <a:ext uri="{FF2B5EF4-FFF2-40B4-BE49-F238E27FC236}">
                  <a16:creationId xmlns:a16="http://schemas.microsoft.com/office/drawing/2014/main" id="{DD32AA38-DF01-4C8C-B0AC-35C44ED2C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89" y="5534024"/>
              <a:ext cx="1638339" cy="1229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warf Coyote Brush - Summer-Dry | Celebrate Plants in Summer-Dry Gardens">
              <a:extLst>
                <a:ext uri="{FF2B5EF4-FFF2-40B4-BE49-F238E27FC236}">
                  <a16:creationId xmlns:a16="http://schemas.microsoft.com/office/drawing/2014/main" id="{B2C0F4F4-24B2-4E4A-9D03-9187D77EEE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62"/>
            <a:stretch/>
          </p:blipFill>
          <p:spPr bwMode="auto">
            <a:xfrm>
              <a:off x="2119281" y="5533331"/>
              <a:ext cx="1909147" cy="1229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New Zealand Tea Tree (leptospermum scoparium)">
              <a:extLst>
                <a:ext uri="{FF2B5EF4-FFF2-40B4-BE49-F238E27FC236}">
                  <a16:creationId xmlns:a16="http://schemas.microsoft.com/office/drawing/2014/main" id="{02AA6E30-BAF0-4A30-A8B9-1E81ADC3C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981" y="5533331"/>
              <a:ext cx="1639618" cy="1231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Echium candicans - Pride Of Madeira | PlantMaster">
              <a:extLst>
                <a:ext uri="{FF2B5EF4-FFF2-40B4-BE49-F238E27FC236}">
                  <a16:creationId xmlns:a16="http://schemas.microsoft.com/office/drawing/2014/main" id="{0B79A393-E4E7-42A2-984D-2850FC4AF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152" y="5530866"/>
              <a:ext cx="1642412" cy="123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620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0306" y="2567225"/>
            <a:ext cx="76033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Project Progress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Financial and Risk Status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Communications Activities</a:t>
            </a:r>
          </a:p>
        </p:txBody>
      </p:sp>
      <p:sp>
        <p:nvSpPr>
          <p:cNvPr id="3" name="Slide Number Placeholder 24">
            <a:extLst>
              <a:ext uri="{FF2B5EF4-FFF2-40B4-BE49-F238E27FC236}">
                <a16:creationId xmlns:a16="http://schemas.microsoft.com/office/drawing/2014/main" id="{9F0B8FD6-AEE5-4880-B3DE-0C4041B5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476" y="6386757"/>
            <a:ext cx="2057400" cy="365125"/>
          </a:xfrm>
        </p:spPr>
        <p:txBody>
          <a:bodyPr/>
          <a:lstStyle/>
          <a:p>
            <a:fld id="{8F4F3C2F-AE62-4A5A-82F1-0327CBADDE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F4F3C2F-AE62-4A5A-82F1-0327CBADDEA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4D01D-30F7-472A-9986-C8FE918598BD}"/>
              </a:ext>
            </a:extLst>
          </p:cNvPr>
          <p:cNvSpPr/>
          <p:nvPr/>
        </p:nvSpPr>
        <p:spPr>
          <a:xfrm>
            <a:off x="450886" y="692480"/>
            <a:ext cx="43469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4"/>
                </a:solidFill>
              </a:rPr>
              <a:t>PROJECT LIMITS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868" y="1736558"/>
            <a:ext cx="8060264" cy="45338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53B58-EFD0-489C-ACF3-75D3776859F6}"/>
              </a:ext>
            </a:extLst>
          </p:cNvPr>
          <p:cNvSpPr/>
          <p:nvPr/>
        </p:nvSpPr>
        <p:spPr>
          <a:xfrm>
            <a:off x="5932170" y="1938488"/>
            <a:ext cx="208788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AECOM Sans XBold" panose="020B0804020202020204" pitchFamily="34" charset="0"/>
                <a:cs typeface="AECOM Sans XBold" panose="020B0804020202020204" pitchFamily="34" charset="0"/>
              </a:rPr>
              <a:t>Operating Express Lanes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80BF3-AD25-4BE0-8E56-B25D3A2B867C}"/>
              </a:ext>
            </a:extLst>
          </p:cNvPr>
          <p:cNvSpPr/>
          <p:nvPr/>
        </p:nvSpPr>
        <p:spPr>
          <a:xfrm>
            <a:off x="1982604" y="1922540"/>
            <a:ext cx="1818536" cy="7834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ECOM Sans XBold" panose="020B0804020202020204" pitchFamily="34" charset="0"/>
                <a:cs typeface="AECOM Sans XBold" panose="020B0804020202020204" pitchFamily="34" charset="0"/>
              </a:rPr>
              <a:t>Begin Tolling Soon</a:t>
            </a:r>
          </a:p>
        </p:txBody>
      </p:sp>
    </p:spTree>
    <p:extLst>
      <p:ext uri="{BB962C8B-B14F-4D97-AF65-F5344CB8AC3E}">
        <p14:creationId xmlns:p14="http://schemas.microsoft.com/office/powerpoint/2010/main" val="163219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63B1-7A4E-4921-BF0B-BA6EDC8B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B21B85-F887-42E2-A608-5D8AC77F12CF}"/>
              </a:ext>
            </a:extLst>
          </p:cNvPr>
          <p:cNvSpPr/>
          <p:nvPr/>
        </p:nvSpPr>
        <p:spPr>
          <a:xfrm>
            <a:off x="461261" y="703603"/>
            <a:ext cx="4704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C000"/>
                </a:solidFill>
              </a:rPr>
              <a:t>NORTH CONTRACT WORK COMPLETED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3619E-5A16-45CE-A77E-DC4A9260C94C}"/>
              </a:ext>
            </a:extLst>
          </p:cNvPr>
          <p:cNvSpPr txBox="1"/>
          <p:nvPr/>
        </p:nvSpPr>
        <p:spPr>
          <a:xfrm>
            <a:off x="422508" y="1611212"/>
            <a:ext cx="84615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lvl="1">
              <a:spcAft>
                <a:spcPts val="600"/>
              </a:spcAft>
              <a:buClr>
                <a:srgbClr val="FF9900"/>
              </a:buClr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Kiewit work north of Whipple Avenue through January 2023: 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Civil contract work 100% complete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Proposed final cost: $350M out of $351.5M</a:t>
            </a:r>
            <a:endParaRPr lang="en-US" sz="2400" dirty="0"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4907D-26B4-494B-8D32-C03136CE28B7}"/>
              </a:ext>
            </a:extLst>
          </p:cNvPr>
          <p:cNvSpPr txBox="1"/>
          <p:nvPr/>
        </p:nvSpPr>
        <p:spPr>
          <a:xfrm>
            <a:off x="422508" y="3232936"/>
            <a:ext cx="84615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lvl="1">
              <a:spcAft>
                <a:spcPts val="600"/>
              </a:spcAft>
              <a:buClr>
                <a:srgbClr val="FF9900"/>
              </a:buClr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TransCore work north of Whipple Avenue through January 2023: 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Equipment installation, fiber splicing operation, and site commission testing 100% complete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Most recent milestone cost (September): $20M out of $28.6M</a:t>
            </a:r>
          </a:p>
        </p:txBody>
      </p:sp>
    </p:spTree>
    <p:extLst>
      <p:ext uri="{BB962C8B-B14F-4D97-AF65-F5344CB8AC3E}">
        <p14:creationId xmlns:p14="http://schemas.microsoft.com/office/powerpoint/2010/main" val="154065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2996FD-5328-4BE5-A3D6-C152D01A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732909-912E-42FE-81A3-6AE8670DAB4A}"/>
              </a:ext>
            </a:extLst>
          </p:cNvPr>
          <p:cNvSpPr/>
          <p:nvPr/>
        </p:nvSpPr>
        <p:spPr>
          <a:xfrm>
            <a:off x="625526" y="5861023"/>
            <a:ext cx="77274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EXPRESS LANE OPERATING IN HOV 3+ ONLY MODE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A81028-B848-4C47-A6D3-4A86C0178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66" y="1613843"/>
            <a:ext cx="4470810" cy="4113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25091-1E0F-486E-B40E-5DF80BC08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705" t="13245" r="56953" b="65992"/>
          <a:stretch/>
        </p:blipFill>
        <p:spPr>
          <a:xfrm>
            <a:off x="2825324" y="2159429"/>
            <a:ext cx="1356528" cy="8541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CD8009-6933-4A68-B4EF-C158D478E7A0}"/>
              </a:ext>
            </a:extLst>
          </p:cNvPr>
          <p:cNvSpPr/>
          <p:nvPr/>
        </p:nvSpPr>
        <p:spPr>
          <a:xfrm>
            <a:off x="461261" y="703603"/>
            <a:ext cx="4704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C000"/>
                </a:solidFill>
              </a:rPr>
              <a:t>CURRENT OPERATIONS</a:t>
            </a:r>
          </a:p>
        </p:txBody>
      </p:sp>
    </p:spTree>
    <p:extLst>
      <p:ext uri="{BB962C8B-B14F-4D97-AF65-F5344CB8AC3E}">
        <p14:creationId xmlns:p14="http://schemas.microsoft.com/office/powerpoint/2010/main" val="53943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69AE4-FB35-450B-8614-A116E016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CCF50-9BDE-48CB-A233-815DD7BD2772}"/>
              </a:ext>
            </a:extLst>
          </p:cNvPr>
          <p:cNvSpPr txBox="1"/>
          <p:nvPr/>
        </p:nvSpPr>
        <p:spPr>
          <a:xfrm>
            <a:off x="5929844" y="1948023"/>
            <a:ext cx="202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 of Broadway: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A5DD18-AE1F-4452-B14B-D3601B43C84A}"/>
              </a:ext>
            </a:extLst>
          </p:cNvPr>
          <p:cNvSpPr txBox="1"/>
          <p:nvPr/>
        </p:nvSpPr>
        <p:spPr>
          <a:xfrm>
            <a:off x="1164484" y="1957047"/>
            <a:ext cx="22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 of Whipple Ave: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E8FC83-83EF-44F6-8E2A-36404051440F}"/>
              </a:ext>
            </a:extLst>
          </p:cNvPr>
          <p:cNvGrpSpPr/>
          <p:nvPr/>
        </p:nvGrpSpPr>
        <p:grpSpPr>
          <a:xfrm>
            <a:off x="4654553" y="2524425"/>
            <a:ext cx="4468001" cy="3794597"/>
            <a:chOff x="3656337" y="2322492"/>
            <a:chExt cx="4918425" cy="4179443"/>
          </a:xfrm>
        </p:grpSpPr>
        <p:pic>
          <p:nvPicPr>
            <p:cNvPr id="5" name="Picture 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03B4A64C-E9EC-4D9A-B738-DE45C8065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72" b="28838"/>
            <a:stretch/>
          </p:blipFill>
          <p:spPr>
            <a:xfrm>
              <a:off x="3656337" y="3732091"/>
              <a:ext cx="4918424" cy="136024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0" name="Picture 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D6A5ABF2-35FA-407F-9748-4A1C011A1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22" b="28588"/>
            <a:stretch/>
          </p:blipFill>
          <p:spPr>
            <a:xfrm>
              <a:off x="3656337" y="5141689"/>
              <a:ext cx="4918423" cy="136024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3" name="Picture 1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1EEF903E-2C83-44EF-A7AE-231E6A96A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43" b="29368"/>
            <a:stretch/>
          </p:blipFill>
          <p:spPr>
            <a:xfrm>
              <a:off x="3656337" y="2322492"/>
              <a:ext cx="4918425" cy="136024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75135CF-AD42-498A-906C-4C98903193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2" b="28588"/>
          <a:stretch/>
        </p:blipFill>
        <p:spPr>
          <a:xfrm>
            <a:off x="73523" y="5082664"/>
            <a:ext cx="4467999" cy="12356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01633-4463-4641-BEED-ECEF48CA9B4D}"/>
              </a:ext>
            </a:extLst>
          </p:cNvPr>
          <p:cNvSpPr txBox="1"/>
          <p:nvPr/>
        </p:nvSpPr>
        <p:spPr>
          <a:xfrm>
            <a:off x="4654553" y="3412491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E04CC-7157-4CA8-B9A3-A3027BBD984D}"/>
              </a:ext>
            </a:extLst>
          </p:cNvPr>
          <p:cNvSpPr txBox="1"/>
          <p:nvPr/>
        </p:nvSpPr>
        <p:spPr>
          <a:xfrm>
            <a:off x="4654552" y="4692293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EC2BB3-BAD4-4041-8C9C-04B94A62D558}"/>
              </a:ext>
            </a:extLst>
          </p:cNvPr>
          <p:cNvSpPr txBox="1"/>
          <p:nvPr/>
        </p:nvSpPr>
        <p:spPr>
          <a:xfrm>
            <a:off x="4654552" y="5994499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 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A4593D-022C-4EA4-AAA7-76D77CD65AE3}"/>
              </a:ext>
            </a:extLst>
          </p:cNvPr>
          <p:cNvCxnSpPr>
            <a:cxnSpLocks/>
          </p:cNvCxnSpPr>
          <p:nvPr/>
        </p:nvCxnSpPr>
        <p:spPr>
          <a:xfrm>
            <a:off x="4591762" y="1948023"/>
            <a:ext cx="0" cy="489981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BC7CF7-0879-452F-9D35-D6FE7AF4A153}"/>
              </a:ext>
            </a:extLst>
          </p:cNvPr>
          <p:cNvCxnSpPr>
            <a:cxnSpLocks/>
          </p:cNvCxnSpPr>
          <p:nvPr/>
        </p:nvCxnSpPr>
        <p:spPr>
          <a:xfrm>
            <a:off x="0" y="2317355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C03DA4-A0B1-4AB4-8E18-32895CA7C9A3}"/>
              </a:ext>
            </a:extLst>
          </p:cNvPr>
          <p:cNvCxnSpPr>
            <a:cxnSpLocks/>
          </p:cNvCxnSpPr>
          <p:nvPr/>
        </p:nvCxnSpPr>
        <p:spPr>
          <a:xfrm>
            <a:off x="-10382" y="1945883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382D08-4693-4C7D-AEE1-F54BAD99D54E}"/>
              </a:ext>
            </a:extLst>
          </p:cNvPr>
          <p:cNvSpPr txBox="1"/>
          <p:nvPr/>
        </p:nvSpPr>
        <p:spPr>
          <a:xfrm>
            <a:off x="73522" y="5994498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60DA29-4334-4E75-9AAE-A9ED059519D2}"/>
              </a:ext>
            </a:extLst>
          </p:cNvPr>
          <p:cNvSpPr/>
          <p:nvPr/>
        </p:nvSpPr>
        <p:spPr>
          <a:xfrm>
            <a:off x="461261" y="703603"/>
            <a:ext cx="4704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C000"/>
                </a:solidFill>
              </a:rPr>
              <a:t>CONTRACT PAVEMENT WORK</a:t>
            </a:r>
          </a:p>
        </p:txBody>
      </p:sp>
    </p:spTree>
    <p:extLst>
      <p:ext uri="{BB962C8B-B14F-4D97-AF65-F5344CB8AC3E}">
        <p14:creationId xmlns:p14="http://schemas.microsoft.com/office/powerpoint/2010/main" val="187358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2D1B7-217D-4C17-8AF2-98FA7B74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94F6D6-073D-4821-9855-D996BE082F52}"/>
              </a:ext>
            </a:extLst>
          </p:cNvPr>
          <p:cNvSpPr/>
          <p:nvPr/>
        </p:nvSpPr>
        <p:spPr>
          <a:xfrm>
            <a:off x="461261" y="703603"/>
            <a:ext cx="4704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C000"/>
                </a:solidFill>
              </a:rPr>
              <a:t>POTHOLE REPAIRS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9A73F-3ED8-4D48-B6E0-01167090ED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b="839"/>
          <a:stretch/>
        </p:blipFill>
        <p:spPr>
          <a:xfrm>
            <a:off x="2791991" y="4013122"/>
            <a:ext cx="3642918" cy="2451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14ABAF-6C66-45CB-9DBC-AE8894EF5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394" y="1470283"/>
            <a:ext cx="3248421" cy="2451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13F6E3-F3AC-4112-B633-221D093F7C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441"/>
          <a:stretch/>
        </p:blipFill>
        <p:spPr>
          <a:xfrm>
            <a:off x="4664949" y="1470283"/>
            <a:ext cx="3248421" cy="24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08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A9E410-F0D2-4803-9FAE-F54EB6D9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46B6B7-0AFF-4A85-A6ED-EEF69A2FBA7F}"/>
              </a:ext>
            </a:extLst>
          </p:cNvPr>
          <p:cNvSpPr/>
          <p:nvPr/>
        </p:nvSpPr>
        <p:spPr>
          <a:xfrm>
            <a:off x="461261" y="703603"/>
            <a:ext cx="4704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C000"/>
                </a:solidFill>
              </a:rPr>
              <a:t>TYPICAL ROADWAY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5EEA-F0C0-42A2-920B-998422BF23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88" y="2177062"/>
            <a:ext cx="7439025" cy="26193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0D0147-6993-4504-A97E-7CDDC52E80CF}"/>
              </a:ext>
            </a:extLst>
          </p:cNvPr>
          <p:cNvSpPr/>
          <p:nvPr/>
        </p:nvSpPr>
        <p:spPr>
          <a:xfrm>
            <a:off x="4206240" y="3542097"/>
            <a:ext cx="721895" cy="587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50FB3-E22E-4AE0-90BE-207B8C534D45}"/>
              </a:ext>
            </a:extLst>
          </p:cNvPr>
          <p:cNvSpPr txBox="1"/>
          <p:nvPr/>
        </p:nvSpPr>
        <p:spPr>
          <a:xfrm>
            <a:off x="723481" y="5130036"/>
            <a:ext cx="2602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Excessive rain has caused washout of the base, which causes potholes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F3794D-8E3D-4EAA-9C29-1214E9893FE1}"/>
              </a:ext>
            </a:extLst>
          </p:cNvPr>
          <p:cNvCxnSpPr>
            <a:stCxn id="4" idx="0"/>
          </p:cNvCxnSpPr>
          <p:nvPr/>
        </p:nvCxnSpPr>
        <p:spPr>
          <a:xfrm flipV="1">
            <a:off x="2024743" y="4009292"/>
            <a:ext cx="2181497" cy="1120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6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C4310CEE1B7B46A280C1E396A775A0" ma:contentTypeVersion="13" ma:contentTypeDescription="Create a new document." ma:contentTypeScope="" ma:versionID="fe7acb90dbf26d031041be3f51b85a80">
  <xsd:schema xmlns:xsd="http://www.w3.org/2001/XMLSchema" xmlns:xs="http://www.w3.org/2001/XMLSchema" xmlns:p="http://schemas.microsoft.com/office/2006/metadata/properties" xmlns:ns3="bf744303-fd7b-44a9-934e-b08eca3b561a" xmlns:ns4="a7174d20-f53f-40c4-9282-17e3ca220f88" targetNamespace="http://schemas.microsoft.com/office/2006/metadata/properties" ma:root="true" ma:fieldsID="bdcbad5b067555e66c2dd7c5ceef9767" ns3:_="" ns4:_="">
    <xsd:import namespace="bf744303-fd7b-44a9-934e-b08eca3b561a"/>
    <xsd:import namespace="a7174d20-f53f-40c4-9282-17e3ca220f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44303-fd7b-44a9-934e-b08eca3b56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74d20-f53f-40c4-9282-17e3ca220f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D3FA1-1D45-4BFD-BB18-38821696D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44303-fd7b-44a9-934e-b08eca3b561a"/>
    <ds:schemaRef ds:uri="a7174d20-f53f-40c4-9282-17e3ca220f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B97DC5-5D36-406A-9A06-8596656135D4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bf744303-fd7b-44a9-934e-b08eca3b561a"/>
    <ds:schemaRef ds:uri="a7174d20-f53f-40c4-9282-17e3ca220f88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B6EB2F-AA94-4CD0-A9C1-100F48BD6C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40421</TotalTime>
  <Words>558</Words>
  <Application>Microsoft Office PowerPoint</Application>
  <PresentationFormat>On-screen Show (4:3)</PresentationFormat>
  <Paragraphs>109</Paragraphs>
  <Slides>20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AECOM Sans XBold</vt:lpstr>
      <vt:lpstr>Arial</vt:lpstr>
      <vt:lpstr>Calibri</vt:lpstr>
      <vt:lpstr>Calibri Light</vt:lpstr>
      <vt:lpstr>CommercialScript BT</vt:lpstr>
      <vt:lpstr>Times New Roman</vt:lpstr>
      <vt:lpstr>Univers LT Std 47 Cn Lt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Caltrans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Perez-Mijares, Marissa@DOT</dc:creator>
  <cp:lastModifiedBy>Van Dominic Ocampo</cp:lastModifiedBy>
  <cp:revision>1715</cp:revision>
  <cp:lastPrinted>2021-07-26T20:41:04Z</cp:lastPrinted>
  <dcterms:created xsi:type="dcterms:W3CDTF">2017-05-26T23:06:27Z</dcterms:created>
  <dcterms:modified xsi:type="dcterms:W3CDTF">2023-01-26T07:14:22Z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0x01010091C4310CEE1B7B46A280C1E396A775A0</vt:lpwstr>
  </property>
</Properties>
</file>