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67" r:id="rId5"/>
    <p:sldId id="260" r:id="rId6"/>
    <p:sldId id="261" r:id="rId7"/>
    <p:sldId id="262" r:id="rId8"/>
    <p:sldId id="263" r:id="rId9"/>
    <p:sldId id="264" r:id="rId10"/>
    <p:sldId id="265" r:id="rId11"/>
    <p:sldId id="266" r:id="rId12"/>
  </p:sldIdLst>
  <p:sldSz cx="18288000" cy="10287000"/>
  <p:notesSz cx="6858000" cy="9144000"/>
  <p:embeddedFontLst>
    <p:embeddedFont>
      <p:font typeface="Calibri" panose="020F0502020204030204" pitchFamily="34" charset="0"/>
      <p:regular r:id="rId14"/>
      <p:bold r:id="rId15"/>
      <p:italic r:id="rId16"/>
      <p:boldItalic r:id="rId17"/>
    </p:embeddedFont>
    <p:embeddedFont>
      <p:font typeface="Lato" panose="020F0502020204030203" pitchFamily="34" charset="0"/>
      <p:regular r:id="rId18"/>
      <p:bold r:id="rId19"/>
      <p:italic r:id="rId20"/>
      <p:boldItalic r:id="rId21"/>
    </p:embeddedFont>
    <p:embeddedFont>
      <p:font typeface="Montserrat ExtraBold" panose="00000900000000000000" pitchFamily="2" charset="0"/>
      <p:bold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gWcTx6mrmHxeORjojjg/Lg7ADw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4A53A3-EEF2-43B2-89FD-22395D01930D}">
  <a:tblStyle styleId="{9F4A53A3-EEF2-43B2-89FD-22395D01930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CF5123DA-B18E-4F22-8916-7DCF93D3133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268"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Calibri"/>
              <a:buChar char="-"/>
            </a:pPr>
            <a:r>
              <a:rPr lang="en-US"/>
              <a:t>Kim introduce project. ex. The Equity Framework will support C/CAG’s efforts to ensure current and future C/CAG programs and processes address all potential opportunities to improve the equity and opportunity in communities served in San Mateo County. </a:t>
            </a:r>
            <a:endParaRPr/>
          </a:p>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7b4de38d38_2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g27b4de38d38_2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a:p>
        </p:txBody>
      </p:sp>
      <p:sp>
        <p:nvSpPr>
          <p:cNvPr id="281" name="Google Shape;281;g27b4de38d38_2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Calibri"/>
              <a:buChar char="-"/>
            </a:pPr>
            <a:r>
              <a:rPr lang="en-US"/>
              <a:t>Kim share topics to be covered in today’s presentation. </a:t>
            </a:r>
            <a:endParaRPr/>
          </a:p>
          <a:p>
            <a:pPr marL="457200" lvl="0" indent="-304800" algn="l" rtl="0">
              <a:spcBef>
                <a:spcPts val="0"/>
              </a:spcBef>
              <a:spcAft>
                <a:spcPts val="0"/>
              </a:spcAft>
              <a:buClr>
                <a:schemeClr val="dk1"/>
              </a:buClr>
              <a:buSzPts val="1200"/>
              <a:buFont typeface="Calibri"/>
              <a:buChar char="-"/>
            </a:pPr>
            <a:r>
              <a:rPr lang="en-US"/>
              <a:t>Today we’ll be sharing progress on the Framework Development Project, providing a reminder of the key report elements, and discussing the Equity Framework Action Plan. </a:t>
            </a:r>
            <a:endParaRPr/>
          </a:p>
          <a:p>
            <a:pPr marL="0" lvl="0" indent="0" algn="l" rtl="0">
              <a:spcBef>
                <a:spcPts val="0"/>
              </a:spcBef>
              <a:spcAft>
                <a:spcPts val="0"/>
              </a:spcAft>
              <a:buNone/>
            </a:pPr>
            <a:endParaRPr/>
          </a:p>
        </p:txBody>
      </p:sp>
      <p:sp>
        <p:nvSpPr>
          <p:cNvPr id="102" name="Google Shape;10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7baf01e69d_0_2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27baf01e69d_0_2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Calibri"/>
              <a:buChar char="-"/>
            </a:pPr>
            <a:r>
              <a:rPr lang="en-US"/>
              <a:t>There are four phases of the project</a:t>
            </a:r>
            <a:endParaRPr/>
          </a:p>
          <a:p>
            <a:pPr marL="628650" lvl="1" indent="-171450" algn="l" rtl="0">
              <a:spcBef>
                <a:spcPts val="0"/>
              </a:spcBef>
              <a:spcAft>
                <a:spcPts val="0"/>
              </a:spcAft>
              <a:buClr>
                <a:schemeClr val="dk1"/>
              </a:buClr>
              <a:buSzPts val="1200"/>
              <a:buFont typeface="Calibri"/>
              <a:buChar char="-"/>
            </a:pPr>
            <a:r>
              <a:rPr lang="en-US"/>
              <a:t>Phase I consisted of: </a:t>
            </a:r>
            <a:endParaRPr/>
          </a:p>
          <a:p>
            <a:pPr marL="1085850" lvl="2" indent="-171450" algn="l" rtl="0">
              <a:spcBef>
                <a:spcPts val="0"/>
              </a:spcBef>
              <a:spcAft>
                <a:spcPts val="0"/>
              </a:spcAft>
              <a:buClr>
                <a:schemeClr val="dk1"/>
              </a:buClr>
              <a:buSzPts val="1200"/>
              <a:buFont typeface="Calibri"/>
              <a:buChar char="-"/>
            </a:pPr>
            <a:r>
              <a:rPr lang="en-US"/>
              <a:t>Identifying and recruiting a core CBO partner, PCRC, to assist with CBO and community engagement + four additional CBO’s to provide subgrants to in order to obtain EFA community perspective through CWG meetings and focus groups.</a:t>
            </a:r>
            <a:endParaRPr/>
          </a:p>
          <a:p>
            <a:pPr marL="1085850" lvl="2" indent="-171450" algn="l" rtl="0">
              <a:spcBef>
                <a:spcPts val="0"/>
              </a:spcBef>
              <a:spcAft>
                <a:spcPts val="0"/>
              </a:spcAft>
              <a:buClr>
                <a:schemeClr val="dk1"/>
              </a:buClr>
              <a:buSzPts val="1200"/>
              <a:buFont typeface="Calibri"/>
              <a:buChar char="-"/>
            </a:pPr>
            <a:r>
              <a:rPr lang="en-US"/>
              <a:t>We also brought together SMC agencies through Agency Partner meetings to share resources and input into the process</a:t>
            </a:r>
            <a:endParaRPr/>
          </a:p>
          <a:p>
            <a:pPr marL="1085850" lvl="2" indent="-171450" algn="l" rtl="0">
              <a:spcBef>
                <a:spcPts val="0"/>
              </a:spcBef>
              <a:spcAft>
                <a:spcPts val="0"/>
              </a:spcAft>
              <a:buClr>
                <a:schemeClr val="dk1"/>
              </a:buClr>
              <a:buSzPts val="1200"/>
              <a:buFont typeface="Calibri"/>
              <a:buChar char="-"/>
            </a:pPr>
            <a:r>
              <a:rPr lang="en-US"/>
              <a:t>Based on research and input received, developed a Draft Equity Definition, Historical Perspective, &amp; Equity Connections memo</a:t>
            </a:r>
            <a:endParaRPr/>
          </a:p>
          <a:p>
            <a:pPr marL="628650" lvl="1" indent="-171450" algn="l" rtl="0">
              <a:spcBef>
                <a:spcPts val="0"/>
              </a:spcBef>
              <a:spcAft>
                <a:spcPts val="0"/>
              </a:spcAft>
              <a:buClr>
                <a:schemeClr val="dk1"/>
              </a:buClr>
              <a:buSzPts val="1200"/>
              <a:buFont typeface="Calibri"/>
              <a:buChar char="-"/>
            </a:pPr>
            <a:r>
              <a:rPr lang="en-US"/>
              <a:t>Phase II: Identification of equity indicators, mapping EFA’s, and producing an existing conditions analysis. </a:t>
            </a:r>
            <a:endParaRPr/>
          </a:p>
          <a:p>
            <a:pPr marL="628650" lvl="1" indent="-171450" algn="l" rtl="0">
              <a:spcBef>
                <a:spcPts val="0"/>
              </a:spcBef>
              <a:spcAft>
                <a:spcPts val="0"/>
              </a:spcAft>
              <a:buClr>
                <a:schemeClr val="dk1"/>
              </a:buClr>
              <a:buSzPts val="1200"/>
              <a:buFont typeface="Calibri"/>
              <a:buChar char="-"/>
            </a:pPr>
            <a:r>
              <a:rPr lang="en-US"/>
              <a:t>Phase III: Internal and external review of programs, projects, policies, and practices, along with delineating C/CAG’s role in equity in the context of its mission and scope</a:t>
            </a:r>
            <a:endParaRPr/>
          </a:p>
          <a:p>
            <a:pPr marL="628650" lvl="1" indent="-171450" algn="l" rtl="0">
              <a:spcBef>
                <a:spcPts val="0"/>
              </a:spcBef>
              <a:spcAft>
                <a:spcPts val="0"/>
              </a:spcAft>
              <a:buClr>
                <a:schemeClr val="dk1"/>
              </a:buClr>
              <a:buSzPts val="1200"/>
              <a:buFont typeface="Calibri"/>
              <a:buChar char="-"/>
            </a:pPr>
            <a:r>
              <a:rPr lang="en-US"/>
              <a:t>Phase IV: Brings together everything we’ve learned and produces a final reports and the overall framework, which will include recommended actions. </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US"/>
              <a:t>Kim to pass on &amp; introduce Chris. </a:t>
            </a:r>
            <a:endParaRPr/>
          </a:p>
        </p:txBody>
      </p:sp>
      <p:sp>
        <p:nvSpPr>
          <p:cNvPr id="126" name="Google Shape;126;g27baf01e69d_0_2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7baf01e69d_0_3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g27baf01e69d_0_3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39700" lvl="0" indent="0" algn="l" rtl="0">
              <a:spcBef>
                <a:spcPts val="0"/>
              </a:spcBef>
              <a:spcAft>
                <a:spcPts val="0"/>
              </a:spcAft>
              <a:buSzPts val="1400"/>
              <a:buNone/>
            </a:pPr>
            <a:endParaRPr dirty="0"/>
          </a:p>
        </p:txBody>
      </p:sp>
      <p:sp>
        <p:nvSpPr>
          <p:cNvPr id="165" name="Google Shape;165;g27baf01e69d_0_3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637222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7baf01e69d_0_3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g27baf01e69d_0_3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39700" lvl="0" indent="0" algn="l" rtl="0">
              <a:spcBef>
                <a:spcPts val="0"/>
              </a:spcBef>
              <a:spcAft>
                <a:spcPts val="0"/>
              </a:spcAft>
              <a:buSzPts val="1400"/>
              <a:buNone/>
            </a:pPr>
            <a:endParaRPr dirty="0"/>
          </a:p>
        </p:txBody>
      </p:sp>
      <p:sp>
        <p:nvSpPr>
          <p:cNvPr id="165" name="Google Shape;165;g27baf01e69d_0_3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en-US"/>
              <a:t>Before we go into further detail about the Action Plan, we thought we’d remind you of the proposed Equity Framework Report Structure: </a:t>
            </a:r>
            <a:endParaRPr/>
          </a:p>
          <a:p>
            <a:pPr marL="914400" lvl="1" indent="-317500" algn="l" rtl="0">
              <a:lnSpc>
                <a:spcPct val="100000"/>
              </a:lnSpc>
              <a:spcBef>
                <a:spcPts val="0"/>
              </a:spcBef>
              <a:spcAft>
                <a:spcPts val="0"/>
              </a:spcAft>
              <a:buSzPts val="1400"/>
              <a:buChar char="○"/>
            </a:pPr>
            <a:r>
              <a:rPr lang="en-US"/>
              <a:t>Executive Summary</a:t>
            </a:r>
            <a:endParaRPr/>
          </a:p>
          <a:p>
            <a:pPr marL="914400" lvl="1" indent="-317500" algn="l" rtl="0">
              <a:lnSpc>
                <a:spcPct val="100000"/>
              </a:lnSpc>
              <a:spcBef>
                <a:spcPts val="0"/>
              </a:spcBef>
              <a:spcAft>
                <a:spcPts val="0"/>
              </a:spcAft>
              <a:buSzPts val="1400"/>
              <a:buChar char="○"/>
            </a:pPr>
            <a:r>
              <a:rPr lang="en-US"/>
              <a:t>SMC Community Context</a:t>
            </a:r>
            <a:endParaRPr/>
          </a:p>
          <a:p>
            <a:pPr marL="1371600" lvl="2" indent="-317500" algn="l" rtl="0">
              <a:lnSpc>
                <a:spcPct val="100000"/>
              </a:lnSpc>
              <a:spcBef>
                <a:spcPts val="0"/>
              </a:spcBef>
              <a:spcAft>
                <a:spcPts val="0"/>
              </a:spcAft>
              <a:buSzPts val="1400"/>
              <a:buChar char="■"/>
            </a:pPr>
            <a:r>
              <a:rPr lang="en-US"/>
              <a:t>History</a:t>
            </a:r>
            <a:endParaRPr/>
          </a:p>
          <a:p>
            <a:pPr marL="1371600" lvl="2" indent="-317500" algn="l" rtl="0">
              <a:lnSpc>
                <a:spcPct val="100000"/>
              </a:lnSpc>
              <a:spcBef>
                <a:spcPts val="0"/>
              </a:spcBef>
              <a:spcAft>
                <a:spcPts val="0"/>
              </a:spcAft>
              <a:buSzPts val="1400"/>
              <a:buChar char="■"/>
            </a:pPr>
            <a:r>
              <a:rPr lang="en-US"/>
              <a:t>Geography</a:t>
            </a:r>
            <a:endParaRPr/>
          </a:p>
          <a:p>
            <a:pPr marL="1371600" lvl="2" indent="-317500" algn="l" rtl="0">
              <a:lnSpc>
                <a:spcPct val="100000"/>
              </a:lnSpc>
              <a:spcBef>
                <a:spcPts val="0"/>
              </a:spcBef>
              <a:spcAft>
                <a:spcPts val="0"/>
              </a:spcAft>
              <a:buSzPts val="1400"/>
              <a:buChar char="■"/>
            </a:pPr>
            <a:r>
              <a:rPr lang="en-US"/>
              <a:t>Existing conditions</a:t>
            </a:r>
            <a:endParaRPr/>
          </a:p>
          <a:p>
            <a:pPr marL="914400" lvl="1" indent="-317500" algn="l" rtl="0">
              <a:lnSpc>
                <a:spcPct val="100000"/>
              </a:lnSpc>
              <a:spcBef>
                <a:spcPts val="0"/>
              </a:spcBef>
              <a:spcAft>
                <a:spcPts val="0"/>
              </a:spcAft>
              <a:buSzPts val="1400"/>
              <a:buChar char="○"/>
            </a:pPr>
            <a:r>
              <a:rPr lang="en-US"/>
              <a:t>Agency Context</a:t>
            </a:r>
            <a:endParaRPr/>
          </a:p>
          <a:p>
            <a:pPr marL="1371600" lvl="2" indent="-317500" algn="l" rtl="0">
              <a:lnSpc>
                <a:spcPct val="100000"/>
              </a:lnSpc>
              <a:spcBef>
                <a:spcPts val="0"/>
              </a:spcBef>
              <a:spcAft>
                <a:spcPts val="0"/>
              </a:spcAft>
              <a:buClr>
                <a:schemeClr val="dk1"/>
              </a:buClr>
              <a:buSzPts val="1400"/>
              <a:buChar char="■"/>
            </a:pPr>
            <a:r>
              <a:rPr lang="en-US"/>
              <a:t>C/CAG Role</a:t>
            </a:r>
            <a:endParaRPr/>
          </a:p>
          <a:p>
            <a:pPr marL="1371600" lvl="2" indent="-317500" algn="l" rtl="0">
              <a:lnSpc>
                <a:spcPct val="100000"/>
              </a:lnSpc>
              <a:spcBef>
                <a:spcPts val="0"/>
              </a:spcBef>
              <a:spcAft>
                <a:spcPts val="0"/>
              </a:spcAft>
              <a:buSzPts val="1400"/>
              <a:buChar char="■"/>
            </a:pPr>
            <a:r>
              <a:rPr lang="en-US"/>
              <a:t>Equity connections with C/CAG program areas</a:t>
            </a:r>
            <a:endParaRPr/>
          </a:p>
          <a:p>
            <a:pPr marL="1371600" lvl="2" indent="-317500" algn="l" rtl="0">
              <a:lnSpc>
                <a:spcPct val="100000"/>
              </a:lnSpc>
              <a:spcBef>
                <a:spcPts val="0"/>
              </a:spcBef>
              <a:spcAft>
                <a:spcPts val="0"/>
              </a:spcAft>
              <a:buSzPts val="1400"/>
              <a:buChar char="■"/>
            </a:pPr>
            <a:r>
              <a:rPr lang="en-US"/>
              <a:t>Internal review</a:t>
            </a:r>
            <a:endParaRPr/>
          </a:p>
          <a:p>
            <a:pPr marL="914400" lvl="1" indent="-317500" algn="l" rtl="0">
              <a:lnSpc>
                <a:spcPct val="100000"/>
              </a:lnSpc>
              <a:spcBef>
                <a:spcPts val="0"/>
              </a:spcBef>
              <a:spcAft>
                <a:spcPts val="0"/>
              </a:spcAft>
              <a:buSzPts val="1400"/>
              <a:buChar char="○"/>
            </a:pPr>
            <a:r>
              <a:rPr lang="en-US"/>
              <a:t>Equity Commitments &amp; Approach</a:t>
            </a:r>
            <a:endParaRPr/>
          </a:p>
          <a:p>
            <a:pPr marL="1371600" lvl="2" indent="-317500" algn="l" rtl="0">
              <a:lnSpc>
                <a:spcPct val="100000"/>
              </a:lnSpc>
              <a:spcBef>
                <a:spcPts val="0"/>
              </a:spcBef>
              <a:spcAft>
                <a:spcPts val="0"/>
              </a:spcAft>
              <a:buSzPts val="1400"/>
              <a:buChar char="■"/>
            </a:pPr>
            <a:r>
              <a:rPr lang="en-US"/>
              <a:t>Equity Definition</a:t>
            </a:r>
            <a:endParaRPr/>
          </a:p>
          <a:p>
            <a:pPr marL="1371600" lvl="2" indent="-317500" algn="l" rtl="0">
              <a:lnSpc>
                <a:spcPct val="100000"/>
              </a:lnSpc>
              <a:spcBef>
                <a:spcPts val="0"/>
              </a:spcBef>
              <a:spcAft>
                <a:spcPts val="0"/>
              </a:spcAft>
              <a:buSzPts val="1400"/>
              <a:buChar char="■"/>
            </a:pPr>
            <a:r>
              <a:rPr lang="en-US"/>
              <a:t>Commitment</a:t>
            </a:r>
            <a:endParaRPr/>
          </a:p>
          <a:p>
            <a:pPr marL="1371600" lvl="2" indent="-317500" algn="l" rtl="0">
              <a:lnSpc>
                <a:spcPct val="100000"/>
              </a:lnSpc>
              <a:spcBef>
                <a:spcPts val="0"/>
              </a:spcBef>
              <a:spcAft>
                <a:spcPts val="0"/>
              </a:spcAft>
              <a:buSzPts val="1400"/>
              <a:buChar char="■"/>
            </a:pPr>
            <a:r>
              <a:rPr lang="en-US"/>
              <a:t>Goals &amp; Outcomes</a:t>
            </a:r>
            <a:endParaRPr/>
          </a:p>
          <a:p>
            <a:pPr marL="1371600" lvl="2" indent="-317500" algn="l" rtl="0">
              <a:lnSpc>
                <a:spcPct val="100000"/>
              </a:lnSpc>
              <a:spcBef>
                <a:spcPts val="0"/>
              </a:spcBef>
              <a:spcAft>
                <a:spcPts val="0"/>
              </a:spcAft>
              <a:buSzPts val="1400"/>
              <a:buChar char="■"/>
            </a:pPr>
            <a:r>
              <a:rPr lang="en-US"/>
              <a:t>Procedural approach for projects, programs, projects, and funding calls</a:t>
            </a:r>
            <a:endParaRPr/>
          </a:p>
          <a:p>
            <a:pPr marL="1371600" lvl="2" indent="-317500" algn="l" rtl="0">
              <a:lnSpc>
                <a:spcPct val="100000"/>
              </a:lnSpc>
              <a:spcBef>
                <a:spcPts val="0"/>
              </a:spcBef>
              <a:spcAft>
                <a:spcPts val="0"/>
              </a:spcAft>
              <a:buSzPts val="1400"/>
              <a:buChar char="■"/>
            </a:pPr>
            <a:r>
              <a:rPr lang="en-US"/>
              <a:t>Action Plan</a:t>
            </a:r>
            <a:endParaRPr/>
          </a:p>
          <a:p>
            <a:pPr marL="914400" lvl="1" indent="-317500" algn="l" rtl="0">
              <a:lnSpc>
                <a:spcPct val="100000"/>
              </a:lnSpc>
              <a:spcBef>
                <a:spcPts val="0"/>
              </a:spcBef>
              <a:spcAft>
                <a:spcPts val="0"/>
              </a:spcAft>
              <a:buSzPts val="1400"/>
              <a:buChar char="○"/>
            </a:pPr>
            <a:r>
              <a:rPr lang="en-US"/>
              <a:t>Appendices</a:t>
            </a:r>
            <a:endParaRPr/>
          </a:p>
          <a:p>
            <a:pPr marL="1371600" lvl="2" indent="-317500" algn="l" rtl="0">
              <a:lnSpc>
                <a:spcPct val="100000"/>
              </a:lnSpc>
              <a:spcBef>
                <a:spcPts val="0"/>
              </a:spcBef>
              <a:spcAft>
                <a:spcPts val="0"/>
              </a:spcAft>
              <a:buSzPts val="1400"/>
              <a:buChar char="■"/>
            </a:pPr>
            <a:r>
              <a:rPr lang="en-US"/>
              <a:t>Tool: Equity Evaluation Review</a:t>
            </a:r>
            <a:endParaRPr/>
          </a:p>
          <a:p>
            <a:pPr marL="1371600" lvl="2" indent="-317500" algn="l" rtl="0">
              <a:lnSpc>
                <a:spcPct val="100000"/>
              </a:lnSpc>
              <a:spcBef>
                <a:spcPts val="0"/>
              </a:spcBef>
              <a:spcAft>
                <a:spcPts val="0"/>
              </a:spcAft>
              <a:buSzPts val="1400"/>
              <a:buChar char="■"/>
            </a:pPr>
            <a:r>
              <a:rPr lang="en-US"/>
              <a:t>Full historical perspective</a:t>
            </a:r>
            <a:endParaRPr/>
          </a:p>
          <a:p>
            <a:pPr marL="1371600" lvl="2" indent="-317500" algn="l" rtl="0">
              <a:lnSpc>
                <a:spcPct val="100000"/>
              </a:lnSpc>
              <a:spcBef>
                <a:spcPts val="0"/>
              </a:spcBef>
              <a:spcAft>
                <a:spcPts val="0"/>
              </a:spcAft>
              <a:buSzPts val="1400"/>
              <a:buChar char="■"/>
            </a:pPr>
            <a:r>
              <a:rPr lang="en-US"/>
              <a:t>External review summary</a:t>
            </a:r>
            <a:endParaRPr/>
          </a:p>
          <a:p>
            <a:pPr marL="1371600" lvl="2" indent="-317500" algn="l" rtl="0">
              <a:lnSpc>
                <a:spcPct val="100000"/>
              </a:lnSpc>
              <a:spcBef>
                <a:spcPts val="0"/>
              </a:spcBef>
              <a:spcAft>
                <a:spcPts val="0"/>
              </a:spcAft>
              <a:buSzPts val="1400"/>
              <a:buChar char="■"/>
            </a:pPr>
            <a:r>
              <a:rPr lang="en-US"/>
              <a:t>Summary of CBO &amp; Agency Partner Input</a:t>
            </a:r>
            <a:endParaRPr/>
          </a:p>
        </p:txBody>
      </p:sp>
      <p:sp>
        <p:nvSpPr>
          <p:cNvPr id="175" name="Google Shape;17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7baf01e69d_0_4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r>
              <a:rPr lang="en-US"/>
              <a:t>As already noted, the consultant team worked closely with staff to developed a set of goals and associated outcomes that fall under four categories. These then led to proposed Actions or interventions for staff to further embed equity in their work and that of the agency. </a:t>
            </a:r>
            <a:endParaRPr/>
          </a:p>
          <a:p>
            <a:pPr marL="457200" lvl="0" indent="-317500" algn="l" rtl="0">
              <a:spcBef>
                <a:spcPts val="0"/>
              </a:spcBef>
              <a:spcAft>
                <a:spcPts val="0"/>
              </a:spcAft>
              <a:buClr>
                <a:schemeClr val="dk1"/>
              </a:buClr>
              <a:buSzPts val="1400"/>
              <a:buChar char="•"/>
            </a:pPr>
            <a:r>
              <a:rPr lang="en-US"/>
              <a:t>After obtaining input from the Ad-Hoc Committee and Agency &amp; Community Partners to further refine the actions, the project team, led by C/CAG staff, proposed a set of categories: Indicators, Reporting, Timeline, Fiscal Impact, and Status for each Action. </a:t>
            </a:r>
            <a:endParaRPr/>
          </a:p>
          <a:p>
            <a:pPr marL="457200" lvl="0" indent="-317500" algn="l" rtl="0">
              <a:spcBef>
                <a:spcPts val="0"/>
              </a:spcBef>
              <a:spcAft>
                <a:spcPts val="0"/>
              </a:spcAft>
              <a:buClr>
                <a:schemeClr val="dk1"/>
              </a:buClr>
              <a:buSzPts val="1400"/>
              <a:buChar char="•"/>
            </a:pPr>
            <a:r>
              <a:rPr lang="en-US"/>
              <a:t>We’re eager to obtain your feedback on the Goals, Outcomes, and especially the Actions. We also welcome any questions or preferences for the associated implementation elements (reporting, fiscal impact, etc). </a:t>
            </a:r>
            <a:endParaRPr/>
          </a:p>
          <a:p>
            <a:pPr marL="457200" lvl="0" indent="-317500" algn="l" rtl="0">
              <a:spcBef>
                <a:spcPts val="0"/>
              </a:spcBef>
              <a:spcAft>
                <a:spcPts val="0"/>
              </a:spcAft>
              <a:buClr>
                <a:schemeClr val="dk1"/>
              </a:buClr>
              <a:buSzPts val="1400"/>
              <a:buChar char="•"/>
            </a:pPr>
            <a:r>
              <a:rPr lang="en-US"/>
              <a:t>Due in part to the fact that there are 36 Actions to consider, today we’ll only be presenting one action for each of the 8 goals as examples of the types of actions that are presented in the Action Plan, however we are interested in any feedback you have on the list of 36 in the packet, which we can project on the screen if you’d like. </a:t>
            </a:r>
            <a:endParaRPr/>
          </a:p>
          <a:p>
            <a:pPr marL="0" lvl="0" indent="0" algn="l" rtl="0">
              <a:lnSpc>
                <a:spcPct val="100000"/>
              </a:lnSpc>
              <a:spcBef>
                <a:spcPts val="0"/>
              </a:spcBef>
              <a:spcAft>
                <a:spcPts val="0"/>
              </a:spcAft>
              <a:buSzPts val="1400"/>
              <a:buNone/>
            </a:pPr>
            <a:endParaRPr/>
          </a:p>
        </p:txBody>
      </p:sp>
      <p:sp>
        <p:nvSpPr>
          <p:cNvPr id="207" name="Google Shape;207;g27baf01e69d_0_4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a:p>
        </p:txBody>
      </p:sp>
      <p:sp>
        <p:nvSpPr>
          <p:cNvPr id="251" name="Google Shape;251;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42832e524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g242832e524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a:p>
        </p:txBody>
      </p:sp>
      <p:sp>
        <p:nvSpPr>
          <p:cNvPr id="266" name="Google Shape;266;g242832e524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3"/>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3"/>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3"/>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2"/>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2"/>
          <p:cNvSpPr txBox="1">
            <a:spLocks noGrp="1"/>
          </p:cNvSpPr>
          <p:nvPr>
            <p:ph type="body" idx="1"/>
          </p:nvPr>
        </p:nvSpPr>
        <p:spPr>
          <a:xfrm rot="5400000">
            <a:off x="5880497" y="-1884758"/>
            <a:ext cx="6527007" cy="1577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5" name="Google Shape;75;p42"/>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2"/>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2"/>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3"/>
          <p:cNvSpPr txBox="1">
            <a:spLocks noGrp="1"/>
          </p:cNvSpPr>
          <p:nvPr>
            <p:ph type="title"/>
          </p:nvPr>
        </p:nvSpPr>
        <p:spPr>
          <a:xfrm rot="5400000">
            <a:off x="10700147" y="2934892"/>
            <a:ext cx="8717757" cy="39433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3"/>
          <p:cNvSpPr txBox="1">
            <a:spLocks noGrp="1"/>
          </p:cNvSpPr>
          <p:nvPr>
            <p:ph type="body" idx="1"/>
          </p:nvPr>
        </p:nvSpPr>
        <p:spPr>
          <a:xfrm rot="5400000">
            <a:off x="2699146" y="-894158"/>
            <a:ext cx="8717757" cy="116014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1" name="Google Shape;81;p43"/>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3"/>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3"/>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5"/>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5"/>
          <p:cNvSpPr txBox="1">
            <a:spLocks noGrp="1"/>
          </p:cNvSpPr>
          <p:nvPr>
            <p:ph type="body" idx="1"/>
          </p:nvPr>
        </p:nvSpPr>
        <p:spPr>
          <a:xfrm>
            <a:off x="1257300" y="2738438"/>
            <a:ext cx="15773400" cy="65270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2" name="Google Shape;22;p35"/>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5"/>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5"/>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34"/>
          <p:cNvSpPr txBox="1">
            <a:spLocks noGrp="1"/>
          </p:cNvSpPr>
          <p:nvPr>
            <p:ph type="title"/>
          </p:nvPr>
        </p:nvSpPr>
        <p:spPr>
          <a:xfrm>
            <a:off x="1247775" y="2564608"/>
            <a:ext cx="15773400" cy="427910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9000"/>
              <a:buFont typeface="Calibri"/>
              <a:buNone/>
              <a:defRPr sz="9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4"/>
          <p:cNvSpPr txBox="1">
            <a:spLocks noGrp="1"/>
          </p:cNvSpPr>
          <p:nvPr>
            <p:ph type="body" idx="1"/>
          </p:nvPr>
        </p:nvSpPr>
        <p:spPr>
          <a:xfrm>
            <a:off x="1247775" y="6884195"/>
            <a:ext cx="15773400" cy="225028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888888"/>
              </a:buClr>
              <a:buSzPts val="3600"/>
              <a:buNone/>
              <a:defRPr sz="3600">
                <a:solidFill>
                  <a:srgbClr val="888888"/>
                </a:solidFill>
              </a:defRPr>
            </a:lvl1pPr>
            <a:lvl2pPr marL="914400" lvl="1" indent="-228600" algn="l">
              <a:lnSpc>
                <a:spcPct val="90000"/>
              </a:lnSpc>
              <a:spcBef>
                <a:spcPts val="750"/>
              </a:spcBef>
              <a:spcAft>
                <a:spcPts val="0"/>
              </a:spcAft>
              <a:buClr>
                <a:srgbClr val="888888"/>
              </a:buClr>
              <a:buSzPts val="3000"/>
              <a:buNone/>
              <a:defRPr sz="3000">
                <a:solidFill>
                  <a:srgbClr val="888888"/>
                </a:solidFill>
              </a:defRPr>
            </a:lvl2pPr>
            <a:lvl3pPr marL="1371600" lvl="2" indent="-228600" algn="l">
              <a:lnSpc>
                <a:spcPct val="90000"/>
              </a:lnSpc>
              <a:spcBef>
                <a:spcPts val="750"/>
              </a:spcBef>
              <a:spcAft>
                <a:spcPts val="0"/>
              </a:spcAft>
              <a:buClr>
                <a:srgbClr val="888888"/>
              </a:buClr>
              <a:buSzPts val="2700"/>
              <a:buNone/>
              <a:defRPr sz="2700">
                <a:solidFill>
                  <a:srgbClr val="888888"/>
                </a:solidFill>
              </a:defRPr>
            </a:lvl3pPr>
            <a:lvl4pPr marL="1828800" lvl="3" indent="-228600" algn="l">
              <a:lnSpc>
                <a:spcPct val="90000"/>
              </a:lnSpc>
              <a:spcBef>
                <a:spcPts val="750"/>
              </a:spcBef>
              <a:spcAft>
                <a:spcPts val="0"/>
              </a:spcAft>
              <a:buClr>
                <a:srgbClr val="888888"/>
              </a:buClr>
              <a:buSzPts val="2400"/>
              <a:buNone/>
              <a:defRPr sz="2400">
                <a:solidFill>
                  <a:srgbClr val="888888"/>
                </a:solidFill>
              </a:defRPr>
            </a:lvl4pPr>
            <a:lvl5pPr marL="2286000" lvl="4" indent="-228600" algn="l">
              <a:lnSpc>
                <a:spcPct val="90000"/>
              </a:lnSpc>
              <a:spcBef>
                <a:spcPts val="750"/>
              </a:spcBef>
              <a:spcAft>
                <a:spcPts val="0"/>
              </a:spcAft>
              <a:buClr>
                <a:srgbClr val="888888"/>
              </a:buClr>
              <a:buSzPts val="2400"/>
              <a:buNone/>
              <a:defRPr sz="2400">
                <a:solidFill>
                  <a:srgbClr val="888888"/>
                </a:solidFill>
              </a:defRPr>
            </a:lvl5pPr>
            <a:lvl6pPr marL="2743200" lvl="5" indent="-228600" algn="l">
              <a:lnSpc>
                <a:spcPct val="90000"/>
              </a:lnSpc>
              <a:spcBef>
                <a:spcPts val="750"/>
              </a:spcBef>
              <a:spcAft>
                <a:spcPts val="0"/>
              </a:spcAft>
              <a:buClr>
                <a:srgbClr val="888888"/>
              </a:buClr>
              <a:buSzPts val="2400"/>
              <a:buNone/>
              <a:defRPr sz="2400">
                <a:solidFill>
                  <a:srgbClr val="888888"/>
                </a:solidFill>
              </a:defRPr>
            </a:lvl6pPr>
            <a:lvl7pPr marL="3200400" lvl="6" indent="-228600" algn="l">
              <a:lnSpc>
                <a:spcPct val="90000"/>
              </a:lnSpc>
              <a:spcBef>
                <a:spcPts val="750"/>
              </a:spcBef>
              <a:spcAft>
                <a:spcPts val="0"/>
              </a:spcAft>
              <a:buClr>
                <a:srgbClr val="888888"/>
              </a:buClr>
              <a:buSzPts val="2400"/>
              <a:buNone/>
              <a:defRPr sz="2400">
                <a:solidFill>
                  <a:srgbClr val="888888"/>
                </a:solidFill>
              </a:defRPr>
            </a:lvl7pPr>
            <a:lvl8pPr marL="3657600" lvl="7" indent="-228600" algn="l">
              <a:lnSpc>
                <a:spcPct val="90000"/>
              </a:lnSpc>
              <a:spcBef>
                <a:spcPts val="750"/>
              </a:spcBef>
              <a:spcAft>
                <a:spcPts val="0"/>
              </a:spcAft>
              <a:buClr>
                <a:srgbClr val="888888"/>
              </a:buClr>
              <a:buSzPts val="2400"/>
              <a:buNone/>
              <a:defRPr sz="2400">
                <a:solidFill>
                  <a:srgbClr val="888888"/>
                </a:solidFill>
              </a:defRPr>
            </a:lvl8pPr>
            <a:lvl9pPr marL="4114800" lvl="8" indent="-228600" algn="l">
              <a:lnSpc>
                <a:spcPct val="90000"/>
              </a:lnSpc>
              <a:spcBef>
                <a:spcPts val="750"/>
              </a:spcBef>
              <a:spcAft>
                <a:spcPts val="0"/>
              </a:spcAft>
              <a:buClr>
                <a:srgbClr val="888888"/>
              </a:buClr>
              <a:buSzPts val="2400"/>
              <a:buNone/>
              <a:defRPr sz="2400">
                <a:solidFill>
                  <a:srgbClr val="888888"/>
                </a:solidFill>
              </a:defRPr>
            </a:lvl9pPr>
          </a:lstStyle>
          <a:p>
            <a:endParaRPr/>
          </a:p>
        </p:txBody>
      </p:sp>
      <p:sp>
        <p:nvSpPr>
          <p:cNvPr id="28" name="Google Shape;28;p34"/>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4"/>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
        <p:cNvGrpSpPr/>
        <p:nvPr/>
      </p:nvGrpSpPr>
      <p:grpSpPr>
        <a:xfrm>
          <a:off x="0" y="0"/>
          <a:ext cx="0" cy="0"/>
          <a:chOff x="0" y="0"/>
          <a:chExt cx="0" cy="0"/>
        </a:xfrm>
      </p:grpSpPr>
      <p:sp>
        <p:nvSpPr>
          <p:cNvPr id="32" name="Google Shape;32;p36"/>
          <p:cNvSpPr txBox="1">
            <a:spLocks noGrp="1"/>
          </p:cNvSpPr>
          <p:nvPr>
            <p:ph type="ctrTitle"/>
          </p:nvPr>
        </p:nvSpPr>
        <p:spPr>
          <a:xfrm>
            <a:off x="2286000" y="1683545"/>
            <a:ext cx="13716000" cy="3581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9000"/>
              <a:buFont typeface="Calibri"/>
              <a:buNone/>
              <a:defRPr sz="9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6"/>
          <p:cNvSpPr txBox="1">
            <a:spLocks noGrp="1"/>
          </p:cNvSpPr>
          <p:nvPr>
            <p:ph type="subTitle" idx="1"/>
          </p:nvPr>
        </p:nvSpPr>
        <p:spPr>
          <a:xfrm>
            <a:off x="2286000" y="5403057"/>
            <a:ext cx="13716000" cy="248364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500"/>
              </a:spcBef>
              <a:spcAft>
                <a:spcPts val="0"/>
              </a:spcAft>
              <a:buClr>
                <a:schemeClr val="dk1"/>
              </a:buClr>
              <a:buSzPts val="3600"/>
              <a:buNone/>
              <a:defRPr sz="3600"/>
            </a:lvl1pPr>
            <a:lvl2pPr lvl="1" algn="ctr">
              <a:lnSpc>
                <a:spcPct val="90000"/>
              </a:lnSpc>
              <a:spcBef>
                <a:spcPts val="750"/>
              </a:spcBef>
              <a:spcAft>
                <a:spcPts val="0"/>
              </a:spcAft>
              <a:buClr>
                <a:schemeClr val="dk1"/>
              </a:buClr>
              <a:buSzPts val="3000"/>
              <a:buNone/>
              <a:defRPr sz="3000"/>
            </a:lvl2pPr>
            <a:lvl3pPr lvl="2" algn="ctr">
              <a:lnSpc>
                <a:spcPct val="90000"/>
              </a:lnSpc>
              <a:spcBef>
                <a:spcPts val="750"/>
              </a:spcBef>
              <a:spcAft>
                <a:spcPts val="0"/>
              </a:spcAft>
              <a:buClr>
                <a:schemeClr val="dk1"/>
              </a:buClr>
              <a:buSzPts val="2700"/>
              <a:buNone/>
              <a:defRPr sz="2700"/>
            </a:lvl3pPr>
            <a:lvl4pPr lvl="3" algn="ctr">
              <a:lnSpc>
                <a:spcPct val="90000"/>
              </a:lnSpc>
              <a:spcBef>
                <a:spcPts val="750"/>
              </a:spcBef>
              <a:spcAft>
                <a:spcPts val="0"/>
              </a:spcAft>
              <a:buClr>
                <a:schemeClr val="dk1"/>
              </a:buClr>
              <a:buSzPts val="2400"/>
              <a:buNone/>
              <a:defRPr sz="2400"/>
            </a:lvl4pPr>
            <a:lvl5pPr lvl="4" algn="ctr">
              <a:lnSpc>
                <a:spcPct val="90000"/>
              </a:lnSpc>
              <a:spcBef>
                <a:spcPts val="750"/>
              </a:spcBef>
              <a:spcAft>
                <a:spcPts val="0"/>
              </a:spcAft>
              <a:buClr>
                <a:schemeClr val="dk1"/>
              </a:buClr>
              <a:buSzPts val="2400"/>
              <a:buNone/>
              <a:defRPr sz="2400"/>
            </a:lvl5pPr>
            <a:lvl6pPr lvl="5" algn="ctr">
              <a:lnSpc>
                <a:spcPct val="90000"/>
              </a:lnSpc>
              <a:spcBef>
                <a:spcPts val="750"/>
              </a:spcBef>
              <a:spcAft>
                <a:spcPts val="0"/>
              </a:spcAft>
              <a:buClr>
                <a:schemeClr val="dk1"/>
              </a:buClr>
              <a:buSzPts val="2400"/>
              <a:buNone/>
              <a:defRPr sz="2400"/>
            </a:lvl6pPr>
            <a:lvl7pPr lvl="6" algn="ctr">
              <a:lnSpc>
                <a:spcPct val="90000"/>
              </a:lnSpc>
              <a:spcBef>
                <a:spcPts val="750"/>
              </a:spcBef>
              <a:spcAft>
                <a:spcPts val="0"/>
              </a:spcAft>
              <a:buClr>
                <a:schemeClr val="dk1"/>
              </a:buClr>
              <a:buSzPts val="2400"/>
              <a:buNone/>
              <a:defRPr sz="2400"/>
            </a:lvl7pPr>
            <a:lvl8pPr lvl="7" algn="ctr">
              <a:lnSpc>
                <a:spcPct val="90000"/>
              </a:lnSpc>
              <a:spcBef>
                <a:spcPts val="750"/>
              </a:spcBef>
              <a:spcAft>
                <a:spcPts val="0"/>
              </a:spcAft>
              <a:buClr>
                <a:schemeClr val="dk1"/>
              </a:buClr>
              <a:buSzPts val="2400"/>
              <a:buNone/>
              <a:defRPr sz="2400"/>
            </a:lvl8pPr>
            <a:lvl9pPr lvl="8" algn="ctr">
              <a:lnSpc>
                <a:spcPct val="90000"/>
              </a:lnSpc>
              <a:spcBef>
                <a:spcPts val="750"/>
              </a:spcBef>
              <a:spcAft>
                <a:spcPts val="0"/>
              </a:spcAft>
              <a:buClr>
                <a:schemeClr val="dk1"/>
              </a:buClr>
              <a:buSzPts val="2400"/>
              <a:buNone/>
              <a:defRPr sz="2400"/>
            </a:lvl9pPr>
          </a:lstStyle>
          <a:p>
            <a:endParaRPr/>
          </a:p>
        </p:txBody>
      </p:sp>
      <p:sp>
        <p:nvSpPr>
          <p:cNvPr id="34" name="Google Shape;34;p36"/>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6"/>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6"/>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7"/>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7"/>
          <p:cNvSpPr txBox="1">
            <a:spLocks noGrp="1"/>
          </p:cNvSpPr>
          <p:nvPr>
            <p:ph type="body" idx="1"/>
          </p:nvPr>
        </p:nvSpPr>
        <p:spPr>
          <a:xfrm>
            <a:off x="1257300" y="2738438"/>
            <a:ext cx="7772400" cy="65270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0" name="Google Shape;40;p37"/>
          <p:cNvSpPr txBox="1">
            <a:spLocks noGrp="1"/>
          </p:cNvSpPr>
          <p:nvPr>
            <p:ph type="body" idx="2"/>
          </p:nvPr>
        </p:nvSpPr>
        <p:spPr>
          <a:xfrm>
            <a:off x="9258300" y="2738438"/>
            <a:ext cx="7772400" cy="65270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1" name="Google Shape;41;p37"/>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7"/>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7"/>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8"/>
          <p:cNvSpPr txBox="1">
            <a:spLocks noGrp="1"/>
          </p:cNvSpPr>
          <p:nvPr>
            <p:ph type="title"/>
          </p:nvPr>
        </p:nvSpPr>
        <p:spPr>
          <a:xfrm>
            <a:off x="1259682"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8"/>
          <p:cNvSpPr txBox="1">
            <a:spLocks noGrp="1"/>
          </p:cNvSpPr>
          <p:nvPr>
            <p:ph type="body" idx="1"/>
          </p:nvPr>
        </p:nvSpPr>
        <p:spPr>
          <a:xfrm>
            <a:off x="1259683" y="2521745"/>
            <a:ext cx="7736681" cy="123586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chemeClr val="dk1"/>
              </a:buClr>
              <a:buSzPts val="3600"/>
              <a:buNone/>
              <a:defRPr sz="3600" b="1"/>
            </a:lvl1pPr>
            <a:lvl2pPr marL="914400" lvl="1" indent="-228600" algn="l">
              <a:lnSpc>
                <a:spcPct val="90000"/>
              </a:lnSpc>
              <a:spcBef>
                <a:spcPts val="750"/>
              </a:spcBef>
              <a:spcAft>
                <a:spcPts val="0"/>
              </a:spcAft>
              <a:buClr>
                <a:schemeClr val="dk1"/>
              </a:buClr>
              <a:buSzPts val="3000"/>
              <a:buNone/>
              <a:defRPr sz="3000" b="1"/>
            </a:lvl2pPr>
            <a:lvl3pPr marL="1371600" lvl="2" indent="-228600" algn="l">
              <a:lnSpc>
                <a:spcPct val="90000"/>
              </a:lnSpc>
              <a:spcBef>
                <a:spcPts val="750"/>
              </a:spcBef>
              <a:spcAft>
                <a:spcPts val="0"/>
              </a:spcAft>
              <a:buClr>
                <a:schemeClr val="dk1"/>
              </a:buClr>
              <a:buSzPts val="2700"/>
              <a:buNone/>
              <a:defRPr sz="2700" b="1"/>
            </a:lvl3pPr>
            <a:lvl4pPr marL="1828800" lvl="3" indent="-228600" algn="l">
              <a:lnSpc>
                <a:spcPct val="90000"/>
              </a:lnSpc>
              <a:spcBef>
                <a:spcPts val="750"/>
              </a:spcBef>
              <a:spcAft>
                <a:spcPts val="0"/>
              </a:spcAft>
              <a:buClr>
                <a:schemeClr val="dk1"/>
              </a:buClr>
              <a:buSzPts val="2400"/>
              <a:buNone/>
              <a:defRPr sz="2400" b="1"/>
            </a:lvl4pPr>
            <a:lvl5pPr marL="2286000" lvl="4" indent="-228600" algn="l">
              <a:lnSpc>
                <a:spcPct val="90000"/>
              </a:lnSpc>
              <a:spcBef>
                <a:spcPts val="750"/>
              </a:spcBef>
              <a:spcAft>
                <a:spcPts val="0"/>
              </a:spcAft>
              <a:buClr>
                <a:schemeClr val="dk1"/>
              </a:buClr>
              <a:buSzPts val="2400"/>
              <a:buNone/>
              <a:defRPr sz="2400" b="1"/>
            </a:lvl5pPr>
            <a:lvl6pPr marL="2743200" lvl="5" indent="-228600" algn="l">
              <a:lnSpc>
                <a:spcPct val="90000"/>
              </a:lnSpc>
              <a:spcBef>
                <a:spcPts val="750"/>
              </a:spcBef>
              <a:spcAft>
                <a:spcPts val="0"/>
              </a:spcAft>
              <a:buClr>
                <a:schemeClr val="dk1"/>
              </a:buClr>
              <a:buSzPts val="2400"/>
              <a:buNone/>
              <a:defRPr sz="2400" b="1"/>
            </a:lvl6pPr>
            <a:lvl7pPr marL="3200400" lvl="6" indent="-228600" algn="l">
              <a:lnSpc>
                <a:spcPct val="90000"/>
              </a:lnSpc>
              <a:spcBef>
                <a:spcPts val="750"/>
              </a:spcBef>
              <a:spcAft>
                <a:spcPts val="0"/>
              </a:spcAft>
              <a:buClr>
                <a:schemeClr val="dk1"/>
              </a:buClr>
              <a:buSzPts val="2400"/>
              <a:buNone/>
              <a:defRPr sz="2400" b="1"/>
            </a:lvl7pPr>
            <a:lvl8pPr marL="3657600" lvl="7" indent="-228600" algn="l">
              <a:lnSpc>
                <a:spcPct val="90000"/>
              </a:lnSpc>
              <a:spcBef>
                <a:spcPts val="750"/>
              </a:spcBef>
              <a:spcAft>
                <a:spcPts val="0"/>
              </a:spcAft>
              <a:buClr>
                <a:schemeClr val="dk1"/>
              </a:buClr>
              <a:buSzPts val="2400"/>
              <a:buNone/>
              <a:defRPr sz="2400" b="1"/>
            </a:lvl8pPr>
            <a:lvl9pPr marL="4114800" lvl="8" indent="-228600" algn="l">
              <a:lnSpc>
                <a:spcPct val="90000"/>
              </a:lnSpc>
              <a:spcBef>
                <a:spcPts val="750"/>
              </a:spcBef>
              <a:spcAft>
                <a:spcPts val="0"/>
              </a:spcAft>
              <a:buClr>
                <a:schemeClr val="dk1"/>
              </a:buClr>
              <a:buSzPts val="2400"/>
              <a:buNone/>
              <a:defRPr sz="2400" b="1"/>
            </a:lvl9pPr>
          </a:lstStyle>
          <a:p>
            <a:endParaRPr/>
          </a:p>
        </p:txBody>
      </p:sp>
      <p:sp>
        <p:nvSpPr>
          <p:cNvPr id="47" name="Google Shape;47;p38"/>
          <p:cNvSpPr txBox="1">
            <a:spLocks noGrp="1"/>
          </p:cNvSpPr>
          <p:nvPr>
            <p:ph type="body" idx="2"/>
          </p:nvPr>
        </p:nvSpPr>
        <p:spPr>
          <a:xfrm>
            <a:off x="1259683" y="3757613"/>
            <a:ext cx="7736681" cy="55268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8" name="Google Shape;48;p38"/>
          <p:cNvSpPr txBox="1">
            <a:spLocks noGrp="1"/>
          </p:cNvSpPr>
          <p:nvPr>
            <p:ph type="body" idx="3"/>
          </p:nvPr>
        </p:nvSpPr>
        <p:spPr>
          <a:xfrm>
            <a:off x="9258300" y="2521745"/>
            <a:ext cx="7774782" cy="123586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chemeClr val="dk1"/>
              </a:buClr>
              <a:buSzPts val="3600"/>
              <a:buNone/>
              <a:defRPr sz="3600" b="1"/>
            </a:lvl1pPr>
            <a:lvl2pPr marL="914400" lvl="1" indent="-228600" algn="l">
              <a:lnSpc>
                <a:spcPct val="90000"/>
              </a:lnSpc>
              <a:spcBef>
                <a:spcPts val="750"/>
              </a:spcBef>
              <a:spcAft>
                <a:spcPts val="0"/>
              </a:spcAft>
              <a:buClr>
                <a:schemeClr val="dk1"/>
              </a:buClr>
              <a:buSzPts val="3000"/>
              <a:buNone/>
              <a:defRPr sz="3000" b="1"/>
            </a:lvl2pPr>
            <a:lvl3pPr marL="1371600" lvl="2" indent="-228600" algn="l">
              <a:lnSpc>
                <a:spcPct val="90000"/>
              </a:lnSpc>
              <a:spcBef>
                <a:spcPts val="750"/>
              </a:spcBef>
              <a:spcAft>
                <a:spcPts val="0"/>
              </a:spcAft>
              <a:buClr>
                <a:schemeClr val="dk1"/>
              </a:buClr>
              <a:buSzPts val="2700"/>
              <a:buNone/>
              <a:defRPr sz="2700" b="1"/>
            </a:lvl3pPr>
            <a:lvl4pPr marL="1828800" lvl="3" indent="-228600" algn="l">
              <a:lnSpc>
                <a:spcPct val="90000"/>
              </a:lnSpc>
              <a:spcBef>
                <a:spcPts val="750"/>
              </a:spcBef>
              <a:spcAft>
                <a:spcPts val="0"/>
              </a:spcAft>
              <a:buClr>
                <a:schemeClr val="dk1"/>
              </a:buClr>
              <a:buSzPts val="2400"/>
              <a:buNone/>
              <a:defRPr sz="2400" b="1"/>
            </a:lvl4pPr>
            <a:lvl5pPr marL="2286000" lvl="4" indent="-228600" algn="l">
              <a:lnSpc>
                <a:spcPct val="90000"/>
              </a:lnSpc>
              <a:spcBef>
                <a:spcPts val="750"/>
              </a:spcBef>
              <a:spcAft>
                <a:spcPts val="0"/>
              </a:spcAft>
              <a:buClr>
                <a:schemeClr val="dk1"/>
              </a:buClr>
              <a:buSzPts val="2400"/>
              <a:buNone/>
              <a:defRPr sz="2400" b="1"/>
            </a:lvl5pPr>
            <a:lvl6pPr marL="2743200" lvl="5" indent="-228600" algn="l">
              <a:lnSpc>
                <a:spcPct val="90000"/>
              </a:lnSpc>
              <a:spcBef>
                <a:spcPts val="750"/>
              </a:spcBef>
              <a:spcAft>
                <a:spcPts val="0"/>
              </a:spcAft>
              <a:buClr>
                <a:schemeClr val="dk1"/>
              </a:buClr>
              <a:buSzPts val="2400"/>
              <a:buNone/>
              <a:defRPr sz="2400" b="1"/>
            </a:lvl6pPr>
            <a:lvl7pPr marL="3200400" lvl="6" indent="-228600" algn="l">
              <a:lnSpc>
                <a:spcPct val="90000"/>
              </a:lnSpc>
              <a:spcBef>
                <a:spcPts val="750"/>
              </a:spcBef>
              <a:spcAft>
                <a:spcPts val="0"/>
              </a:spcAft>
              <a:buClr>
                <a:schemeClr val="dk1"/>
              </a:buClr>
              <a:buSzPts val="2400"/>
              <a:buNone/>
              <a:defRPr sz="2400" b="1"/>
            </a:lvl7pPr>
            <a:lvl8pPr marL="3657600" lvl="7" indent="-228600" algn="l">
              <a:lnSpc>
                <a:spcPct val="90000"/>
              </a:lnSpc>
              <a:spcBef>
                <a:spcPts val="750"/>
              </a:spcBef>
              <a:spcAft>
                <a:spcPts val="0"/>
              </a:spcAft>
              <a:buClr>
                <a:schemeClr val="dk1"/>
              </a:buClr>
              <a:buSzPts val="2400"/>
              <a:buNone/>
              <a:defRPr sz="2400" b="1"/>
            </a:lvl8pPr>
            <a:lvl9pPr marL="4114800" lvl="8" indent="-228600" algn="l">
              <a:lnSpc>
                <a:spcPct val="90000"/>
              </a:lnSpc>
              <a:spcBef>
                <a:spcPts val="750"/>
              </a:spcBef>
              <a:spcAft>
                <a:spcPts val="0"/>
              </a:spcAft>
              <a:buClr>
                <a:schemeClr val="dk1"/>
              </a:buClr>
              <a:buSzPts val="2400"/>
              <a:buNone/>
              <a:defRPr sz="2400" b="1"/>
            </a:lvl9pPr>
          </a:lstStyle>
          <a:p>
            <a:endParaRPr/>
          </a:p>
        </p:txBody>
      </p:sp>
      <p:sp>
        <p:nvSpPr>
          <p:cNvPr id="49" name="Google Shape;49;p38"/>
          <p:cNvSpPr txBox="1">
            <a:spLocks noGrp="1"/>
          </p:cNvSpPr>
          <p:nvPr>
            <p:ph type="body" idx="4"/>
          </p:nvPr>
        </p:nvSpPr>
        <p:spPr>
          <a:xfrm>
            <a:off x="9258300" y="3757613"/>
            <a:ext cx="7774782" cy="55268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50" name="Google Shape;50;p38"/>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8"/>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8"/>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9"/>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9"/>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9"/>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9"/>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0"/>
          <p:cNvSpPr txBox="1">
            <a:spLocks noGrp="1"/>
          </p:cNvSpPr>
          <p:nvPr>
            <p:ph type="title"/>
          </p:nvPr>
        </p:nvSpPr>
        <p:spPr>
          <a:xfrm>
            <a:off x="1259683" y="685800"/>
            <a:ext cx="5898356" cy="240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Calibri"/>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0"/>
          <p:cNvSpPr txBox="1">
            <a:spLocks noGrp="1"/>
          </p:cNvSpPr>
          <p:nvPr>
            <p:ph type="body" idx="1"/>
          </p:nvPr>
        </p:nvSpPr>
        <p:spPr>
          <a:xfrm>
            <a:off x="7774782" y="1481138"/>
            <a:ext cx="9258300" cy="7310438"/>
          </a:xfrm>
          <a:prstGeom prst="rect">
            <a:avLst/>
          </a:prstGeom>
          <a:noFill/>
          <a:ln>
            <a:noFill/>
          </a:ln>
        </p:spPr>
        <p:txBody>
          <a:bodyPr spcFirstLastPara="1" wrap="square" lIns="91425" tIns="45700" rIns="91425" bIns="45700" anchor="t" anchorCtr="0">
            <a:normAutofit/>
          </a:bodyPr>
          <a:lstStyle>
            <a:lvl1pPr marL="457200" lvl="0" indent="-533400" algn="l">
              <a:lnSpc>
                <a:spcPct val="90000"/>
              </a:lnSpc>
              <a:spcBef>
                <a:spcPts val="1500"/>
              </a:spcBef>
              <a:spcAft>
                <a:spcPts val="0"/>
              </a:spcAft>
              <a:buClr>
                <a:schemeClr val="dk1"/>
              </a:buClr>
              <a:buSzPts val="4800"/>
              <a:buChar char="•"/>
              <a:defRPr sz="4800"/>
            </a:lvl1pPr>
            <a:lvl2pPr marL="914400" lvl="1" indent="-495300" algn="l">
              <a:lnSpc>
                <a:spcPct val="90000"/>
              </a:lnSpc>
              <a:spcBef>
                <a:spcPts val="750"/>
              </a:spcBef>
              <a:spcAft>
                <a:spcPts val="0"/>
              </a:spcAft>
              <a:buClr>
                <a:schemeClr val="dk1"/>
              </a:buClr>
              <a:buSzPts val="4200"/>
              <a:buChar char="•"/>
              <a:defRPr sz="4200"/>
            </a:lvl2pPr>
            <a:lvl3pPr marL="1371600" lvl="2" indent="-457200" algn="l">
              <a:lnSpc>
                <a:spcPct val="90000"/>
              </a:lnSpc>
              <a:spcBef>
                <a:spcPts val="750"/>
              </a:spcBef>
              <a:spcAft>
                <a:spcPts val="0"/>
              </a:spcAft>
              <a:buClr>
                <a:schemeClr val="dk1"/>
              </a:buClr>
              <a:buSzPts val="3600"/>
              <a:buChar char="•"/>
              <a:defRPr sz="3600"/>
            </a:lvl3pPr>
            <a:lvl4pPr marL="1828800" lvl="3" indent="-419100" algn="l">
              <a:lnSpc>
                <a:spcPct val="90000"/>
              </a:lnSpc>
              <a:spcBef>
                <a:spcPts val="750"/>
              </a:spcBef>
              <a:spcAft>
                <a:spcPts val="0"/>
              </a:spcAft>
              <a:buClr>
                <a:schemeClr val="dk1"/>
              </a:buClr>
              <a:buSzPts val="3000"/>
              <a:buChar char="•"/>
              <a:defRPr sz="3000"/>
            </a:lvl4pPr>
            <a:lvl5pPr marL="2286000" lvl="4" indent="-419100" algn="l">
              <a:lnSpc>
                <a:spcPct val="90000"/>
              </a:lnSpc>
              <a:spcBef>
                <a:spcPts val="750"/>
              </a:spcBef>
              <a:spcAft>
                <a:spcPts val="0"/>
              </a:spcAft>
              <a:buClr>
                <a:schemeClr val="dk1"/>
              </a:buClr>
              <a:buSzPts val="3000"/>
              <a:buChar char="•"/>
              <a:defRPr sz="3000"/>
            </a:lvl5pPr>
            <a:lvl6pPr marL="2743200" lvl="5" indent="-419100" algn="l">
              <a:lnSpc>
                <a:spcPct val="90000"/>
              </a:lnSpc>
              <a:spcBef>
                <a:spcPts val="750"/>
              </a:spcBef>
              <a:spcAft>
                <a:spcPts val="0"/>
              </a:spcAft>
              <a:buClr>
                <a:schemeClr val="dk1"/>
              </a:buClr>
              <a:buSzPts val="3000"/>
              <a:buChar char="•"/>
              <a:defRPr sz="3000"/>
            </a:lvl6pPr>
            <a:lvl7pPr marL="3200400" lvl="6" indent="-419100" algn="l">
              <a:lnSpc>
                <a:spcPct val="90000"/>
              </a:lnSpc>
              <a:spcBef>
                <a:spcPts val="750"/>
              </a:spcBef>
              <a:spcAft>
                <a:spcPts val="0"/>
              </a:spcAft>
              <a:buClr>
                <a:schemeClr val="dk1"/>
              </a:buClr>
              <a:buSzPts val="3000"/>
              <a:buChar char="•"/>
              <a:defRPr sz="3000"/>
            </a:lvl7pPr>
            <a:lvl8pPr marL="3657600" lvl="7" indent="-419100" algn="l">
              <a:lnSpc>
                <a:spcPct val="90000"/>
              </a:lnSpc>
              <a:spcBef>
                <a:spcPts val="750"/>
              </a:spcBef>
              <a:spcAft>
                <a:spcPts val="0"/>
              </a:spcAft>
              <a:buClr>
                <a:schemeClr val="dk1"/>
              </a:buClr>
              <a:buSzPts val="3000"/>
              <a:buChar char="•"/>
              <a:defRPr sz="3000"/>
            </a:lvl8pPr>
            <a:lvl9pPr marL="4114800" lvl="8" indent="-419100" algn="l">
              <a:lnSpc>
                <a:spcPct val="90000"/>
              </a:lnSpc>
              <a:spcBef>
                <a:spcPts val="750"/>
              </a:spcBef>
              <a:spcAft>
                <a:spcPts val="0"/>
              </a:spcAft>
              <a:buClr>
                <a:schemeClr val="dk1"/>
              </a:buClr>
              <a:buSzPts val="3000"/>
              <a:buChar char="•"/>
              <a:defRPr sz="3000"/>
            </a:lvl9pPr>
          </a:lstStyle>
          <a:p>
            <a:endParaRPr/>
          </a:p>
        </p:txBody>
      </p:sp>
      <p:sp>
        <p:nvSpPr>
          <p:cNvPr id="61" name="Google Shape;61;p40"/>
          <p:cNvSpPr txBox="1">
            <a:spLocks noGrp="1"/>
          </p:cNvSpPr>
          <p:nvPr>
            <p:ph type="body" idx="2"/>
          </p:nvPr>
        </p:nvSpPr>
        <p:spPr>
          <a:xfrm>
            <a:off x="1259683" y="3086100"/>
            <a:ext cx="5898356" cy="571738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dk1"/>
              </a:buClr>
              <a:buSzPts val="2400"/>
              <a:buNone/>
              <a:defRPr sz="2400"/>
            </a:lvl1pPr>
            <a:lvl2pPr marL="914400" lvl="1" indent="-228600" algn="l">
              <a:lnSpc>
                <a:spcPct val="90000"/>
              </a:lnSpc>
              <a:spcBef>
                <a:spcPts val="750"/>
              </a:spcBef>
              <a:spcAft>
                <a:spcPts val="0"/>
              </a:spcAft>
              <a:buClr>
                <a:schemeClr val="dk1"/>
              </a:buClr>
              <a:buSzPts val="2100"/>
              <a:buNone/>
              <a:defRPr sz="2100"/>
            </a:lvl2pPr>
            <a:lvl3pPr marL="1371600" lvl="2" indent="-228600" algn="l">
              <a:lnSpc>
                <a:spcPct val="90000"/>
              </a:lnSpc>
              <a:spcBef>
                <a:spcPts val="750"/>
              </a:spcBef>
              <a:spcAft>
                <a:spcPts val="0"/>
              </a:spcAft>
              <a:buClr>
                <a:schemeClr val="dk1"/>
              </a:buClr>
              <a:buSzPts val="1800"/>
              <a:buNone/>
              <a:defRPr sz="1800"/>
            </a:lvl3pPr>
            <a:lvl4pPr marL="1828800" lvl="3" indent="-228600" algn="l">
              <a:lnSpc>
                <a:spcPct val="90000"/>
              </a:lnSpc>
              <a:spcBef>
                <a:spcPts val="750"/>
              </a:spcBef>
              <a:spcAft>
                <a:spcPts val="0"/>
              </a:spcAft>
              <a:buClr>
                <a:schemeClr val="dk1"/>
              </a:buClr>
              <a:buSzPts val="1500"/>
              <a:buNone/>
              <a:defRPr sz="1500"/>
            </a:lvl4pPr>
            <a:lvl5pPr marL="2286000" lvl="4" indent="-228600" algn="l">
              <a:lnSpc>
                <a:spcPct val="90000"/>
              </a:lnSpc>
              <a:spcBef>
                <a:spcPts val="750"/>
              </a:spcBef>
              <a:spcAft>
                <a:spcPts val="0"/>
              </a:spcAft>
              <a:buClr>
                <a:schemeClr val="dk1"/>
              </a:buClr>
              <a:buSzPts val="1500"/>
              <a:buNone/>
              <a:defRPr sz="1500"/>
            </a:lvl5pPr>
            <a:lvl6pPr marL="2743200" lvl="5" indent="-228600" algn="l">
              <a:lnSpc>
                <a:spcPct val="90000"/>
              </a:lnSpc>
              <a:spcBef>
                <a:spcPts val="750"/>
              </a:spcBef>
              <a:spcAft>
                <a:spcPts val="0"/>
              </a:spcAft>
              <a:buClr>
                <a:schemeClr val="dk1"/>
              </a:buClr>
              <a:buSzPts val="1500"/>
              <a:buNone/>
              <a:defRPr sz="1500"/>
            </a:lvl6pPr>
            <a:lvl7pPr marL="3200400" lvl="6" indent="-228600" algn="l">
              <a:lnSpc>
                <a:spcPct val="90000"/>
              </a:lnSpc>
              <a:spcBef>
                <a:spcPts val="750"/>
              </a:spcBef>
              <a:spcAft>
                <a:spcPts val="0"/>
              </a:spcAft>
              <a:buClr>
                <a:schemeClr val="dk1"/>
              </a:buClr>
              <a:buSzPts val="1500"/>
              <a:buNone/>
              <a:defRPr sz="1500"/>
            </a:lvl7pPr>
            <a:lvl8pPr marL="3657600" lvl="7" indent="-228600" algn="l">
              <a:lnSpc>
                <a:spcPct val="90000"/>
              </a:lnSpc>
              <a:spcBef>
                <a:spcPts val="750"/>
              </a:spcBef>
              <a:spcAft>
                <a:spcPts val="0"/>
              </a:spcAft>
              <a:buClr>
                <a:schemeClr val="dk1"/>
              </a:buClr>
              <a:buSzPts val="1500"/>
              <a:buNone/>
              <a:defRPr sz="1500"/>
            </a:lvl8pPr>
            <a:lvl9pPr marL="4114800" lvl="8" indent="-228600" algn="l">
              <a:lnSpc>
                <a:spcPct val="90000"/>
              </a:lnSpc>
              <a:spcBef>
                <a:spcPts val="750"/>
              </a:spcBef>
              <a:spcAft>
                <a:spcPts val="0"/>
              </a:spcAft>
              <a:buClr>
                <a:schemeClr val="dk1"/>
              </a:buClr>
              <a:buSzPts val="1500"/>
              <a:buNone/>
              <a:defRPr sz="1500"/>
            </a:lvl9pPr>
          </a:lstStyle>
          <a:p>
            <a:endParaRPr/>
          </a:p>
        </p:txBody>
      </p:sp>
      <p:sp>
        <p:nvSpPr>
          <p:cNvPr id="62" name="Google Shape;62;p40"/>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0"/>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0"/>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1"/>
          <p:cNvSpPr txBox="1">
            <a:spLocks noGrp="1"/>
          </p:cNvSpPr>
          <p:nvPr>
            <p:ph type="title"/>
          </p:nvPr>
        </p:nvSpPr>
        <p:spPr>
          <a:xfrm>
            <a:off x="1259683" y="685800"/>
            <a:ext cx="5898356" cy="240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Calibri"/>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1"/>
          <p:cNvSpPr>
            <a:spLocks noGrp="1"/>
          </p:cNvSpPr>
          <p:nvPr>
            <p:ph type="pic" idx="2"/>
          </p:nvPr>
        </p:nvSpPr>
        <p:spPr>
          <a:xfrm>
            <a:off x="7774782" y="1481138"/>
            <a:ext cx="9258300" cy="7310438"/>
          </a:xfrm>
          <a:prstGeom prst="rect">
            <a:avLst/>
          </a:prstGeom>
          <a:noFill/>
          <a:ln>
            <a:noFill/>
          </a:ln>
        </p:spPr>
      </p:sp>
      <p:sp>
        <p:nvSpPr>
          <p:cNvPr id="68" name="Google Shape;68;p41"/>
          <p:cNvSpPr txBox="1">
            <a:spLocks noGrp="1"/>
          </p:cNvSpPr>
          <p:nvPr>
            <p:ph type="body" idx="1"/>
          </p:nvPr>
        </p:nvSpPr>
        <p:spPr>
          <a:xfrm>
            <a:off x="1259683" y="3086100"/>
            <a:ext cx="5898356" cy="571738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dk1"/>
              </a:buClr>
              <a:buSzPts val="2400"/>
              <a:buNone/>
              <a:defRPr sz="2400"/>
            </a:lvl1pPr>
            <a:lvl2pPr marL="914400" lvl="1" indent="-228600" algn="l">
              <a:lnSpc>
                <a:spcPct val="90000"/>
              </a:lnSpc>
              <a:spcBef>
                <a:spcPts val="750"/>
              </a:spcBef>
              <a:spcAft>
                <a:spcPts val="0"/>
              </a:spcAft>
              <a:buClr>
                <a:schemeClr val="dk1"/>
              </a:buClr>
              <a:buSzPts val="2100"/>
              <a:buNone/>
              <a:defRPr sz="2100"/>
            </a:lvl2pPr>
            <a:lvl3pPr marL="1371600" lvl="2" indent="-228600" algn="l">
              <a:lnSpc>
                <a:spcPct val="90000"/>
              </a:lnSpc>
              <a:spcBef>
                <a:spcPts val="750"/>
              </a:spcBef>
              <a:spcAft>
                <a:spcPts val="0"/>
              </a:spcAft>
              <a:buClr>
                <a:schemeClr val="dk1"/>
              </a:buClr>
              <a:buSzPts val="1800"/>
              <a:buNone/>
              <a:defRPr sz="1800"/>
            </a:lvl3pPr>
            <a:lvl4pPr marL="1828800" lvl="3" indent="-228600" algn="l">
              <a:lnSpc>
                <a:spcPct val="90000"/>
              </a:lnSpc>
              <a:spcBef>
                <a:spcPts val="750"/>
              </a:spcBef>
              <a:spcAft>
                <a:spcPts val="0"/>
              </a:spcAft>
              <a:buClr>
                <a:schemeClr val="dk1"/>
              </a:buClr>
              <a:buSzPts val="1500"/>
              <a:buNone/>
              <a:defRPr sz="1500"/>
            </a:lvl4pPr>
            <a:lvl5pPr marL="2286000" lvl="4" indent="-228600" algn="l">
              <a:lnSpc>
                <a:spcPct val="90000"/>
              </a:lnSpc>
              <a:spcBef>
                <a:spcPts val="750"/>
              </a:spcBef>
              <a:spcAft>
                <a:spcPts val="0"/>
              </a:spcAft>
              <a:buClr>
                <a:schemeClr val="dk1"/>
              </a:buClr>
              <a:buSzPts val="1500"/>
              <a:buNone/>
              <a:defRPr sz="1500"/>
            </a:lvl5pPr>
            <a:lvl6pPr marL="2743200" lvl="5" indent="-228600" algn="l">
              <a:lnSpc>
                <a:spcPct val="90000"/>
              </a:lnSpc>
              <a:spcBef>
                <a:spcPts val="750"/>
              </a:spcBef>
              <a:spcAft>
                <a:spcPts val="0"/>
              </a:spcAft>
              <a:buClr>
                <a:schemeClr val="dk1"/>
              </a:buClr>
              <a:buSzPts val="1500"/>
              <a:buNone/>
              <a:defRPr sz="1500"/>
            </a:lvl6pPr>
            <a:lvl7pPr marL="3200400" lvl="6" indent="-228600" algn="l">
              <a:lnSpc>
                <a:spcPct val="90000"/>
              </a:lnSpc>
              <a:spcBef>
                <a:spcPts val="750"/>
              </a:spcBef>
              <a:spcAft>
                <a:spcPts val="0"/>
              </a:spcAft>
              <a:buClr>
                <a:schemeClr val="dk1"/>
              </a:buClr>
              <a:buSzPts val="1500"/>
              <a:buNone/>
              <a:defRPr sz="1500"/>
            </a:lvl7pPr>
            <a:lvl8pPr marL="3657600" lvl="7" indent="-228600" algn="l">
              <a:lnSpc>
                <a:spcPct val="90000"/>
              </a:lnSpc>
              <a:spcBef>
                <a:spcPts val="750"/>
              </a:spcBef>
              <a:spcAft>
                <a:spcPts val="0"/>
              </a:spcAft>
              <a:buClr>
                <a:schemeClr val="dk1"/>
              </a:buClr>
              <a:buSzPts val="1500"/>
              <a:buNone/>
              <a:defRPr sz="1500"/>
            </a:lvl8pPr>
            <a:lvl9pPr marL="4114800" lvl="8" indent="-228600" algn="l">
              <a:lnSpc>
                <a:spcPct val="90000"/>
              </a:lnSpc>
              <a:spcBef>
                <a:spcPts val="750"/>
              </a:spcBef>
              <a:spcAft>
                <a:spcPts val="0"/>
              </a:spcAft>
              <a:buClr>
                <a:schemeClr val="dk1"/>
              </a:buClr>
              <a:buSzPts val="1500"/>
              <a:buNone/>
              <a:defRPr sz="1500"/>
            </a:lvl9pPr>
          </a:lstStyle>
          <a:p>
            <a:endParaRPr/>
          </a:p>
        </p:txBody>
      </p:sp>
      <p:sp>
        <p:nvSpPr>
          <p:cNvPr id="69" name="Google Shape;69;p41"/>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1"/>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1"/>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6600"/>
              <a:buFont typeface="Calibri"/>
              <a:buNone/>
              <a:defRPr sz="66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2"/>
          <p:cNvSpPr txBox="1">
            <a:spLocks noGrp="1"/>
          </p:cNvSpPr>
          <p:nvPr>
            <p:ph type="body" idx="1"/>
          </p:nvPr>
        </p:nvSpPr>
        <p:spPr>
          <a:xfrm>
            <a:off x="1257300" y="2738438"/>
            <a:ext cx="15773400" cy="6527007"/>
          </a:xfrm>
          <a:prstGeom prst="rect">
            <a:avLst/>
          </a:prstGeom>
          <a:noFill/>
          <a:ln>
            <a:noFill/>
          </a:ln>
        </p:spPr>
        <p:txBody>
          <a:bodyPr spcFirstLastPara="1" wrap="square" lIns="91425" tIns="45700" rIns="91425" bIns="45700" anchor="t" anchorCtr="0">
            <a:normAutofit/>
          </a:bodyPr>
          <a:lstStyle>
            <a:lvl1pPr marL="457200" marR="0" lvl="0" indent="-495300" algn="l" rtl="0">
              <a:lnSpc>
                <a:spcPct val="90000"/>
              </a:lnSpc>
              <a:spcBef>
                <a:spcPts val="1500"/>
              </a:spcBef>
              <a:spcAft>
                <a:spcPts val="0"/>
              </a:spcAft>
              <a:buClr>
                <a:schemeClr val="dk1"/>
              </a:buClr>
              <a:buSzPts val="4200"/>
              <a:buFont typeface="Arial"/>
              <a:buChar char="•"/>
              <a:defRPr sz="42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2pPr>
            <a:lvl3pPr marL="1371600" marR="0" lvl="2" indent="-419100"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3pPr>
            <a:lvl4pPr marL="1828800" marR="0" lvl="3"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4pPr>
            <a:lvl5pPr marL="2286000" marR="0" lvl="4"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g"/><Relationship Id="rId7"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hyperlink" Target="mailto:kspringer@smcgov.org" TargetMode="External"/><Relationship Id="rId4" Type="http://schemas.openxmlformats.org/officeDocument/2006/relationships/hyperlink" Target="mailto:Chris@mariposaplan.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2.jpg"/><Relationship Id="rId7" Type="http://schemas.openxmlformats.org/officeDocument/2006/relationships/image" Target="../media/image15.jpg"/><Relationship Id="rId12"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g"/><Relationship Id="rId11" Type="http://schemas.openxmlformats.org/officeDocument/2006/relationships/image" Target="../media/image19.jpg"/><Relationship Id="rId5" Type="http://schemas.openxmlformats.org/officeDocument/2006/relationships/image" Target="../media/image13.jpg"/><Relationship Id="rId10" Type="http://schemas.openxmlformats.org/officeDocument/2006/relationships/image" Target="../media/image18.jpg"/><Relationship Id="rId4" Type="http://schemas.openxmlformats.org/officeDocument/2006/relationships/image" Target="../media/image12.jpg"/><Relationship Id="rId9"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t="5307" b="5306"/>
          <a:stretch/>
        </p:blipFill>
        <p:spPr>
          <a:xfrm>
            <a:off x="19987" y="30779"/>
            <a:ext cx="18288000" cy="10287000"/>
          </a:xfrm>
          <a:prstGeom prst="rect">
            <a:avLst/>
          </a:prstGeom>
          <a:noFill/>
          <a:ln>
            <a:noFill/>
          </a:ln>
        </p:spPr>
      </p:pic>
      <p:sp>
        <p:nvSpPr>
          <p:cNvPr id="90" name="Google Shape;90;p1"/>
          <p:cNvSpPr/>
          <p:nvPr/>
        </p:nvSpPr>
        <p:spPr>
          <a:xfrm>
            <a:off x="0" y="2909159"/>
            <a:ext cx="18288000" cy="4468681"/>
          </a:xfrm>
          <a:prstGeom prst="rect">
            <a:avLst/>
          </a:prstGeom>
          <a:solidFill>
            <a:srgbClr val="B4D8E2">
              <a:alpha val="8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
          <p:cNvSpPr txBox="1"/>
          <p:nvPr/>
        </p:nvSpPr>
        <p:spPr>
          <a:xfrm>
            <a:off x="-27708" y="3007268"/>
            <a:ext cx="18288000" cy="3311100"/>
          </a:xfrm>
          <a:prstGeom prst="rect">
            <a:avLst/>
          </a:prstGeom>
          <a:noFill/>
          <a:ln>
            <a:noFill/>
          </a:ln>
        </p:spPr>
        <p:txBody>
          <a:bodyPr spcFirstLastPara="1" wrap="square" lIns="0" tIns="0" rIns="0" bIns="0" anchor="t" anchorCtr="0">
            <a:spAutoFit/>
          </a:bodyPr>
          <a:lstStyle/>
          <a:p>
            <a:pPr marL="0" marR="0" lvl="0" indent="0" algn="ctr" rtl="0">
              <a:lnSpc>
                <a:spcPct val="162787"/>
              </a:lnSpc>
              <a:spcBef>
                <a:spcPts val="0"/>
              </a:spcBef>
              <a:spcAft>
                <a:spcPts val="0"/>
              </a:spcAft>
              <a:buClr>
                <a:srgbClr val="000000"/>
              </a:buClr>
              <a:buSzPts val="8000"/>
              <a:buFont typeface="Arial"/>
              <a:buNone/>
            </a:pPr>
            <a:r>
              <a:rPr lang="en-US" sz="6600" b="0" i="0" u="none" strike="noStrike" cap="none" dirty="0">
                <a:solidFill>
                  <a:srgbClr val="2B2B2B"/>
                </a:solidFill>
                <a:latin typeface="Montserrat ExtraBold"/>
                <a:ea typeface="Montserrat ExtraBold"/>
                <a:cs typeface="Montserrat ExtraBold"/>
                <a:sym typeface="Montserrat ExtraBold"/>
              </a:rPr>
              <a:t>Equity Assessment and Framework Development Project </a:t>
            </a:r>
            <a:endParaRPr sz="1100" b="0" i="0" u="none" strike="noStrike" cap="none" dirty="0">
              <a:solidFill>
                <a:srgbClr val="000000"/>
              </a:solidFill>
              <a:latin typeface="Arial"/>
              <a:ea typeface="Arial"/>
              <a:cs typeface="Arial"/>
              <a:sym typeface="Arial"/>
            </a:endParaRPr>
          </a:p>
        </p:txBody>
      </p:sp>
      <p:sp>
        <p:nvSpPr>
          <p:cNvPr id="92" name="Google Shape;92;p1"/>
          <p:cNvSpPr txBox="1"/>
          <p:nvPr/>
        </p:nvSpPr>
        <p:spPr>
          <a:xfrm>
            <a:off x="2272580" y="6454737"/>
            <a:ext cx="13782900" cy="60324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140"/>
              <a:buFont typeface="Arial"/>
              <a:buNone/>
            </a:pPr>
            <a:r>
              <a:rPr lang="en-US" sz="2800" b="0" i="0" u="none" strike="noStrike" cap="none" dirty="0">
                <a:solidFill>
                  <a:srgbClr val="696767"/>
                </a:solidFill>
                <a:latin typeface="Lato"/>
                <a:ea typeface="Lato"/>
                <a:cs typeface="Lato"/>
                <a:sym typeface="Lato"/>
              </a:rPr>
              <a:t>C/CAG CMEQ September 25</a:t>
            </a:r>
            <a:r>
              <a:rPr lang="en-US" sz="2800" b="0" i="0" u="none" strike="noStrike" cap="none">
                <a:solidFill>
                  <a:srgbClr val="696767"/>
                </a:solidFill>
                <a:latin typeface="Lato"/>
                <a:ea typeface="Lato"/>
                <a:cs typeface="Lato"/>
                <a:sym typeface="Lato"/>
              </a:rPr>
              <a:t>, 2023</a:t>
            </a:r>
            <a:endParaRPr sz="2800" b="0" i="0" u="none" strike="noStrike" cap="none" dirty="0">
              <a:solidFill>
                <a:srgbClr val="000000"/>
              </a:solidFill>
              <a:latin typeface="Arial"/>
              <a:ea typeface="Arial"/>
              <a:cs typeface="Arial"/>
              <a:sym typeface="Arial"/>
            </a:endParaRPr>
          </a:p>
        </p:txBody>
      </p:sp>
      <p:pic>
        <p:nvPicPr>
          <p:cNvPr id="93" name="Google Shape;93;p1" descr="Logo, company name&#10;&#10;Description automatically generated"/>
          <p:cNvPicPr preferRelativeResize="0"/>
          <p:nvPr/>
        </p:nvPicPr>
        <p:blipFill rotWithShape="1">
          <a:blip r:embed="rId4">
            <a:alphaModFix/>
          </a:blip>
          <a:srcRect/>
          <a:stretch/>
        </p:blipFill>
        <p:spPr>
          <a:xfrm>
            <a:off x="15697200" y="8879002"/>
            <a:ext cx="2421875" cy="1141297"/>
          </a:xfrm>
          <a:prstGeom prst="rect">
            <a:avLst/>
          </a:prstGeom>
          <a:noFill/>
          <a:ln>
            <a:noFill/>
          </a:ln>
        </p:spPr>
      </p:pic>
      <p:sp>
        <p:nvSpPr>
          <p:cNvPr id="94" name="Google Shape;94;p1"/>
          <p:cNvSpPr txBox="1"/>
          <p:nvPr/>
        </p:nvSpPr>
        <p:spPr>
          <a:xfrm>
            <a:off x="161145" y="112325"/>
            <a:ext cx="12869055"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Calibri"/>
                <a:ea typeface="Calibri"/>
                <a:cs typeface="Calibri"/>
                <a:sym typeface="Calibri"/>
              </a:rPr>
              <a:t>Image Source: http://astanehelaw.com/2020/09/02/san-mateo-county-passes-emergency-ordinance-establishing-paid-sick-leave-for-the-coronavirus-covid-19-pandemic/</a:t>
            </a:r>
            <a:endParaRPr sz="1400" b="0" i="0" u="none" strike="noStrike" cap="none">
              <a:solidFill>
                <a:srgbClr val="000000"/>
              </a:solidFill>
              <a:latin typeface="Arial"/>
              <a:ea typeface="Arial"/>
              <a:cs typeface="Arial"/>
              <a:sym typeface="Arial"/>
            </a:endParaRPr>
          </a:p>
        </p:txBody>
      </p:sp>
      <p:pic>
        <p:nvPicPr>
          <p:cNvPr id="95" name="Google Shape;95;p1" descr="Logo&#10;&#10;Description automatically generated"/>
          <p:cNvPicPr preferRelativeResize="0"/>
          <p:nvPr/>
        </p:nvPicPr>
        <p:blipFill rotWithShape="1">
          <a:blip r:embed="rId5">
            <a:alphaModFix/>
          </a:blip>
          <a:srcRect/>
          <a:stretch/>
        </p:blipFill>
        <p:spPr>
          <a:xfrm>
            <a:off x="228600" y="8007337"/>
            <a:ext cx="2036519" cy="2036519"/>
          </a:xfrm>
          <a:prstGeom prst="rect">
            <a:avLst/>
          </a:prstGeom>
          <a:noFill/>
          <a:ln>
            <a:noFill/>
          </a:ln>
        </p:spPr>
      </p:pic>
      <p:pic>
        <p:nvPicPr>
          <p:cNvPr id="96" name="Google Shape;96;p1"/>
          <p:cNvPicPr preferRelativeResize="0"/>
          <p:nvPr/>
        </p:nvPicPr>
        <p:blipFill rotWithShape="1">
          <a:blip r:embed="rId6">
            <a:alphaModFix/>
          </a:blip>
          <a:srcRect/>
          <a:stretch/>
        </p:blipFill>
        <p:spPr>
          <a:xfrm>
            <a:off x="2530930" y="8008887"/>
            <a:ext cx="2106186" cy="1141297"/>
          </a:xfrm>
          <a:prstGeom prst="rect">
            <a:avLst/>
          </a:prstGeom>
          <a:solidFill>
            <a:schemeClr val="lt1"/>
          </a:solidFill>
          <a:ln w="12700" cap="flat" cmpd="sng">
            <a:solidFill>
              <a:schemeClr val="accent1"/>
            </a:solidFill>
            <a:prstDash val="solid"/>
            <a:miter lim="800000"/>
            <a:headEnd type="none" w="sm" len="sm"/>
            <a:tailEnd type="none" w="sm" len="sm"/>
          </a:ln>
        </p:spPr>
      </p:pic>
      <p:pic>
        <p:nvPicPr>
          <p:cNvPr id="97" name="Google Shape;97;p1" descr="Peninsula Conflict Resolution Center"/>
          <p:cNvPicPr preferRelativeResize="0"/>
          <p:nvPr/>
        </p:nvPicPr>
        <p:blipFill rotWithShape="1">
          <a:blip r:embed="rId7">
            <a:alphaModFix/>
          </a:blip>
          <a:srcRect/>
          <a:stretch/>
        </p:blipFill>
        <p:spPr>
          <a:xfrm>
            <a:off x="2514599" y="9323466"/>
            <a:ext cx="3967043" cy="728098"/>
          </a:xfrm>
          <a:prstGeom prst="rect">
            <a:avLst/>
          </a:prstGeom>
          <a:noFill/>
          <a:ln>
            <a:noFill/>
          </a:ln>
        </p:spPr>
      </p:pic>
      <p:sp>
        <p:nvSpPr>
          <p:cNvPr id="98" name="Google Shape;98;p1"/>
          <p:cNvSpPr txBox="1">
            <a:spLocks noGrp="1"/>
          </p:cNvSpPr>
          <p:nvPr>
            <p:ph type="sldNum" idx="12"/>
          </p:nvPr>
        </p:nvSpPr>
        <p:spPr>
          <a:xfrm>
            <a:off x="12915900" y="9534526"/>
            <a:ext cx="4114800" cy="5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27b4de38d38_2_1"/>
          <p:cNvSpPr txBox="1"/>
          <p:nvPr/>
        </p:nvSpPr>
        <p:spPr>
          <a:xfrm>
            <a:off x="685800" y="403473"/>
            <a:ext cx="12039600" cy="1015800"/>
          </a:xfrm>
          <a:prstGeom prst="rect">
            <a:avLst/>
          </a:prstGeom>
          <a:noFill/>
          <a:ln>
            <a:noFill/>
          </a:ln>
        </p:spPr>
        <p:txBody>
          <a:bodyPr spcFirstLastPara="1" wrap="square" lIns="0" tIns="0" rIns="0" bIns="0" anchor="t" anchorCtr="0">
            <a:spAutoFit/>
          </a:bodyPr>
          <a:lstStyle/>
          <a:p>
            <a:pPr marL="0" marR="0" lvl="0" indent="0" algn="l" rtl="0">
              <a:lnSpc>
                <a:spcPct val="104533"/>
              </a:lnSpc>
              <a:spcBef>
                <a:spcPts val="0"/>
              </a:spcBef>
              <a:spcAft>
                <a:spcPts val="0"/>
              </a:spcAft>
              <a:buClr>
                <a:srgbClr val="000000"/>
              </a:buClr>
              <a:buSzPts val="6600"/>
              <a:buFont typeface="Arial"/>
              <a:buNone/>
            </a:pPr>
            <a:r>
              <a:rPr lang="en-US" sz="6600" b="1"/>
              <a:t>High Level Overview</a:t>
            </a:r>
            <a:endParaRPr sz="6600" b="1" i="0" u="none" strike="noStrike" cap="none">
              <a:solidFill>
                <a:srgbClr val="000000"/>
              </a:solidFill>
              <a:latin typeface="Arial"/>
              <a:ea typeface="Arial"/>
              <a:cs typeface="Arial"/>
              <a:sym typeface="Arial"/>
            </a:endParaRPr>
          </a:p>
        </p:txBody>
      </p:sp>
      <p:pic>
        <p:nvPicPr>
          <p:cNvPr id="284" name="Google Shape;284;g27b4de38d38_2_1" descr="Logo, company name&#10;&#10;Description automatically generated"/>
          <p:cNvPicPr preferRelativeResize="0"/>
          <p:nvPr/>
        </p:nvPicPr>
        <p:blipFill rotWithShape="1">
          <a:blip r:embed="rId3">
            <a:alphaModFix/>
          </a:blip>
          <a:srcRect/>
          <a:stretch/>
        </p:blipFill>
        <p:spPr>
          <a:xfrm>
            <a:off x="15541083" y="190501"/>
            <a:ext cx="2421875" cy="1141297"/>
          </a:xfrm>
          <a:prstGeom prst="rect">
            <a:avLst/>
          </a:prstGeom>
          <a:noFill/>
          <a:ln>
            <a:noFill/>
          </a:ln>
        </p:spPr>
      </p:pic>
      <p:grpSp>
        <p:nvGrpSpPr>
          <p:cNvPr id="285" name="Google Shape;285;g27b4de38d38_2_1"/>
          <p:cNvGrpSpPr/>
          <p:nvPr/>
        </p:nvGrpSpPr>
        <p:grpSpPr>
          <a:xfrm>
            <a:off x="648625" y="2008675"/>
            <a:ext cx="16990752" cy="7437912"/>
            <a:chOff x="395797" y="2673686"/>
            <a:chExt cx="11239500" cy="5151265"/>
          </a:xfrm>
        </p:grpSpPr>
        <p:sp>
          <p:nvSpPr>
            <p:cNvPr id="286" name="Google Shape;286;g27b4de38d38_2_1"/>
            <p:cNvSpPr/>
            <p:nvPr/>
          </p:nvSpPr>
          <p:spPr>
            <a:xfrm>
              <a:off x="395946" y="2673686"/>
              <a:ext cx="11239200" cy="2902200"/>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g27b4de38d38_2_1"/>
            <p:cNvSpPr txBox="1"/>
            <p:nvPr/>
          </p:nvSpPr>
          <p:spPr>
            <a:xfrm>
              <a:off x="395797" y="2792496"/>
              <a:ext cx="11239500" cy="2703900"/>
            </a:xfrm>
            <a:prstGeom prst="rect">
              <a:avLst/>
            </a:prstGeom>
            <a:noFill/>
            <a:ln>
              <a:noFill/>
            </a:ln>
          </p:spPr>
          <p:txBody>
            <a:bodyPr spcFirstLastPara="1" wrap="square" lIns="87625" tIns="87625" rIns="87625" bIns="87625" anchor="ctr" anchorCtr="0">
              <a:noAutofit/>
            </a:bodyPr>
            <a:lstStyle/>
            <a:p>
              <a:pPr marL="0" lvl="0" indent="0" algn="ctr" rtl="0">
                <a:lnSpc>
                  <a:spcPct val="90000"/>
                </a:lnSpc>
                <a:spcBef>
                  <a:spcPts val="0"/>
                </a:spcBef>
                <a:spcAft>
                  <a:spcPts val="0"/>
                </a:spcAft>
                <a:buClr>
                  <a:schemeClr val="dk1"/>
                </a:buClr>
                <a:buSzPts val="2300"/>
                <a:buFont typeface="Arial"/>
                <a:buNone/>
              </a:pPr>
              <a:r>
                <a:rPr lang="en-US" sz="3300" b="1">
                  <a:solidFill>
                    <a:schemeClr val="lt1"/>
                  </a:solidFill>
                </a:rPr>
                <a:t>Goal 7: Build and maintain trust, transparency, and lasting relationships with EFA CBO’s and leaders and the populations they serve.</a:t>
              </a:r>
              <a:r>
                <a:rPr lang="en-US" sz="3200">
                  <a:solidFill>
                    <a:schemeClr val="lt1"/>
                  </a:solidFill>
                </a:rPr>
                <a:t> </a:t>
              </a:r>
              <a:endParaRPr sz="3200">
                <a:solidFill>
                  <a:schemeClr val="lt1"/>
                </a:solidFill>
              </a:endParaRPr>
            </a:p>
            <a:p>
              <a:pPr marL="0" lvl="0" indent="0" algn="ctr" rtl="0">
                <a:lnSpc>
                  <a:spcPct val="90000"/>
                </a:lnSpc>
                <a:spcBef>
                  <a:spcPts val="0"/>
                </a:spcBef>
                <a:spcAft>
                  <a:spcPts val="0"/>
                </a:spcAft>
                <a:buClr>
                  <a:schemeClr val="dk1"/>
                </a:buClr>
                <a:buSzPts val="2300"/>
                <a:buFont typeface="Arial"/>
                <a:buNone/>
              </a:pPr>
              <a:endParaRPr sz="3200">
                <a:solidFill>
                  <a:schemeClr val="lt1"/>
                </a:solidFill>
              </a:endParaRPr>
            </a:p>
            <a:p>
              <a:pPr marL="0" lvl="0" indent="0" algn="ctr" rtl="0">
                <a:lnSpc>
                  <a:spcPct val="90000"/>
                </a:lnSpc>
                <a:spcBef>
                  <a:spcPts val="0"/>
                </a:spcBef>
                <a:spcAft>
                  <a:spcPts val="0"/>
                </a:spcAft>
                <a:buClr>
                  <a:schemeClr val="dk1"/>
                </a:buClr>
                <a:buSzPts val="2300"/>
                <a:buFont typeface="Arial"/>
                <a:buNone/>
              </a:pPr>
              <a:r>
                <a:rPr lang="en-US" sz="3200">
                  <a:solidFill>
                    <a:schemeClr val="lt1"/>
                  </a:solidFill>
                </a:rPr>
                <a:t>Action 29: Use C/CAG’s EFA database to inform equity-focused CBOs of nonprofit funding opportunities within calls for projects, opportunities to serve on C/CAG Committees, and other opportunities to improve equitable public participation. (Obtain feedback on the methodology and funding amount from CBO’s)</a:t>
              </a:r>
              <a:endParaRPr sz="3200">
                <a:solidFill>
                  <a:schemeClr val="lt1"/>
                </a:solidFill>
              </a:endParaRPr>
            </a:p>
          </p:txBody>
        </p:sp>
        <p:sp>
          <p:nvSpPr>
            <p:cNvPr id="288" name="Google Shape;288;g27b4de38d38_2_1"/>
            <p:cNvSpPr/>
            <p:nvPr/>
          </p:nvSpPr>
          <p:spPr>
            <a:xfrm>
              <a:off x="395946" y="6010551"/>
              <a:ext cx="11239200" cy="1814400"/>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g27b4de38d38_2_1"/>
            <p:cNvSpPr txBox="1"/>
            <p:nvPr/>
          </p:nvSpPr>
          <p:spPr>
            <a:xfrm>
              <a:off x="395946" y="6010517"/>
              <a:ext cx="11239200" cy="1814400"/>
            </a:xfrm>
            <a:prstGeom prst="rect">
              <a:avLst/>
            </a:prstGeom>
            <a:noFill/>
            <a:ln>
              <a:noFill/>
            </a:ln>
          </p:spPr>
          <p:txBody>
            <a:bodyPr spcFirstLastPara="1" wrap="square" lIns="87625" tIns="87625" rIns="87625" bIns="87625" anchor="ctr" anchorCtr="0">
              <a:noAutofit/>
            </a:bodyPr>
            <a:lstStyle/>
            <a:p>
              <a:pPr marL="0" lvl="0" indent="0" algn="ctr" rtl="0">
                <a:lnSpc>
                  <a:spcPct val="90000"/>
                </a:lnSpc>
                <a:spcBef>
                  <a:spcPts val="0"/>
                </a:spcBef>
                <a:spcAft>
                  <a:spcPts val="0"/>
                </a:spcAft>
                <a:buClr>
                  <a:schemeClr val="dk1"/>
                </a:buClr>
                <a:buSzPts val="2300"/>
                <a:buFont typeface="Arial"/>
                <a:buNone/>
              </a:pPr>
              <a:r>
                <a:rPr lang="en-US" sz="3300" b="1">
                  <a:solidFill>
                    <a:schemeClr val="lt1"/>
                  </a:solidFill>
                </a:rPr>
                <a:t>Goal 8: Provide countywide equity leadership.</a:t>
              </a:r>
              <a:r>
                <a:rPr lang="en-US" sz="3200">
                  <a:solidFill>
                    <a:schemeClr val="lt1"/>
                  </a:solidFill>
                </a:rPr>
                <a:t> </a:t>
              </a:r>
              <a:endParaRPr sz="3200">
                <a:solidFill>
                  <a:schemeClr val="lt1"/>
                </a:solidFill>
              </a:endParaRPr>
            </a:p>
            <a:p>
              <a:pPr marL="0" lvl="0" indent="0" algn="ctr" rtl="0">
                <a:lnSpc>
                  <a:spcPct val="90000"/>
                </a:lnSpc>
                <a:spcBef>
                  <a:spcPts val="0"/>
                </a:spcBef>
                <a:spcAft>
                  <a:spcPts val="0"/>
                </a:spcAft>
                <a:buClr>
                  <a:schemeClr val="dk1"/>
                </a:buClr>
                <a:buSzPts val="2300"/>
                <a:buFont typeface="Arial"/>
                <a:buNone/>
              </a:pPr>
              <a:endParaRPr sz="3200">
                <a:solidFill>
                  <a:schemeClr val="lt1"/>
                </a:solidFill>
              </a:endParaRPr>
            </a:p>
            <a:p>
              <a:pPr marL="0" lvl="0" indent="0" algn="ctr" rtl="0">
                <a:lnSpc>
                  <a:spcPct val="90000"/>
                </a:lnSpc>
                <a:spcBef>
                  <a:spcPts val="0"/>
                </a:spcBef>
                <a:spcAft>
                  <a:spcPts val="0"/>
                </a:spcAft>
                <a:buClr>
                  <a:schemeClr val="dk1"/>
                </a:buClr>
                <a:buSzPts val="2300"/>
                <a:buFont typeface="Arial"/>
                <a:buNone/>
              </a:pPr>
              <a:r>
                <a:rPr lang="en-US" sz="3200">
                  <a:solidFill>
                    <a:schemeClr val="lt1"/>
                  </a:solidFill>
                </a:rPr>
                <a:t>Action 32: Ensure inclusion of equity in annual Legislative Priorities, and actively support legislation that helps advance and does not run counter to C/CAG's Equity Framework.</a:t>
              </a:r>
              <a:endParaRPr sz="3200">
                <a:solidFill>
                  <a:schemeClr val="lt1"/>
                </a:solidFill>
              </a:endParaRPr>
            </a:p>
          </p:txBody>
        </p:sp>
      </p:grpSp>
      <p:sp>
        <p:nvSpPr>
          <p:cNvPr id="290" name="Google Shape;290;g27b4de38d38_2_1"/>
          <p:cNvSpPr txBox="1">
            <a:spLocks noGrp="1"/>
          </p:cNvSpPr>
          <p:nvPr>
            <p:ph type="sldNum" idx="12"/>
          </p:nvPr>
        </p:nvSpPr>
        <p:spPr>
          <a:xfrm>
            <a:off x="12915900" y="9534526"/>
            <a:ext cx="4114800" cy="5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b="1"/>
              <a:t>10</a:t>
            </a:fld>
            <a:endParaRPr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25"/>
          <p:cNvPicPr preferRelativeResize="0"/>
          <p:nvPr/>
        </p:nvPicPr>
        <p:blipFill rotWithShape="1">
          <a:blip r:embed="rId3">
            <a:alphaModFix/>
          </a:blip>
          <a:srcRect t="5307" b="5306"/>
          <a:stretch/>
        </p:blipFill>
        <p:spPr>
          <a:xfrm>
            <a:off x="0" y="0"/>
            <a:ext cx="18288000" cy="10287000"/>
          </a:xfrm>
          <a:prstGeom prst="rect">
            <a:avLst/>
          </a:prstGeom>
          <a:noFill/>
          <a:ln>
            <a:noFill/>
          </a:ln>
        </p:spPr>
      </p:pic>
      <p:sp>
        <p:nvSpPr>
          <p:cNvPr id="297" name="Google Shape;297;p25"/>
          <p:cNvSpPr/>
          <p:nvPr/>
        </p:nvSpPr>
        <p:spPr>
          <a:xfrm>
            <a:off x="0" y="266701"/>
            <a:ext cx="18288000" cy="8381999"/>
          </a:xfrm>
          <a:prstGeom prst="rect">
            <a:avLst/>
          </a:prstGeom>
          <a:solidFill>
            <a:srgbClr val="B4D8E2">
              <a:alpha val="8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25"/>
          <p:cNvSpPr txBox="1"/>
          <p:nvPr/>
        </p:nvSpPr>
        <p:spPr>
          <a:xfrm>
            <a:off x="1949946" y="495300"/>
            <a:ext cx="13782900" cy="3436500"/>
          </a:xfrm>
          <a:prstGeom prst="rect">
            <a:avLst/>
          </a:prstGeom>
          <a:noFill/>
          <a:ln>
            <a:noFill/>
          </a:ln>
        </p:spPr>
        <p:txBody>
          <a:bodyPr spcFirstLastPara="1" wrap="square" lIns="0" tIns="0" rIns="0" bIns="0" anchor="t" anchorCtr="0">
            <a:spAutoFit/>
          </a:bodyPr>
          <a:lstStyle/>
          <a:p>
            <a:pPr marL="0" marR="0" lvl="0" indent="0" algn="ctr" rtl="0">
              <a:lnSpc>
                <a:spcPct val="140002"/>
              </a:lnSpc>
              <a:spcBef>
                <a:spcPts val="0"/>
              </a:spcBef>
              <a:spcAft>
                <a:spcPts val="0"/>
              </a:spcAft>
              <a:buClr>
                <a:srgbClr val="000000"/>
              </a:buClr>
              <a:buSzPts val="9302"/>
              <a:buFont typeface="Arial"/>
              <a:buNone/>
            </a:pPr>
            <a:r>
              <a:rPr lang="en-US" sz="9302" b="0" i="0" u="none" strike="noStrike" cap="none">
                <a:solidFill>
                  <a:srgbClr val="2B2B2B"/>
                </a:solidFill>
                <a:latin typeface="Montserrat ExtraBold"/>
                <a:ea typeface="Montserrat ExtraBold"/>
                <a:cs typeface="Montserrat ExtraBold"/>
                <a:sym typeface="Montserrat ExtraBold"/>
              </a:rPr>
              <a:t>Q&amp;A</a:t>
            </a:r>
            <a:endParaRPr sz="9302" b="0" i="0" u="none" strike="noStrike" cap="none">
              <a:solidFill>
                <a:srgbClr val="2B2B2B"/>
              </a:solidFill>
              <a:latin typeface="Montserrat ExtraBold"/>
              <a:ea typeface="Montserrat ExtraBold"/>
              <a:cs typeface="Montserrat ExtraBold"/>
              <a:sym typeface="Montserrat ExtraBold"/>
            </a:endParaRPr>
          </a:p>
          <a:p>
            <a:pPr marL="457200" marR="0" lvl="0" indent="-457200" algn="ctr" rtl="0">
              <a:lnSpc>
                <a:spcPct val="140002"/>
              </a:lnSpc>
              <a:spcBef>
                <a:spcPts val="0"/>
              </a:spcBef>
              <a:spcAft>
                <a:spcPts val="0"/>
              </a:spcAft>
              <a:buClr>
                <a:srgbClr val="2B2B2B"/>
              </a:buClr>
              <a:buSzPts val="9302"/>
              <a:buFont typeface="Montserrat ExtraBold"/>
              <a:buChar char="+"/>
            </a:pPr>
            <a:r>
              <a:rPr lang="en-US" sz="9302" b="0" i="0" u="none" strike="noStrike" cap="none">
                <a:solidFill>
                  <a:srgbClr val="2B2B2B"/>
                </a:solidFill>
                <a:latin typeface="Montserrat ExtraBold"/>
                <a:ea typeface="Montserrat ExtraBold"/>
                <a:cs typeface="Montserrat ExtraBold"/>
                <a:sym typeface="Montserrat ExtraBold"/>
              </a:rPr>
              <a:t>Discussion</a:t>
            </a:r>
            <a:endParaRPr sz="9302" b="0" i="0" u="none" strike="noStrike" cap="none">
              <a:solidFill>
                <a:srgbClr val="2B2B2B"/>
              </a:solidFill>
              <a:latin typeface="Montserrat ExtraBold"/>
              <a:ea typeface="Montserrat ExtraBold"/>
              <a:cs typeface="Montserrat ExtraBold"/>
              <a:sym typeface="Montserrat ExtraBold"/>
            </a:endParaRPr>
          </a:p>
        </p:txBody>
      </p:sp>
      <p:sp>
        <p:nvSpPr>
          <p:cNvPr id="299" name="Google Shape;299;p25"/>
          <p:cNvSpPr txBox="1"/>
          <p:nvPr/>
        </p:nvSpPr>
        <p:spPr>
          <a:xfrm>
            <a:off x="2252593" y="4000500"/>
            <a:ext cx="13782814" cy="3462486"/>
          </a:xfrm>
          <a:prstGeom prst="rect">
            <a:avLst/>
          </a:prstGeom>
          <a:noFill/>
          <a:ln>
            <a:noFill/>
          </a:ln>
        </p:spPr>
        <p:txBody>
          <a:bodyPr spcFirstLastPara="1" wrap="square" lIns="0" tIns="0" rIns="0" bIns="0" anchor="t" anchorCtr="0">
            <a:spAutoFit/>
          </a:bodyPr>
          <a:lstStyle/>
          <a:p>
            <a:pPr marL="0" marR="0" lvl="0" indent="0" algn="ctr" rtl="0">
              <a:lnSpc>
                <a:spcPct val="93625"/>
              </a:lnSpc>
              <a:spcBef>
                <a:spcPts val="0"/>
              </a:spcBef>
              <a:spcAft>
                <a:spcPts val="0"/>
              </a:spcAft>
              <a:buClr>
                <a:srgbClr val="000000"/>
              </a:buClr>
              <a:buSzPts val="3200"/>
              <a:buFont typeface="Arial"/>
              <a:buNone/>
            </a:pPr>
            <a:endParaRPr sz="3200" b="0" i="0" u="none" strike="noStrike" cap="none">
              <a:solidFill>
                <a:schemeClr val="dk1"/>
              </a:solidFill>
              <a:latin typeface="Lato"/>
              <a:ea typeface="Lato"/>
              <a:cs typeface="Lato"/>
              <a:sym typeface="Lato"/>
            </a:endParaRPr>
          </a:p>
          <a:p>
            <a:pPr marL="0" marR="0" lvl="0" indent="0" algn="ctr" rtl="0">
              <a:lnSpc>
                <a:spcPct val="93625"/>
              </a:lnSpc>
              <a:spcBef>
                <a:spcPts val="0"/>
              </a:spcBef>
              <a:spcAft>
                <a:spcPts val="0"/>
              </a:spcAft>
              <a:buClr>
                <a:srgbClr val="000000"/>
              </a:buClr>
              <a:buSzPts val="3200"/>
              <a:buFont typeface="Arial"/>
              <a:buNone/>
            </a:pPr>
            <a:r>
              <a:rPr lang="en-US" sz="3200" b="0" i="0" u="none" strike="noStrike" cap="none">
                <a:solidFill>
                  <a:schemeClr val="dk1"/>
                </a:solidFill>
                <a:latin typeface="Lato"/>
                <a:ea typeface="Lato"/>
                <a:cs typeface="Lato"/>
                <a:sym typeface="Lato"/>
              </a:rPr>
              <a:t>Chris Lepe</a:t>
            </a:r>
            <a:endParaRPr sz="1400" b="0" i="0" u="none" strike="noStrike" cap="none">
              <a:solidFill>
                <a:srgbClr val="000000"/>
              </a:solidFill>
              <a:latin typeface="Arial"/>
              <a:ea typeface="Arial"/>
              <a:cs typeface="Arial"/>
              <a:sym typeface="Arial"/>
            </a:endParaRPr>
          </a:p>
          <a:p>
            <a:pPr marL="0" marR="0" lvl="0" indent="0" algn="ctr" rtl="0">
              <a:lnSpc>
                <a:spcPct val="93625"/>
              </a:lnSpc>
              <a:spcBef>
                <a:spcPts val="0"/>
              </a:spcBef>
              <a:spcAft>
                <a:spcPts val="0"/>
              </a:spcAft>
              <a:buClr>
                <a:srgbClr val="000000"/>
              </a:buClr>
              <a:buSzPts val="3200"/>
              <a:buFont typeface="Arial"/>
              <a:buNone/>
            </a:pPr>
            <a:endParaRPr sz="3200" b="0" i="0" u="none" strike="noStrike" cap="none">
              <a:solidFill>
                <a:schemeClr val="dk1"/>
              </a:solidFill>
              <a:latin typeface="Lato"/>
              <a:ea typeface="Lato"/>
              <a:cs typeface="Lato"/>
              <a:sym typeface="Lato"/>
            </a:endParaRPr>
          </a:p>
          <a:p>
            <a:pPr marL="0" marR="0" lvl="0" indent="0" algn="ctr" rtl="0">
              <a:lnSpc>
                <a:spcPct val="93625"/>
              </a:lnSpc>
              <a:spcBef>
                <a:spcPts val="0"/>
              </a:spcBef>
              <a:spcAft>
                <a:spcPts val="0"/>
              </a:spcAft>
              <a:buClr>
                <a:srgbClr val="000000"/>
              </a:buClr>
              <a:buSzPts val="3200"/>
              <a:buFont typeface="Arial"/>
              <a:buNone/>
            </a:pPr>
            <a:r>
              <a:rPr lang="en-US" sz="3200" b="0" i="0" u="none" strike="noStrike" cap="none">
                <a:solidFill>
                  <a:schemeClr val="dk1"/>
                </a:solidFill>
                <a:latin typeface="Lato"/>
                <a:ea typeface="Lato"/>
                <a:cs typeface="Lato"/>
                <a:sym typeface="Lato"/>
              </a:rPr>
              <a:t>Mariposa Planning Solutions - </a:t>
            </a:r>
            <a:r>
              <a:rPr lang="en-US" sz="3200" b="0" i="0" u="sng" strike="noStrike" cap="none">
                <a:solidFill>
                  <a:schemeClr val="dk1"/>
                </a:solidFill>
                <a:latin typeface="Lato"/>
                <a:ea typeface="Lato"/>
                <a:cs typeface="Lato"/>
                <a:sym typeface="Lato"/>
                <a:hlinkClick r:id="rId4">
                  <a:extLst>
                    <a:ext uri="{A12FA001-AC4F-418D-AE19-62706E023703}">
                      <ahyp:hlinkClr xmlns:ahyp="http://schemas.microsoft.com/office/drawing/2018/hyperlinkcolor" val="tx"/>
                    </a:ext>
                  </a:extLst>
                </a:hlinkClick>
              </a:rPr>
              <a:t>Chris@mariposaplan.com</a:t>
            </a:r>
            <a:endParaRPr sz="3200" b="0" i="0" u="none" strike="noStrike" cap="none">
              <a:solidFill>
                <a:schemeClr val="dk1"/>
              </a:solidFill>
              <a:latin typeface="Lato"/>
              <a:ea typeface="Lato"/>
              <a:cs typeface="Lato"/>
              <a:sym typeface="Lato"/>
            </a:endParaRPr>
          </a:p>
          <a:p>
            <a:pPr marL="0" marR="0" lvl="0" indent="0" algn="ctr" rtl="0">
              <a:lnSpc>
                <a:spcPct val="93625"/>
              </a:lnSpc>
              <a:spcBef>
                <a:spcPts val="0"/>
              </a:spcBef>
              <a:spcAft>
                <a:spcPts val="0"/>
              </a:spcAft>
              <a:buClr>
                <a:srgbClr val="000000"/>
              </a:buClr>
              <a:buSzPts val="3200"/>
              <a:buFont typeface="Arial"/>
              <a:buNone/>
            </a:pPr>
            <a:endParaRPr sz="3200" b="0" i="0" u="none" strike="noStrike" cap="none">
              <a:solidFill>
                <a:schemeClr val="dk1"/>
              </a:solidFill>
              <a:latin typeface="Lato"/>
              <a:ea typeface="Lato"/>
              <a:cs typeface="Lato"/>
              <a:sym typeface="Lato"/>
            </a:endParaRPr>
          </a:p>
          <a:p>
            <a:pPr marL="0" marR="0" lvl="0" indent="0" algn="ctr" rtl="0">
              <a:lnSpc>
                <a:spcPct val="93625"/>
              </a:lnSpc>
              <a:spcBef>
                <a:spcPts val="0"/>
              </a:spcBef>
              <a:spcAft>
                <a:spcPts val="0"/>
              </a:spcAft>
              <a:buClr>
                <a:srgbClr val="000000"/>
              </a:buClr>
              <a:buSzPts val="3200"/>
              <a:buFont typeface="Arial"/>
              <a:buNone/>
            </a:pPr>
            <a:r>
              <a:rPr lang="en-US" sz="3200" b="0" i="0" u="none" strike="noStrike" cap="none">
                <a:solidFill>
                  <a:schemeClr val="dk1"/>
                </a:solidFill>
                <a:latin typeface="Lato"/>
                <a:ea typeface="Lato"/>
                <a:cs typeface="Lato"/>
                <a:sym typeface="Lato"/>
              </a:rPr>
              <a:t>Kim Springer</a:t>
            </a:r>
            <a:endParaRPr sz="1400" b="0" i="0" u="none" strike="noStrike" cap="none">
              <a:solidFill>
                <a:srgbClr val="000000"/>
              </a:solidFill>
              <a:latin typeface="Arial"/>
              <a:ea typeface="Arial"/>
              <a:cs typeface="Arial"/>
              <a:sym typeface="Arial"/>
            </a:endParaRPr>
          </a:p>
          <a:p>
            <a:pPr marL="0" marR="0" lvl="0" indent="0" algn="ctr" rtl="0">
              <a:lnSpc>
                <a:spcPct val="93625"/>
              </a:lnSpc>
              <a:spcBef>
                <a:spcPts val="0"/>
              </a:spcBef>
              <a:spcAft>
                <a:spcPts val="0"/>
              </a:spcAft>
              <a:buClr>
                <a:srgbClr val="000000"/>
              </a:buClr>
              <a:buSzPts val="3200"/>
              <a:buFont typeface="Arial"/>
              <a:buNone/>
            </a:pPr>
            <a:endParaRPr sz="3200" b="0" i="0" u="none" strike="noStrike" cap="none">
              <a:solidFill>
                <a:schemeClr val="dk1"/>
              </a:solidFill>
              <a:latin typeface="Lato"/>
              <a:ea typeface="Lato"/>
              <a:cs typeface="Lato"/>
              <a:sym typeface="Lato"/>
            </a:endParaRPr>
          </a:p>
          <a:p>
            <a:pPr marL="0" marR="0" lvl="0" indent="0" algn="ctr" rtl="0">
              <a:lnSpc>
                <a:spcPct val="93625"/>
              </a:lnSpc>
              <a:spcBef>
                <a:spcPts val="0"/>
              </a:spcBef>
              <a:spcAft>
                <a:spcPts val="0"/>
              </a:spcAft>
              <a:buClr>
                <a:srgbClr val="000000"/>
              </a:buClr>
              <a:buSzPts val="3200"/>
              <a:buFont typeface="Arial"/>
              <a:buNone/>
            </a:pPr>
            <a:r>
              <a:rPr lang="en-US" sz="3200" b="0" i="0" u="none" strike="noStrike" cap="none">
                <a:solidFill>
                  <a:schemeClr val="dk1"/>
                </a:solidFill>
                <a:latin typeface="Lato"/>
                <a:ea typeface="Lato"/>
                <a:cs typeface="Lato"/>
                <a:sym typeface="Lato"/>
              </a:rPr>
              <a:t>C/CAG – </a:t>
            </a:r>
            <a:r>
              <a:rPr lang="en-US" sz="3200" b="0" i="0" u="sng" strike="noStrike" cap="none">
                <a:solidFill>
                  <a:schemeClr val="dk1"/>
                </a:solidFill>
                <a:latin typeface="Lato"/>
                <a:ea typeface="Lato"/>
                <a:cs typeface="Lato"/>
                <a:sym typeface="Lato"/>
                <a:hlinkClick r:id="rId5">
                  <a:extLst>
                    <a:ext uri="{A12FA001-AC4F-418D-AE19-62706E023703}">
                      <ahyp:hlinkClr xmlns:ahyp="http://schemas.microsoft.com/office/drawing/2018/hyperlinkcolor" val="tx"/>
                    </a:ext>
                  </a:extLst>
                </a:hlinkClick>
              </a:rPr>
              <a:t>kspringer@smcgov.org</a:t>
            </a:r>
            <a:endParaRPr sz="3200" b="0" i="0" u="none" strike="noStrike" cap="none">
              <a:solidFill>
                <a:schemeClr val="dk1"/>
              </a:solidFill>
              <a:latin typeface="Lato"/>
              <a:ea typeface="Lato"/>
              <a:cs typeface="Lato"/>
              <a:sym typeface="Lato"/>
            </a:endParaRPr>
          </a:p>
          <a:p>
            <a:pPr marL="0" marR="0" lvl="0" indent="0" algn="ctr" rtl="0">
              <a:lnSpc>
                <a:spcPct val="93625"/>
              </a:lnSpc>
              <a:spcBef>
                <a:spcPts val="0"/>
              </a:spcBef>
              <a:spcAft>
                <a:spcPts val="0"/>
              </a:spcAft>
              <a:buClr>
                <a:srgbClr val="000000"/>
              </a:buClr>
              <a:buSzPts val="3200"/>
              <a:buFont typeface="Arial"/>
              <a:buNone/>
            </a:pPr>
            <a:endParaRPr sz="3200" b="0" i="0" u="none" strike="noStrike" cap="none">
              <a:solidFill>
                <a:schemeClr val="dk1"/>
              </a:solidFill>
              <a:latin typeface="Lato"/>
              <a:ea typeface="Lato"/>
              <a:cs typeface="Lato"/>
              <a:sym typeface="Lato"/>
            </a:endParaRPr>
          </a:p>
        </p:txBody>
      </p:sp>
      <p:pic>
        <p:nvPicPr>
          <p:cNvPr id="300" name="Google Shape;300;p25" descr="Logo, company name&#10;&#10;Description automatically generated"/>
          <p:cNvPicPr preferRelativeResize="0"/>
          <p:nvPr/>
        </p:nvPicPr>
        <p:blipFill rotWithShape="1">
          <a:blip r:embed="rId6">
            <a:alphaModFix/>
          </a:blip>
          <a:srcRect/>
          <a:stretch/>
        </p:blipFill>
        <p:spPr>
          <a:xfrm>
            <a:off x="15595225" y="7328902"/>
            <a:ext cx="2421875" cy="1141297"/>
          </a:xfrm>
          <a:prstGeom prst="rect">
            <a:avLst/>
          </a:prstGeom>
          <a:noFill/>
          <a:ln>
            <a:noFill/>
          </a:ln>
        </p:spPr>
      </p:pic>
      <p:sp>
        <p:nvSpPr>
          <p:cNvPr id="301" name="Google Shape;301;p25"/>
          <p:cNvSpPr txBox="1"/>
          <p:nvPr/>
        </p:nvSpPr>
        <p:spPr>
          <a:xfrm>
            <a:off x="19987" y="10010000"/>
            <a:ext cx="12869055"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Calibri"/>
                <a:ea typeface="Calibri"/>
                <a:cs typeface="Calibri"/>
                <a:sym typeface="Calibri"/>
              </a:rPr>
              <a:t>Image Source: http://astanehelaw.com/2020/09/02/san-mateo-county-passes-emergency-ordinance-establishing-paid-sick-leave-for-the-coronavirus-covid-19-pandemic/</a:t>
            </a:r>
            <a:endParaRPr sz="1400" b="0" i="0" u="none" strike="noStrike" cap="none">
              <a:solidFill>
                <a:srgbClr val="000000"/>
              </a:solidFill>
              <a:latin typeface="Arial"/>
              <a:ea typeface="Arial"/>
              <a:cs typeface="Arial"/>
              <a:sym typeface="Arial"/>
            </a:endParaRPr>
          </a:p>
        </p:txBody>
      </p:sp>
      <p:pic>
        <p:nvPicPr>
          <p:cNvPr id="302" name="Google Shape;302;p25" descr="Logo&#10;&#10;Description automatically generated"/>
          <p:cNvPicPr preferRelativeResize="0"/>
          <p:nvPr/>
        </p:nvPicPr>
        <p:blipFill rotWithShape="1">
          <a:blip r:embed="rId7">
            <a:alphaModFix/>
          </a:blip>
          <a:srcRect/>
          <a:stretch/>
        </p:blipFill>
        <p:spPr>
          <a:xfrm>
            <a:off x="216075" y="6433687"/>
            <a:ext cx="2036519" cy="2036519"/>
          </a:xfrm>
          <a:prstGeom prst="rect">
            <a:avLst/>
          </a:prstGeom>
          <a:noFill/>
          <a:ln>
            <a:noFill/>
          </a:ln>
        </p:spPr>
      </p:pic>
      <p:pic>
        <p:nvPicPr>
          <p:cNvPr id="303" name="Google Shape;303;p25"/>
          <p:cNvPicPr preferRelativeResize="0"/>
          <p:nvPr/>
        </p:nvPicPr>
        <p:blipFill rotWithShape="1">
          <a:blip r:embed="rId8">
            <a:alphaModFix/>
          </a:blip>
          <a:srcRect/>
          <a:stretch/>
        </p:blipFill>
        <p:spPr>
          <a:xfrm>
            <a:off x="2465805" y="7328912"/>
            <a:ext cx="2106186" cy="1141297"/>
          </a:xfrm>
          <a:prstGeom prst="rect">
            <a:avLst/>
          </a:prstGeom>
          <a:solidFill>
            <a:schemeClr val="lt1"/>
          </a:solidFill>
          <a:ln w="12700" cap="flat" cmpd="sng">
            <a:solidFill>
              <a:schemeClr val="accent1"/>
            </a:solidFill>
            <a:prstDash val="solid"/>
            <a:miter lim="800000"/>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p:nvPr/>
        </p:nvSpPr>
        <p:spPr>
          <a:xfrm>
            <a:off x="15011400" y="1058487"/>
            <a:ext cx="3273829" cy="9258300"/>
          </a:xfrm>
          <a:prstGeom prst="rect">
            <a:avLst/>
          </a:prstGeom>
          <a:solidFill>
            <a:srgbClr val="B4D8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5" name="Google Shape;105;p2"/>
          <p:cNvPicPr preferRelativeResize="0"/>
          <p:nvPr/>
        </p:nvPicPr>
        <p:blipFill rotWithShape="1">
          <a:blip r:embed="rId3">
            <a:alphaModFix/>
          </a:blip>
          <a:srcRect t="30462" b="27287"/>
          <a:stretch/>
        </p:blipFill>
        <p:spPr>
          <a:xfrm>
            <a:off x="1447800" y="400658"/>
            <a:ext cx="10440163" cy="2778836"/>
          </a:xfrm>
          <a:prstGeom prst="rect">
            <a:avLst/>
          </a:prstGeom>
          <a:noFill/>
          <a:ln>
            <a:noFill/>
          </a:ln>
        </p:spPr>
      </p:pic>
      <p:sp>
        <p:nvSpPr>
          <p:cNvPr id="106" name="Google Shape;106;p2"/>
          <p:cNvSpPr txBox="1"/>
          <p:nvPr/>
        </p:nvSpPr>
        <p:spPr>
          <a:xfrm>
            <a:off x="1676401" y="3467100"/>
            <a:ext cx="6465000" cy="923400"/>
          </a:xfrm>
          <a:prstGeom prst="rect">
            <a:avLst/>
          </a:prstGeom>
          <a:noFill/>
          <a:ln>
            <a:noFill/>
          </a:ln>
        </p:spPr>
        <p:txBody>
          <a:bodyPr spcFirstLastPara="1" wrap="square" lIns="0" tIns="0" rIns="0" bIns="0" anchor="t" anchorCtr="0">
            <a:spAutoFit/>
          </a:bodyPr>
          <a:lstStyle/>
          <a:p>
            <a:pPr marL="0" marR="0" lvl="0" indent="0" algn="l" rtl="0">
              <a:lnSpc>
                <a:spcPct val="104533"/>
              </a:lnSpc>
              <a:spcBef>
                <a:spcPts val="0"/>
              </a:spcBef>
              <a:spcAft>
                <a:spcPts val="0"/>
              </a:spcAft>
              <a:buClr>
                <a:srgbClr val="000000"/>
              </a:buClr>
              <a:buSzPts val="6000"/>
              <a:buFont typeface="Arial"/>
              <a:buNone/>
            </a:pPr>
            <a:r>
              <a:rPr lang="en-US" sz="6000" b="1" i="0" u="none" strike="noStrike" cap="none">
                <a:solidFill>
                  <a:srgbClr val="2B2B2B"/>
                </a:solidFill>
                <a:latin typeface="Calibri"/>
                <a:ea typeface="Calibri"/>
                <a:cs typeface="Calibri"/>
                <a:sym typeface="Calibri"/>
              </a:rPr>
              <a:t>Overview</a:t>
            </a:r>
            <a:endParaRPr sz="1400" b="1" i="0" u="none" strike="noStrike" cap="none">
              <a:solidFill>
                <a:srgbClr val="000000"/>
              </a:solidFill>
              <a:latin typeface="Calibri"/>
              <a:ea typeface="Calibri"/>
              <a:cs typeface="Calibri"/>
              <a:sym typeface="Calibri"/>
            </a:endParaRPr>
          </a:p>
        </p:txBody>
      </p:sp>
      <p:pic>
        <p:nvPicPr>
          <p:cNvPr id="107" name="Google Shape;107;p2" descr="Logo, company name&#10;&#10;Description automatically generated"/>
          <p:cNvPicPr preferRelativeResize="0"/>
          <p:nvPr/>
        </p:nvPicPr>
        <p:blipFill rotWithShape="1">
          <a:blip r:embed="rId4">
            <a:alphaModFix/>
          </a:blip>
          <a:srcRect/>
          <a:stretch/>
        </p:blipFill>
        <p:spPr>
          <a:xfrm>
            <a:off x="15697200" y="8879002"/>
            <a:ext cx="2421875" cy="1141297"/>
          </a:xfrm>
          <a:prstGeom prst="rect">
            <a:avLst/>
          </a:prstGeom>
          <a:noFill/>
          <a:ln>
            <a:noFill/>
          </a:ln>
        </p:spPr>
      </p:pic>
      <p:sp>
        <p:nvSpPr>
          <p:cNvPr id="108" name="Google Shape;108;p2"/>
          <p:cNvSpPr txBox="1"/>
          <p:nvPr/>
        </p:nvSpPr>
        <p:spPr>
          <a:xfrm>
            <a:off x="3056744" y="2992279"/>
            <a:ext cx="9059056"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Calibri"/>
                <a:ea typeface="Calibri"/>
                <a:cs typeface="Calibri"/>
                <a:sym typeface="Calibri"/>
              </a:rPr>
              <a:t>Image Source: https://www.dreamstime.com/aerial-view-san-mateo-hayward-bridge-across-francisco-bay-foster-city-county-california-airplane-image139436759</a:t>
            </a:r>
            <a:endParaRPr sz="1400" b="0" i="0" u="none" strike="noStrike" cap="none">
              <a:solidFill>
                <a:srgbClr val="000000"/>
              </a:solidFill>
              <a:latin typeface="Arial"/>
              <a:ea typeface="Arial"/>
              <a:cs typeface="Arial"/>
              <a:sym typeface="Arial"/>
            </a:endParaRPr>
          </a:p>
        </p:txBody>
      </p:sp>
      <p:grpSp>
        <p:nvGrpSpPr>
          <p:cNvPr id="109" name="Google Shape;109;p2"/>
          <p:cNvGrpSpPr/>
          <p:nvPr/>
        </p:nvGrpSpPr>
        <p:grpSpPr>
          <a:xfrm>
            <a:off x="1019503" y="4619100"/>
            <a:ext cx="12954000" cy="5386089"/>
            <a:chOff x="0" y="0"/>
            <a:chExt cx="12954000" cy="5386089"/>
          </a:xfrm>
        </p:grpSpPr>
        <p:cxnSp>
          <p:nvCxnSpPr>
            <p:cNvPr id="110" name="Google Shape;110;p2"/>
            <p:cNvCxnSpPr/>
            <p:nvPr/>
          </p:nvCxnSpPr>
          <p:spPr>
            <a:xfrm>
              <a:off x="0" y="0"/>
              <a:ext cx="129540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111" name="Google Shape;111;p2"/>
            <p:cNvSpPr/>
            <p:nvPr/>
          </p:nvSpPr>
          <p:spPr>
            <a:xfrm>
              <a:off x="0" y="0"/>
              <a:ext cx="12954000" cy="134652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2"/>
            <p:cNvSpPr txBox="1"/>
            <p:nvPr/>
          </p:nvSpPr>
          <p:spPr>
            <a:xfrm>
              <a:off x="0" y="0"/>
              <a:ext cx="12954000" cy="1346522"/>
            </a:xfrm>
            <a:prstGeom prst="rect">
              <a:avLst/>
            </a:prstGeom>
            <a:noFill/>
            <a:ln>
              <a:noFill/>
            </a:ln>
          </p:spPr>
          <p:txBody>
            <a:bodyPr spcFirstLastPara="1" wrap="square" lIns="144775" tIns="144775" rIns="144775" bIns="144775" anchor="t" anchorCtr="0">
              <a:noAutofit/>
            </a:bodyPr>
            <a:lstStyle/>
            <a:p>
              <a:pPr marL="0" marR="0" lvl="0" indent="0" algn="l" rtl="0">
                <a:lnSpc>
                  <a:spcPct val="90000"/>
                </a:lnSpc>
                <a:spcBef>
                  <a:spcPts val="0"/>
                </a:spcBef>
                <a:spcAft>
                  <a:spcPts val="0"/>
                </a:spcAft>
                <a:buClr>
                  <a:schemeClr val="dk1"/>
                </a:buClr>
                <a:buSzPts val="3800"/>
                <a:buFont typeface="Calibri"/>
                <a:buNone/>
              </a:pPr>
              <a:r>
                <a:rPr lang="en-US" sz="3800">
                  <a:solidFill>
                    <a:schemeClr val="dk1"/>
                  </a:solidFill>
                  <a:latin typeface="Calibri"/>
                  <a:ea typeface="Calibri"/>
                  <a:cs typeface="Calibri"/>
                  <a:sym typeface="Calibri"/>
                </a:rPr>
                <a:t>Short </a:t>
              </a:r>
              <a:r>
                <a:rPr lang="en-US" sz="3800" i="0" u="none" strike="noStrike" cap="none">
                  <a:solidFill>
                    <a:schemeClr val="dk1"/>
                  </a:solidFill>
                  <a:latin typeface="Calibri"/>
                  <a:ea typeface="Calibri"/>
                  <a:cs typeface="Calibri"/>
                  <a:sym typeface="Calibri"/>
                </a:rPr>
                <a:t>Project Update</a:t>
              </a:r>
              <a:endParaRPr sz="1400" i="0" u="none" strike="noStrike" cap="none">
                <a:solidFill>
                  <a:srgbClr val="000000"/>
                </a:solidFill>
                <a:latin typeface="Calibri"/>
                <a:ea typeface="Calibri"/>
                <a:cs typeface="Calibri"/>
                <a:sym typeface="Calibri"/>
              </a:endParaRPr>
            </a:p>
          </p:txBody>
        </p:sp>
        <p:cxnSp>
          <p:nvCxnSpPr>
            <p:cNvPr id="113" name="Google Shape;113;p2"/>
            <p:cNvCxnSpPr/>
            <p:nvPr/>
          </p:nvCxnSpPr>
          <p:spPr>
            <a:xfrm>
              <a:off x="0" y="1346522"/>
              <a:ext cx="129540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114" name="Google Shape;114;p2"/>
            <p:cNvSpPr/>
            <p:nvPr/>
          </p:nvSpPr>
          <p:spPr>
            <a:xfrm>
              <a:off x="0" y="1346522"/>
              <a:ext cx="12954000" cy="134652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2"/>
            <p:cNvSpPr txBox="1"/>
            <p:nvPr/>
          </p:nvSpPr>
          <p:spPr>
            <a:xfrm>
              <a:off x="0" y="1346522"/>
              <a:ext cx="12954000" cy="1346522"/>
            </a:xfrm>
            <a:prstGeom prst="rect">
              <a:avLst/>
            </a:prstGeom>
            <a:noFill/>
            <a:ln>
              <a:noFill/>
            </a:ln>
          </p:spPr>
          <p:txBody>
            <a:bodyPr spcFirstLastPara="1" wrap="square" lIns="144775" tIns="144775" rIns="144775" bIns="144775" anchor="t" anchorCtr="0">
              <a:noAutofit/>
            </a:bodyPr>
            <a:lstStyle/>
            <a:p>
              <a:pPr marL="0" marR="0" lvl="0" indent="0" algn="l" rtl="0">
                <a:lnSpc>
                  <a:spcPct val="90000"/>
                </a:lnSpc>
                <a:spcBef>
                  <a:spcPts val="0"/>
                </a:spcBef>
                <a:spcAft>
                  <a:spcPts val="0"/>
                </a:spcAft>
                <a:buClr>
                  <a:schemeClr val="dk1"/>
                </a:buClr>
                <a:buSzPts val="3800"/>
                <a:buFont typeface="Calibri"/>
                <a:buNone/>
              </a:pPr>
              <a:r>
                <a:rPr lang="en-US" sz="3800" dirty="0">
                  <a:solidFill>
                    <a:schemeClr val="dk1"/>
                  </a:solidFill>
                  <a:latin typeface="Calibri"/>
                  <a:ea typeface="Calibri"/>
                  <a:cs typeface="Calibri"/>
                  <a:sym typeface="Calibri"/>
                </a:rPr>
                <a:t>Equity Definition</a:t>
              </a:r>
              <a:endParaRPr sz="1400" i="0" u="none" strike="noStrike" cap="none" dirty="0">
                <a:solidFill>
                  <a:srgbClr val="000000"/>
                </a:solidFill>
                <a:latin typeface="Calibri"/>
                <a:ea typeface="Calibri"/>
                <a:cs typeface="Calibri"/>
                <a:sym typeface="Calibri"/>
              </a:endParaRPr>
            </a:p>
          </p:txBody>
        </p:sp>
        <p:cxnSp>
          <p:nvCxnSpPr>
            <p:cNvPr id="116" name="Google Shape;116;p2"/>
            <p:cNvCxnSpPr/>
            <p:nvPr/>
          </p:nvCxnSpPr>
          <p:spPr>
            <a:xfrm>
              <a:off x="0" y="2693045"/>
              <a:ext cx="129540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117" name="Google Shape;117;p2"/>
            <p:cNvSpPr/>
            <p:nvPr/>
          </p:nvSpPr>
          <p:spPr>
            <a:xfrm>
              <a:off x="0" y="2693045"/>
              <a:ext cx="12954000" cy="134652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2"/>
            <p:cNvSpPr txBox="1"/>
            <p:nvPr/>
          </p:nvSpPr>
          <p:spPr>
            <a:xfrm>
              <a:off x="0" y="2693045"/>
              <a:ext cx="12954000" cy="1346522"/>
            </a:xfrm>
            <a:prstGeom prst="rect">
              <a:avLst/>
            </a:prstGeom>
            <a:noFill/>
            <a:ln>
              <a:noFill/>
            </a:ln>
          </p:spPr>
          <p:txBody>
            <a:bodyPr spcFirstLastPara="1" wrap="square" lIns="144775" tIns="144775" rIns="144775" bIns="144775" anchor="t" anchorCtr="0">
              <a:noAutofit/>
            </a:bodyPr>
            <a:lstStyle/>
            <a:p>
              <a:pPr marL="0" marR="0" lvl="0" indent="0" algn="l" rtl="0">
                <a:lnSpc>
                  <a:spcPct val="90000"/>
                </a:lnSpc>
                <a:spcBef>
                  <a:spcPts val="0"/>
                </a:spcBef>
                <a:spcAft>
                  <a:spcPts val="0"/>
                </a:spcAft>
                <a:buClr>
                  <a:schemeClr val="dk1"/>
                </a:buClr>
                <a:buSzPts val="3800"/>
                <a:buFont typeface="Calibri"/>
                <a:buNone/>
              </a:pPr>
              <a:r>
                <a:rPr lang="en-US" sz="3800" i="0" u="none" strike="noStrike" cap="none" dirty="0">
                  <a:solidFill>
                    <a:schemeClr val="dk1"/>
                  </a:solidFill>
                  <a:latin typeface="Calibri"/>
                  <a:ea typeface="Calibri"/>
                  <a:cs typeface="Calibri"/>
                  <a:sym typeface="Calibri"/>
                </a:rPr>
                <a:t>Stakeholder Engagement</a:t>
              </a:r>
              <a:endParaRPr sz="1400" i="0" u="none" strike="noStrike" cap="none" dirty="0">
                <a:solidFill>
                  <a:srgbClr val="000000"/>
                </a:solidFill>
                <a:latin typeface="Calibri"/>
                <a:ea typeface="Calibri"/>
                <a:cs typeface="Calibri"/>
                <a:sym typeface="Calibri"/>
              </a:endParaRPr>
            </a:p>
          </p:txBody>
        </p:sp>
        <p:cxnSp>
          <p:nvCxnSpPr>
            <p:cNvPr id="119" name="Google Shape;119;p2"/>
            <p:cNvCxnSpPr/>
            <p:nvPr/>
          </p:nvCxnSpPr>
          <p:spPr>
            <a:xfrm>
              <a:off x="0" y="4039567"/>
              <a:ext cx="129540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120" name="Google Shape;120;p2"/>
            <p:cNvSpPr/>
            <p:nvPr/>
          </p:nvSpPr>
          <p:spPr>
            <a:xfrm>
              <a:off x="0" y="4039567"/>
              <a:ext cx="12954000" cy="134652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2"/>
            <p:cNvSpPr txBox="1"/>
            <p:nvPr/>
          </p:nvSpPr>
          <p:spPr>
            <a:xfrm>
              <a:off x="0" y="4039567"/>
              <a:ext cx="12954000" cy="1346522"/>
            </a:xfrm>
            <a:prstGeom prst="rect">
              <a:avLst/>
            </a:prstGeom>
            <a:noFill/>
            <a:ln>
              <a:noFill/>
            </a:ln>
          </p:spPr>
          <p:txBody>
            <a:bodyPr spcFirstLastPara="1" wrap="square" lIns="144775" tIns="144775" rIns="144775" bIns="144775" anchor="t" anchorCtr="0">
              <a:noAutofit/>
            </a:bodyPr>
            <a:lstStyle/>
            <a:p>
              <a:pPr marL="0" marR="0" lvl="0" indent="0" algn="l" rtl="0">
                <a:lnSpc>
                  <a:spcPct val="90000"/>
                </a:lnSpc>
                <a:spcBef>
                  <a:spcPts val="0"/>
                </a:spcBef>
                <a:spcAft>
                  <a:spcPts val="0"/>
                </a:spcAft>
                <a:buClr>
                  <a:schemeClr val="dk1"/>
                </a:buClr>
                <a:buSzPts val="3800"/>
                <a:buFont typeface="Calibri"/>
                <a:buNone/>
              </a:pPr>
              <a:r>
                <a:rPr lang="en-US" sz="3800" i="0" u="none" strike="noStrike" cap="none" dirty="0">
                  <a:solidFill>
                    <a:schemeClr val="dk1"/>
                  </a:solidFill>
                  <a:latin typeface="Calibri"/>
                  <a:ea typeface="Calibri"/>
                  <a:cs typeface="Calibri"/>
                  <a:sym typeface="Calibri"/>
                </a:rPr>
                <a:t>Framework and Action Plan </a:t>
              </a:r>
              <a:endParaRPr sz="1400" i="0" u="none" strike="noStrike" cap="none" dirty="0">
                <a:solidFill>
                  <a:srgbClr val="000000"/>
                </a:solidFill>
                <a:latin typeface="Calibri"/>
                <a:ea typeface="Calibri"/>
                <a:cs typeface="Calibri"/>
                <a:sym typeface="Calibri"/>
              </a:endParaRPr>
            </a:p>
          </p:txBody>
        </p:sp>
      </p:grpSp>
      <p:sp>
        <p:nvSpPr>
          <p:cNvPr id="122" name="Google Shape;122;p2"/>
          <p:cNvSpPr txBox="1">
            <a:spLocks noGrp="1"/>
          </p:cNvSpPr>
          <p:nvPr>
            <p:ph type="sldNum" idx="12"/>
          </p:nvPr>
        </p:nvSpPr>
        <p:spPr>
          <a:xfrm>
            <a:off x="12801600" y="324451"/>
            <a:ext cx="4114800" cy="5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b="1"/>
              <a:t>2</a:t>
            </a:fld>
            <a:endParaRPr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27baf01e69d_0_236"/>
          <p:cNvSpPr txBox="1"/>
          <p:nvPr/>
        </p:nvSpPr>
        <p:spPr>
          <a:xfrm>
            <a:off x="447040" y="626975"/>
            <a:ext cx="10983000" cy="923400"/>
          </a:xfrm>
          <a:prstGeom prst="rect">
            <a:avLst/>
          </a:prstGeom>
          <a:noFill/>
          <a:ln>
            <a:noFill/>
          </a:ln>
        </p:spPr>
        <p:txBody>
          <a:bodyPr spcFirstLastPara="1" wrap="square" lIns="0" tIns="0" rIns="0" bIns="0" anchor="t" anchorCtr="0">
            <a:spAutoFit/>
          </a:bodyPr>
          <a:lstStyle/>
          <a:p>
            <a:pPr marL="0" marR="0" lvl="0" indent="0" algn="l" rtl="0">
              <a:lnSpc>
                <a:spcPct val="104533"/>
              </a:lnSpc>
              <a:spcBef>
                <a:spcPts val="0"/>
              </a:spcBef>
              <a:spcAft>
                <a:spcPts val="0"/>
              </a:spcAft>
              <a:buClr>
                <a:srgbClr val="000000"/>
              </a:buClr>
              <a:buSzPts val="6000"/>
              <a:buFont typeface="Arial"/>
              <a:buNone/>
            </a:pPr>
            <a:r>
              <a:rPr lang="en-US" sz="6000" b="1" i="0" u="none" strike="noStrike" cap="none">
                <a:solidFill>
                  <a:srgbClr val="2B2B2B"/>
                </a:solidFill>
                <a:latin typeface="Calibri"/>
                <a:ea typeface="Calibri"/>
                <a:cs typeface="Calibri"/>
                <a:sym typeface="Calibri"/>
              </a:rPr>
              <a:t>Project Updates</a:t>
            </a:r>
            <a:endParaRPr sz="1400" b="1" i="0" u="none" strike="noStrike" cap="none">
              <a:solidFill>
                <a:srgbClr val="000000"/>
              </a:solidFill>
              <a:latin typeface="Calibri"/>
              <a:ea typeface="Calibri"/>
              <a:cs typeface="Calibri"/>
              <a:sym typeface="Calibri"/>
            </a:endParaRPr>
          </a:p>
        </p:txBody>
      </p:sp>
      <p:pic>
        <p:nvPicPr>
          <p:cNvPr id="129" name="Google Shape;129;g27baf01e69d_0_236" descr="Logo, company name&#10;&#10;Description automatically generated"/>
          <p:cNvPicPr preferRelativeResize="0"/>
          <p:nvPr/>
        </p:nvPicPr>
        <p:blipFill rotWithShape="1">
          <a:blip r:embed="rId3">
            <a:alphaModFix/>
          </a:blip>
          <a:srcRect/>
          <a:stretch/>
        </p:blipFill>
        <p:spPr>
          <a:xfrm>
            <a:off x="15487425" y="194427"/>
            <a:ext cx="2421875" cy="1141297"/>
          </a:xfrm>
          <a:prstGeom prst="rect">
            <a:avLst/>
          </a:prstGeom>
          <a:noFill/>
          <a:ln>
            <a:noFill/>
          </a:ln>
        </p:spPr>
      </p:pic>
      <p:graphicFrame>
        <p:nvGraphicFramePr>
          <p:cNvPr id="130" name="Google Shape;130;g27baf01e69d_0_236"/>
          <p:cNvGraphicFramePr/>
          <p:nvPr/>
        </p:nvGraphicFramePr>
        <p:xfrm>
          <a:off x="447060" y="2135814"/>
          <a:ext cx="17315750" cy="7274875"/>
        </p:xfrm>
        <a:graphic>
          <a:graphicData uri="http://schemas.openxmlformats.org/drawingml/2006/table">
            <a:tbl>
              <a:tblPr firstRow="1" bandRow="1">
                <a:noFill/>
                <a:tableStyleId>{9F4A53A3-EEF2-43B2-89FD-22395D01930D}</a:tableStyleId>
              </a:tblPr>
              <a:tblGrid>
                <a:gridCol w="4340650">
                  <a:extLst>
                    <a:ext uri="{9D8B030D-6E8A-4147-A177-3AD203B41FA5}">
                      <a16:colId xmlns:a16="http://schemas.microsoft.com/office/drawing/2014/main" val="20000"/>
                    </a:ext>
                  </a:extLst>
                </a:gridCol>
                <a:gridCol w="4413150">
                  <a:extLst>
                    <a:ext uri="{9D8B030D-6E8A-4147-A177-3AD203B41FA5}">
                      <a16:colId xmlns:a16="http://schemas.microsoft.com/office/drawing/2014/main" val="20001"/>
                    </a:ext>
                  </a:extLst>
                </a:gridCol>
                <a:gridCol w="4638275">
                  <a:extLst>
                    <a:ext uri="{9D8B030D-6E8A-4147-A177-3AD203B41FA5}">
                      <a16:colId xmlns:a16="http://schemas.microsoft.com/office/drawing/2014/main" val="20002"/>
                    </a:ext>
                  </a:extLst>
                </a:gridCol>
                <a:gridCol w="3923675">
                  <a:extLst>
                    <a:ext uri="{9D8B030D-6E8A-4147-A177-3AD203B41FA5}">
                      <a16:colId xmlns:a16="http://schemas.microsoft.com/office/drawing/2014/main" val="20003"/>
                    </a:ext>
                  </a:extLst>
                </a:gridCol>
              </a:tblGrid>
              <a:tr h="1554475">
                <a:tc>
                  <a:txBody>
                    <a:bodyPr/>
                    <a:lstStyle/>
                    <a:p>
                      <a:pPr marL="0" marR="0" lvl="0" indent="0" algn="l" rtl="0">
                        <a:lnSpc>
                          <a:spcPct val="100000"/>
                        </a:lnSpc>
                        <a:spcBef>
                          <a:spcPts val="0"/>
                        </a:spcBef>
                        <a:spcAft>
                          <a:spcPts val="0"/>
                        </a:spcAft>
                        <a:buClr>
                          <a:srgbClr val="000000"/>
                        </a:buClr>
                        <a:buSzPts val="3200"/>
                        <a:buFont typeface="Arial"/>
                        <a:buNone/>
                      </a:pPr>
                      <a:r>
                        <a:rPr lang="en-US" sz="3600" b="1" u="none" strike="noStrike" cap="none">
                          <a:latin typeface="Calibri"/>
                          <a:ea typeface="Calibri"/>
                          <a:cs typeface="Calibri"/>
                          <a:sym typeface="Calibri"/>
                        </a:rPr>
                        <a:t>Phase I: Fall 2022</a:t>
                      </a:r>
                      <a:endParaRPr sz="36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3200"/>
                        <a:buFont typeface="Arial"/>
                        <a:buNone/>
                      </a:pPr>
                      <a:r>
                        <a:rPr lang="en-US" sz="3600" b="1" u="none" strike="noStrike" cap="none">
                          <a:latin typeface="Calibri"/>
                          <a:ea typeface="Calibri"/>
                          <a:cs typeface="Calibri"/>
                          <a:sym typeface="Calibri"/>
                        </a:rPr>
                        <a:t>Phase II: Winter 2022/2023</a:t>
                      </a:r>
                      <a:endParaRPr sz="36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3200"/>
                        <a:buFont typeface="Arial"/>
                        <a:buNone/>
                      </a:pPr>
                      <a:r>
                        <a:rPr lang="en-US" sz="3600" b="1" u="none" strike="noStrike" cap="none">
                          <a:latin typeface="Calibri"/>
                          <a:ea typeface="Calibri"/>
                          <a:cs typeface="Calibri"/>
                          <a:sym typeface="Calibri"/>
                        </a:rPr>
                        <a:t>Phase III: Spring - Early Summer 2023</a:t>
                      </a:r>
                      <a:endParaRPr sz="36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3200"/>
                        <a:buFont typeface="Arial"/>
                        <a:buNone/>
                      </a:pPr>
                      <a:r>
                        <a:rPr lang="en-US" sz="3600" b="1" u="none" strike="noStrike" cap="none">
                          <a:latin typeface="Calibri"/>
                          <a:ea typeface="Calibri"/>
                          <a:cs typeface="Calibri"/>
                          <a:sym typeface="Calibri"/>
                        </a:rPr>
                        <a:t>Phase IV: Summer - Fall 2023 </a:t>
                      </a:r>
                      <a:endParaRPr sz="36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5720400">
                <a:tc>
                  <a:txBody>
                    <a:bodyPr/>
                    <a:lstStyle/>
                    <a:p>
                      <a:pPr marL="0" marR="0" lvl="0" indent="0" algn="l" rtl="0">
                        <a:lnSpc>
                          <a:spcPct val="100000"/>
                        </a:lnSpc>
                        <a:spcBef>
                          <a:spcPts val="0"/>
                        </a:spcBef>
                        <a:spcAft>
                          <a:spcPts val="0"/>
                        </a:spcAft>
                        <a:buNone/>
                      </a:pPr>
                      <a:r>
                        <a:rPr lang="en-US" sz="3600"/>
                        <a:t>✔  </a:t>
                      </a:r>
                      <a:r>
                        <a:rPr lang="en-US" sz="3600" u="none" strike="noStrike" cap="none">
                          <a:latin typeface="Calibri"/>
                          <a:ea typeface="Calibri"/>
                          <a:cs typeface="Calibri"/>
                          <a:sym typeface="Calibri"/>
                        </a:rPr>
                        <a:t>Equity definitions </a:t>
                      </a:r>
                      <a:endParaRPr sz="3600" u="none" strike="noStrike" cap="none">
                        <a:latin typeface="Calibri"/>
                        <a:ea typeface="Calibri"/>
                        <a:cs typeface="Calibri"/>
                        <a:sym typeface="Calibri"/>
                      </a:endParaRPr>
                    </a:p>
                    <a:p>
                      <a:pPr marL="0" marR="0" lvl="0" indent="0" algn="l" rtl="0">
                        <a:lnSpc>
                          <a:spcPct val="100000"/>
                        </a:lnSpc>
                        <a:spcBef>
                          <a:spcPts val="0"/>
                        </a:spcBef>
                        <a:spcAft>
                          <a:spcPts val="0"/>
                        </a:spcAft>
                        <a:buNone/>
                      </a:pPr>
                      <a:endParaRPr sz="3600"/>
                    </a:p>
                    <a:p>
                      <a:pPr marL="0" marR="0" lvl="0" indent="0" algn="l" rtl="0">
                        <a:lnSpc>
                          <a:spcPct val="100000"/>
                        </a:lnSpc>
                        <a:spcBef>
                          <a:spcPts val="0"/>
                        </a:spcBef>
                        <a:spcAft>
                          <a:spcPts val="0"/>
                        </a:spcAft>
                        <a:buNone/>
                      </a:pPr>
                      <a:r>
                        <a:rPr lang="en-US" sz="3600"/>
                        <a:t>✔  </a:t>
                      </a:r>
                      <a:r>
                        <a:rPr lang="en-US" sz="3600" u="none" strike="noStrike" cap="none">
                          <a:latin typeface="Calibri"/>
                          <a:ea typeface="Calibri"/>
                          <a:cs typeface="Calibri"/>
                          <a:sym typeface="Calibri"/>
                        </a:rPr>
                        <a:t>Historical perspective</a:t>
                      </a:r>
                      <a:endParaRPr sz="1800" u="none" strike="noStrike" cap="none"/>
                    </a:p>
                    <a:p>
                      <a:pPr marL="0" marR="0" lvl="0" indent="0" algn="l" rtl="0">
                        <a:lnSpc>
                          <a:spcPct val="100000"/>
                        </a:lnSpc>
                        <a:spcBef>
                          <a:spcPts val="0"/>
                        </a:spcBef>
                        <a:spcAft>
                          <a:spcPts val="0"/>
                        </a:spcAft>
                        <a:buNone/>
                      </a:pPr>
                      <a:endParaRPr sz="3600"/>
                    </a:p>
                    <a:p>
                      <a:pPr marL="0" marR="0" lvl="0" indent="0" algn="l" rtl="0">
                        <a:lnSpc>
                          <a:spcPct val="100000"/>
                        </a:lnSpc>
                        <a:spcBef>
                          <a:spcPts val="0"/>
                        </a:spcBef>
                        <a:spcAft>
                          <a:spcPts val="0"/>
                        </a:spcAft>
                        <a:buNone/>
                      </a:pPr>
                      <a:r>
                        <a:rPr lang="en-US" sz="3600"/>
                        <a:t>✔  </a:t>
                      </a:r>
                      <a:r>
                        <a:rPr lang="en-US" sz="3600" u="none" strike="noStrike" cap="none">
                          <a:latin typeface="Calibri"/>
                          <a:ea typeface="Calibri"/>
                          <a:cs typeface="Calibri"/>
                          <a:sym typeface="Calibri"/>
                        </a:rPr>
                        <a:t>Connections between C/CAG’s program areas and equity</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3600"/>
                        <a:t>✔  </a:t>
                      </a:r>
                      <a:r>
                        <a:rPr lang="en-US" sz="3600" u="none" strike="noStrike" cap="none">
                          <a:latin typeface="Calibri"/>
                          <a:ea typeface="Calibri"/>
                          <a:cs typeface="Calibri"/>
                          <a:sym typeface="Calibri"/>
                        </a:rPr>
                        <a:t>Equity metrics &amp; EFA mapping</a:t>
                      </a:r>
                      <a:endParaRPr sz="3600" u="none" strike="noStrike" cap="none">
                        <a:latin typeface="Calibri"/>
                        <a:ea typeface="Calibri"/>
                        <a:cs typeface="Calibri"/>
                        <a:sym typeface="Calibri"/>
                      </a:endParaRPr>
                    </a:p>
                    <a:p>
                      <a:pPr marL="0" marR="0" lvl="0" indent="0" algn="l" rtl="0">
                        <a:lnSpc>
                          <a:spcPct val="100000"/>
                        </a:lnSpc>
                        <a:spcBef>
                          <a:spcPts val="0"/>
                        </a:spcBef>
                        <a:spcAft>
                          <a:spcPts val="0"/>
                        </a:spcAft>
                        <a:buNone/>
                      </a:pPr>
                      <a:endParaRPr sz="3600"/>
                    </a:p>
                    <a:p>
                      <a:pPr marL="0" marR="0" lvl="0" indent="0" algn="l" rtl="0">
                        <a:lnSpc>
                          <a:spcPct val="100000"/>
                        </a:lnSpc>
                        <a:spcBef>
                          <a:spcPts val="0"/>
                        </a:spcBef>
                        <a:spcAft>
                          <a:spcPts val="0"/>
                        </a:spcAft>
                        <a:buNone/>
                      </a:pPr>
                      <a:r>
                        <a:rPr lang="en-US" sz="3600"/>
                        <a:t>✔  </a:t>
                      </a:r>
                      <a:r>
                        <a:rPr lang="en-US" sz="3600" u="none" strike="noStrike" cap="none">
                          <a:latin typeface="Calibri"/>
                          <a:ea typeface="Calibri"/>
                          <a:cs typeface="Calibri"/>
                          <a:sym typeface="Calibri"/>
                        </a:rPr>
                        <a:t>Identification of equity impacts, issues, and needs connected to C/CAG’s work</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3600"/>
                        <a:t>✔  </a:t>
                      </a:r>
                      <a:r>
                        <a:rPr lang="en-US" sz="3600" u="none" strike="noStrike" cap="none">
                          <a:latin typeface="Calibri"/>
                          <a:ea typeface="Calibri"/>
                          <a:cs typeface="Calibri"/>
                          <a:sym typeface="Calibri"/>
                        </a:rPr>
                        <a:t>Peer review of other agency equity practices</a:t>
                      </a:r>
                      <a:endParaRPr sz="3600"/>
                    </a:p>
                    <a:p>
                      <a:pPr marL="0" marR="0" lvl="0" indent="0" algn="l" rtl="0">
                        <a:lnSpc>
                          <a:spcPct val="100000"/>
                        </a:lnSpc>
                        <a:spcBef>
                          <a:spcPts val="0"/>
                        </a:spcBef>
                        <a:spcAft>
                          <a:spcPts val="0"/>
                        </a:spcAft>
                        <a:buNone/>
                      </a:pPr>
                      <a:endParaRPr sz="3600"/>
                    </a:p>
                    <a:p>
                      <a:pPr marL="0" marR="0" lvl="0" indent="0" algn="l" rtl="0">
                        <a:lnSpc>
                          <a:spcPct val="100000"/>
                        </a:lnSpc>
                        <a:spcBef>
                          <a:spcPts val="0"/>
                        </a:spcBef>
                        <a:spcAft>
                          <a:spcPts val="0"/>
                        </a:spcAft>
                        <a:buNone/>
                      </a:pPr>
                      <a:r>
                        <a:rPr lang="en-US" sz="3600"/>
                        <a:t>✔  </a:t>
                      </a:r>
                      <a:r>
                        <a:rPr lang="en-US" sz="3600" u="none" strike="noStrike" cap="none">
                          <a:latin typeface="Calibri"/>
                          <a:ea typeface="Calibri"/>
                          <a:cs typeface="Calibri"/>
                          <a:sym typeface="Calibri"/>
                        </a:rPr>
                        <a:t>Existing C/CAG equity integrations</a:t>
                      </a:r>
                      <a:endParaRPr sz="3600" u="none" strike="noStrike" cap="none">
                        <a:latin typeface="Calibri"/>
                        <a:ea typeface="Calibri"/>
                        <a:cs typeface="Calibri"/>
                        <a:sym typeface="Calibri"/>
                      </a:endParaRPr>
                    </a:p>
                    <a:p>
                      <a:pPr marL="0" marR="0" lvl="0" indent="0" algn="l" rtl="0">
                        <a:lnSpc>
                          <a:spcPct val="100000"/>
                        </a:lnSpc>
                        <a:spcBef>
                          <a:spcPts val="0"/>
                        </a:spcBef>
                        <a:spcAft>
                          <a:spcPts val="0"/>
                        </a:spcAft>
                        <a:buNone/>
                      </a:pPr>
                      <a:endParaRPr sz="3600"/>
                    </a:p>
                    <a:p>
                      <a:pPr marL="0" lvl="0" indent="0" algn="l" rtl="0">
                        <a:spcBef>
                          <a:spcPts val="0"/>
                        </a:spcBef>
                        <a:spcAft>
                          <a:spcPts val="0"/>
                        </a:spcAft>
                        <a:buClr>
                          <a:schemeClr val="dk1"/>
                        </a:buClr>
                        <a:buSzPts val="1100"/>
                        <a:buFont typeface="Arial"/>
                        <a:buNone/>
                      </a:pPr>
                      <a:r>
                        <a:rPr lang="en-US" sz="3600"/>
                        <a:t>✔  Internal Review summary - Strength/Gap Analysis </a:t>
                      </a:r>
                      <a:endParaRPr sz="3600"/>
                    </a:p>
                  </a:txBody>
                  <a:tcPr marL="91450" marR="91450" marT="45725" marB="45725"/>
                </a:tc>
                <a:tc>
                  <a:txBody>
                    <a:bodyPr/>
                    <a:lstStyle/>
                    <a:p>
                      <a:pPr marL="0" marR="0" lvl="0" indent="0" algn="l" rtl="0">
                        <a:lnSpc>
                          <a:spcPct val="100000"/>
                        </a:lnSpc>
                        <a:spcBef>
                          <a:spcPts val="0"/>
                        </a:spcBef>
                        <a:spcAft>
                          <a:spcPts val="0"/>
                        </a:spcAft>
                        <a:buNone/>
                      </a:pPr>
                      <a:r>
                        <a:rPr lang="en-US" sz="3600"/>
                        <a:t>✔  Draft </a:t>
                      </a:r>
                      <a:r>
                        <a:rPr lang="en-US" sz="3600" u="none" strike="noStrike" cap="none"/>
                        <a:t>Action Plan</a:t>
                      </a:r>
                      <a:endParaRPr sz="3600" u="none" strike="noStrike" cap="none"/>
                    </a:p>
                    <a:p>
                      <a:pPr marL="0" marR="0" lvl="0" indent="0" algn="l" rtl="0">
                        <a:lnSpc>
                          <a:spcPct val="100000"/>
                        </a:lnSpc>
                        <a:spcBef>
                          <a:spcPts val="0"/>
                        </a:spcBef>
                        <a:spcAft>
                          <a:spcPts val="0"/>
                        </a:spcAft>
                        <a:buNone/>
                      </a:pPr>
                      <a:endParaRPr sz="3600"/>
                    </a:p>
                    <a:p>
                      <a:pPr marL="0" marR="0" lvl="0" indent="0" algn="l" rtl="0">
                        <a:lnSpc>
                          <a:spcPct val="100000"/>
                        </a:lnSpc>
                        <a:spcBef>
                          <a:spcPts val="0"/>
                        </a:spcBef>
                        <a:spcAft>
                          <a:spcPts val="0"/>
                        </a:spcAft>
                        <a:buNone/>
                      </a:pPr>
                      <a:r>
                        <a:rPr lang="en-US" sz="3600"/>
                        <a:t>✔  Draft </a:t>
                      </a:r>
                      <a:r>
                        <a:rPr lang="en-US" sz="3600" u="none" strike="noStrike" cap="none"/>
                        <a:t>Equity Evaluation Tool</a:t>
                      </a:r>
                      <a:endParaRPr sz="3600" u="none" strike="noStrike" cap="none"/>
                    </a:p>
                    <a:p>
                      <a:pPr marL="0" marR="0" lvl="0" indent="0" algn="l" rtl="0">
                        <a:lnSpc>
                          <a:spcPct val="100000"/>
                        </a:lnSpc>
                        <a:spcBef>
                          <a:spcPts val="0"/>
                        </a:spcBef>
                        <a:spcAft>
                          <a:spcPts val="0"/>
                        </a:spcAft>
                        <a:buNone/>
                      </a:pPr>
                      <a:endParaRPr sz="3600"/>
                    </a:p>
                    <a:p>
                      <a:pPr marL="0" marR="0" lvl="0" indent="0" algn="l" rtl="0">
                        <a:lnSpc>
                          <a:spcPct val="100000"/>
                        </a:lnSpc>
                        <a:spcBef>
                          <a:spcPts val="0"/>
                        </a:spcBef>
                        <a:spcAft>
                          <a:spcPts val="0"/>
                        </a:spcAft>
                        <a:buNone/>
                      </a:pPr>
                      <a:r>
                        <a:rPr lang="en-US" sz="3600" u="none" strike="noStrike" cap="none">
                          <a:solidFill>
                            <a:srgbClr val="38761D"/>
                          </a:solidFill>
                          <a:latin typeface="Calibri"/>
                          <a:ea typeface="Calibri"/>
                          <a:cs typeface="Calibri"/>
                          <a:sym typeface="Calibri"/>
                        </a:rPr>
                        <a:t>Final Reports, Policies, Statements, and Framework</a:t>
                      </a:r>
                      <a:endParaRPr sz="7600" u="none" strike="noStrike" cap="none">
                        <a:solidFill>
                          <a:srgbClr val="38761D"/>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endParaRPr sz="36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bl>
          </a:graphicData>
        </a:graphic>
      </p:graphicFrame>
      <p:sp>
        <p:nvSpPr>
          <p:cNvPr id="131" name="Google Shape;131;g27baf01e69d_0_236"/>
          <p:cNvSpPr txBox="1">
            <a:spLocks noGrp="1"/>
          </p:cNvSpPr>
          <p:nvPr>
            <p:ph type="sldNum" idx="12"/>
          </p:nvPr>
        </p:nvSpPr>
        <p:spPr>
          <a:xfrm>
            <a:off x="12915900" y="9534526"/>
            <a:ext cx="4114800" cy="5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b="1"/>
              <a:t>3</a:t>
            </a:fld>
            <a:endParaRPr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27baf01e69d_0_353"/>
          <p:cNvSpPr/>
          <p:nvPr/>
        </p:nvSpPr>
        <p:spPr>
          <a:xfrm>
            <a:off x="15471225" y="1028700"/>
            <a:ext cx="2816700" cy="9258300"/>
          </a:xfrm>
          <a:prstGeom prst="rect">
            <a:avLst/>
          </a:prstGeom>
          <a:solidFill>
            <a:srgbClr val="B4D8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g27baf01e69d_0_353"/>
          <p:cNvSpPr txBox="1"/>
          <p:nvPr/>
        </p:nvSpPr>
        <p:spPr>
          <a:xfrm>
            <a:off x="685800" y="708273"/>
            <a:ext cx="12039600" cy="969496"/>
          </a:xfrm>
          <a:prstGeom prst="rect">
            <a:avLst/>
          </a:prstGeom>
          <a:noFill/>
          <a:ln>
            <a:noFill/>
          </a:ln>
        </p:spPr>
        <p:txBody>
          <a:bodyPr spcFirstLastPara="1" wrap="square" lIns="0" tIns="0" rIns="0" bIns="0" anchor="t" anchorCtr="0">
            <a:spAutoFit/>
          </a:bodyPr>
          <a:lstStyle/>
          <a:p>
            <a:pPr marL="0" marR="0" lvl="0" indent="0" algn="l" rtl="0">
              <a:lnSpc>
                <a:spcPct val="104533"/>
              </a:lnSpc>
              <a:spcBef>
                <a:spcPts val="0"/>
              </a:spcBef>
              <a:spcAft>
                <a:spcPts val="0"/>
              </a:spcAft>
              <a:buClr>
                <a:srgbClr val="000000"/>
              </a:buClr>
              <a:buSzPts val="6000"/>
              <a:buFont typeface="Arial"/>
              <a:buNone/>
            </a:pPr>
            <a:r>
              <a:rPr lang="en-US" sz="6000" b="1" dirty="0">
                <a:solidFill>
                  <a:srgbClr val="2B2B2B"/>
                </a:solidFill>
                <a:latin typeface="Calibri"/>
                <a:ea typeface="Calibri"/>
                <a:cs typeface="Calibri"/>
                <a:sym typeface="Calibri"/>
              </a:rPr>
              <a:t>Equity Definition</a:t>
            </a:r>
            <a:endParaRPr sz="1400" b="1" i="0" u="none" strike="noStrike" cap="none" dirty="0">
              <a:solidFill>
                <a:srgbClr val="000000"/>
              </a:solidFill>
              <a:latin typeface="Calibri"/>
              <a:ea typeface="Calibri"/>
              <a:cs typeface="Calibri"/>
              <a:sym typeface="Calibri"/>
            </a:endParaRPr>
          </a:p>
        </p:txBody>
      </p:sp>
      <p:pic>
        <p:nvPicPr>
          <p:cNvPr id="169" name="Google Shape;169;g27baf01e69d_0_353" descr="Logo, company name&#10;&#10;Description automatically generated"/>
          <p:cNvPicPr preferRelativeResize="0"/>
          <p:nvPr/>
        </p:nvPicPr>
        <p:blipFill rotWithShape="1">
          <a:blip r:embed="rId3">
            <a:alphaModFix/>
          </a:blip>
          <a:srcRect/>
          <a:stretch/>
        </p:blipFill>
        <p:spPr>
          <a:xfrm>
            <a:off x="15697200" y="8879002"/>
            <a:ext cx="2421875" cy="1141297"/>
          </a:xfrm>
          <a:prstGeom prst="rect">
            <a:avLst/>
          </a:prstGeom>
          <a:noFill/>
          <a:ln>
            <a:noFill/>
          </a:ln>
        </p:spPr>
      </p:pic>
      <p:sp>
        <p:nvSpPr>
          <p:cNvPr id="171" name="Google Shape;171;g27baf01e69d_0_353"/>
          <p:cNvSpPr txBox="1">
            <a:spLocks noGrp="1"/>
          </p:cNvSpPr>
          <p:nvPr>
            <p:ph type="sldNum" idx="12"/>
          </p:nvPr>
        </p:nvSpPr>
        <p:spPr>
          <a:xfrm>
            <a:off x="12801600" y="312876"/>
            <a:ext cx="4114800" cy="5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b="1"/>
              <a:t>4</a:t>
            </a:fld>
            <a:endParaRPr b="1"/>
          </a:p>
        </p:txBody>
      </p:sp>
      <p:sp>
        <p:nvSpPr>
          <p:cNvPr id="8" name="TextBox 7">
            <a:extLst>
              <a:ext uri="{FF2B5EF4-FFF2-40B4-BE49-F238E27FC236}">
                <a16:creationId xmlns:a16="http://schemas.microsoft.com/office/drawing/2014/main" id="{DD9A1098-D149-4530-B345-140D1EABD110}"/>
              </a:ext>
            </a:extLst>
          </p:cNvPr>
          <p:cNvSpPr txBox="1"/>
          <p:nvPr/>
        </p:nvSpPr>
        <p:spPr>
          <a:xfrm>
            <a:off x="1081828" y="2249085"/>
            <a:ext cx="13219388" cy="5788829"/>
          </a:xfrm>
          <a:prstGeom prst="rect">
            <a:avLst/>
          </a:prstGeom>
          <a:noFill/>
        </p:spPr>
        <p:txBody>
          <a:bodyPr wrap="square">
            <a:spAutoFit/>
          </a:bodyPr>
          <a:lstStyle/>
          <a:p>
            <a:pPr marL="0" marR="0">
              <a:lnSpc>
                <a:spcPct val="115000"/>
              </a:lnSpc>
              <a:spcBef>
                <a:spcPts val="0"/>
              </a:spcBef>
              <a:spcAft>
                <a:spcPts val="0"/>
              </a:spcAft>
            </a:pPr>
            <a:r>
              <a:rPr lang="en-US" sz="3600" dirty="0">
                <a:effectLst/>
                <a:latin typeface="Calibri" panose="020F0502020204030204" pitchFamily="34" charset="0"/>
                <a:ea typeface="Calibri" panose="020F0502020204030204" pitchFamily="34" charset="0"/>
              </a:rPr>
              <a:t>C/CAG defines equity as acknowledging and addressing historic &amp; existing disparities so that race, nor class, ethnicity, gender, age, disability, or other demographics determine economic, health, and quality of life outcomes. Equity recognizes that members of our San Mateo County community do not all come from the same starting point, and it entails removing systemic barriers and providing customized forms and levels of engagement and support for underserved and impacted communities to remedy past harms and underinvestment. </a:t>
            </a:r>
          </a:p>
        </p:txBody>
      </p:sp>
    </p:spTree>
    <p:extLst>
      <p:ext uri="{BB962C8B-B14F-4D97-AF65-F5344CB8AC3E}">
        <p14:creationId xmlns:p14="http://schemas.microsoft.com/office/powerpoint/2010/main" val="3364812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27baf01e69d_0_353"/>
          <p:cNvSpPr/>
          <p:nvPr/>
        </p:nvSpPr>
        <p:spPr>
          <a:xfrm>
            <a:off x="15471225" y="1028700"/>
            <a:ext cx="2816700" cy="9258300"/>
          </a:xfrm>
          <a:prstGeom prst="rect">
            <a:avLst/>
          </a:prstGeom>
          <a:solidFill>
            <a:srgbClr val="B4D8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g27baf01e69d_0_353"/>
          <p:cNvSpPr txBox="1"/>
          <p:nvPr/>
        </p:nvSpPr>
        <p:spPr>
          <a:xfrm>
            <a:off x="685800" y="708273"/>
            <a:ext cx="12039600" cy="969496"/>
          </a:xfrm>
          <a:prstGeom prst="rect">
            <a:avLst/>
          </a:prstGeom>
          <a:noFill/>
          <a:ln>
            <a:noFill/>
          </a:ln>
        </p:spPr>
        <p:txBody>
          <a:bodyPr spcFirstLastPara="1" wrap="square" lIns="0" tIns="0" rIns="0" bIns="0" anchor="t" anchorCtr="0">
            <a:spAutoFit/>
          </a:bodyPr>
          <a:lstStyle/>
          <a:p>
            <a:pPr marL="0" marR="0" lvl="0" indent="0" algn="l" rtl="0">
              <a:lnSpc>
                <a:spcPct val="104533"/>
              </a:lnSpc>
              <a:spcBef>
                <a:spcPts val="0"/>
              </a:spcBef>
              <a:spcAft>
                <a:spcPts val="0"/>
              </a:spcAft>
              <a:buClr>
                <a:srgbClr val="000000"/>
              </a:buClr>
              <a:buSzPts val="6000"/>
              <a:buFont typeface="Arial"/>
              <a:buNone/>
            </a:pPr>
            <a:r>
              <a:rPr lang="en-US" sz="6000" b="1" dirty="0">
                <a:solidFill>
                  <a:srgbClr val="2B2B2B"/>
                </a:solidFill>
                <a:latin typeface="Calibri"/>
                <a:ea typeface="Calibri"/>
                <a:cs typeface="Calibri"/>
                <a:sym typeface="Calibri"/>
              </a:rPr>
              <a:t>Stakeholder Engagement</a:t>
            </a:r>
            <a:endParaRPr sz="1400" b="1" i="0" u="none" strike="noStrike" cap="none" dirty="0">
              <a:solidFill>
                <a:srgbClr val="000000"/>
              </a:solidFill>
              <a:latin typeface="Calibri"/>
              <a:ea typeface="Calibri"/>
              <a:cs typeface="Calibri"/>
              <a:sym typeface="Calibri"/>
            </a:endParaRPr>
          </a:p>
        </p:txBody>
      </p:sp>
      <p:pic>
        <p:nvPicPr>
          <p:cNvPr id="169" name="Google Shape;169;g27baf01e69d_0_353" descr="Logo, company name&#10;&#10;Description automatically generated"/>
          <p:cNvPicPr preferRelativeResize="0"/>
          <p:nvPr/>
        </p:nvPicPr>
        <p:blipFill rotWithShape="1">
          <a:blip r:embed="rId3">
            <a:alphaModFix/>
          </a:blip>
          <a:srcRect/>
          <a:stretch/>
        </p:blipFill>
        <p:spPr>
          <a:xfrm>
            <a:off x="15697200" y="8879002"/>
            <a:ext cx="2421875" cy="1141297"/>
          </a:xfrm>
          <a:prstGeom prst="rect">
            <a:avLst/>
          </a:prstGeom>
          <a:noFill/>
          <a:ln>
            <a:noFill/>
          </a:ln>
        </p:spPr>
      </p:pic>
      <p:graphicFrame>
        <p:nvGraphicFramePr>
          <p:cNvPr id="170" name="Google Shape;170;g27baf01e69d_0_353"/>
          <p:cNvGraphicFramePr/>
          <p:nvPr>
            <p:extLst>
              <p:ext uri="{D42A27DB-BD31-4B8C-83A1-F6EECF244321}">
                <p14:modId xmlns:p14="http://schemas.microsoft.com/office/powerpoint/2010/main" val="1585957089"/>
              </p:ext>
            </p:extLst>
          </p:nvPr>
        </p:nvGraphicFramePr>
        <p:xfrm>
          <a:off x="468182" y="2559813"/>
          <a:ext cx="14650075" cy="6319189"/>
        </p:xfrm>
        <a:graphic>
          <a:graphicData uri="http://schemas.openxmlformats.org/drawingml/2006/table">
            <a:tbl>
              <a:tblPr>
                <a:noFill/>
                <a:tableStyleId>{CF5123DA-B18E-4F22-8916-7DCF93D3133B}</a:tableStyleId>
              </a:tblPr>
              <a:tblGrid>
                <a:gridCol w="8623850">
                  <a:extLst>
                    <a:ext uri="{9D8B030D-6E8A-4147-A177-3AD203B41FA5}">
                      <a16:colId xmlns:a16="http://schemas.microsoft.com/office/drawing/2014/main" val="20000"/>
                    </a:ext>
                  </a:extLst>
                </a:gridCol>
                <a:gridCol w="6026225">
                  <a:extLst>
                    <a:ext uri="{9D8B030D-6E8A-4147-A177-3AD203B41FA5}">
                      <a16:colId xmlns:a16="http://schemas.microsoft.com/office/drawing/2014/main" val="20001"/>
                    </a:ext>
                  </a:extLst>
                </a:gridCol>
              </a:tblGrid>
              <a:tr h="694805">
                <a:tc>
                  <a:txBody>
                    <a:bodyPr/>
                    <a:lstStyle/>
                    <a:p>
                      <a:pPr marL="0" lvl="0" indent="0" algn="l" rtl="0">
                        <a:spcBef>
                          <a:spcPts val="0"/>
                        </a:spcBef>
                        <a:spcAft>
                          <a:spcPts val="0"/>
                        </a:spcAft>
                        <a:buNone/>
                      </a:pPr>
                      <a:r>
                        <a:rPr lang="en-US" sz="3700" b="1" dirty="0">
                          <a:solidFill>
                            <a:schemeClr val="dk1"/>
                          </a:solidFill>
                          <a:latin typeface="Calibri"/>
                          <a:ea typeface="Calibri"/>
                          <a:cs typeface="Calibri"/>
                          <a:sym typeface="Calibri"/>
                        </a:rPr>
                        <a:t>C/CAG Board Meetings</a:t>
                      </a:r>
                      <a:endParaRPr sz="3700" b="1" dirty="0">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3700" dirty="0">
                          <a:solidFill>
                            <a:schemeClr val="dk1"/>
                          </a:solidFill>
                          <a:latin typeface="Calibri"/>
                          <a:ea typeface="Calibri"/>
                          <a:cs typeface="Calibri"/>
                          <a:sym typeface="Calibri"/>
                        </a:rPr>
                        <a:t>5 completed, 2 remaining</a:t>
                      </a:r>
                      <a:endParaRPr sz="3700" dirty="0">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694805">
                <a:tc>
                  <a:txBody>
                    <a:bodyPr/>
                    <a:lstStyle/>
                    <a:p>
                      <a:pPr marL="0" lvl="0" indent="0" algn="l" rtl="0">
                        <a:spcBef>
                          <a:spcPts val="0"/>
                        </a:spcBef>
                        <a:spcAft>
                          <a:spcPts val="0"/>
                        </a:spcAft>
                        <a:buNone/>
                      </a:pPr>
                      <a:r>
                        <a:rPr lang="en-US" sz="3700" b="1" dirty="0">
                          <a:solidFill>
                            <a:schemeClr val="dk1"/>
                          </a:solidFill>
                          <a:latin typeface="Calibri"/>
                          <a:ea typeface="Calibri"/>
                          <a:cs typeface="Calibri"/>
                          <a:sym typeface="Calibri"/>
                        </a:rPr>
                        <a:t>C/CAG Committee Meetings</a:t>
                      </a:r>
                      <a:endParaRPr sz="3700" b="1" dirty="0">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lgn="ctr">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3700" dirty="0">
                          <a:solidFill>
                            <a:schemeClr val="dk1"/>
                          </a:solidFill>
                          <a:latin typeface="Calibri"/>
                          <a:ea typeface="Calibri"/>
                          <a:cs typeface="Calibri"/>
                          <a:sym typeface="Calibri"/>
                        </a:rPr>
                        <a:t>5 completed, 2 remaining</a:t>
                      </a:r>
                      <a:endParaRPr sz="3700" dirty="0">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lgn="ctr">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694805">
                <a:tc>
                  <a:txBody>
                    <a:bodyPr/>
                    <a:lstStyle/>
                    <a:p>
                      <a:pPr marL="0" lvl="0" indent="0" algn="l" rtl="0">
                        <a:spcBef>
                          <a:spcPts val="0"/>
                        </a:spcBef>
                        <a:spcAft>
                          <a:spcPts val="0"/>
                        </a:spcAft>
                        <a:buNone/>
                      </a:pPr>
                      <a:r>
                        <a:rPr lang="en-US" sz="3700" b="1" dirty="0">
                          <a:solidFill>
                            <a:schemeClr val="dk1"/>
                          </a:solidFill>
                          <a:latin typeface="Calibri"/>
                          <a:ea typeface="Calibri"/>
                          <a:cs typeface="Calibri"/>
                          <a:sym typeface="Calibri"/>
                        </a:rPr>
                        <a:t>C/CAG Staff Working Meetings</a:t>
                      </a:r>
                      <a:endParaRPr sz="3700" b="1" dirty="0">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lgn="ctr">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3700" dirty="0">
                          <a:solidFill>
                            <a:schemeClr val="dk1"/>
                          </a:solidFill>
                          <a:latin typeface="Calibri"/>
                          <a:ea typeface="Calibri"/>
                          <a:cs typeface="Calibri"/>
                          <a:sym typeface="Calibri"/>
                        </a:rPr>
                        <a:t>9 completed</a:t>
                      </a:r>
                      <a:endParaRPr sz="3700" dirty="0">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lgn="ctr">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694805">
                <a:tc>
                  <a:txBody>
                    <a:bodyPr/>
                    <a:lstStyle/>
                    <a:p>
                      <a:pPr marL="0" lvl="0" indent="0" algn="l" rtl="0">
                        <a:spcBef>
                          <a:spcPts val="0"/>
                        </a:spcBef>
                        <a:spcAft>
                          <a:spcPts val="0"/>
                        </a:spcAft>
                        <a:buNone/>
                      </a:pPr>
                      <a:r>
                        <a:rPr lang="en-US" sz="3700" b="1">
                          <a:solidFill>
                            <a:schemeClr val="dk1"/>
                          </a:solidFill>
                          <a:latin typeface="Calibri"/>
                          <a:ea typeface="Calibri"/>
                          <a:cs typeface="Calibri"/>
                          <a:sym typeface="Calibri"/>
                        </a:rPr>
                        <a:t>Agency Partner Meetings</a:t>
                      </a:r>
                      <a:endParaRPr sz="3700" b="1">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lgn="ctr">
                      <a:solidFill>
                        <a:srgbClr val="9E9E9E"/>
                      </a:solidFill>
                      <a:prstDash val="solid"/>
                      <a:round/>
                      <a:headEnd type="none" w="sm" len="sm"/>
                      <a:tailEnd type="none" w="sm" len="sm"/>
                    </a:lnT>
                    <a:lnB w="38100" cap="flat" cmpd="sng" algn="ctr">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3700" dirty="0">
                          <a:solidFill>
                            <a:schemeClr val="dk1"/>
                          </a:solidFill>
                          <a:latin typeface="Calibri"/>
                          <a:ea typeface="Calibri"/>
                          <a:cs typeface="Calibri"/>
                          <a:sym typeface="Calibri"/>
                        </a:rPr>
                        <a:t>4 completed</a:t>
                      </a:r>
                      <a:endParaRPr sz="3700" dirty="0">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lgn="ctr">
                      <a:solidFill>
                        <a:srgbClr val="9E9E9E"/>
                      </a:solidFill>
                      <a:prstDash val="solid"/>
                      <a:round/>
                      <a:headEnd type="none" w="sm" len="sm"/>
                      <a:tailEnd type="none" w="sm" len="sm"/>
                    </a:lnT>
                    <a:lnB w="38100" cap="flat" cmpd="sng" algn="ctr">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694805">
                <a:tc>
                  <a:txBody>
                    <a:bodyPr/>
                    <a:lstStyle/>
                    <a:p>
                      <a:pPr marL="0" lvl="0" indent="0" algn="l" rtl="0">
                        <a:spcBef>
                          <a:spcPts val="0"/>
                        </a:spcBef>
                        <a:spcAft>
                          <a:spcPts val="0"/>
                        </a:spcAft>
                        <a:buNone/>
                      </a:pPr>
                      <a:r>
                        <a:rPr lang="en-US" sz="3700" b="1">
                          <a:solidFill>
                            <a:schemeClr val="dk1"/>
                          </a:solidFill>
                          <a:latin typeface="Calibri"/>
                          <a:ea typeface="Calibri"/>
                          <a:cs typeface="Calibri"/>
                          <a:sym typeface="Calibri"/>
                        </a:rPr>
                        <a:t>Community Working Group Meetings</a:t>
                      </a:r>
                      <a:endParaRPr sz="3700" b="1">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lgn="ctr">
                      <a:solidFill>
                        <a:srgbClr val="9E9E9E"/>
                      </a:solidFill>
                      <a:prstDash val="solid"/>
                      <a:round/>
                      <a:headEnd type="none" w="sm" len="sm"/>
                      <a:tailEnd type="none" w="sm" len="sm"/>
                    </a:lnT>
                    <a:lnB w="38100" cap="flat" cmpd="sng" algn="ctr">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3700" dirty="0">
                          <a:solidFill>
                            <a:schemeClr val="dk1"/>
                          </a:solidFill>
                          <a:latin typeface="Calibri"/>
                          <a:ea typeface="Calibri"/>
                          <a:cs typeface="Calibri"/>
                          <a:sym typeface="Calibri"/>
                        </a:rPr>
                        <a:t>4 completed</a:t>
                      </a:r>
                      <a:endParaRPr sz="3700" dirty="0">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lgn="ctr">
                      <a:solidFill>
                        <a:srgbClr val="9E9E9E"/>
                      </a:solidFill>
                      <a:prstDash val="solid"/>
                      <a:round/>
                      <a:headEnd type="none" w="sm" len="sm"/>
                      <a:tailEnd type="none" w="sm" len="sm"/>
                    </a:lnT>
                    <a:lnB w="38100" cap="flat" cmpd="sng" algn="ctr">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863449">
                <a:tc>
                  <a:txBody>
                    <a:bodyPr/>
                    <a:lstStyle/>
                    <a:p>
                      <a:pPr marL="0" lvl="0" indent="0" algn="l" rtl="0">
                        <a:spcBef>
                          <a:spcPts val="0"/>
                        </a:spcBef>
                        <a:spcAft>
                          <a:spcPts val="0"/>
                        </a:spcAft>
                        <a:buNone/>
                      </a:pPr>
                      <a:r>
                        <a:rPr lang="en-US" sz="3700" b="1" dirty="0">
                          <a:solidFill>
                            <a:schemeClr val="dk1"/>
                          </a:solidFill>
                          <a:latin typeface="Calibri"/>
                          <a:ea typeface="Calibri"/>
                          <a:cs typeface="Calibri"/>
                          <a:sym typeface="Calibri"/>
                        </a:rPr>
                        <a:t>BOD Ad-Hoc Committee Meetings </a:t>
                      </a:r>
                      <a:endParaRPr sz="3700" b="1" dirty="0">
                        <a:latin typeface="Calibri"/>
                        <a:ea typeface="Calibri"/>
                        <a:cs typeface="Calibri"/>
                        <a:sym typeface="Calibri"/>
                      </a:endParaRPr>
                    </a:p>
                  </a:txBody>
                  <a:tcPr marL="91425" marR="91425" marT="91425" marB="91425">
                    <a:lnL w="38100" cap="flat" cmpd="sng" algn="ctr">
                      <a:solidFill>
                        <a:srgbClr val="9E9E9E"/>
                      </a:solidFill>
                      <a:prstDash val="solid"/>
                      <a:round/>
                      <a:headEnd type="none" w="sm" len="sm"/>
                      <a:tailEnd type="none" w="sm" len="sm"/>
                    </a:lnL>
                    <a:lnR w="38100" cap="flat" cmpd="sng" algn="ctr">
                      <a:solidFill>
                        <a:srgbClr val="9E9E9E"/>
                      </a:solidFill>
                      <a:prstDash val="solid"/>
                      <a:round/>
                      <a:headEnd type="none" w="sm" len="sm"/>
                      <a:tailEnd type="none" w="sm" len="sm"/>
                    </a:lnR>
                    <a:lnT w="38100" cap="flat" cmpd="sng" algn="ctr">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3700" dirty="0">
                          <a:solidFill>
                            <a:schemeClr val="dk1"/>
                          </a:solidFill>
                          <a:latin typeface="Calibri"/>
                          <a:ea typeface="Calibri"/>
                          <a:cs typeface="Calibri"/>
                          <a:sym typeface="Calibri"/>
                        </a:rPr>
                        <a:t>2 completed, TBD</a:t>
                      </a:r>
                      <a:endParaRPr sz="3700" dirty="0">
                        <a:latin typeface="Calibri"/>
                        <a:ea typeface="Calibri"/>
                        <a:cs typeface="Calibri"/>
                        <a:sym typeface="Calibri"/>
                      </a:endParaRPr>
                    </a:p>
                  </a:txBody>
                  <a:tcPr marL="91425" marR="91425" marT="91425" marB="91425">
                    <a:lnL w="38100" cap="flat" cmpd="sng" algn="ctr">
                      <a:solidFill>
                        <a:srgbClr val="9E9E9E"/>
                      </a:solidFill>
                      <a:prstDash val="solid"/>
                      <a:round/>
                      <a:headEnd type="none" w="sm" len="sm"/>
                      <a:tailEnd type="none" w="sm" len="sm"/>
                    </a:lnL>
                    <a:lnR w="38100" cap="flat" cmpd="sng" algn="ctr">
                      <a:solidFill>
                        <a:srgbClr val="9E9E9E"/>
                      </a:solidFill>
                      <a:prstDash val="solid"/>
                      <a:round/>
                      <a:headEnd type="none" w="sm" len="sm"/>
                      <a:tailEnd type="none" w="sm" len="sm"/>
                    </a:lnR>
                    <a:lnT w="38100" cap="flat" cmpd="sng" algn="ctr">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793821267"/>
                  </a:ext>
                </a:extLst>
              </a:tr>
              <a:tr h="1148573">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3200" i="1" dirty="0"/>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200" i="1" dirty="0"/>
                        <a:t>29 meetings, with 10 Brown Act </a:t>
                      </a:r>
                      <a:r>
                        <a:rPr lang="en-US" sz="3200" i="1" dirty="0" err="1"/>
                        <a:t>agendized</a:t>
                      </a:r>
                      <a:r>
                        <a:rPr lang="en-US" sz="3200" i="1" dirty="0"/>
                        <a:t> meetings, since project initiation.</a:t>
                      </a:r>
                    </a:p>
                    <a:p>
                      <a:pPr marL="0" lvl="0" indent="0" algn="l" rtl="0">
                        <a:spcBef>
                          <a:spcPts val="0"/>
                        </a:spcBef>
                        <a:spcAft>
                          <a:spcPts val="0"/>
                        </a:spcAft>
                        <a:buNone/>
                      </a:pPr>
                      <a:endParaRPr sz="3700" b="1" dirty="0">
                        <a:solidFill>
                          <a:srgbClr val="38761D"/>
                        </a:solidFill>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lgn="ctr">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chemeClr val="accent6">
                        <a:lumMod val="60000"/>
                        <a:lumOff val="40000"/>
                      </a:schemeClr>
                    </a:solidFill>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171" name="Google Shape;171;g27baf01e69d_0_353"/>
          <p:cNvSpPr txBox="1">
            <a:spLocks noGrp="1"/>
          </p:cNvSpPr>
          <p:nvPr>
            <p:ph type="sldNum" idx="12"/>
          </p:nvPr>
        </p:nvSpPr>
        <p:spPr>
          <a:xfrm>
            <a:off x="12801600" y="312876"/>
            <a:ext cx="4114800" cy="5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b="1"/>
              <a:t>5</a:t>
            </a:fld>
            <a:endParaRPr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5"/>
          <p:cNvSpPr txBox="1">
            <a:spLocks noGrp="1"/>
          </p:cNvSpPr>
          <p:nvPr>
            <p:ph type="title"/>
          </p:nvPr>
        </p:nvSpPr>
        <p:spPr>
          <a:xfrm>
            <a:off x="1257300" y="184213"/>
            <a:ext cx="15773400" cy="1988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600"/>
              <a:buFont typeface="Calibri"/>
              <a:buNone/>
            </a:pPr>
            <a:r>
              <a:rPr lang="en-US" b="1"/>
              <a:t>Equity Framework Structure</a:t>
            </a:r>
            <a:endParaRPr b="1"/>
          </a:p>
        </p:txBody>
      </p:sp>
      <p:grpSp>
        <p:nvGrpSpPr>
          <p:cNvPr id="178" name="Google Shape;178;p15"/>
          <p:cNvGrpSpPr/>
          <p:nvPr/>
        </p:nvGrpSpPr>
        <p:grpSpPr>
          <a:xfrm>
            <a:off x="797027" y="2333023"/>
            <a:ext cx="16832816" cy="7378678"/>
            <a:chOff x="11381" y="160410"/>
            <a:chExt cx="16832816" cy="7378678"/>
          </a:xfrm>
        </p:grpSpPr>
        <p:sp>
          <p:nvSpPr>
            <p:cNvPr id="179" name="Google Shape;179;p15"/>
            <p:cNvSpPr/>
            <p:nvPr/>
          </p:nvSpPr>
          <p:spPr>
            <a:xfrm>
              <a:off x="11385" y="160410"/>
              <a:ext cx="1033593" cy="1033593"/>
            </a:xfrm>
            <a:prstGeom prst="rect">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5"/>
            <p:cNvSpPr/>
            <p:nvPr/>
          </p:nvSpPr>
          <p:spPr>
            <a:xfrm>
              <a:off x="11385" y="1511287"/>
              <a:ext cx="2953125" cy="187375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txBox="1"/>
            <p:nvPr/>
          </p:nvSpPr>
          <p:spPr>
            <a:xfrm>
              <a:off x="11381" y="1511287"/>
              <a:ext cx="2182500" cy="1873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Executive Summary</a:t>
              </a:r>
              <a:endParaRPr sz="3200" b="0" i="0" u="none" strike="noStrike" cap="none">
                <a:solidFill>
                  <a:srgbClr val="000000"/>
                </a:solidFill>
                <a:latin typeface="Arial"/>
                <a:ea typeface="Arial"/>
                <a:cs typeface="Arial"/>
                <a:sym typeface="Arial"/>
              </a:endParaRPr>
            </a:p>
          </p:txBody>
        </p:sp>
        <p:sp>
          <p:nvSpPr>
            <p:cNvPr id="182" name="Google Shape;182;p15"/>
            <p:cNvSpPr/>
            <p:nvPr/>
          </p:nvSpPr>
          <p:spPr>
            <a:xfrm>
              <a:off x="11385" y="3532618"/>
              <a:ext cx="2953125" cy="400647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p:nvPr/>
          </p:nvSpPr>
          <p:spPr>
            <a:xfrm>
              <a:off x="3481307" y="160410"/>
              <a:ext cx="1033593" cy="1033593"/>
            </a:xfrm>
            <a:prstGeom prst="rect">
              <a:avLst/>
            </a:prstGeom>
            <a:blipFill rotWithShape="1">
              <a:blip r:embed="rId4">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5"/>
            <p:cNvSpPr/>
            <p:nvPr/>
          </p:nvSpPr>
          <p:spPr>
            <a:xfrm>
              <a:off x="3481307" y="1511287"/>
              <a:ext cx="2953125" cy="187375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5"/>
            <p:cNvSpPr txBox="1"/>
            <p:nvPr/>
          </p:nvSpPr>
          <p:spPr>
            <a:xfrm>
              <a:off x="2767854" y="1511287"/>
              <a:ext cx="3666600" cy="1873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San Mateo County Community Context</a:t>
              </a:r>
              <a:endParaRPr sz="3200" b="0" i="0" u="none" strike="noStrike" cap="none">
                <a:solidFill>
                  <a:srgbClr val="000000"/>
                </a:solidFill>
                <a:latin typeface="Arial"/>
                <a:ea typeface="Arial"/>
                <a:cs typeface="Arial"/>
                <a:sym typeface="Arial"/>
              </a:endParaRPr>
            </a:p>
          </p:txBody>
        </p:sp>
        <p:sp>
          <p:nvSpPr>
            <p:cNvPr id="186" name="Google Shape;186;p15"/>
            <p:cNvSpPr/>
            <p:nvPr/>
          </p:nvSpPr>
          <p:spPr>
            <a:xfrm>
              <a:off x="3481307" y="3532618"/>
              <a:ext cx="2953125" cy="400647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5"/>
            <p:cNvSpPr txBox="1"/>
            <p:nvPr/>
          </p:nvSpPr>
          <p:spPr>
            <a:xfrm>
              <a:off x="2768004" y="3702312"/>
              <a:ext cx="3666600" cy="3836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500" b="0" i="0" u="none" strike="noStrike" cap="none">
                  <a:solidFill>
                    <a:srgbClr val="000000"/>
                  </a:solidFill>
                  <a:latin typeface="Arial"/>
                  <a:ea typeface="Arial"/>
                  <a:cs typeface="Arial"/>
                  <a:sym typeface="Arial"/>
                </a:rPr>
                <a:t>History of racist and discriminatory actions in SMC</a:t>
              </a:r>
              <a:endParaRPr sz="2500" b="0" i="0" u="none" strike="noStrike" cap="none">
                <a:solidFill>
                  <a:srgbClr val="000000"/>
                </a:solidFill>
                <a:latin typeface="Arial"/>
                <a:ea typeface="Arial"/>
                <a:cs typeface="Arial"/>
                <a:sym typeface="Arial"/>
              </a:endParaRPr>
            </a:p>
            <a:p>
              <a:pPr marL="0" marR="0" lvl="0" indent="0" algn="l" rtl="0">
                <a:lnSpc>
                  <a:spcPct val="100000"/>
                </a:lnSpc>
                <a:spcBef>
                  <a:spcPts val="840"/>
                </a:spcBef>
                <a:spcAft>
                  <a:spcPts val="0"/>
                </a:spcAft>
                <a:buClr>
                  <a:srgbClr val="000000"/>
                </a:buClr>
                <a:buSzPts val="2400"/>
                <a:buFont typeface="Arial"/>
                <a:buNone/>
              </a:pPr>
              <a:r>
                <a:rPr lang="en-US" sz="2500" b="0" i="0" u="none" strike="noStrike" cap="none">
                  <a:solidFill>
                    <a:srgbClr val="000000"/>
                  </a:solidFill>
                  <a:latin typeface="Arial"/>
                  <a:ea typeface="Arial"/>
                  <a:cs typeface="Arial"/>
                  <a:sym typeface="Arial"/>
                </a:rPr>
                <a:t>Equity Focus Areas (EFA’s) in San Mateo County</a:t>
              </a:r>
              <a:endParaRPr sz="2500" b="0" i="0" u="none" strike="noStrike" cap="none">
                <a:solidFill>
                  <a:srgbClr val="000000"/>
                </a:solidFill>
                <a:latin typeface="Arial"/>
                <a:ea typeface="Arial"/>
                <a:cs typeface="Arial"/>
                <a:sym typeface="Arial"/>
              </a:endParaRPr>
            </a:p>
            <a:p>
              <a:pPr marL="0" marR="0" lvl="0" indent="0" algn="l" rtl="0">
                <a:lnSpc>
                  <a:spcPct val="100000"/>
                </a:lnSpc>
                <a:spcBef>
                  <a:spcPts val="840"/>
                </a:spcBef>
                <a:spcAft>
                  <a:spcPts val="0"/>
                </a:spcAft>
                <a:buClr>
                  <a:srgbClr val="000000"/>
                </a:buClr>
                <a:buSzPts val="2400"/>
                <a:buFont typeface="Arial"/>
                <a:buNone/>
              </a:pPr>
              <a:r>
                <a:rPr lang="en-US" sz="2500" b="0" i="0" u="none" strike="noStrike" cap="none">
                  <a:solidFill>
                    <a:srgbClr val="000000"/>
                  </a:solidFill>
                  <a:latin typeface="Arial"/>
                  <a:ea typeface="Arial"/>
                  <a:cs typeface="Arial"/>
                  <a:sym typeface="Arial"/>
                </a:rPr>
                <a:t>Existing conditions and disparities</a:t>
              </a:r>
              <a:endParaRPr sz="2500" b="0" i="0" u="none" strike="noStrike" cap="none">
                <a:solidFill>
                  <a:srgbClr val="000000"/>
                </a:solidFill>
                <a:latin typeface="Arial"/>
                <a:ea typeface="Arial"/>
                <a:cs typeface="Arial"/>
                <a:sym typeface="Arial"/>
              </a:endParaRPr>
            </a:p>
          </p:txBody>
        </p:sp>
        <p:sp>
          <p:nvSpPr>
            <p:cNvPr id="188" name="Google Shape;188;p15"/>
            <p:cNvSpPr/>
            <p:nvPr/>
          </p:nvSpPr>
          <p:spPr>
            <a:xfrm>
              <a:off x="6951229" y="160410"/>
              <a:ext cx="1033593" cy="1033593"/>
            </a:xfrm>
            <a:prstGeom prst="rect">
              <a:avLst/>
            </a:prstGeom>
            <a:blipFill rotWithShape="1">
              <a:blip r:embed="rId5">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5"/>
            <p:cNvSpPr/>
            <p:nvPr/>
          </p:nvSpPr>
          <p:spPr>
            <a:xfrm>
              <a:off x="6951229" y="1511287"/>
              <a:ext cx="2953125" cy="187375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5"/>
            <p:cNvSpPr txBox="1"/>
            <p:nvPr/>
          </p:nvSpPr>
          <p:spPr>
            <a:xfrm>
              <a:off x="6951229" y="1511287"/>
              <a:ext cx="2953125" cy="187375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Agency Context</a:t>
              </a:r>
              <a:endParaRPr sz="3200" b="0" i="0" u="none" strike="noStrike" cap="none">
                <a:solidFill>
                  <a:srgbClr val="000000"/>
                </a:solidFill>
                <a:latin typeface="Arial"/>
                <a:ea typeface="Arial"/>
                <a:cs typeface="Arial"/>
                <a:sym typeface="Arial"/>
              </a:endParaRPr>
            </a:p>
          </p:txBody>
        </p:sp>
        <p:sp>
          <p:nvSpPr>
            <p:cNvPr id="191" name="Google Shape;191;p15"/>
            <p:cNvSpPr/>
            <p:nvPr/>
          </p:nvSpPr>
          <p:spPr>
            <a:xfrm>
              <a:off x="6951229" y="3532618"/>
              <a:ext cx="2953125" cy="400647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5"/>
            <p:cNvSpPr txBox="1"/>
            <p:nvPr/>
          </p:nvSpPr>
          <p:spPr>
            <a:xfrm>
              <a:off x="6951229" y="3702387"/>
              <a:ext cx="2953200" cy="3836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500" b="0" i="0" u="none" strike="noStrike" cap="none">
                  <a:solidFill>
                    <a:srgbClr val="000000"/>
                  </a:solidFill>
                  <a:latin typeface="Arial"/>
                  <a:ea typeface="Arial"/>
                  <a:cs typeface="Arial"/>
                  <a:sym typeface="Arial"/>
                </a:rPr>
                <a:t>C/CAG’s mission and role in the county</a:t>
              </a:r>
              <a:endParaRPr sz="2500" b="0" i="0" u="none" strike="noStrike" cap="none">
                <a:solidFill>
                  <a:srgbClr val="000000"/>
                </a:solidFill>
                <a:latin typeface="Arial"/>
                <a:ea typeface="Arial"/>
                <a:cs typeface="Arial"/>
                <a:sym typeface="Arial"/>
              </a:endParaRPr>
            </a:p>
            <a:p>
              <a:pPr marL="0" marR="0" lvl="0" indent="0" algn="l" rtl="0">
                <a:lnSpc>
                  <a:spcPct val="100000"/>
                </a:lnSpc>
                <a:spcBef>
                  <a:spcPts val="840"/>
                </a:spcBef>
                <a:spcAft>
                  <a:spcPts val="0"/>
                </a:spcAft>
                <a:buClr>
                  <a:srgbClr val="000000"/>
                </a:buClr>
                <a:buSzPts val="2400"/>
                <a:buFont typeface="Arial"/>
                <a:buNone/>
              </a:pPr>
              <a:r>
                <a:rPr lang="en-US" sz="2500" b="0" i="0" u="none" strike="noStrike" cap="none">
                  <a:solidFill>
                    <a:srgbClr val="000000"/>
                  </a:solidFill>
                  <a:latin typeface="Arial"/>
                  <a:ea typeface="Arial"/>
                  <a:cs typeface="Arial"/>
                  <a:sym typeface="Arial"/>
                </a:rPr>
                <a:t>Equity connections between C/CAG’s program areas and equity</a:t>
              </a:r>
              <a:endParaRPr sz="2500" b="0" i="0" u="none" strike="noStrike" cap="none">
                <a:solidFill>
                  <a:srgbClr val="000000"/>
                </a:solidFill>
                <a:latin typeface="Arial"/>
                <a:ea typeface="Arial"/>
                <a:cs typeface="Arial"/>
                <a:sym typeface="Arial"/>
              </a:endParaRPr>
            </a:p>
            <a:p>
              <a:pPr marL="0" marR="0" lvl="0" indent="0" algn="l" rtl="0">
                <a:lnSpc>
                  <a:spcPct val="100000"/>
                </a:lnSpc>
                <a:spcBef>
                  <a:spcPts val="840"/>
                </a:spcBef>
                <a:spcAft>
                  <a:spcPts val="0"/>
                </a:spcAft>
                <a:buClr>
                  <a:srgbClr val="000000"/>
                </a:buClr>
                <a:buSzPts val="2400"/>
                <a:buFont typeface="Arial"/>
                <a:buNone/>
              </a:pPr>
              <a:r>
                <a:rPr lang="en-US" sz="2500" b="0" i="0" u="none" strike="noStrike" cap="none">
                  <a:solidFill>
                    <a:srgbClr val="000000"/>
                  </a:solidFill>
                  <a:latin typeface="Arial"/>
                  <a:ea typeface="Arial"/>
                  <a:cs typeface="Arial"/>
                  <a:sym typeface="Arial"/>
                </a:rPr>
                <a:t>Strength/Gap Analysis</a:t>
              </a:r>
              <a:endParaRPr sz="2500" b="0" i="0" u="none" strike="noStrike" cap="none">
                <a:solidFill>
                  <a:srgbClr val="000000"/>
                </a:solidFill>
                <a:latin typeface="Arial"/>
                <a:ea typeface="Arial"/>
                <a:cs typeface="Arial"/>
                <a:sym typeface="Arial"/>
              </a:endParaRPr>
            </a:p>
          </p:txBody>
        </p:sp>
        <p:sp>
          <p:nvSpPr>
            <p:cNvPr id="193" name="Google Shape;193;p15"/>
            <p:cNvSpPr/>
            <p:nvPr/>
          </p:nvSpPr>
          <p:spPr>
            <a:xfrm>
              <a:off x="10421150" y="160410"/>
              <a:ext cx="1033500" cy="1033500"/>
            </a:xfrm>
            <a:prstGeom prst="rect">
              <a:avLst/>
            </a:prstGeom>
            <a:blipFill rotWithShape="1">
              <a:blip r:embed="rId6">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5"/>
            <p:cNvSpPr/>
            <p:nvPr/>
          </p:nvSpPr>
          <p:spPr>
            <a:xfrm>
              <a:off x="10421150" y="1511287"/>
              <a:ext cx="2953125" cy="187375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5"/>
            <p:cNvSpPr txBox="1"/>
            <p:nvPr/>
          </p:nvSpPr>
          <p:spPr>
            <a:xfrm>
              <a:off x="10421155" y="1511287"/>
              <a:ext cx="3365100" cy="1873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C/CAG’s Equity Commitments &amp; Approach</a:t>
              </a:r>
              <a:endParaRPr sz="3200" b="0" i="0" u="none" strike="noStrike" cap="none">
                <a:solidFill>
                  <a:srgbClr val="000000"/>
                </a:solidFill>
                <a:latin typeface="Arial"/>
                <a:ea typeface="Arial"/>
                <a:cs typeface="Arial"/>
                <a:sym typeface="Arial"/>
              </a:endParaRPr>
            </a:p>
          </p:txBody>
        </p:sp>
        <p:sp>
          <p:nvSpPr>
            <p:cNvPr id="196" name="Google Shape;196;p15"/>
            <p:cNvSpPr/>
            <p:nvPr/>
          </p:nvSpPr>
          <p:spPr>
            <a:xfrm>
              <a:off x="10421150" y="3532618"/>
              <a:ext cx="2953125" cy="400647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5"/>
            <p:cNvSpPr txBox="1"/>
            <p:nvPr/>
          </p:nvSpPr>
          <p:spPr>
            <a:xfrm>
              <a:off x="10421154" y="3702387"/>
              <a:ext cx="3666600" cy="3836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500" b="0" i="0" u="none" strike="noStrike" cap="none">
                  <a:solidFill>
                    <a:srgbClr val="000000"/>
                  </a:solidFill>
                  <a:latin typeface="Arial"/>
                  <a:ea typeface="Arial"/>
                  <a:cs typeface="Arial"/>
                  <a:sym typeface="Arial"/>
                </a:rPr>
                <a:t>C/CAG’s Equity Definition</a:t>
              </a:r>
              <a:endParaRPr sz="2500" b="0" i="0" u="none" strike="noStrike" cap="none">
                <a:solidFill>
                  <a:srgbClr val="000000"/>
                </a:solidFill>
                <a:latin typeface="Arial"/>
                <a:ea typeface="Arial"/>
                <a:cs typeface="Arial"/>
                <a:sym typeface="Arial"/>
              </a:endParaRPr>
            </a:p>
            <a:p>
              <a:pPr marL="0" marR="0" lvl="0" indent="0" algn="l" rtl="0">
                <a:lnSpc>
                  <a:spcPct val="100000"/>
                </a:lnSpc>
                <a:spcBef>
                  <a:spcPts val="840"/>
                </a:spcBef>
                <a:spcAft>
                  <a:spcPts val="0"/>
                </a:spcAft>
                <a:buClr>
                  <a:srgbClr val="000000"/>
                </a:buClr>
                <a:buSzPts val="2400"/>
                <a:buFont typeface="Arial"/>
                <a:buNone/>
              </a:pPr>
              <a:r>
                <a:rPr lang="en-US" sz="2500" b="0" i="0" u="none" strike="noStrike" cap="none">
                  <a:solidFill>
                    <a:srgbClr val="000000"/>
                  </a:solidFill>
                  <a:latin typeface="Arial"/>
                  <a:ea typeface="Arial"/>
                  <a:cs typeface="Arial"/>
                  <a:sym typeface="Arial"/>
                </a:rPr>
                <a:t>Board and staff equity commitment statement</a:t>
              </a:r>
              <a:endParaRPr sz="2500" b="0" i="0" u="none" strike="noStrike" cap="none">
                <a:solidFill>
                  <a:srgbClr val="000000"/>
                </a:solidFill>
                <a:latin typeface="Arial"/>
                <a:ea typeface="Arial"/>
                <a:cs typeface="Arial"/>
                <a:sym typeface="Arial"/>
              </a:endParaRPr>
            </a:p>
            <a:p>
              <a:pPr marL="0" marR="0" lvl="0" indent="0" algn="l" rtl="0">
                <a:lnSpc>
                  <a:spcPct val="100000"/>
                </a:lnSpc>
                <a:spcBef>
                  <a:spcPts val="840"/>
                </a:spcBef>
                <a:spcAft>
                  <a:spcPts val="0"/>
                </a:spcAft>
                <a:buClr>
                  <a:srgbClr val="000000"/>
                </a:buClr>
                <a:buSzPts val="2400"/>
                <a:buFont typeface="Arial"/>
                <a:buNone/>
              </a:pPr>
              <a:r>
                <a:rPr lang="en-US" sz="2500" b="0" i="0" u="none" strike="noStrike" cap="none">
                  <a:solidFill>
                    <a:srgbClr val="000000"/>
                  </a:solidFill>
                  <a:latin typeface="Arial"/>
                  <a:ea typeface="Arial"/>
                  <a:cs typeface="Arial"/>
                  <a:sym typeface="Arial"/>
                </a:rPr>
                <a:t>Intended Equity Goals and Outcomes</a:t>
              </a:r>
              <a:endParaRPr sz="2500" b="0" i="0" u="none" strike="noStrike" cap="none">
                <a:solidFill>
                  <a:srgbClr val="000000"/>
                </a:solidFill>
                <a:latin typeface="Arial"/>
                <a:ea typeface="Arial"/>
                <a:cs typeface="Arial"/>
                <a:sym typeface="Arial"/>
              </a:endParaRPr>
            </a:p>
            <a:p>
              <a:pPr marL="0" marR="0" lvl="0" indent="0" algn="l" rtl="0">
                <a:lnSpc>
                  <a:spcPct val="100000"/>
                </a:lnSpc>
                <a:spcBef>
                  <a:spcPts val="840"/>
                </a:spcBef>
                <a:spcAft>
                  <a:spcPts val="0"/>
                </a:spcAft>
                <a:buClr>
                  <a:srgbClr val="000000"/>
                </a:buClr>
                <a:buSzPts val="2400"/>
                <a:buFont typeface="Arial"/>
                <a:buNone/>
              </a:pPr>
              <a:r>
                <a:rPr lang="en-US" sz="2500" b="0" i="0" u="none" strike="noStrike" cap="none">
                  <a:solidFill>
                    <a:srgbClr val="000000"/>
                  </a:solidFill>
                  <a:latin typeface="Arial"/>
                  <a:ea typeface="Arial"/>
                  <a:cs typeface="Arial"/>
                  <a:sym typeface="Arial"/>
                </a:rPr>
                <a:t>C/CAG’s procedural approach</a:t>
              </a:r>
              <a:endParaRPr sz="2500" b="0" i="0" u="none" strike="noStrike" cap="none">
                <a:solidFill>
                  <a:srgbClr val="000000"/>
                </a:solidFill>
                <a:latin typeface="Arial"/>
                <a:ea typeface="Arial"/>
                <a:cs typeface="Arial"/>
                <a:sym typeface="Arial"/>
              </a:endParaRPr>
            </a:p>
            <a:p>
              <a:pPr marL="0" marR="0" lvl="0" indent="0" algn="l" rtl="0">
                <a:lnSpc>
                  <a:spcPct val="100000"/>
                </a:lnSpc>
                <a:spcBef>
                  <a:spcPts val="840"/>
                </a:spcBef>
                <a:spcAft>
                  <a:spcPts val="0"/>
                </a:spcAft>
                <a:buClr>
                  <a:srgbClr val="000000"/>
                </a:buClr>
                <a:buSzPts val="2400"/>
                <a:buFont typeface="Arial"/>
                <a:buNone/>
              </a:pPr>
              <a:r>
                <a:rPr lang="en-US" sz="2500" b="0" i="0" u="none" strike="noStrike" cap="none">
                  <a:solidFill>
                    <a:srgbClr val="000000"/>
                  </a:solidFill>
                  <a:latin typeface="Arial"/>
                  <a:ea typeface="Arial"/>
                  <a:cs typeface="Arial"/>
                  <a:sym typeface="Arial"/>
                </a:rPr>
                <a:t>Action Plan</a:t>
              </a:r>
              <a:endParaRPr sz="2500" b="0" i="0" u="none" strike="noStrike" cap="none">
                <a:solidFill>
                  <a:srgbClr val="000000"/>
                </a:solidFill>
                <a:latin typeface="Arial"/>
                <a:ea typeface="Arial"/>
                <a:cs typeface="Arial"/>
                <a:sym typeface="Arial"/>
              </a:endParaRPr>
            </a:p>
          </p:txBody>
        </p:sp>
        <p:sp>
          <p:nvSpPr>
            <p:cNvPr id="198" name="Google Shape;198;p15"/>
            <p:cNvSpPr/>
            <p:nvPr/>
          </p:nvSpPr>
          <p:spPr>
            <a:xfrm>
              <a:off x="14422029" y="160425"/>
              <a:ext cx="882600" cy="1033500"/>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5"/>
            <p:cNvSpPr/>
            <p:nvPr/>
          </p:nvSpPr>
          <p:spPr>
            <a:xfrm>
              <a:off x="13891072" y="1511287"/>
              <a:ext cx="2953125" cy="187375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5"/>
            <p:cNvSpPr txBox="1"/>
            <p:nvPr/>
          </p:nvSpPr>
          <p:spPr>
            <a:xfrm>
              <a:off x="14422004" y="1511287"/>
              <a:ext cx="2421900" cy="1873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Appendices</a:t>
              </a:r>
              <a:endParaRPr sz="3200" b="0" i="0" u="none" strike="noStrike" cap="none">
                <a:solidFill>
                  <a:srgbClr val="000000"/>
                </a:solidFill>
                <a:latin typeface="Arial"/>
                <a:ea typeface="Arial"/>
                <a:cs typeface="Arial"/>
                <a:sym typeface="Arial"/>
              </a:endParaRPr>
            </a:p>
          </p:txBody>
        </p:sp>
        <p:sp>
          <p:nvSpPr>
            <p:cNvPr id="201" name="Google Shape;201;p15"/>
            <p:cNvSpPr/>
            <p:nvPr/>
          </p:nvSpPr>
          <p:spPr>
            <a:xfrm>
              <a:off x="13891072" y="3532618"/>
              <a:ext cx="2953125" cy="400647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5"/>
            <p:cNvSpPr txBox="1"/>
            <p:nvPr/>
          </p:nvSpPr>
          <p:spPr>
            <a:xfrm>
              <a:off x="14422029" y="3702387"/>
              <a:ext cx="2421900" cy="3836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500"/>
                <a:t>Full historical Perspective</a:t>
              </a:r>
              <a:endParaRPr sz="2500"/>
            </a:p>
            <a:p>
              <a:pPr marL="0" marR="0" lvl="0" indent="0" algn="l" rtl="0">
                <a:lnSpc>
                  <a:spcPct val="100000"/>
                </a:lnSpc>
                <a:spcBef>
                  <a:spcPts val="0"/>
                </a:spcBef>
                <a:spcAft>
                  <a:spcPts val="0"/>
                </a:spcAft>
                <a:buClr>
                  <a:srgbClr val="000000"/>
                </a:buClr>
                <a:buSzPts val="2400"/>
                <a:buFont typeface="Arial"/>
                <a:buNone/>
              </a:pPr>
              <a:endParaRPr sz="2500"/>
            </a:p>
            <a:p>
              <a:pPr marL="0" marR="0" lvl="0" indent="0" algn="l" rtl="0">
                <a:lnSpc>
                  <a:spcPct val="100000"/>
                </a:lnSpc>
                <a:spcBef>
                  <a:spcPts val="0"/>
                </a:spcBef>
                <a:spcAft>
                  <a:spcPts val="0"/>
                </a:spcAft>
                <a:buClr>
                  <a:srgbClr val="000000"/>
                </a:buClr>
                <a:buSzPts val="2400"/>
                <a:buFont typeface="Arial"/>
                <a:buNone/>
              </a:pPr>
              <a:r>
                <a:rPr lang="en-US" sz="2500" b="0" i="0" u="none" strike="noStrike" cap="none">
                  <a:solidFill>
                    <a:srgbClr val="000000"/>
                  </a:solidFill>
                  <a:latin typeface="Arial"/>
                  <a:ea typeface="Arial"/>
                  <a:cs typeface="Arial"/>
                  <a:sym typeface="Arial"/>
                </a:rPr>
                <a:t>External review summary</a:t>
              </a:r>
              <a:endParaRPr sz="2500" b="0" i="0" u="none" strike="noStrike" cap="none">
                <a:solidFill>
                  <a:srgbClr val="000000"/>
                </a:solidFill>
                <a:latin typeface="Arial"/>
                <a:ea typeface="Arial"/>
                <a:cs typeface="Arial"/>
                <a:sym typeface="Arial"/>
              </a:endParaRPr>
            </a:p>
            <a:p>
              <a:pPr marL="0" marR="0" lvl="0" indent="0" algn="l" rtl="0">
                <a:lnSpc>
                  <a:spcPct val="100000"/>
                </a:lnSpc>
                <a:spcBef>
                  <a:spcPts val="840"/>
                </a:spcBef>
                <a:spcAft>
                  <a:spcPts val="0"/>
                </a:spcAft>
                <a:buClr>
                  <a:srgbClr val="000000"/>
                </a:buClr>
                <a:buSzPts val="2400"/>
                <a:buFont typeface="Arial"/>
                <a:buNone/>
              </a:pPr>
              <a:r>
                <a:rPr lang="en-US" sz="2500" b="0" i="0" u="none" strike="noStrike" cap="none">
                  <a:solidFill>
                    <a:srgbClr val="000000"/>
                  </a:solidFill>
                  <a:latin typeface="Arial"/>
                  <a:ea typeface="Arial"/>
                  <a:cs typeface="Arial"/>
                  <a:sym typeface="Arial"/>
                </a:rPr>
                <a:t>Summary of CBO &amp; Agency Partner input</a:t>
              </a:r>
              <a:endParaRPr sz="2500" b="0" i="0" u="none" strike="noStrike" cap="none">
                <a:solidFill>
                  <a:srgbClr val="000000"/>
                </a:solidFill>
                <a:latin typeface="Arial"/>
                <a:ea typeface="Arial"/>
                <a:cs typeface="Arial"/>
                <a:sym typeface="Arial"/>
              </a:endParaRPr>
            </a:p>
          </p:txBody>
        </p:sp>
      </p:grpSp>
      <p:pic>
        <p:nvPicPr>
          <p:cNvPr id="203" name="Google Shape;203;p15" descr="Logo, company name&#10;&#10;Description automatically generated"/>
          <p:cNvPicPr preferRelativeResize="0"/>
          <p:nvPr/>
        </p:nvPicPr>
        <p:blipFill rotWithShape="1">
          <a:blip r:embed="rId8">
            <a:alphaModFix/>
          </a:blip>
          <a:srcRect/>
          <a:stretch/>
        </p:blipFill>
        <p:spPr>
          <a:xfrm>
            <a:off x="15550376" y="184213"/>
            <a:ext cx="2421875" cy="1141297"/>
          </a:xfrm>
          <a:prstGeom prst="rect">
            <a:avLst/>
          </a:prstGeom>
          <a:noFill/>
          <a:ln>
            <a:noFill/>
          </a:ln>
        </p:spPr>
      </p:pic>
      <p:sp>
        <p:nvSpPr>
          <p:cNvPr id="204" name="Google Shape;204;p15"/>
          <p:cNvSpPr txBox="1">
            <a:spLocks noGrp="1"/>
          </p:cNvSpPr>
          <p:nvPr>
            <p:ph type="sldNum" idx="12"/>
          </p:nvPr>
        </p:nvSpPr>
        <p:spPr>
          <a:xfrm>
            <a:off x="12915900" y="9534526"/>
            <a:ext cx="4114800" cy="5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b="1"/>
              <a:t>6</a:t>
            </a:fld>
            <a:endParaRPr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27baf01e69d_0_447"/>
          <p:cNvSpPr txBox="1">
            <a:spLocks noGrp="1"/>
          </p:cNvSpPr>
          <p:nvPr>
            <p:ph type="title"/>
          </p:nvPr>
        </p:nvSpPr>
        <p:spPr>
          <a:xfrm>
            <a:off x="900462" y="629437"/>
            <a:ext cx="6347832" cy="1988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600"/>
              <a:buFont typeface="Calibri"/>
              <a:buNone/>
            </a:pPr>
            <a:r>
              <a:rPr lang="en-US" b="1"/>
              <a:t>Action Plan Structure</a:t>
            </a:r>
            <a:endParaRPr/>
          </a:p>
        </p:txBody>
      </p:sp>
      <p:pic>
        <p:nvPicPr>
          <p:cNvPr id="210" name="Google Shape;210;g27baf01e69d_0_447" descr="Logo, company name&#10;&#10;Description automatically generated"/>
          <p:cNvPicPr preferRelativeResize="0"/>
          <p:nvPr/>
        </p:nvPicPr>
        <p:blipFill rotWithShape="1">
          <a:blip r:embed="rId3">
            <a:alphaModFix/>
          </a:blip>
          <a:srcRect/>
          <a:stretch/>
        </p:blipFill>
        <p:spPr>
          <a:xfrm>
            <a:off x="15544744" y="184213"/>
            <a:ext cx="2421875" cy="1141297"/>
          </a:xfrm>
          <a:prstGeom prst="rect">
            <a:avLst/>
          </a:prstGeom>
          <a:noFill/>
          <a:ln>
            <a:noFill/>
          </a:ln>
        </p:spPr>
      </p:pic>
      <p:grpSp>
        <p:nvGrpSpPr>
          <p:cNvPr id="211" name="Google Shape;211;g27baf01e69d_0_447"/>
          <p:cNvGrpSpPr/>
          <p:nvPr/>
        </p:nvGrpSpPr>
        <p:grpSpPr>
          <a:xfrm>
            <a:off x="553559" y="844579"/>
            <a:ext cx="17413059" cy="8308127"/>
            <a:chOff x="3434" y="660366"/>
            <a:chExt cx="17413059" cy="8308127"/>
          </a:xfrm>
        </p:grpSpPr>
        <p:sp>
          <p:nvSpPr>
            <p:cNvPr id="212" name="Google Shape;212;g27baf01e69d_0_447"/>
            <p:cNvSpPr/>
            <p:nvPr/>
          </p:nvSpPr>
          <p:spPr>
            <a:xfrm>
              <a:off x="7713261" y="7223952"/>
              <a:ext cx="6618029" cy="417893"/>
            </a:xfrm>
            <a:custGeom>
              <a:avLst/>
              <a:gdLst/>
              <a:ahLst/>
              <a:cxnLst/>
              <a:rect l="l" t="t" r="r" b="b"/>
              <a:pathLst>
                <a:path w="120000" h="120000" extrusionOk="0">
                  <a:moveTo>
                    <a:pt x="0" y="0"/>
                  </a:moveTo>
                  <a:lnTo>
                    <a:pt x="0" y="60476"/>
                  </a:lnTo>
                  <a:lnTo>
                    <a:pt x="120000" y="60476"/>
                  </a:lnTo>
                  <a:lnTo>
                    <a:pt x="120000" y="120000"/>
                  </a:lnTo>
                </a:path>
              </a:pathLst>
            </a:custGeom>
            <a:noFill/>
            <a:ln w="25400" cap="flat" cmpd="sng">
              <a:solidFill>
                <a:srgbClr val="4372C3"/>
              </a:solidFill>
              <a:prstDash val="solid"/>
              <a:round/>
              <a:headEnd type="none" w="sm" len="sm"/>
              <a:tailEnd type="none" w="sm" len="sm"/>
            </a:ln>
          </p:spPr>
        </p:sp>
        <p:sp>
          <p:nvSpPr>
            <p:cNvPr id="213" name="Google Shape;213;g27baf01e69d_0_447"/>
            <p:cNvSpPr/>
            <p:nvPr/>
          </p:nvSpPr>
          <p:spPr>
            <a:xfrm>
              <a:off x="7713261" y="7223952"/>
              <a:ext cx="3671188" cy="417893"/>
            </a:xfrm>
            <a:custGeom>
              <a:avLst/>
              <a:gdLst/>
              <a:ahLst/>
              <a:cxnLst/>
              <a:rect l="l" t="t" r="r" b="b"/>
              <a:pathLst>
                <a:path w="120000" h="120000" extrusionOk="0">
                  <a:moveTo>
                    <a:pt x="0" y="0"/>
                  </a:moveTo>
                  <a:lnTo>
                    <a:pt x="0" y="60476"/>
                  </a:lnTo>
                  <a:lnTo>
                    <a:pt x="120000" y="60476"/>
                  </a:lnTo>
                  <a:lnTo>
                    <a:pt x="120000" y="120000"/>
                  </a:lnTo>
                </a:path>
              </a:pathLst>
            </a:custGeom>
            <a:noFill/>
            <a:ln w="25400" cap="flat" cmpd="sng">
              <a:solidFill>
                <a:srgbClr val="4372C3"/>
              </a:solidFill>
              <a:prstDash val="solid"/>
              <a:round/>
              <a:headEnd type="none" w="sm" len="sm"/>
              <a:tailEnd type="none" w="sm" len="sm"/>
            </a:ln>
          </p:spPr>
        </p:sp>
        <p:sp>
          <p:nvSpPr>
            <p:cNvPr id="214" name="Google Shape;214;g27baf01e69d_0_447"/>
            <p:cNvSpPr/>
            <p:nvPr/>
          </p:nvSpPr>
          <p:spPr>
            <a:xfrm>
              <a:off x="7611619" y="7223952"/>
              <a:ext cx="101642" cy="417893"/>
            </a:xfrm>
            <a:custGeom>
              <a:avLst/>
              <a:gdLst/>
              <a:ahLst/>
              <a:cxnLst/>
              <a:rect l="l" t="t" r="r" b="b"/>
              <a:pathLst>
                <a:path w="120000" h="120000" extrusionOk="0">
                  <a:moveTo>
                    <a:pt x="120000" y="0"/>
                  </a:moveTo>
                  <a:lnTo>
                    <a:pt x="120000" y="60476"/>
                  </a:lnTo>
                  <a:lnTo>
                    <a:pt x="0" y="60476"/>
                  </a:lnTo>
                  <a:lnTo>
                    <a:pt x="0" y="120000"/>
                  </a:lnTo>
                </a:path>
              </a:pathLst>
            </a:custGeom>
            <a:noFill/>
            <a:ln w="25400" cap="flat" cmpd="sng">
              <a:solidFill>
                <a:srgbClr val="4372C3"/>
              </a:solidFill>
              <a:prstDash val="solid"/>
              <a:round/>
              <a:headEnd type="none" w="sm" len="sm"/>
              <a:tailEnd type="none" w="sm" len="sm"/>
            </a:ln>
          </p:spPr>
        </p:sp>
        <p:sp>
          <p:nvSpPr>
            <p:cNvPr id="215" name="Google Shape;215;g27baf01e69d_0_447"/>
            <p:cNvSpPr/>
            <p:nvPr/>
          </p:nvSpPr>
          <p:spPr>
            <a:xfrm>
              <a:off x="4237289" y="7223952"/>
              <a:ext cx="3475972" cy="417893"/>
            </a:xfrm>
            <a:custGeom>
              <a:avLst/>
              <a:gdLst/>
              <a:ahLst/>
              <a:cxnLst/>
              <a:rect l="l" t="t" r="r" b="b"/>
              <a:pathLst>
                <a:path w="120000" h="120000" extrusionOk="0">
                  <a:moveTo>
                    <a:pt x="120000" y="0"/>
                  </a:moveTo>
                  <a:lnTo>
                    <a:pt x="120000" y="60476"/>
                  </a:lnTo>
                  <a:lnTo>
                    <a:pt x="0" y="60476"/>
                  </a:lnTo>
                  <a:lnTo>
                    <a:pt x="0" y="120000"/>
                  </a:lnTo>
                </a:path>
              </a:pathLst>
            </a:custGeom>
            <a:noFill/>
            <a:ln w="25400" cap="flat" cmpd="sng">
              <a:solidFill>
                <a:srgbClr val="4372C3"/>
              </a:solidFill>
              <a:prstDash val="solid"/>
              <a:round/>
              <a:headEnd type="none" w="sm" len="sm"/>
              <a:tailEnd type="none" w="sm" len="sm"/>
            </a:ln>
          </p:spPr>
        </p:sp>
        <p:sp>
          <p:nvSpPr>
            <p:cNvPr id="216" name="Google Shape;216;g27baf01e69d_0_447"/>
            <p:cNvSpPr/>
            <p:nvPr/>
          </p:nvSpPr>
          <p:spPr>
            <a:xfrm>
              <a:off x="666757" y="7223952"/>
              <a:ext cx="7046503" cy="417893"/>
            </a:xfrm>
            <a:custGeom>
              <a:avLst/>
              <a:gdLst/>
              <a:ahLst/>
              <a:cxnLst/>
              <a:rect l="l" t="t" r="r" b="b"/>
              <a:pathLst>
                <a:path w="120000" h="120000" extrusionOk="0">
                  <a:moveTo>
                    <a:pt x="120000" y="0"/>
                  </a:moveTo>
                  <a:lnTo>
                    <a:pt x="120000" y="60476"/>
                  </a:lnTo>
                  <a:lnTo>
                    <a:pt x="0" y="60476"/>
                  </a:lnTo>
                  <a:lnTo>
                    <a:pt x="0" y="120000"/>
                  </a:lnTo>
                </a:path>
              </a:pathLst>
            </a:custGeom>
            <a:noFill/>
            <a:ln w="25400" cap="flat" cmpd="sng">
              <a:solidFill>
                <a:srgbClr val="4372C3"/>
              </a:solidFill>
              <a:prstDash val="solid"/>
              <a:round/>
              <a:headEnd type="none" w="sm" len="sm"/>
              <a:tailEnd type="none" w="sm" len="sm"/>
            </a:ln>
          </p:spPr>
        </p:sp>
        <p:sp>
          <p:nvSpPr>
            <p:cNvPr id="217" name="Google Shape;217;g27baf01e69d_0_447"/>
            <p:cNvSpPr/>
            <p:nvPr/>
          </p:nvSpPr>
          <p:spPr>
            <a:xfrm>
              <a:off x="7667541" y="5479411"/>
              <a:ext cx="91440" cy="417893"/>
            </a:xfrm>
            <a:custGeom>
              <a:avLst/>
              <a:gdLst/>
              <a:ahLst/>
              <a:cxnLst/>
              <a:rect l="l" t="t" r="r" b="b"/>
              <a:pathLst>
                <a:path w="120000" h="120000" extrusionOk="0">
                  <a:moveTo>
                    <a:pt x="60000" y="0"/>
                  </a:moveTo>
                  <a:lnTo>
                    <a:pt x="60000" y="120000"/>
                  </a:lnTo>
                </a:path>
              </a:pathLst>
            </a:custGeom>
            <a:noFill/>
            <a:ln w="25400" cap="flat" cmpd="sng">
              <a:solidFill>
                <a:srgbClr val="4372C3"/>
              </a:solidFill>
              <a:prstDash val="solid"/>
              <a:round/>
              <a:headEnd type="none" w="sm" len="sm"/>
              <a:tailEnd type="none" w="sm" len="sm"/>
            </a:ln>
          </p:spPr>
        </p:sp>
        <p:sp>
          <p:nvSpPr>
            <p:cNvPr id="218" name="Google Shape;218;g27baf01e69d_0_447"/>
            <p:cNvSpPr/>
            <p:nvPr/>
          </p:nvSpPr>
          <p:spPr>
            <a:xfrm>
              <a:off x="7667541" y="3734871"/>
              <a:ext cx="91440" cy="417893"/>
            </a:xfrm>
            <a:custGeom>
              <a:avLst/>
              <a:gdLst/>
              <a:ahLst/>
              <a:cxnLst/>
              <a:rect l="l" t="t" r="r" b="b"/>
              <a:pathLst>
                <a:path w="120000" h="120000" extrusionOk="0">
                  <a:moveTo>
                    <a:pt x="60000" y="0"/>
                  </a:moveTo>
                  <a:lnTo>
                    <a:pt x="60000" y="120000"/>
                  </a:lnTo>
                </a:path>
              </a:pathLst>
            </a:custGeom>
            <a:noFill/>
            <a:ln w="25400" cap="flat" cmpd="sng">
              <a:solidFill>
                <a:schemeClr val="accent6"/>
              </a:solidFill>
              <a:prstDash val="solid"/>
              <a:round/>
              <a:headEnd type="none" w="sm" len="sm"/>
              <a:tailEnd type="none" w="sm" len="sm"/>
            </a:ln>
          </p:spPr>
        </p:sp>
        <p:sp>
          <p:nvSpPr>
            <p:cNvPr id="219" name="Google Shape;219;g27baf01e69d_0_447"/>
            <p:cNvSpPr/>
            <p:nvPr/>
          </p:nvSpPr>
          <p:spPr>
            <a:xfrm>
              <a:off x="7667541" y="1990330"/>
              <a:ext cx="91440" cy="417893"/>
            </a:xfrm>
            <a:custGeom>
              <a:avLst/>
              <a:gdLst/>
              <a:ahLst/>
              <a:cxnLst/>
              <a:rect l="l" t="t" r="r" b="b"/>
              <a:pathLst>
                <a:path w="120000" h="120000" extrusionOk="0">
                  <a:moveTo>
                    <a:pt x="60000" y="0"/>
                  </a:moveTo>
                  <a:lnTo>
                    <a:pt x="60000" y="120000"/>
                  </a:lnTo>
                </a:path>
              </a:pathLst>
            </a:custGeom>
            <a:noFill/>
            <a:ln w="25400" cap="flat" cmpd="sng">
              <a:solidFill>
                <a:srgbClr val="599BD5"/>
              </a:solidFill>
              <a:prstDash val="solid"/>
              <a:round/>
              <a:headEnd type="none" w="sm" len="sm"/>
              <a:tailEnd type="none" w="sm" len="sm"/>
            </a:ln>
          </p:spPr>
        </p:sp>
        <p:sp>
          <p:nvSpPr>
            <p:cNvPr id="220" name="Google Shape;220;g27baf01e69d_0_447"/>
            <p:cNvSpPr/>
            <p:nvPr/>
          </p:nvSpPr>
          <p:spPr>
            <a:xfrm>
              <a:off x="7049938" y="663683"/>
              <a:ext cx="1326647" cy="1326647"/>
            </a:xfrm>
            <a:prstGeom prst="ellipse">
              <a:avLst/>
            </a:prstGeom>
            <a:blipFill rotWithShape="1">
              <a:blip r:embed="rId4">
                <a:alphaModFix/>
              </a:blip>
              <a:stretch>
                <a:fillRect l="-38998" r="-38997"/>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g27baf01e69d_0_447"/>
            <p:cNvSpPr/>
            <p:nvPr/>
          </p:nvSpPr>
          <p:spPr>
            <a:xfrm>
              <a:off x="8376585" y="660366"/>
              <a:ext cx="1989970" cy="132664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g27baf01e69d_0_447"/>
            <p:cNvSpPr txBox="1"/>
            <p:nvPr/>
          </p:nvSpPr>
          <p:spPr>
            <a:xfrm>
              <a:off x="8505348" y="741487"/>
              <a:ext cx="2482200" cy="1326600"/>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rgbClr val="000000"/>
                </a:buClr>
                <a:buSzPts val="2800"/>
                <a:buFont typeface="Arial"/>
                <a:buNone/>
              </a:pPr>
              <a:r>
                <a:rPr lang="en-US" sz="2800"/>
                <a:t>4 </a:t>
              </a:r>
              <a:r>
                <a:rPr lang="en-US" sz="2800" b="0" i="0" u="none" strike="noStrike" cap="none">
                  <a:solidFill>
                    <a:srgbClr val="000000"/>
                  </a:solidFill>
                  <a:latin typeface="Arial"/>
                  <a:ea typeface="Arial"/>
                  <a:cs typeface="Arial"/>
                  <a:sym typeface="Arial"/>
                </a:rPr>
                <a:t>Categor</a:t>
              </a:r>
              <a:r>
                <a:rPr lang="en-US" sz="2800"/>
                <a:t>ies</a:t>
              </a:r>
              <a:endParaRPr/>
            </a:p>
          </p:txBody>
        </p:sp>
        <p:sp>
          <p:nvSpPr>
            <p:cNvPr id="223" name="Google Shape;223;g27baf01e69d_0_447"/>
            <p:cNvSpPr/>
            <p:nvPr/>
          </p:nvSpPr>
          <p:spPr>
            <a:xfrm>
              <a:off x="7049938" y="2408223"/>
              <a:ext cx="1326647" cy="1326647"/>
            </a:xfrm>
            <a:prstGeom prst="ellipse">
              <a:avLst/>
            </a:prstGeom>
            <a:blipFill rotWithShape="1">
              <a:blip r:embed="rId5">
                <a:alphaModFix/>
              </a:blip>
              <a:stretch>
                <a:fillRect l="-24998" r="-24998"/>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g27baf01e69d_0_447"/>
            <p:cNvSpPr/>
            <p:nvPr/>
          </p:nvSpPr>
          <p:spPr>
            <a:xfrm>
              <a:off x="8376585" y="2404907"/>
              <a:ext cx="1989970" cy="132664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g27baf01e69d_0_447"/>
            <p:cNvSpPr txBox="1"/>
            <p:nvPr/>
          </p:nvSpPr>
          <p:spPr>
            <a:xfrm>
              <a:off x="8553910" y="2404932"/>
              <a:ext cx="1989900" cy="1326600"/>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rgbClr val="000000"/>
                </a:buClr>
                <a:buSzPts val="2800"/>
                <a:buFont typeface="Arial"/>
                <a:buNone/>
              </a:pPr>
              <a:r>
                <a:rPr lang="en-US" sz="2800"/>
                <a:t>8 </a:t>
              </a:r>
              <a:r>
                <a:rPr lang="en-US" sz="2800" b="0" i="0" u="none" strike="noStrike" cap="none">
                  <a:solidFill>
                    <a:srgbClr val="000000"/>
                  </a:solidFill>
                  <a:latin typeface="Arial"/>
                  <a:ea typeface="Arial"/>
                  <a:cs typeface="Arial"/>
                  <a:sym typeface="Arial"/>
                </a:rPr>
                <a:t>Goals</a:t>
              </a:r>
              <a:endParaRPr/>
            </a:p>
          </p:txBody>
        </p:sp>
        <p:sp>
          <p:nvSpPr>
            <p:cNvPr id="226" name="Google Shape;226;g27baf01e69d_0_447"/>
            <p:cNvSpPr/>
            <p:nvPr/>
          </p:nvSpPr>
          <p:spPr>
            <a:xfrm>
              <a:off x="7049938" y="4152764"/>
              <a:ext cx="1326647" cy="1326647"/>
            </a:xfrm>
            <a:prstGeom prst="ellipse">
              <a:avLst/>
            </a:prstGeom>
            <a:blipFill rotWithShape="1">
              <a:blip r:embed="rId6">
                <a:alphaModFix/>
              </a:blip>
              <a:stretch>
                <a:fillRect l="-24998" r="-24998"/>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g27baf01e69d_0_447"/>
            <p:cNvSpPr/>
            <p:nvPr/>
          </p:nvSpPr>
          <p:spPr>
            <a:xfrm>
              <a:off x="8376585" y="4149448"/>
              <a:ext cx="1989970" cy="132664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g27baf01e69d_0_447"/>
            <p:cNvSpPr txBox="1"/>
            <p:nvPr/>
          </p:nvSpPr>
          <p:spPr>
            <a:xfrm>
              <a:off x="8505348" y="4149437"/>
              <a:ext cx="2421900" cy="1326600"/>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rgbClr val="000000"/>
                </a:buClr>
                <a:buSzPts val="2800"/>
                <a:buFont typeface="Arial"/>
                <a:buNone/>
              </a:pPr>
              <a:r>
                <a:rPr lang="en-US" sz="2800"/>
                <a:t>13 </a:t>
              </a:r>
              <a:r>
                <a:rPr lang="en-US" sz="2800" b="0" i="0" u="none" strike="noStrike" cap="none">
                  <a:solidFill>
                    <a:srgbClr val="000000"/>
                  </a:solidFill>
                  <a:latin typeface="Arial"/>
                  <a:ea typeface="Arial"/>
                  <a:cs typeface="Arial"/>
                  <a:sym typeface="Arial"/>
                </a:rPr>
                <a:t>Outcomes</a:t>
              </a:r>
              <a:endParaRPr/>
            </a:p>
          </p:txBody>
        </p:sp>
        <p:sp>
          <p:nvSpPr>
            <p:cNvPr id="229" name="Google Shape;229;g27baf01e69d_0_447"/>
            <p:cNvSpPr/>
            <p:nvPr/>
          </p:nvSpPr>
          <p:spPr>
            <a:xfrm>
              <a:off x="7049938" y="5897305"/>
              <a:ext cx="1326647" cy="1326647"/>
            </a:xfrm>
            <a:prstGeom prst="ellipse">
              <a:avLst/>
            </a:prstGeom>
            <a:blipFill rotWithShape="1">
              <a:blip r:embed="rId7">
                <a:alphaModFix/>
              </a:blip>
              <a:stretch>
                <a:fillRect l="-24998" r="-24998"/>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g27baf01e69d_0_447"/>
            <p:cNvSpPr/>
            <p:nvPr/>
          </p:nvSpPr>
          <p:spPr>
            <a:xfrm>
              <a:off x="8376585" y="5893988"/>
              <a:ext cx="1989970" cy="132664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g27baf01e69d_0_447"/>
            <p:cNvSpPr txBox="1"/>
            <p:nvPr/>
          </p:nvSpPr>
          <p:spPr>
            <a:xfrm>
              <a:off x="8553910" y="5853463"/>
              <a:ext cx="1989900" cy="1326600"/>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rgbClr val="000000"/>
                </a:buClr>
                <a:buSzPts val="2800"/>
                <a:buFont typeface="Arial"/>
                <a:buNone/>
              </a:pPr>
              <a:r>
                <a:rPr lang="en-US" sz="2800"/>
                <a:t>36 </a:t>
              </a:r>
              <a:r>
                <a:rPr lang="en-US" sz="2800" b="0" i="0" u="none" strike="noStrike" cap="none">
                  <a:solidFill>
                    <a:srgbClr val="000000"/>
                  </a:solidFill>
                  <a:latin typeface="Arial"/>
                  <a:ea typeface="Arial"/>
                  <a:cs typeface="Arial"/>
                  <a:sym typeface="Arial"/>
                </a:rPr>
                <a:t>Actions</a:t>
              </a:r>
              <a:endParaRPr/>
            </a:p>
          </p:txBody>
        </p:sp>
        <p:sp>
          <p:nvSpPr>
            <p:cNvPr id="232" name="Google Shape;232;g27baf01e69d_0_447"/>
            <p:cNvSpPr/>
            <p:nvPr/>
          </p:nvSpPr>
          <p:spPr>
            <a:xfrm>
              <a:off x="3434" y="7641846"/>
              <a:ext cx="1326647" cy="1326647"/>
            </a:xfrm>
            <a:prstGeom prst="ellipse">
              <a:avLst/>
            </a:prstGeom>
            <a:blipFill rotWithShape="1">
              <a:blip r:embed="rId8">
                <a:alphaModFix/>
              </a:blip>
              <a:stretch>
                <a:fillRect l="-16997" r="-16998"/>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g27baf01e69d_0_447"/>
            <p:cNvSpPr/>
            <p:nvPr/>
          </p:nvSpPr>
          <p:spPr>
            <a:xfrm>
              <a:off x="1407829" y="7638529"/>
              <a:ext cx="1834474" cy="132664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g27baf01e69d_0_447"/>
            <p:cNvSpPr txBox="1"/>
            <p:nvPr/>
          </p:nvSpPr>
          <p:spPr>
            <a:xfrm>
              <a:off x="1407829" y="7638529"/>
              <a:ext cx="1834474" cy="1326647"/>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en-US" sz="2200" b="0" i="0" u="none" strike="noStrike" cap="none">
                  <a:solidFill>
                    <a:srgbClr val="000000"/>
                  </a:solidFill>
                  <a:latin typeface="Arial"/>
                  <a:ea typeface="Arial"/>
                  <a:cs typeface="Arial"/>
                  <a:sym typeface="Arial"/>
                </a:rPr>
                <a:t>Performance Indicators</a:t>
              </a:r>
              <a:endParaRPr/>
            </a:p>
          </p:txBody>
        </p:sp>
        <p:sp>
          <p:nvSpPr>
            <p:cNvPr id="235" name="Google Shape;235;g27baf01e69d_0_447"/>
            <p:cNvSpPr/>
            <p:nvPr/>
          </p:nvSpPr>
          <p:spPr>
            <a:xfrm>
              <a:off x="3573965" y="7641846"/>
              <a:ext cx="1326647" cy="1326647"/>
            </a:xfrm>
            <a:prstGeom prst="ellipse">
              <a:avLst/>
            </a:prstGeom>
            <a:blipFill rotWithShape="1">
              <a:blip r:embed="rId9">
                <a:alphaModFix/>
              </a:blip>
              <a:stretch>
                <a:fillRect l="-24998" r="-24998"/>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g27baf01e69d_0_447"/>
            <p:cNvSpPr/>
            <p:nvPr/>
          </p:nvSpPr>
          <p:spPr>
            <a:xfrm>
              <a:off x="5174561" y="7638529"/>
              <a:ext cx="1442071" cy="132664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g27baf01e69d_0_447"/>
            <p:cNvSpPr txBox="1"/>
            <p:nvPr/>
          </p:nvSpPr>
          <p:spPr>
            <a:xfrm>
              <a:off x="5174561" y="7638529"/>
              <a:ext cx="1442071" cy="1326647"/>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en-US" sz="2200" b="0" i="0" u="none" strike="noStrike" cap="none">
                  <a:solidFill>
                    <a:srgbClr val="000000"/>
                  </a:solidFill>
                  <a:latin typeface="Arial"/>
                  <a:ea typeface="Arial"/>
                  <a:cs typeface="Arial"/>
                  <a:sym typeface="Arial"/>
                </a:rPr>
                <a:t>Reporting</a:t>
              </a:r>
              <a:endParaRPr/>
            </a:p>
          </p:txBody>
        </p:sp>
        <p:sp>
          <p:nvSpPr>
            <p:cNvPr id="238" name="Google Shape;238;g27baf01e69d_0_447"/>
            <p:cNvSpPr/>
            <p:nvPr/>
          </p:nvSpPr>
          <p:spPr>
            <a:xfrm>
              <a:off x="6948295" y="7641846"/>
              <a:ext cx="1326647" cy="1326647"/>
            </a:xfrm>
            <a:prstGeom prst="ellipse">
              <a:avLst/>
            </a:prstGeom>
            <a:blipFill rotWithShape="1">
              <a:blip r:embed="rId10">
                <a:alphaModFix/>
              </a:blip>
              <a:stretch>
                <a:fillRect l="-24998" r="-24998"/>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g27baf01e69d_0_447"/>
            <p:cNvSpPr/>
            <p:nvPr/>
          </p:nvSpPr>
          <p:spPr>
            <a:xfrm>
              <a:off x="8380808" y="7557431"/>
              <a:ext cx="2239075" cy="132664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g27baf01e69d_0_447"/>
            <p:cNvSpPr txBox="1"/>
            <p:nvPr/>
          </p:nvSpPr>
          <p:spPr>
            <a:xfrm>
              <a:off x="8380808" y="7557431"/>
              <a:ext cx="2239075" cy="1326647"/>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en-US" sz="2200" b="0" i="0" u="none" strike="noStrike" cap="none">
                  <a:solidFill>
                    <a:srgbClr val="000000"/>
                  </a:solidFill>
                  <a:latin typeface="Arial"/>
                  <a:ea typeface="Arial"/>
                  <a:cs typeface="Arial"/>
                  <a:sym typeface="Arial"/>
                </a:rPr>
                <a:t>Implementation Timeline</a:t>
              </a:r>
              <a:endParaRPr/>
            </a:p>
          </p:txBody>
        </p:sp>
        <p:sp>
          <p:nvSpPr>
            <p:cNvPr id="241" name="Google Shape;241;g27baf01e69d_0_447"/>
            <p:cNvSpPr/>
            <p:nvPr/>
          </p:nvSpPr>
          <p:spPr>
            <a:xfrm>
              <a:off x="10721127" y="7641846"/>
              <a:ext cx="1326647" cy="1326647"/>
            </a:xfrm>
            <a:prstGeom prst="ellipse">
              <a:avLst/>
            </a:prstGeom>
            <a:blipFill rotWithShape="1">
              <a:blip r:embed="rId11">
                <a:alphaModFix/>
              </a:blip>
              <a:stretch>
                <a:fillRect l="-16997" r="-16998"/>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g27baf01e69d_0_447"/>
            <p:cNvSpPr/>
            <p:nvPr/>
          </p:nvSpPr>
          <p:spPr>
            <a:xfrm>
              <a:off x="12190295" y="7557431"/>
              <a:ext cx="1192310" cy="132664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g27baf01e69d_0_447"/>
            <p:cNvSpPr txBox="1"/>
            <p:nvPr/>
          </p:nvSpPr>
          <p:spPr>
            <a:xfrm>
              <a:off x="12190295" y="7557431"/>
              <a:ext cx="1192310" cy="1326647"/>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en-US" sz="2200" b="0" i="0" u="none" strike="noStrike" cap="none">
                  <a:solidFill>
                    <a:srgbClr val="000000"/>
                  </a:solidFill>
                  <a:latin typeface="Arial"/>
                  <a:ea typeface="Arial"/>
                  <a:cs typeface="Arial"/>
                  <a:sym typeface="Arial"/>
                </a:rPr>
                <a:t>Fiscal Impact</a:t>
              </a:r>
              <a:endParaRPr/>
            </a:p>
          </p:txBody>
        </p:sp>
        <p:sp>
          <p:nvSpPr>
            <p:cNvPr id="244" name="Google Shape;244;g27baf01e69d_0_447"/>
            <p:cNvSpPr/>
            <p:nvPr/>
          </p:nvSpPr>
          <p:spPr>
            <a:xfrm>
              <a:off x="13667968" y="7641846"/>
              <a:ext cx="1326647" cy="1326647"/>
            </a:xfrm>
            <a:prstGeom prst="ellipse">
              <a:avLst/>
            </a:prstGeom>
            <a:blipFill rotWithShape="1">
              <a:blip r:embed="rId12">
                <a:alphaModFix/>
              </a:blip>
              <a:stretch>
                <a:fillRect l="-24998" r="-24998"/>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g27baf01e69d_0_447"/>
            <p:cNvSpPr/>
            <p:nvPr/>
          </p:nvSpPr>
          <p:spPr>
            <a:xfrm>
              <a:off x="15174792" y="7638529"/>
              <a:ext cx="2241701" cy="132664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g27baf01e69d_0_447"/>
            <p:cNvSpPr txBox="1"/>
            <p:nvPr/>
          </p:nvSpPr>
          <p:spPr>
            <a:xfrm>
              <a:off x="15174792" y="7638529"/>
              <a:ext cx="2241701" cy="1326647"/>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en-US" sz="2200" b="0" i="0" u="none" strike="noStrike" cap="none">
                  <a:solidFill>
                    <a:srgbClr val="000000"/>
                  </a:solidFill>
                  <a:latin typeface="Arial"/>
                  <a:ea typeface="Arial"/>
                  <a:cs typeface="Arial"/>
                  <a:sym typeface="Arial"/>
                </a:rPr>
                <a:t>Implementation Status</a:t>
              </a:r>
              <a:endParaRPr/>
            </a:p>
          </p:txBody>
        </p:sp>
      </p:grpSp>
      <p:sp>
        <p:nvSpPr>
          <p:cNvPr id="247" name="Google Shape;247;g27baf01e69d_0_447"/>
          <p:cNvSpPr txBox="1">
            <a:spLocks noGrp="1"/>
          </p:cNvSpPr>
          <p:nvPr>
            <p:ph type="sldNum" idx="12"/>
          </p:nvPr>
        </p:nvSpPr>
        <p:spPr>
          <a:xfrm>
            <a:off x="12915900" y="9534526"/>
            <a:ext cx="4114800" cy="5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b="1"/>
              <a:t>7</a:t>
            </a:fld>
            <a:endParaRPr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
          <p:cNvSpPr txBox="1"/>
          <p:nvPr/>
        </p:nvSpPr>
        <p:spPr>
          <a:xfrm>
            <a:off x="685800" y="403473"/>
            <a:ext cx="12039600" cy="1015800"/>
          </a:xfrm>
          <a:prstGeom prst="rect">
            <a:avLst/>
          </a:prstGeom>
          <a:noFill/>
          <a:ln>
            <a:noFill/>
          </a:ln>
        </p:spPr>
        <p:txBody>
          <a:bodyPr spcFirstLastPara="1" wrap="square" lIns="0" tIns="0" rIns="0" bIns="0" anchor="t" anchorCtr="0">
            <a:spAutoFit/>
          </a:bodyPr>
          <a:lstStyle/>
          <a:p>
            <a:pPr marL="0" marR="0" lvl="0" indent="0" algn="l" rtl="0">
              <a:lnSpc>
                <a:spcPct val="104533"/>
              </a:lnSpc>
              <a:spcBef>
                <a:spcPts val="0"/>
              </a:spcBef>
              <a:spcAft>
                <a:spcPts val="0"/>
              </a:spcAft>
              <a:buClr>
                <a:srgbClr val="000000"/>
              </a:buClr>
              <a:buSzPts val="6600"/>
              <a:buFont typeface="Arial"/>
              <a:buNone/>
            </a:pPr>
            <a:r>
              <a:rPr lang="en-US" sz="6600" b="1"/>
              <a:t>High Level Overview</a:t>
            </a:r>
            <a:endParaRPr sz="6600" b="1" i="0" u="none" strike="noStrike" cap="none">
              <a:solidFill>
                <a:srgbClr val="000000"/>
              </a:solidFill>
              <a:latin typeface="Arial"/>
              <a:ea typeface="Arial"/>
              <a:cs typeface="Arial"/>
              <a:sym typeface="Arial"/>
            </a:endParaRPr>
          </a:p>
        </p:txBody>
      </p:sp>
      <p:pic>
        <p:nvPicPr>
          <p:cNvPr id="254" name="Google Shape;254;p4" descr="Logo, company name&#10;&#10;Description automatically generated"/>
          <p:cNvPicPr preferRelativeResize="0"/>
          <p:nvPr/>
        </p:nvPicPr>
        <p:blipFill rotWithShape="1">
          <a:blip r:embed="rId3">
            <a:alphaModFix/>
          </a:blip>
          <a:srcRect/>
          <a:stretch/>
        </p:blipFill>
        <p:spPr>
          <a:xfrm>
            <a:off x="15541083" y="190501"/>
            <a:ext cx="2421875" cy="1141297"/>
          </a:xfrm>
          <a:prstGeom prst="rect">
            <a:avLst/>
          </a:prstGeom>
          <a:noFill/>
          <a:ln>
            <a:noFill/>
          </a:ln>
        </p:spPr>
      </p:pic>
      <p:grpSp>
        <p:nvGrpSpPr>
          <p:cNvPr id="255" name="Google Shape;255;p4"/>
          <p:cNvGrpSpPr/>
          <p:nvPr/>
        </p:nvGrpSpPr>
        <p:grpSpPr>
          <a:xfrm>
            <a:off x="504937" y="1837400"/>
            <a:ext cx="17278129" cy="7651687"/>
            <a:chOff x="206141" y="3122"/>
            <a:chExt cx="11429602" cy="5084177"/>
          </a:xfrm>
        </p:grpSpPr>
        <p:sp>
          <p:nvSpPr>
            <p:cNvPr id="256" name="Google Shape;256;p4"/>
            <p:cNvSpPr/>
            <p:nvPr/>
          </p:nvSpPr>
          <p:spPr>
            <a:xfrm>
              <a:off x="206290" y="3122"/>
              <a:ext cx="4819800" cy="3234300"/>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txBox="1"/>
            <p:nvPr/>
          </p:nvSpPr>
          <p:spPr>
            <a:xfrm>
              <a:off x="206290" y="3122"/>
              <a:ext cx="4819800" cy="3234300"/>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en-US" sz="3200" b="1">
                  <a:solidFill>
                    <a:schemeClr val="lt1"/>
                  </a:solidFill>
                </a:rPr>
                <a:t>Goal 1: </a:t>
              </a:r>
              <a:r>
                <a:rPr lang="en-US" sz="3300" b="1">
                  <a:solidFill>
                    <a:schemeClr val="lt1"/>
                  </a:solidFill>
                </a:rPr>
                <a:t>Create and maintain internal reporting, feedback, coordination, and collaboration structures.</a:t>
              </a:r>
              <a:r>
                <a:rPr lang="en-US" sz="3200">
                  <a:solidFill>
                    <a:schemeClr val="lt1"/>
                  </a:solidFill>
                </a:rPr>
                <a:t> </a:t>
              </a:r>
              <a:endParaRPr sz="3200">
                <a:solidFill>
                  <a:schemeClr val="lt1"/>
                </a:solidFill>
              </a:endParaRPr>
            </a:p>
            <a:p>
              <a:pPr marL="0" marR="0" lvl="0" indent="0" algn="ctr" rtl="0">
                <a:lnSpc>
                  <a:spcPct val="90000"/>
                </a:lnSpc>
                <a:spcBef>
                  <a:spcPts val="0"/>
                </a:spcBef>
                <a:spcAft>
                  <a:spcPts val="0"/>
                </a:spcAft>
                <a:buClr>
                  <a:srgbClr val="000000"/>
                </a:buClr>
                <a:buSzPts val="2300"/>
                <a:buFont typeface="Arial"/>
                <a:buNone/>
              </a:pPr>
              <a:endParaRPr sz="3200">
                <a:solidFill>
                  <a:schemeClr val="lt1"/>
                </a:solidFill>
              </a:endParaRPr>
            </a:p>
            <a:p>
              <a:pPr marL="0" marR="0" lvl="0" indent="0" algn="ctr" rtl="0">
                <a:lnSpc>
                  <a:spcPct val="90000"/>
                </a:lnSpc>
                <a:spcBef>
                  <a:spcPts val="0"/>
                </a:spcBef>
                <a:spcAft>
                  <a:spcPts val="0"/>
                </a:spcAft>
                <a:buClr>
                  <a:srgbClr val="000000"/>
                </a:buClr>
                <a:buSzPts val="2300"/>
                <a:buFont typeface="Arial"/>
                <a:buNone/>
              </a:pPr>
              <a:r>
                <a:rPr lang="en-US" sz="3200">
                  <a:solidFill>
                    <a:schemeClr val="lt1"/>
                  </a:solidFill>
                </a:rPr>
                <a:t>Action 2: Provide an annual evaluation of Equity Framework progress, including lessons learned and proposed changes and next steps.</a:t>
              </a:r>
              <a:endParaRPr sz="3200" b="0" i="0" u="none" strike="noStrike" cap="none">
                <a:solidFill>
                  <a:schemeClr val="lt1"/>
                </a:solidFill>
                <a:latin typeface="Arial"/>
                <a:ea typeface="Arial"/>
                <a:cs typeface="Arial"/>
                <a:sym typeface="Arial"/>
              </a:endParaRPr>
            </a:p>
          </p:txBody>
        </p:sp>
        <p:sp>
          <p:nvSpPr>
            <p:cNvPr id="258" name="Google Shape;258;p4"/>
            <p:cNvSpPr/>
            <p:nvPr/>
          </p:nvSpPr>
          <p:spPr>
            <a:xfrm>
              <a:off x="5392967" y="3122"/>
              <a:ext cx="6242100" cy="3234300"/>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206290" y="3574699"/>
              <a:ext cx="11429100" cy="1512600"/>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txBox="1"/>
            <p:nvPr/>
          </p:nvSpPr>
          <p:spPr>
            <a:xfrm>
              <a:off x="206141" y="3673845"/>
              <a:ext cx="11429400" cy="1314300"/>
            </a:xfrm>
            <a:prstGeom prst="rect">
              <a:avLst/>
            </a:prstGeom>
            <a:noFill/>
            <a:ln>
              <a:noFill/>
            </a:ln>
          </p:spPr>
          <p:txBody>
            <a:bodyPr spcFirstLastPara="1" wrap="square" lIns="87625" tIns="87625" rIns="87625" bIns="87625" anchor="ctr" anchorCtr="0">
              <a:spAutoFit/>
            </a:bodyPr>
            <a:lstStyle/>
            <a:p>
              <a:pPr marL="0" lvl="0" indent="0" algn="ctr" rtl="0">
                <a:lnSpc>
                  <a:spcPct val="90000"/>
                </a:lnSpc>
                <a:spcBef>
                  <a:spcPts val="0"/>
                </a:spcBef>
                <a:spcAft>
                  <a:spcPts val="0"/>
                </a:spcAft>
                <a:buClr>
                  <a:schemeClr val="dk1"/>
                </a:buClr>
                <a:buSzPts val="2400"/>
                <a:buFont typeface="Arial"/>
                <a:buNone/>
              </a:pPr>
              <a:r>
                <a:rPr lang="en-US" sz="3300" b="1">
                  <a:solidFill>
                    <a:schemeClr val="lt1"/>
                  </a:solidFill>
                </a:rPr>
                <a:t>Goal 3: Promote economic justice and shared prosperity through programs.</a:t>
              </a:r>
              <a:endParaRPr sz="3300" b="1">
                <a:solidFill>
                  <a:schemeClr val="lt1"/>
                </a:solidFill>
              </a:endParaRPr>
            </a:p>
            <a:p>
              <a:pPr marL="0" lvl="0" indent="0" algn="ctr" rtl="0">
                <a:lnSpc>
                  <a:spcPct val="90000"/>
                </a:lnSpc>
                <a:spcBef>
                  <a:spcPts val="0"/>
                </a:spcBef>
                <a:spcAft>
                  <a:spcPts val="0"/>
                </a:spcAft>
                <a:buClr>
                  <a:schemeClr val="dk1"/>
                </a:buClr>
                <a:buSzPts val="2400"/>
                <a:buFont typeface="Arial"/>
                <a:buNone/>
              </a:pPr>
              <a:endParaRPr sz="3300" b="1">
                <a:solidFill>
                  <a:schemeClr val="lt1"/>
                </a:solidFill>
              </a:endParaRPr>
            </a:p>
            <a:p>
              <a:pPr marL="0" marR="0" lvl="0" indent="0" algn="ctr" rtl="0">
                <a:lnSpc>
                  <a:spcPct val="90000"/>
                </a:lnSpc>
                <a:spcBef>
                  <a:spcPts val="0"/>
                </a:spcBef>
                <a:spcAft>
                  <a:spcPts val="0"/>
                </a:spcAft>
                <a:buClr>
                  <a:srgbClr val="000000"/>
                </a:buClr>
                <a:buSzPts val="2300"/>
                <a:buFont typeface="Arial"/>
                <a:buNone/>
              </a:pPr>
              <a:r>
                <a:rPr lang="en-US" sz="3200" b="0" i="0" u="none" strike="noStrike" cap="none">
                  <a:solidFill>
                    <a:schemeClr val="lt1"/>
                  </a:solidFill>
                  <a:latin typeface="Arial"/>
                  <a:ea typeface="Arial"/>
                  <a:cs typeface="Arial"/>
                  <a:sym typeface="Arial"/>
                </a:rPr>
                <a:t>Action </a:t>
              </a:r>
              <a:r>
                <a:rPr lang="en-US" sz="3200">
                  <a:solidFill>
                    <a:schemeClr val="lt1"/>
                  </a:solidFill>
                </a:rPr>
                <a:t>15: Join a procurement platform so DBE businesses can sign up to receive notification of C/CAG procurement opportunities.</a:t>
              </a:r>
              <a:endParaRPr sz="3200" b="0" i="0" u="none" strike="noStrike" cap="none">
                <a:solidFill>
                  <a:schemeClr val="lt1"/>
                </a:solidFill>
                <a:latin typeface="Arial"/>
                <a:ea typeface="Arial"/>
                <a:cs typeface="Arial"/>
                <a:sym typeface="Arial"/>
              </a:endParaRPr>
            </a:p>
          </p:txBody>
        </p:sp>
        <p:sp>
          <p:nvSpPr>
            <p:cNvPr id="261" name="Google Shape;261;p4"/>
            <p:cNvSpPr txBox="1"/>
            <p:nvPr/>
          </p:nvSpPr>
          <p:spPr>
            <a:xfrm>
              <a:off x="5481543" y="3122"/>
              <a:ext cx="6154200" cy="3234300"/>
            </a:xfrm>
            <a:prstGeom prst="rect">
              <a:avLst/>
            </a:prstGeom>
            <a:noFill/>
            <a:ln>
              <a:noFill/>
            </a:ln>
          </p:spPr>
          <p:txBody>
            <a:bodyPr spcFirstLastPara="1" wrap="square" lIns="87625" tIns="87625" rIns="87625" bIns="87625" anchor="ctr" anchorCtr="0">
              <a:noAutofit/>
            </a:bodyPr>
            <a:lstStyle/>
            <a:p>
              <a:pPr marL="0" lvl="0" indent="0" algn="ctr" rtl="0">
                <a:lnSpc>
                  <a:spcPct val="90000"/>
                </a:lnSpc>
                <a:spcBef>
                  <a:spcPts val="0"/>
                </a:spcBef>
                <a:spcAft>
                  <a:spcPts val="0"/>
                </a:spcAft>
                <a:buClr>
                  <a:schemeClr val="dk1"/>
                </a:buClr>
                <a:buSzPts val="2400"/>
                <a:buFont typeface="Arial"/>
                <a:buNone/>
              </a:pPr>
              <a:r>
                <a:rPr lang="en-US" sz="3300" b="1">
                  <a:solidFill>
                    <a:schemeClr val="lt1"/>
                  </a:solidFill>
                </a:rPr>
                <a:t>Goal 2: Continually strengthen and maintain internal organizational understanding, resources, and capacity to advance equity.</a:t>
              </a:r>
              <a:endParaRPr sz="3300">
                <a:solidFill>
                  <a:schemeClr val="lt1"/>
                </a:solidFill>
              </a:endParaRPr>
            </a:p>
            <a:p>
              <a:pPr marL="0" marR="0" lvl="0" indent="0" algn="l" rtl="0">
                <a:lnSpc>
                  <a:spcPct val="90000"/>
                </a:lnSpc>
                <a:spcBef>
                  <a:spcPts val="0"/>
                </a:spcBef>
                <a:spcAft>
                  <a:spcPts val="0"/>
                </a:spcAft>
                <a:buClr>
                  <a:srgbClr val="000000"/>
                </a:buClr>
                <a:buSzPts val="2300"/>
                <a:buFont typeface="Arial"/>
                <a:buNone/>
              </a:pPr>
              <a:endParaRPr sz="3200">
                <a:solidFill>
                  <a:schemeClr val="lt1"/>
                </a:solidFill>
              </a:endParaRPr>
            </a:p>
            <a:p>
              <a:pPr marL="0" marR="0" lvl="0" indent="0" algn="ctr" rtl="0">
                <a:lnSpc>
                  <a:spcPct val="90000"/>
                </a:lnSpc>
                <a:spcBef>
                  <a:spcPts val="0"/>
                </a:spcBef>
                <a:spcAft>
                  <a:spcPts val="0"/>
                </a:spcAft>
                <a:buClr>
                  <a:srgbClr val="000000"/>
                </a:buClr>
                <a:buSzPts val="2300"/>
                <a:buFont typeface="Arial"/>
                <a:buNone/>
              </a:pPr>
              <a:r>
                <a:rPr lang="en-US" sz="3200">
                  <a:solidFill>
                    <a:schemeClr val="lt1"/>
                  </a:solidFill>
                </a:rPr>
                <a:t>Action 11: All staff participate in at least one equity-focused training or professional development activity every two years, including County of San Mateo equity trainings available to C/CAG staff.</a:t>
              </a:r>
              <a:endParaRPr sz="3200" b="0" i="0" u="none" strike="noStrike" cap="none">
                <a:solidFill>
                  <a:schemeClr val="lt1"/>
                </a:solidFill>
                <a:latin typeface="Arial"/>
                <a:ea typeface="Arial"/>
                <a:cs typeface="Arial"/>
                <a:sym typeface="Arial"/>
              </a:endParaRPr>
            </a:p>
          </p:txBody>
        </p:sp>
      </p:grpSp>
      <p:sp>
        <p:nvSpPr>
          <p:cNvPr id="262" name="Google Shape;262;p4"/>
          <p:cNvSpPr txBox="1">
            <a:spLocks noGrp="1"/>
          </p:cNvSpPr>
          <p:nvPr>
            <p:ph type="sldNum" idx="12"/>
          </p:nvPr>
        </p:nvSpPr>
        <p:spPr>
          <a:xfrm>
            <a:off x="12915900" y="9534526"/>
            <a:ext cx="4114800" cy="5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b="1"/>
              <a:t>8</a:t>
            </a:fld>
            <a:endParaRPr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242832e5249_0_0"/>
          <p:cNvSpPr txBox="1"/>
          <p:nvPr/>
        </p:nvSpPr>
        <p:spPr>
          <a:xfrm>
            <a:off x="685800" y="251073"/>
            <a:ext cx="12039600" cy="1015800"/>
          </a:xfrm>
          <a:prstGeom prst="rect">
            <a:avLst/>
          </a:prstGeom>
          <a:noFill/>
          <a:ln>
            <a:noFill/>
          </a:ln>
        </p:spPr>
        <p:txBody>
          <a:bodyPr spcFirstLastPara="1" wrap="square" lIns="0" tIns="0" rIns="0" bIns="0" anchor="t" anchorCtr="0">
            <a:spAutoFit/>
          </a:bodyPr>
          <a:lstStyle/>
          <a:p>
            <a:pPr marL="0" marR="0" lvl="0" indent="0" algn="l" rtl="0">
              <a:lnSpc>
                <a:spcPct val="104533"/>
              </a:lnSpc>
              <a:spcBef>
                <a:spcPts val="0"/>
              </a:spcBef>
              <a:spcAft>
                <a:spcPts val="0"/>
              </a:spcAft>
              <a:buClr>
                <a:srgbClr val="000000"/>
              </a:buClr>
              <a:buSzPts val="6600"/>
              <a:buFont typeface="Arial"/>
              <a:buNone/>
            </a:pPr>
            <a:r>
              <a:rPr lang="en-US" sz="6600" b="1"/>
              <a:t>High Level Overview</a:t>
            </a:r>
            <a:endParaRPr sz="6600" b="1" i="0" u="none" strike="noStrike" cap="none">
              <a:solidFill>
                <a:srgbClr val="000000"/>
              </a:solidFill>
              <a:latin typeface="Arial"/>
              <a:ea typeface="Arial"/>
              <a:cs typeface="Arial"/>
              <a:sym typeface="Arial"/>
            </a:endParaRPr>
          </a:p>
        </p:txBody>
      </p:sp>
      <p:pic>
        <p:nvPicPr>
          <p:cNvPr id="269" name="Google Shape;269;g242832e5249_0_0" descr="Logo, company name&#10;&#10;Description automatically generated"/>
          <p:cNvPicPr preferRelativeResize="0"/>
          <p:nvPr/>
        </p:nvPicPr>
        <p:blipFill rotWithShape="1">
          <a:blip r:embed="rId3">
            <a:alphaModFix/>
          </a:blip>
          <a:srcRect/>
          <a:stretch/>
        </p:blipFill>
        <p:spPr>
          <a:xfrm>
            <a:off x="15541083" y="190501"/>
            <a:ext cx="2421875" cy="1141297"/>
          </a:xfrm>
          <a:prstGeom prst="rect">
            <a:avLst/>
          </a:prstGeom>
          <a:noFill/>
          <a:ln>
            <a:noFill/>
          </a:ln>
        </p:spPr>
      </p:pic>
      <p:grpSp>
        <p:nvGrpSpPr>
          <p:cNvPr id="270" name="Google Shape;270;g242832e5249_0_0"/>
          <p:cNvGrpSpPr/>
          <p:nvPr/>
        </p:nvGrpSpPr>
        <p:grpSpPr>
          <a:xfrm>
            <a:off x="505100" y="1595425"/>
            <a:ext cx="17277824" cy="8091500"/>
            <a:chOff x="206141" y="3122"/>
            <a:chExt cx="11429400" cy="5084198"/>
          </a:xfrm>
        </p:grpSpPr>
        <p:sp>
          <p:nvSpPr>
            <p:cNvPr id="271" name="Google Shape;271;g242832e5249_0_0"/>
            <p:cNvSpPr/>
            <p:nvPr/>
          </p:nvSpPr>
          <p:spPr>
            <a:xfrm>
              <a:off x="206290" y="3122"/>
              <a:ext cx="5554200" cy="2919300"/>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g242832e5249_0_0"/>
            <p:cNvSpPr txBox="1"/>
            <p:nvPr/>
          </p:nvSpPr>
          <p:spPr>
            <a:xfrm>
              <a:off x="206290" y="3122"/>
              <a:ext cx="5554200" cy="2919300"/>
            </a:xfrm>
            <a:prstGeom prst="rect">
              <a:avLst/>
            </a:prstGeom>
            <a:noFill/>
            <a:ln>
              <a:noFill/>
            </a:ln>
          </p:spPr>
          <p:txBody>
            <a:bodyPr spcFirstLastPara="1" wrap="square" lIns="87625" tIns="87625" rIns="87625" bIns="87625" anchor="ctr" anchorCtr="0">
              <a:noAutofit/>
            </a:bodyPr>
            <a:lstStyle/>
            <a:p>
              <a:pPr marL="0" lvl="0" indent="0" algn="ctr" rtl="0">
                <a:lnSpc>
                  <a:spcPct val="90000"/>
                </a:lnSpc>
                <a:spcBef>
                  <a:spcPts val="0"/>
                </a:spcBef>
                <a:spcAft>
                  <a:spcPts val="0"/>
                </a:spcAft>
                <a:buClr>
                  <a:schemeClr val="dk1"/>
                </a:buClr>
                <a:buSzPts val="2400"/>
                <a:buFont typeface="Arial"/>
                <a:buNone/>
              </a:pPr>
              <a:r>
                <a:rPr lang="en-US" sz="3300" b="1">
                  <a:solidFill>
                    <a:schemeClr val="lt1"/>
                  </a:solidFill>
                </a:rPr>
                <a:t>Goal 4: Infuse a pro-equity approach within all relevant projects, plans, &amp; programs.</a:t>
              </a:r>
              <a:endParaRPr sz="3300" b="1">
                <a:solidFill>
                  <a:schemeClr val="lt1"/>
                </a:solidFill>
              </a:endParaRPr>
            </a:p>
            <a:p>
              <a:pPr marL="0" lvl="0" indent="0" algn="ctr" rtl="0">
                <a:lnSpc>
                  <a:spcPct val="90000"/>
                </a:lnSpc>
                <a:spcBef>
                  <a:spcPts val="0"/>
                </a:spcBef>
                <a:spcAft>
                  <a:spcPts val="0"/>
                </a:spcAft>
                <a:buClr>
                  <a:schemeClr val="dk1"/>
                </a:buClr>
                <a:buSzPts val="2400"/>
                <a:buFont typeface="Arial"/>
                <a:buNone/>
              </a:pPr>
              <a:endParaRPr sz="3300" b="1">
                <a:solidFill>
                  <a:schemeClr val="lt1"/>
                </a:solidFill>
              </a:endParaRPr>
            </a:p>
            <a:p>
              <a:pPr marL="0" lvl="0" indent="0" algn="ctr" rtl="0">
                <a:lnSpc>
                  <a:spcPct val="90000"/>
                </a:lnSpc>
                <a:spcBef>
                  <a:spcPts val="0"/>
                </a:spcBef>
                <a:spcAft>
                  <a:spcPts val="0"/>
                </a:spcAft>
                <a:buClr>
                  <a:schemeClr val="dk1"/>
                </a:buClr>
                <a:buSzPts val="2300"/>
                <a:buFont typeface="Arial"/>
                <a:buNone/>
              </a:pPr>
              <a:r>
                <a:rPr lang="en-US" sz="3200">
                  <a:solidFill>
                    <a:schemeClr val="lt1"/>
                  </a:solidFill>
                </a:rPr>
                <a:t>Action 19: Provide committees and Board with a new Equity Section within staff reports to share benefits, burdens, recommendations, at the project, plan, program, and funding approval stage. </a:t>
              </a:r>
              <a:endParaRPr sz="3200" b="1">
                <a:solidFill>
                  <a:schemeClr val="lt1"/>
                </a:solidFill>
              </a:endParaRPr>
            </a:p>
          </p:txBody>
        </p:sp>
        <p:sp>
          <p:nvSpPr>
            <p:cNvPr id="273" name="Google Shape;273;g242832e5249_0_0"/>
            <p:cNvSpPr/>
            <p:nvPr/>
          </p:nvSpPr>
          <p:spPr>
            <a:xfrm>
              <a:off x="6286927" y="3122"/>
              <a:ext cx="5348100" cy="2919300"/>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g242832e5249_0_0"/>
            <p:cNvSpPr/>
            <p:nvPr/>
          </p:nvSpPr>
          <p:spPr>
            <a:xfrm>
              <a:off x="206290" y="3204519"/>
              <a:ext cx="11429100" cy="1882800"/>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g242832e5249_0_0"/>
            <p:cNvSpPr txBox="1"/>
            <p:nvPr/>
          </p:nvSpPr>
          <p:spPr>
            <a:xfrm>
              <a:off x="206141" y="3239446"/>
              <a:ext cx="11429400" cy="1800000"/>
            </a:xfrm>
            <a:prstGeom prst="rect">
              <a:avLst/>
            </a:prstGeom>
            <a:noFill/>
            <a:ln>
              <a:noFill/>
            </a:ln>
          </p:spPr>
          <p:txBody>
            <a:bodyPr spcFirstLastPara="1" wrap="square" lIns="87625" tIns="87625" rIns="87625" bIns="87625" anchor="ctr" anchorCtr="0">
              <a:spAutoFit/>
            </a:bodyPr>
            <a:lstStyle/>
            <a:p>
              <a:pPr marL="0" lvl="0" indent="0" algn="ctr" rtl="0">
                <a:lnSpc>
                  <a:spcPct val="90000"/>
                </a:lnSpc>
                <a:spcBef>
                  <a:spcPts val="0"/>
                </a:spcBef>
                <a:spcAft>
                  <a:spcPts val="0"/>
                </a:spcAft>
                <a:buClr>
                  <a:schemeClr val="dk1"/>
                </a:buClr>
                <a:buSzPts val="2300"/>
                <a:buFont typeface="Arial"/>
                <a:buNone/>
              </a:pPr>
              <a:r>
                <a:rPr lang="en-US" sz="3300" b="1">
                  <a:solidFill>
                    <a:schemeClr val="lt1"/>
                  </a:solidFill>
                </a:rPr>
                <a:t>Goal 6: Advance equity through the call for projects structure and other funding opportunities.</a:t>
              </a:r>
              <a:r>
                <a:rPr lang="en-US" sz="3200">
                  <a:solidFill>
                    <a:schemeClr val="lt1"/>
                  </a:solidFill>
                </a:rPr>
                <a:t> </a:t>
              </a:r>
              <a:endParaRPr sz="3200">
                <a:solidFill>
                  <a:schemeClr val="lt1"/>
                </a:solidFill>
              </a:endParaRPr>
            </a:p>
            <a:p>
              <a:pPr marL="0" lvl="0" indent="0" algn="ctr" rtl="0">
                <a:lnSpc>
                  <a:spcPct val="90000"/>
                </a:lnSpc>
                <a:spcBef>
                  <a:spcPts val="0"/>
                </a:spcBef>
                <a:spcAft>
                  <a:spcPts val="0"/>
                </a:spcAft>
                <a:buClr>
                  <a:schemeClr val="dk1"/>
                </a:buClr>
                <a:buSzPts val="2300"/>
                <a:buFont typeface="Arial"/>
                <a:buNone/>
              </a:pPr>
              <a:endParaRPr sz="3200">
                <a:solidFill>
                  <a:schemeClr val="lt1"/>
                </a:solidFill>
              </a:endParaRPr>
            </a:p>
            <a:p>
              <a:pPr marL="0" lvl="0" indent="0" algn="ctr" rtl="0">
                <a:lnSpc>
                  <a:spcPct val="90000"/>
                </a:lnSpc>
                <a:spcBef>
                  <a:spcPts val="0"/>
                </a:spcBef>
                <a:spcAft>
                  <a:spcPts val="0"/>
                </a:spcAft>
                <a:buClr>
                  <a:schemeClr val="dk1"/>
                </a:buClr>
                <a:buSzPts val="2300"/>
                <a:buFont typeface="Arial"/>
                <a:buNone/>
              </a:pPr>
              <a:r>
                <a:rPr lang="en-US" sz="3200">
                  <a:solidFill>
                    <a:schemeClr val="lt1"/>
                  </a:solidFill>
                </a:rPr>
                <a:t>Action 23: Establish and update an online equity dashboard, storyboard, and/or other data reporting and visualization strategies to share progress on data and performance measures relevant to C/CAG’s Equity Framework, program areas, and activities.</a:t>
              </a:r>
              <a:endParaRPr sz="3300" b="1">
                <a:solidFill>
                  <a:schemeClr val="lt1"/>
                </a:solidFill>
              </a:endParaRPr>
            </a:p>
          </p:txBody>
        </p:sp>
        <p:sp>
          <p:nvSpPr>
            <p:cNvPr id="276" name="Google Shape;276;g242832e5249_0_0"/>
            <p:cNvSpPr txBox="1"/>
            <p:nvPr/>
          </p:nvSpPr>
          <p:spPr>
            <a:xfrm>
              <a:off x="6287076" y="3122"/>
              <a:ext cx="5348100" cy="2919300"/>
            </a:xfrm>
            <a:prstGeom prst="rect">
              <a:avLst/>
            </a:prstGeom>
            <a:noFill/>
            <a:ln>
              <a:noFill/>
            </a:ln>
          </p:spPr>
          <p:txBody>
            <a:bodyPr spcFirstLastPara="1" wrap="square" lIns="87625" tIns="87625" rIns="87625" bIns="87625" anchor="ctr" anchorCtr="0">
              <a:noAutofit/>
            </a:bodyPr>
            <a:lstStyle/>
            <a:p>
              <a:pPr marL="0" lvl="0" indent="0" algn="ctr" rtl="0">
                <a:lnSpc>
                  <a:spcPct val="90000"/>
                </a:lnSpc>
                <a:spcBef>
                  <a:spcPts val="0"/>
                </a:spcBef>
                <a:spcAft>
                  <a:spcPts val="0"/>
                </a:spcAft>
                <a:buClr>
                  <a:schemeClr val="dk1"/>
                </a:buClr>
                <a:buSzPts val="2300"/>
                <a:buFont typeface="Arial"/>
                <a:buNone/>
              </a:pPr>
              <a:r>
                <a:rPr lang="en-US" sz="3300" b="1">
                  <a:solidFill>
                    <a:schemeClr val="lt1"/>
                  </a:solidFill>
                </a:rPr>
                <a:t>Goal 5: Advance equity through the call for projects structure and other funding opportunities.</a:t>
              </a:r>
              <a:r>
                <a:rPr lang="en-US" sz="3200">
                  <a:solidFill>
                    <a:schemeClr val="lt1"/>
                  </a:solidFill>
                </a:rPr>
                <a:t> </a:t>
              </a:r>
              <a:endParaRPr sz="3200">
                <a:solidFill>
                  <a:schemeClr val="lt1"/>
                </a:solidFill>
              </a:endParaRPr>
            </a:p>
            <a:p>
              <a:pPr marL="0" lvl="0" indent="0" algn="ctr" rtl="0">
                <a:lnSpc>
                  <a:spcPct val="90000"/>
                </a:lnSpc>
                <a:spcBef>
                  <a:spcPts val="0"/>
                </a:spcBef>
                <a:spcAft>
                  <a:spcPts val="0"/>
                </a:spcAft>
                <a:buClr>
                  <a:schemeClr val="dk1"/>
                </a:buClr>
                <a:buSzPts val="2300"/>
                <a:buFont typeface="Arial"/>
                <a:buNone/>
              </a:pPr>
              <a:endParaRPr sz="3200">
                <a:solidFill>
                  <a:schemeClr val="lt1"/>
                </a:solidFill>
              </a:endParaRPr>
            </a:p>
            <a:p>
              <a:pPr marL="0" lvl="0" indent="0" algn="ctr" rtl="0">
                <a:lnSpc>
                  <a:spcPct val="90000"/>
                </a:lnSpc>
                <a:spcBef>
                  <a:spcPts val="0"/>
                </a:spcBef>
                <a:spcAft>
                  <a:spcPts val="0"/>
                </a:spcAft>
                <a:buClr>
                  <a:schemeClr val="dk1"/>
                </a:buClr>
                <a:buSzPts val="2300"/>
                <a:buFont typeface="Arial"/>
                <a:buNone/>
              </a:pPr>
              <a:r>
                <a:rPr lang="en-US" sz="3200">
                  <a:solidFill>
                    <a:schemeClr val="lt1"/>
                  </a:solidFill>
                </a:rPr>
                <a:t>Action 20: Establish equity reporting metrics relevant to C/CAG grant programs to evaluate and report on the percentage of funds benefiting EFA geographies and/or demographics. </a:t>
              </a:r>
              <a:endParaRPr sz="3300" b="1">
                <a:solidFill>
                  <a:schemeClr val="lt1"/>
                </a:solidFill>
              </a:endParaRPr>
            </a:p>
          </p:txBody>
        </p:sp>
      </p:grpSp>
      <p:sp>
        <p:nvSpPr>
          <p:cNvPr id="277" name="Google Shape;277;g242832e5249_0_0"/>
          <p:cNvSpPr txBox="1">
            <a:spLocks noGrp="1"/>
          </p:cNvSpPr>
          <p:nvPr>
            <p:ph type="sldNum" idx="12"/>
          </p:nvPr>
        </p:nvSpPr>
        <p:spPr>
          <a:xfrm>
            <a:off x="12915900" y="9610726"/>
            <a:ext cx="4114800" cy="5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b="1"/>
              <a:t>9</a:t>
            </a:fld>
            <a:endParaRPr b="1"/>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1457</Words>
  <Application>Microsoft Office PowerPoint</Application>
  <PresentationFormat>Custom</PresentationFormat>
  <Paragraphs>175</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Lato</vt:lpstr>
      <vt:lpstr>Calibri</vt:lpstr>
      <vt:lpstr>Arial</vt:lpstr>
      <vt:lpstr>Montserrat ExtraBold</vt:lpstr>
      <vt:lpstr>Office Theme</vt:lpstr>
      <vt:lpstr>PowerPoint Presentation</vt:lpstr>
      <vt:lpstr>PowerPoint Presentation</vt:lpstr>
      <vt:lpstr>PowerPoint Presentation</vt:lpstr>
      <vt:lpstr>PowerPoint Presentation</vt:lpstr>
      <vt:lpstr>PowerPoint Presentation</vt:lpstr>
      <vt:lpstr>Equity Framework Structure</vt:lpstr>
      <vt:lpstr>Action Plan Structure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Lepe</dc:creator>
  <cp:lastModifiedBy>Kim Springer</cp:lastModifiedBy>
  <cp:revision>3</cp:revision>
  <dcterms:created xsi:type="dcterms:W3CDTF">2023-02-07T17:02:19Z</dcterms:created>
  <dcterms:modified xsi:type="dcterms:W3CDTF">2023-09-22T16:17:09Z</dcterms:modified>
</cp:coreProperties>
</file>