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29" y="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0593-6226-47A1-A542-E90D4385B7A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88270-6D41-400C-88F1-B8490C2C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88270-6D41-400C-88F1-B8490C2C0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622" y="435610"/>
            <a:ext cx="1036701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229" y="1276286"/>
            <a:ext cx="10875010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png"/><Relationship Id="rId7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6780" y="1613994"/>
            <a:ext cx="9129805" cy="12533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8650" y="609600"/>
            <a:ext cx="11239500" cy="5924550"/>
            <a:chOff x="628650" y="609600"/>
            <a:chExt cx="11239500" cy="5924550"/>
          </a:xfrm>
        </p:grpSpPr>
        <p:sp>
          <p:nvSpPr>
            <p:cNvPr id="4" name="object 4"/>
            <p:cNvSpPr/>
            <p:nvPr/>
          </p:nvSpPr>
          <p:spPr>
            <a:xfrm>
              <a:off x="8572500" y="3333750"/>
              <a:ext cx="3295650" cy="3200400"/>
            </a:xfrm>
            <a:custGeom>
              <a:avLst/>
              <a:gdLst/>
              <a:ahLst/>
              <a:cxnLst/>
              <a:rect l="l" t="t" r="r" b="b"/>
              <a:pathLst>
                <a:path w="3295650" h="3200400">
                  <a:moveTo>
                    <a:pt x="3295650" y="0"/>
                  </a:moveTo>
                  <a:lnTo>
                    <a:pt x="0" y="3200400"/>
                  </a:lnTo>
                  <a:lnTo>
                    <a:pt x="3295650" y="3200400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8175" y="619125"/>
              <a:ext cx="10906125" cy="5610225"/>
            </a:xfrm>
            <a:custGeom>
              <a:avLst/>
              <a:gdLst/>
              <a:ahLst/>
              <a:cxnLst/>
              <a:rect l="l" t="t" r="r" b="b"/>
              <a:pathLst>
                <a:path w="10906125" h="5610225">
                  <a:moveTo>
                    <a:pt x="0" y="5610225"/>
                  </a:moveTo>
                  <a:lnTo>
                    <a:pt x="10906125" y="5610225"/>
                  </a:lnTo>
                  <a:lnTo>
                    <a:pt x="10906125" y="0"/>
                  </a:lnTo>
                  <a:lnTo>
                    <a:pt x="0" y="0"/>
                  </a:lnTo>
                  <a:lnTo>
                    <a:pt x="0" y="5610225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3352800"/>
            <a:ext cx="7305675" cy="2825902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410"/>
              </a:lnSpc>
              <a:spcBef>
                <a:spcPts val="805"/>
              </a:spcBef>
            </a:pPr>
            <a:r>
              <a:rPr sz="4000" b="1" spc="-35" dirty="0">
                <a:solidFill>
                  <a:srgbClr val="000000"/>
                </a:solidFill>
                <a:latin typeface="Calibri Light"/>
                <a:cs typeface="Calibri Light"/>
              </a:rPr>
              <a:t>Caltrans</a:t>
            </a:r>
            <a:r>
              <a:rPr sz="4000" b="1" spc="-2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1" spc="-50" dirty="0">
                <a:solidFill>
                  <a:srgbClr val="000000"/>
                </a:solidFill>
                <a:latin typeface="Calibri Light"/>
                <a:cs typeface="Calibri Light"/>
              </a:rPr>
              <a:t>Project</a:t>
            </a:r>
            <a:r>
              <a:rPr sz="4000" b="1" spc="-229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1" spc="-35" dirty="0">
                <a:solidFill>
                  <a:srgbClr val="000000"/>
                </a:solidFill>
                <a:latin typeface="Calibri Light"/>
                <a:cs typeface="Calibri Light"/>
              </a:rPr>
              <a:t>Updates</a:t>
            </a:r>
            <a:r>
              <a:rPr sz="4000" b="1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1" spc="-35" dirty="0">
                <a:solidFill>
                  <a:srgbClr val="000000"/>
                </a:solidFill>
                <a:latin typeface="Calibri Light"/>
                <a:cs typeface="Calibri Light"/>
              </a:rPr>
              <a:t>to </a:t>
            </a:r>
            <a:r>
              <a:rPr lang="en-US" sz="4000" b="1" spc="-25" dirty="0">
                <a:solidFill>
                  <a:srgbClr val="000000"/>
                </a:solidFill>
                <a:latin typeface="Calibri Light"/>
                <a:cs typeface="Calibri Light"/>
              </a:rPr>
              <a:t>Congestion Management Program Technical Advisory Committee</a:t>
            </a:r>
            <a:endParaRPr sz="4000" b="1" dirty="0">
              <a:latin typeface="Calibri Light"/>
              <a:cs typeface="Calibri Light"/>
            </a:endParaRPr>
          </a:p>
          <a:p>
            <a:pPr marL="12700">
              <a:lnSpc>
                <a:spcPts val="5325"/>
              </a:lnSpc>
            </a:pPr>
            <a:r>
              <a:rPr sz="4000" b="1" dirty="0">
                <a:solidFill>
                  <a:srgbClr val="000000"/>
                </a:solidFill>
                <a:latin typeface="Calibri Light"/>
                <a:cs typeface="Calibri Light"/>
              </a:rPr>
              <a:t>April</a:t>
            </a:r>
            <a:r>
              <a:rPr sz="4000" b="1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1" dirty="0">
                <a:solidFill>
                  <a:srgbClr val="000000"/>
                </a:solidFill>
                <a:latin typeface="Calibri Light"/>
                <a:cs typeface="Calibri Light"/>
              </a:rPr>
              <a:t>1</a:t>
            </a:r>
            <a:r>
              <a:rPr lang="en-US" sz="4000" b="1" dirty="0">
                <a:solidFill>
                  <a:srgbClr val="000000"/>
                </a:solidFill>
                <a:latin typeface="Calibri Light"/>
                <a:cs typeface="Calibri Light"/>
              </a:rPr>
              <a:t>7</a:t>
            </a:r>
            <a:r>
              <a:rPr sz="4000" b="1" dirty="0">
                <a:solidFill>
                  <a:srgbClr val="000000"/>
                </a:solidFill>
                <a:latin typeface="Calibri Light"/>
                <a:cs typeface="Calibri Light"/>
              </a:rPr>
              <a:t>,</a:t>
            </a:r>
            <a:r>
              <a:rPr sz="4000" b="1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1" spc="-20" dirty="0">
                <a:solidFill>
                  <a:srgbClr val="000000"/>
                </a:solidFill>
                <a:latin typeface="Calibri Light"/>
                <a:cs typeface="Calibri Light"/>
              </a:rPr>
              <a:t>2025</a:t>
            </a:r>
            <a:endParaRPr sz="40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22" y="435610"/>
            <a:ext cx="10199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42995" algn="l"/>
              </a:tabLst>
            </a:pPr>
            <a:r>
              <a:rPr dirty="0"/>
              <a:t>Improvement</a:t>
            </a:r>
            <a:r>
              <a:rPr spc="-105" dirty="0"/>
              <a:t> </a:t>
            </a:r>
            <a:r>
              <a:rPr spc="-50" dirty="0"/>
              <a:t>3</a:t>
            </a:r>
            <a:r>
              <a:rPr dirty="0"/>
              <a:t>	–</a:t>
            </a:r>
            <a:r>
              <a:rPr spc="-70" dirty="0"/>
              <a:t> </a:t>
            </a:r>
            <a:r>
              <a:rPr dirty="0"/>
              <a:t>Modification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Lane</a:t>
            </a:r>
            <a:r>
              <a:rPr spc="-30" dirty="0"/>
              <a:t> </a:t>
            </a:r>
            <a:r>
              <a:rPr spc="-10" dirty="0"/>
              <a:t>Merge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4625" y="1476375"/>
            <a:ext cx="2604770" cy="3657600"/>
            <a:chOff x="6524625" y="1476375"/>
            <a:chExt cx="2604770" cy="3657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4625" y="1476375"/>
              <a:ext cx="2604616" cy="3657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9634" y="1857375"/>
              <a:ext cx="1143720" cy="1467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306056" y="4698428"/>
            <a:ext cx="8426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Existing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24975" y="1476440"/>
            <a:ext cx="2638425" cy="3657600"/>
            <a:chOff x="9324975" y="1476440"/>
            <a:chExt cx="2638425" cy="36576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4975" y="1476440"/>
              <a:ext cx="2638383" cy="3657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0207" y="1830197"/>
              <a:ext cx="1143827" cy="146692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249916" y="4662741"/>
            <a:ext cx="697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525" y="2440305"/>
            <a:ext cx="5584825" cy="211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5080" indent="-228600">
              <a:lnSpc>
                <a:spcPct val="918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Relocating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SB101</a:t>
            </a:r>
            <a:r>
              <a:rPr sz="27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exit</a:t>
            </a:r>
            <a:r>
              <a:rPr sz="27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7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Fashion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Island</a:t>
            </a:r>
            <a:r>
              <a:rPr sz="27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Blvd</a:t>
            </a:r>
            <a:r>
              <a:rPr sz="27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split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WB92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connector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instead</a:t>
            </a:r>
            <a:r>
              <a:rPr sz="27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EB92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connector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Dedicated</a:t>
            </a:r>
            <a:r>
              <a:rPr sz="27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exit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lanes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EB-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92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42995" algn="l"/>
              </a:tabLst>
            </a:pPr>
            <a:r>
              <a:rPr dirty="0"/>
              <a:t>Improvement</a:t>
            </a:r>
            <a:r>
              <a:rPr spc="-105" dirty="0"/>
              <a:t> </a:t>
            </a:r>
            <a:r>
              <a:rPr spc="-50" dirty="0"/>
              <a:t>4</a:t>
            </a:r>
            <a:r>
              <a:rPr dirty="0"/>
              <a:t>	–</a:t>
            </a:r>
            <a:r>
              <a:rPr spc="-55" dirty="0"/>
              <a:t> </a:t>
            </a:r>
            <a:r>
              <a:rPr dirty="0"/>
              <a:t>Modification</a:t>
            </a:r>
            <a:r>
              <a:rPr spc="-15" dirty="0"/>
              <a:t> </a:t>
            </a:r>
            <a:r>
              <a:rPr dirty="0"/>
              <a:t>at</a:t>
            </a:r>
            <a:r>
              <a:rPr spc="-85" dirty="0"/>
              <a:t> </a:t>
            </a:r>
            <a:r>
              <a:rPr dirty="0"/>
              <a:t>Hillsdale</a:t>
            </a:r>
            <a:r>
              <a:rPr spc="-15" dirty="0"/>
              <a:t> </a:t>
            </a:r>
            <a:r>
              <a:rPr spc="-20" dirty="0"/>
              <a:t>Blvd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314386"/>
            <a:ext cx="5049520" cy="26238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74675" indent="-227965">
              <a:lnSpc>
                <a:spcPts val="301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Widening</a:t>
            </a:r>
            <a:r>
              <a:rPr sz="27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Hillsdale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Boulevard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exit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</a:t>
            </a:r>
            <a:endParaRPr sz="2750">
              <a:latin typeface="Century Gothic"/>
              <a:cs typeface="Century Gothic"/>
            </a:endParaRPr>
          </a:p>
          <a:p>
            <a:pPr marL="240029" marR="177165" indent="-227965">
              <a:lnSpc>
                <a:spcPts val="30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Installing</a:t>
            </a:r>
            <a:r>
              <a:rPr sz="2750" spc="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additional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striping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along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Hillsdale</a:t>
            </a:r>
            <a:r>
              <a:rPr sz="27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Boulevard</a:t>
            </a:r>
            <a:endParaRPr sz="2750">
              <a:latin typeface="Century Gothic"/>
              <a:cs typeface="Century Gothic"/>
            </a:endParaRPr>
          </a:p>
          <a:p>
            <a:pPr marL="240029" marR="5080" indent="-227965">
              <a:lnSpc>
                <a:spcPts val="300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Replacing</a:t>
            </a:r>
            <a:r>
              <a:rPr sz="2750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crosswalk</a:t>
            </a:r>
            <a:r>
              <a:rPr sz="27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striping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7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ladder</a:t>
            </a:r>
            <a:r>
              <a:rPr sz="27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style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stripes</a:t>
            </a:r>
            <a:endParaRPr sz="275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1725" y="1238250"/>
            <a:ext cx="5705475" cy="5238750"/>
            <a:chOff x="6181725" y="1238250"/>
            <a:chExt cx="5705475" cy="5238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1725" y="1238250"/>
              <a:ext cx="5705475" cy="5238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4573" y="4992878"/>
              <a:ext cx="1250797" cy="1250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Outreach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419100"/>
            <a:ext cx="5600700" cy="3924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123950"/>
            <a:ext cx="3048000" cy="228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43650" y="3800475"/>
            <a:ext cx="2886075" cy="485775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4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950" y="2876550"/>
            <a:ext cx="2209800" cy="504825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PCMS</a:t>
            </a:r>
            <a:r>
              <a:rPr sz="27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Signs</a:t>
            </a:r>
            <a:endParaRPr sz="275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2657475"/>
            <a:ext cx="5800725" cy="3914775"/>
            <a:chOff x="304800" y="2657475"/>
            <a:chExt cx="5800725" cy="39147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286250"/>
              <a:ext cx="3048000" cy="2286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8900" y="2657475"/>
              <a:ext cx="3476625" cy="2286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04583" y="4735195"/>
            <a:ext cx="5013325" cy="15481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32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sz="3200" b="1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Officer</a:t>
            </a:r>
            <a:endParaRPr sz="3200">
              <a:latin typeface="Century Gothic"/>
              <a:cs typeface="Century Gothic"/>
            </a:endParaRPr>
          </a:p>
          <a:p>
            <a:pPr marR="12700" algn="r">
              <a:lnSpc>
                <a:spcPct val="100000"/>
              </a:lnSpc>
              <a:spcBef>
                <a:spcPts val="215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Jeneane</a:t>
            </a:r>
            <a:r>
              <a:rPr sz="32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Crawford</a:t>
            </a:r>
            <a:endParaRPr sz="32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(510)</a:t>
            </a:r>
            <a:r>
              <a:rPr sz="32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390-3253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2550" y="6029325"/>
            <a:ext cx="1952625" cy="504825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CMS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Signs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4650" y="4410075"/>
            <a:ext cx="3152775" cy="504825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4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Traffic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Advisories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Tentative</a:t>
            </a:r>
            <a:r>
              <a:rPr spc="-140" dirty="0"/>
              <a:t> </a:t>
            </a:r>
            <a:r>
              <a:rPr spc="-10" dirty="0"/>
              <a:t>Timeline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222965"/>
            <a:ext cx="3953510" cy="20764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Estimated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Start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  <a:tab pos="1830070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Planting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Period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Contract</a:t>
            </a:r>
            <a:r>
              <a:rPr sz="27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Completion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1659" y="1222965"/>
            <a:ext cx="2308225" cy="20764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April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Summer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2027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250</a:t>
            </a:r>
            <a:r>
              <a:rPr sz="27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5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Summer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2028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76400"/>
            <a:ext cx="4800600" cy="441995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450"/>
              </a:spcBef>
            </a:pPr>
            <a:r>
              <a:rPr sz="3000" b="1" dirty="0">
                <a:latin typeface="Century Gothic"/>
                <a:cs typeface="Century Gothic"/>
              </a:rPr>
              <a:t>San</a:t>
            </a:r>
            <a:r>
              <a:rPr sz="3000" b="1" spc="-80" dirty="0">
                <a:latin typeface="Century Gothic"/>
                <a:cs typeface="Century Gothic"/>
              </a:rPr>
              <a:t> </a:t>
            </a:r>
            <a:r>
              <a:rPr sz="3000" b="1" dirty="0">
                <a:latin typeface="Century Gothic"/>
                <a:cs typeface="Century Gothic"/>
              </a:rPr>
              <a:t>Mateo</a:t>
            </a:r>
            <a:r>
              <a:rPr sz="3000" b="1" spc="-45" dirty="0">
                <a:latin typeface="Century Gothic"/>
                <a:cs typeface="Century Gothic"/>
              </a:rPr>
              <a:t> </a:t>
            </a:r>
            <a:r>
              <a:rPr sz="3000" b="1" spc="-10" dirty="0">
                <a:latin typeface="Century Gothic"/>
                <a:cs typeface="Century Gothic"/>
              </a:rPr>
              <a:t>County </a:t>
            </a:r>
            <a:r>
              <a:rPr sz="3000" b="1" dirty="0">
                <a:latin typeface="Century Gothic"/>
                <a:cs typeface="Century Gothic"/>
              </a:rPr>
              <a:t>Project</a:t>
            </a:r>
            <a:r>
              <a:rPr sz="3000" b="1" spc="-90" dirty="0">
                <a:latin typeface="Century Gothic"/>
                <a:cs typeface="Century Gothic"/>
              </a:rPr>
              <a:t> </a:t>
            </a:r>
            <a:r>
              <a:rPr sz="3000" b="1" spc="-10" dirty="0">
                <a:latin typeface="Century Gothic"/>
                <a:cs typeface="Century Gothic"/>
              </a:rPr>
              <a:t>Highlight: </a:t>
            </a:r>
            <a:r>
              <a:rPr sz="3000" dirty="0">
                <a:latin typeface="Century Gothic"/>
                <a:cs typeface="Century Gothic"/>
              </a:rPr>
              <a:t>US</a:t>
            </a:r>
            <a:r>
              <a:rPr sz="3000" spc="25" dirty="0">
                <a:latin typeface="Century Gothic"/>
                <a:cs typeface="Century Gothic"/>
              </a:rPr>
              <a:t> </a:t>
            </a:r>
            <a:r>
              <a:rPr sz="3000" dirty="0">
                <a:latin typeface="Century Gothic"/>
                <a:cs typeface="Century Gothic"/>
              </a:rPr>
              <a:t>101</a:t>
            </a:r>
            <a:r>
              <a:rPr sz="3000" spc="10" dirty="0">
                <a:latin typeface="Century Gothic"/>
                <a:cs typeface="Century Gothic"/>
              </a:rPr>
              <a:t> </a:t>
            </a:r>
            <a:r>
              <a:rPr sz="3000" spc="-20" dirty="0">
                <a:latin typeface="Century Gothic"/>
                <a:cs typeface="Century Gothic"/>
              </a:rPr>
              <a:t>Multi-</a:t>
            </a:r>
            <a:r>
              <a:rPr sz="3000" spc="-10" dirty="0">
                <a:latin typeface="Century Gothic"/>
                <a:cs typeface="Century Gothic"/>
              </a:rPr>
              <a:t>Asset Capital Preventative Maintenance </a:t>
            </a:r>
            <a:r>
              <a:rPr sz="3000" dirty="0">
                <a:latin typeface="Century Gothic"/>
                <a:cs typeface="Century Gothic"/>
              </a:rPr>
              <a:t>(CAPM)</a:t>
            </a:r>
            <a:r>
              <a:rPr sz="3000" spc="-120" dirty="0">
                <a:latin typeface="Century Gothic"/>
                <a:cs typeface="Century Gothic"/>
              </a:rPr>
              <a:t> </a:t>
            </a:r>
            <a:r>
              <a:rPr sz="3000" spc="-10" dirty="0">
                <a:latin typeface="Century Gothic"/>
                <a:cs typeface="Century Gothic"/>
              </a:rPr>
              <a:t>Project</a:t>
            </a:r>
            <a:endParaRPr sz="3000" dirty="0">
              <a:latin typeface="Century Gothic"/>
              <a:cs typeface="Century Gothic"/>
            </a:endParaRPr>
          </a:p>
          <a:p>
            <a:pPr marL="12700" marR="168910">
              <a:lnSpc>
                <a:spcPct val="125200"/>
              </a:lnSpc>
              <a:spcBef>
                <a:spcPts val="2965"/>
              </a:spcBef>
            </a:pPr>
            <a:r>
              <a:rPr sz="2400" dirty="0">
                <a:latin typeface="Calibri"/>
                <a:cs typeface="Calibri"/>
              </a:rPr>
              <a:t>Kelly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Project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Manager Contract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04-</a:t>
            </a:r>
            <a:r>
              <a:rPr sz="2400" spc="-10" dirty="0">
                <a:latin typeface="Calibri"/>
                <a:cs typeface="Calibri"/>
              </a:rPr>
              <a:t>1Q582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spc="-10" dirty="0">
                <a:latin typeface="Calibri"/>
                <a:cs typeface="Calibri"/>
              </a:rPr>
              <a:t>04-</a:t>
            </a:r>
            <a:r>
              <a:rPr sz="2400" dirty="0">
                <a:latin typeface="Calibri"/>
                <a:cs typeface="Calibri"/>
              </a:rPr>
              <a:t>SM</a:t>
            </a:r>
            <a:r>
              <a:rPr sz="2400" spc="-10" dirty="0">
                <a:latin typeface="Calibri"/>
                <a:cs typeface="Calibri"/>
              </a:rPr>
              <a:t> 101-</a:t>
            </a:r>
            <a:r>
              <a:rPr sz="2400" dirty="0">
                <a:latin typeface="Calibri"/>
                <a:cs typeface="Calibri"/>
              </a:rPr>
              <a:t>PM </a:t>
            </a:r>
            <a:r>
              <a:rPr sz="2400" spc="-10" dirty="0">
                <a:latin typeface="Calibri"/>
                <a:cs typeface="Calibri"/>
              </a:rPr>
              <a:t>0.0/21.8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8362" y="4380342"/>
            <a:ext cx="3521710" cy="92710"/>
            <a:chOff x="868362" y="4380342"/>
            <a:chExt cx="3521710" cy="92710"/>
          </a:xfrm>
        </p:grpSpPr>
        <p:sp>
          <p:nvSpPr>
            <p:cNvPr id="4" name="object 4"/>
            <p:cNvSpPr/>
            <p:nvPr/>
          </p:nvSpPr>
          <p:spPr>
            <a:xfrm>
              <a:off x="889889" y="4404613"/>
              <a:ext cx="3477895" cy="44450"/>
            </a:xfrm>
            <a:custGeom>
              <a:avLst/>
              <a:gdLst/>
              <a:ahLst/>
              <a:cxnLst/>
              <a:rect l="l" t="t" r="r" b="b"/>
              <a:pathLst>
                <a:path w="3477895" h="44450">
                  <a:moveTo>
                    <a:pt x="279676" y="0"/>
                  </a:moveTo>
                  <a:lnTo>
                    <a:pt x="233216" y="85"/>
                  </a:lnTo>
                  <a:lnTo>
                    <a:pt x="187827" y="776"/>
                  </a:lnTo>
                  <a:lnTo>
                    <a:pt x="142694" y="2107"/>
                  </a:lnTo>
                  <a:lnTo>
                    <a:pt x="97005" y="4113"/>
                  </a:lnTo>
                  <a:lnTo>
                    <a:pt x="49944" y="6828"/>
                  </a:lnTo>
                  <a:lnTo>
                    <a:pt x="698" y="10287"/>
                  </a:lnTo>
                  <a:lnTo>
                    <a:pt x="0" y="14097"/>
                  </a:lnTo>
                  <a:lnTo>
                    <a:pt x="889" y="25146"/>
                  </a:lnTo>
                  <a:lnTo>
                    <a:pt x="698" y="29337"/>
                  </a:lnTo>
                  <a:lnTo>
                    <a:pt x="112835" y="31483"/>
                  </a:lnTo>
                  <a:lnTo>
                    <a:pt x="222683" y="32680"/>
                  </a:lnTo>
                  <a:lnTo>
                    <a:pt x="330046" y="33069"/>
                  </a:lnTo>
                  <a:lnTo>
                    <a:pt x="434729" y="32789"/>
                  </a:lnTo>
                  <a:lnTo>
                    <a:pt x="586306" y="31421"/>
                  </a:lnTo>
                  <a:lnTo>
                    <a:pt x="774587" y="28491"/>
                  </a:lnTo>
                  <a:lnTo>
                    <a:pt x="953849" y="24059"/>
                  </a:lnTo>
                  <a:lnTo>
                    <a:pt x="1048490" y="22161"/>
                  </a:lnTo>
                  <a:lnTo>
                    <a:pt x="1097723" y="21529"/>
                  </a:lnTo>
                  <a:lnTo>
                    <a:pt x="1148483" y="21198"/>
                  </a:lnTo>
                  <a:lnTo>
                    <a:pt x="1200959" y="21237"/>
                  </a:lnTo>
                  <a:lnTo>
                    <a:pt x="1255339" y="21712"/>
                  </a:lnTo>
                  <a:lnTo>
                    <a:pt x="1311812" y="22692"/>
                  </a:lnTo>
                  <a:lnTo>
                    <a:pt x="1370567" y="24244"/>
                  </a:lnTo>
                  <a:lnTo>
                    <a:pt x="1431793" y="26436"/>
                  </a:lnTo>
                  <a:lnTo>
                    <a:pt x="1495679" y="29337"/>
                  </a:lnTo>
                  <a:lnTo>
                    <a:pt x="1568684" y="32040"/>
                  </a:lnTo>
                  <a:lnTo>
                    <a:pt x="1637201" y="32900"/>
                  </a:lnTo>
                  <a:lnTo>
                    <a:pt x="1701446" y="32297"/>
                  </a:lnTo>
                  <a:lnTo>
                    <a:pt x="1761633" y="30610"/>
                  </a:lnTo>
                  <a:lnTo>
                    <a:pt x="1817978" y="28220"/>
                  </a:lnTo>
                  <a:lnTo>
                    <a:pt x="1919999" y="22847"/>
                  </a:lnTo>
                  <a:lnTo>
                    <a:pt x="1966106" y="20624"/>
                  </a:lnTo>
                  <a:lnTo>
                    <a:pt x="2009231" y="19217"/>
                  </a:lnTo>
                  <a:lnTo>
                    <a:pt x="2049588" y="19004"/>
                  </a:lnTo>
                  <a:lnTo>
                    <a:pt x="2087393" y="20367"/>
                  </a:lnTo>
                  <a:lnTo>
                    <a:pt x="2122860" y="23684"/>
                  </a:lnTo>
                  <a:lnTo>
                    <a:pt x="2156206" y="29337"/>
                  </a:lnTo>
                  <a:lnTo>
                    <a:pt x="2189615" y="35326"/>
                  </a:lnTo>
                  <a:lnTo>
                    <a:pt x="2225255" y="39592"/>
                  </a:lnTo>
                  <a:lnTo>
                    <a:pt x="2263307" y="42332"/>
                  </a:lnTo>
                  <a:lnTo>
                    <a:pt x="2303954" y="43745"/>
                  </a:lnTo>
                  <a:lnTo>
                    <a:pt x="2347380" y="44028"/>
                  </a:lnTo>
                  <a:lnTo>
                    <a:pt x="2393766" y="43379"/>
                  </a:lnTo>
                  <a:lnTo>
                    <a:pt x="2443297" y="41995"/>
                  </a:lnTo>
                  <a:lnTo>
                    <a:pt x="2676511" y="33068"/>
                  </a:lnTo>
                  <a:lnTo>
                    <a:pt x="2744501" y="30976"/>
                  </a:lnTo>
                  <a:lnTo>
                    <a:pt x="2816733" y="29337"/>
                  </a:lnTo>
                  <a:lnTo>
                    <a:pt x="2888805" y="28223"/>
                  </a:lnTo>
                  <a:lnTo>
                    <a:pt x="2956375" y="27585"/>
                  </a:lnTo>
                  <a:lnTo>
                    <a:pt x="3019703" y="27344"/>
                  </a:lnTo>
                  <a:lnTo>
                    <a:pt x="3134683" y="27734"/>
                  </a:lnTo>
                  <a:lnTo>
                    <a:pt x="3325283" y="29792"/>
                  </a:lnTo>
                  <a:lnTo>
                    <a:pt x="3405098" y="30195"/>
                  </a:lnTo>
                  <a:lnTo>
                    <a:pt x="3442052" y="29963"/>
                  </a:lnTo>
                  <a:lnTo>
                    <a:pt x="3477387" y="29337"/>
                  </a:lnTo>
                  <a:lnTo>
                    <a:pt x="3477387" y="10287"/>
                  </a:lnTo>
                  <a:lnTo>
                    <a:pt x="3406421" y="8483"/>
                  </a:lnTo>
                  <a:lnTo>
                    <a:pt x="3337996" y="7222"/>
                  </a:lnTo>
                  <a:lnTo>
                    <a:pt x="3272092" y="6441"/>
                  </a:lnTo>
                  <a:lnTo>
                    <a:pt x="3208690" y="6079"/>
                  </a:lnTo>
                  <a:lnTo>
                    <a:pt x="3147773" y="6074"/>
                  </a:lnTo>
                  <a:lnTo>
                    <a:pt x="3089322" y="6364"/>
                  </a:lnTo>
                  <a:lnTo>
                    <a:pt x="2979740" y="7579"/>
                  </a:lnTo>
                  <a:lnTo>
                    <a:pt x="2747621" y="11442"/>
                  </a:lnTo>
                  <a:lnTo>
                    <a:pt x="2671116" y="12015"/>
                  </a:lnTo>
                  <a:lnTo>
                    <a:pt x="2636290" y="11846"/>
                  </a:lnTo>
                  <a:lnTo>
                    <a:pt x="2603725" y="11290"/>
                  </a:lnTo>
                  <a:lnTo>
                    <a:pt x="2527719" y="8965"/>
                  </a:lnTo>
                  <a:lnTo>
                    <a:pt x="2478818" y="8655"/>
                  </a:lnTo>
                  <a:lnTo>
                    <a:pt x="2427470" y="9126"/>
                  </a:lnTo>
                  <a:lnTo>
                    <a:pt x="2374443" y="10145"/>
                  </a:lnTo>
                  <a:lnTo>
                    <a:pt x="2213008" y="14184"/>
                  </a:lnTo>
                  <a:lnTo>
                    <a:pt x="2160980" y="15084"/>
                  </a:lnTo>
                  <a:lnTo>
                    <a:pt x="2111128" y="15376"/>
                  </a:lnTo>
                  <a:lnTo>
                    <a:pt x="2064225" y="14829"/>
                  </a:lnTo>
                  <a:lnTo>
                    <a:pt x="2021039" y="13209"/>
                  </a:lnTo>
                  <a:lnTo>
                    <a:pt x="1982343" y="10287"/>
                  </a:lnTo>
                  <a:lnTo>
                    <a:pt x="1945928" y="7087"/>
                  </a:lnTo>
                  <a:lnTo>
                    <a:pt x="1908707" y="4792"/>
                  </a:lnTo>
                  <a:lnTo>
                    <a:pt x="1870221" y="3303"/>
                  </a:lnTo>
                  <a:lnTo>
                    <a:pt x="1830013" y="2525"/>
                  </a:lnTo>
                  <a:lnTo>
                    <a:pt x="1787625" y="2361"/>
                  </a:lnTo>
                  <a:lnTo>
                    <a:pt x="1742598" y="2714"/>
                  </a:lnTo>
                  <a:lnTo>
                    <a:pt x="1694476" y="3488"/>
                  </a:lnTo>
                  <a:lnTo>
                    <a:pt x="1461878" y="8858"/>
                  </a:lnTo>
                  <a:lnTo>
                    <a:pt x="1127792" y="15310"/>
                  </a:lnTo>
                  <a:lnTo>
                    <a:pt x="1032360" y="16570"/>
                  </a:lnTo>
                  <a:lnTo>
                    <a:pt x="937769" y="16980"/>
                  </a:lnTo>
                  <a:lnTo>
                    <a:pt x="889771" y="16778"/>
                  </a:lnTo>
                  <a:lnTo>
                    <a:pt x="840763" y="16257"/>
                  </a:lnTo>
                  <a:lnTo>
                    <a:pt x="790338" y="15383"/>
                  </a:lnTo>
                  <a:lnTo>
                    <a:pt x="738089" y="14120"/>
                  </a:lnTo>
                  <a:lnTo>
                    <a:pt x="683608" y="12433"/>
                  </a:lnTo>
                  <a:lnTo>
                    <a:pt x="556517" y="7459"/>
                  </a:lnTo>
                  <a:lnTo>
                    <a:pt x="433616" y="3036"/>
                  </a:lnTo>
                  <a:lnTo>
                    <a:pt x="379062" y="1509"/>
                  </a:lnTo>
                  <a:lnTo>
                    <a:pt x="328020" y="486"/>
                  </a:lnTo>
                  <a:lnTo>
                    <a:pt x="2796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587" y="4402567"/>
              <a:ext cx="3477260" cy="48260"/>
            </a:xfrm>
            <a:custGeom>
              <a:avLst/>
              <a:gdLst/>
              <a:ahLst/>
              <a:cxnLst/>
              <a:rect l="l" t="t" r="r" b="b"/>
              <a:pathLst>
                <a:path w="3477260" h="48260">
                  <a:moveTo>
                    <a:pt x="0" y="12333"/>
                  </a:moveTo>
                  <a:lnTo>
                    <a:pt x="48791" y="9908"/>
                  </a:lnTo>
                  <a:lnTo>
                    <a:pt x="98747" y="8980"/>
                  </a:lnTo>
                  <a:lnTo>
                    <a:pt x="149611" y="9267"/>
                  </a:lnTo>
                  <a:lnTo>
                    <a:pt x="201126" y="10489"/>
                  </a:lnTo>
                  <a:lnTo>
                    <a:pt x="253033" y="12364"/>
                  </a:lnTo>
                  <a:lnTo>
                    <a:pt x="305075" y="14612"/>
                  </a:lnTo>
                  <a:lnTo>
                    <a:pt x="356995" y="16952"/>
                  </a:lnTo>
                  <a:lnTo>
                    <a:pt x="408535" y="19104"/>
                  </a:lnTo>
                  <a:lnTo>
                    <a:pt x="459439" y="20786"/>
                  </a:lnTo>
                  <a:lnTo>
                    <a:pt x="509447" y="21719"/>
                  </a:lnTo>
                  <a:lnTo>
                    <a:pt x="558304" y="21620"/>
                  </a:lnTo>
                  <a:lnTo>
                    <a:pt x="605752" y="20210"/>
                  </a:lnTo>
                  <a:lnTo>
                    <a:pt x="651532" y="17208"/>
                  </a:lnTo>
                  <a:lnTo>
                    <a:pt x="695388" y="12333"/>
                  </a:lnTo>
                  <a:lnTo>
                    <a:pt x="742079" y="7309"/>
                  </a:lnTo>
                  <a:lnTo>
                    <a:pt x="789923" y="4725"/>
                  </a:lnTo>
                  <a:lnTo>
                    <a:pt x="838793" y="4144"/>
                  </a:lnTo>
                  <a:lnTo>
                    <a:pt x="888561" y="5128"/>
                  </a:lnTo>
                  <a:lnTo>
                    <a:pt x="939101" y="7241"/>
                  </a:lnTo>
                  <a:lnTo>
                    <a:pt x="990285" y="10046"/>
                  </a:lnTo>
                  <a:lnTo>
                    <a:pt x="1041986" y="13105"/>
                  </a:lnTo>
                  <a:lnTo>
                    <a:pt x="1094076" y="15981"/>
                  </a:lnTo>
                  <a:lnTo>
                    <a:pt x="1146429" y="18239"/>
                  </a:lnTo>
                  <a:lnTo>
                    <a:pt x="1198916" y="19439"/>
                  </a:lnTo>
                  <a:lnTo>
                    <a:pt x="1251411" y="19147"/>
                  </a:lnTo>
                  <a:lnTo>
                    <a:pt x="1303787" y="16923"/>
                  </a:lnTo>
                  <a:lnTo>
                    <a:pt x="1355915" y="12333"/>
                  </a:lnTo>
                  <a:lnTo>
                    <a:pt x="1408114" y="7717"/>
                  </a:lnTo>
                  <a:lnTo>
                    <a:pt x="1460678" y="5477"/>
                  </a:lnTo>
                  <a:lnTo>
                    <a:pt x="1513445" y="5174"/>
                  </a:lnTo>
                  <a:lnTo>
                    <a:pt x="1566250" y="6370"/>
                  </a:lnTo>
                  <a:lnTo>
                    <a:pt x="1618933" y="8628"/>
                  </a:lnTo>
                  <a:lnTo>
                    <a:pt x="1671330" y="11510"/>
                  </a:lnTo>
                  <a:lnTo>
                    <a:pt x="1723278" y="14576"/>
                  </a:lnTo>
                  <a:lnTo>
                    <a:pt x="1774616" y="17389"/>
                  </a:lnTo>
                  <a:lnTo>
                    <a:pt x="1825179" y="19512"/>
                  </a:lnTo>
                  <a:lnTo>
                    <a:pt x="1874806" y="20506"/>
                  </a:lnTo>
                  <a:lnTo>
                    <a:pt x="1923334" y="19932"/>
                  </a:lnTo>
                  <a:lnTo>
                    <a:pt x="1970600" y="17354"/>
                  </a:lnTo>
                  <a:lnTo>
                    <a:pt x="2016442" y="12333"/>
                  </a:lnTo>
                  <a:lnTo>
                    <a:pt x="2055514" y="7489"/>
                  </a:lnTo>
                  <a:lnTo>
                    <a:pt x="2094826" y="3982"/>
                  </a:lnTo>
                  <a:lnTo>
                    <a:pt x="2134716" y="1665"/>
                  </a:lnTo>
                  <a:lnTo>
                    <a:pt x="2175520" y="387"/>
                  </a:lnTo>
                  <a:lnTo>
                    <a:pt x="2217577" y="0"/>
                  </a:lnTo>
                  <a:lnTo>
                    <a:pt x="2261225" y="354"/>
                  </a:lnTo>
                  <a:lnTo>
                    <a:pt x="2306801" y="1301"/>
                  </a:lnTo>
                  <a:lnTo>
                    <a:pt x="2354643" y="2692"/>
                  </a:lnTo>
                  <a:lnTo>
                    <a:pt x="2405089" y="4377"/>
                  </a:lnTo>
                  <a:lnTo>
                    <a:pt x="2458477" y="6208"/>
                  </a:lnTo>
                  <a:lnTo>
                    <a:pt x="2515145" y="8036"/>
                  </a:lnTo>
                  <a:lnTo>
                    <a:pt x="2575429" y="9711"/>
                  </a:lnTo>
                  <a:lnTo>
                    <a:pt x="2639668" y="11085"/>
                  </a:lnTo>
                  <a:lnTo>
                    <a:pt x="2708200" y="12009"/>
                  </a:lnTo>
                  <a:lnTo>
                    <a:pt x="2781363" y="12333"/>
                  </a:lnTo>
                  <a:lnTo>
                    <a:pt x="2858635" y="12055"/>
                  </a:lnTo>
                  <a:lnTo>
                    <a:pt x="2928974" y="11400"/>
                  </a:lnTo>
                  <a:lnTo>
                    <a:pt x="2993052" y="10472"/>
                  </a:lnTo>
                  <a:lnTo>
                    <a:pt x="3051540" y="9378"/>
                  </a:lnTo>
                  <a:lnTo>
                    <a:pt x="3105109" y="8221"/>
                  </a:lnTo>
                  <a:lnTo>
                    <a:pt x="3154431" y="7107"/>
                  </a:lnTo>
                  <a:lnTo>
                    <a:pt x="3200177" y="6141"/>
                  </a:lnTo>
                  <a:lnTo>
                    <a:pt x="3243019" y="5428"/>
                  </a:lnTo>
                  <a:lnTo>
                    <a:pt x="3283629" y="5072"/>
                  </a:lnTo>
                  <a:lnTo>
                    <a:pt x="3322677" y="5179"/>
                  </a:lnTo>
                  <a:lnTo>
                    <a:pt x="3360836" y="5854"/>
                  </a:lnTo>
                  <a:lnTo>
                    <a:pt x="3398776" y="7201"/>
                  </a:lnTo>
                  <a:lnTo>
                    <a:pt x="3437170" y="9325"/>
                  </a:lnTo>
                  <a:lnTo>
                    <a:pt x="3476688" y="12333"/>
                  </a:lnTo>
                  <a:lnTo>
                    <a:pt x="3476180" y="20080"/>
                  </a:lnTo>
                  <a:lnTo>
                    <a:pt x="3476180" y="22493"/>
                  </a:lnTo>
                  <a:lnTo>
                    <a:pt x="3476688" y="31383"/>
                  </a:lnTo>
                  <a:lnTo>
                    <a:pt x="3424365" y="33238"/>
                  </a:lnTo>
                  <a:lnTo>
                    <a:pt x="3370951" y="33849"/>
                  </a:lnTo>
                  <a:lnTo>
                    <a:pt x="3316821" y="33454"/>
                  </a:lnTo>
                  <a:lnTo>
                    <a:pt x="3262351" y="32293"/>
                  </a:lnTo>
                  <a:lnTo>
                    <a:pt x="3207914" y="30608"/>
                  </a:lnTo>
                  <a:lnTo>
                    <a:pt x="3153885" y="28637"/>
                  </a:lnTo>
                  <a:lnTo>
                    <a:pt x="3100641" y="26620"/>
                  </a:lnTo>
                  <a:lnTo>
                    <a:pt x="3048555" y="24798"/>
                  </a:lnTo>
                  <a:lnTo>
                    <a:pt x="2998003" y="23410"/>
                  </a:lnTo>
                  <a:lnTo>
                    <a:pt x="2949358" y="22696"/>
                  </a:lnTo>
                  <a:lnTo>
                    <a:pt x="2902998" y="22897"/>
                  </a:lnTo>
                  <a:lnTo>
                    <a:pt x="2859295" y="24251"/>
                  </a:lnTo>
                  <a:lnTo>
                    <a:pt x="2818625" y="27000"/>
                  </a:lnTo>
                  <a:lnTo>
                    <a:pt x="2781363" y="31383"/>
                  </a:lnTo>
                  <a:lnTo>
                    <a:pt x="2737850" y="36619"/>
                  </a:lnTo>
                  <a:lnTo>
                    <a:pt x="2690591" y="40211"/>
                  </a:lnTo>
                  <a:lnTo>
                    <a:pt x="2640397" y="42366"/>
                  </a:lnTo>
                  <a:lnTo>
                    <a:pt x="2588078" y="43292"/>
                  </a:lnTo>
                  <a:lnTo>
                    <a:pt x="2534446" y="43197"/>
                  </a:lnTo>
                  <a:lnTo>
                    <a:pt x="2480310" y="42289"/>
                  </a:lnTo>
                  <a:lnTo>
                    <a:pt x="2426480" y="40774"/>
                  </a:lnTo>
                  <a:lnTo>
                    <a:pt x="2373768" y="38862"/>
                  </a:lnTo>
                  <a:lnTo>
                    <a:pt x="2322984" y="36758"/>
                  </a:lnTo>
                  <a:lnTo>
                    <a:pt x="2274939" y="34672"/>
                  </a:lnTo>
                  <a:lnTo>
                    <a:pt x="2230442" y="32811"/>
                  </a:lnTo>
                  <a:lnTo>
                    <a:pt x="2190305" y="31383"/>
                  </a:lnTo>
                  <a:lnTo>
                    <a:pt x="2154269" y="30061"/>
                  </a:lnTo>
                  <a:lnTo>
                    <a:pt x="2115743" y="28372"/>
                  </a:lnTo>
                  <a:lnTo>
                    <a:pt x="2074734" y="26477"/>
                  </a:lnTo>
                  <a:lnTo>
                    <a:pt x="2031250" y="24534"/>
                  </a:lnTo>
                  <a:lnTo>
                    <a:pt x="1985299" y="22705"/>
                  </a:lnTo>
                  <a:lnTo>
                    <a:pt x="1936888" y="21149"/>
                  </a:lnTo>
                  <a:lnTo>
                    <a:pt x="1886025" y="20028"/>
                  </a:lnTo>
                  <a:lnTo>
                    <a:pt x="1832717" y="19500"/>
                  </a:lnTo>
                  <a:lnTo>
                    <a:pt x="1776972" y="19727"/>
                  </a:lnTo>
                  <a:lnTo>
                    <a:pt x="1718799" y="20868"/>
                  </a:lnTo>
                  <a:lnTo>
                    <a:pt x="1658203" y="23085"/>
                  </a:lnTo>
                  <a:lnTo>
                    <a:pt x="1595194" y="26536"/>
                  </a:lnTo>
                  <a:lnTo>
                    <a:pt x="1529778" y="31383"/>
                  </a:lnTo>
                  <a:lnTo>
                    <a:pt x="1464714" y="36450"/>
                  </a:lnTo>
                  <a:lnTo>
                    <a:pt x="1402692" y="40539"/>
                  </a:lnTo>
                  <a:lnTo>
                    <a:pt x="1343529" y="43687"/>
                  </a:lnTo>
                  <a:lnTo>
                    <a:pt x="1287044" y="45929"/>
                  </a:lnTo>
                  <a:lnTo>
                    <a:pt x="1233054" y="47302"/>
                  </a:lnTo>
                  <a:lnTo>
                    <a:pt x="1181378" y="47843"/>
                  </a:lnTo>
                  <a:lnTo>
                    <a:pt x="1131833" y="47589"/>
                  </a:lnTo>
                  <a:lnTo>
                    <a:pt x="1084237" y="46574"/>
                  </a:lnTo>
                  <a:lnTo>
                    <a:pt x="1038409" y="44836"/>
                  </a:lnTo>
                  <a:lnTo>
                    <a:pt x="994165" y="42412"/>
                  </a:lnTo>
                  <a:lnTo>
                    <a:pt x="951325" y="39337"/>
                  </a:lnTo>
                  <a:lnTo>
                    <a:pt x="909705" y="35649"/>
                  </a:lnTo>
                  <a:lnTo>
                    <a:pt x="869124" y="31383"/>
                  </a:lnTo>
                  <a:lnTo>
                    <a:pt x="835557" y="28556"/>
                  </a:lnTo>
                  <a:lnTo>
                    <a:pt x="796642" y="26953"/>
                  </a:lnTo>
                  <a:lnTo>
                    <a:pt x="753008" y="26399"/>
                  </a:lnTo>
                  <a:lnTo>
                    <a:pt x="705287" y="26721"/>
                  </a:lnTo>
                  <a:lnTo>
                    <a:pt x="654109" y="27744"/>
                  </a:lnTo>
                  <a:lnTo>
                    <a:pt x="600105" y="29294"/>
                  </a:lnTo>
                  <a:lnTo>
                    <a:pt x="543907" y="31198"/>
                  </a:lnTo>
                  <a:lnTo>
                    <a:pt x="486145" y="33281"/>
                  </a:lnTo>
                  <a:lnTo>
                    <a:pt x="427449" y="35369"/>
                  </a:lnTo>
                  <a:lnTo>
                    <a:pt x="368452" y="37289"/>
                  </a:lnTo>
                  <a:lnTo>
                    <a:pt x="309783" y="38866"/>
                  </a:lnTo>
                  <a:lnTo>
                    <a:pt x="252073" y="39925"/>
                  </a:lnTo>
                  <a:lnTo>
                    <a:pt x="195954" y="40295"/>
                  </a:lnTo>
                  <a:lnTo>
                    <a:pt x="142057" y="39799"/>
                  </a:lnTo>
                  <a:lnTo>
                    <a:pt x="91011" y="38264"/>
                  </a:lnTo>
                  <a:lnTo>
                    <a:pt x="43448" y="35517"/>
                  </a:lnTo>
                  <a:lnTo>
                    <a:pt x="0" y="31383"/>
                  </a:lnTo>
                  <a:lnTo>
                    <a:pt x="63" y="24398"/>
                  </a:lnTo>
                  <a:lnTo>
                    <a:pt x="63" y="16143"/>
                  </a:lnTo>
                  <a:lnTo>
                    <a:pt x="0" y="12333"/>
                  </a:lnTo>
                  <a:close/>
                </a:path>
              </a:pathLst>
            </a:custGeom>
            <a:ln w="444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5001" y="0"/>
            <a:ext cx="6876998" cy="68579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1143000" cy="12114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943292"/>
            <a:ext cx="42208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00000"/>
                </a:solidFill>
                <a:latin typeface="Calibri Light"/>
                <a:cs typeface="Calibri Light"/>
              </a:rPr>
              <a:t>Presentation</a:t>
            </a:r>
            <a:r>
              <a:rPr sz="395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spc="-10" dirty="0">
                <a:solidFill>
                  <a:srgbClr val="000000"/>
                </a:solidFill>
                <a:latin typeface="Calibri Light"/>
                <a:cs typeface="Calibri Light"/>
              </a:rPr>
              <a:t>Outline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2331656"/>
            <a:ext cx="3208020" cy="185673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entury Gothic"/>
                <a:cs typeface="Century Gothic"/>
              </a:rPr>
              <a:t>Project</a:t>
            </a:r>
            <a:r>
              <a:rPr sz="2400" spc="-114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Overview</a:t>
            </a:r>
            <a:endParaRPr sz="24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entury Gothic"/>
                <a:cs typeface="Century Gothic"/>
              </a:rPr>
              <a:t>Project</a:t>
            </a:r>
            <a:r>
              <a:rPr sz="2400" spc="-114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Scope</a:t>
            </a:r>
            <a:endParaRPr sz="24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entury Gothic"/>
                <a:cs typeface="Century Gothic"/>
              </a:rPr>
              <a:t>Outreach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Strategies</a:t>
            </a:r>
            <a:endParaRPr sz="24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entury Gothic"/>
                <a:cs typeface="Century Gothic"/>
              </a:rPr>
              <a:t>Questions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10" dirty="0"/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322" y="2827274"/>
            <a:ext cx="4163060" cy="11557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37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San Mateo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County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101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various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cities,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Santa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Clara/San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Mateo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County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line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north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South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Airport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Boulevard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8775" y="352425"/>
            <a:ext cx="5953125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10" dirty="0"/>
              <a:t>Details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ts val="2965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State</a:t>
            </a:r>
            <a:r>
              <a:rPr spc="110" dirty="0"/>
              <a:t> </a:t>
            </a:r>
            <a:r>
              <a:rPr dirty="0"/>
              <a:t>Highway</a:t>
            </a:r>
            <a:r>
              <a:rPr spc="145" dirty="0"/>
              <a:t> </a:t>
            </a:r>
            <a:r>
              <a:rPr dirty="0"/>
              <a:t>Operation</a:t>
            </a:r>
            <a:r>
              <a:rPr spc="160" dirty="0"/>
              <a:t> </a:t>
            </a:r>
            <a:r>
              <a:rPr dirty="0"/>
              <a:t>and</a:t>
            </a:r>
            <a:r>
              <a:rPr spc="185" dirty="0"/>
              <a:t> </a:t>
            </a:r>
            <a:r>
              <a:rPr dirty="0"/>
              <a:t>Protection</a:t>
            </a:r>
            <a:r>
              <a:rPr spc="165" dirty="0"/>
              <a:t> </a:t>
            </a:r>
            <a:r>
              <a:rPr spc="-10" dirty="0"/>
              <a:t>Program</a:t>
            </a:r>
          </a:p>
          <a:p>
            <a:pPr marR="108585" algn="r">
              <a:lnSpc>
                <a:spcPts val="2965"/>
              </a:lnSpc>
            </a:pPr>
            <a:r>
              <a:rPr dirty="0"/>
              <a:t>(SHOPP</a:t>
            </a:r>
            <a:r>
              <a:rPr spc="170" dirty="0"/>
              <a:t> </a:t>
            </a:r>
            <a:r>
              <a:rPr dirty="0"/>
              <a:t>Program)</a:t>
            </a:r>
            <a:r>
              <a:rPr spc="190" dirty="0"/>
              <a:t> </a:t>
            </a:r>
            <a:r>
              <a:rPr dirty="0"/>
              <a:t>State</a:t>
            </a:r>
            <a:r>
              <a:rPr spc="155" dirty="0"/>
              <a:t> </a:t>
            </a:r>
            <a:r>
              <a:rPr dirty="0"/>
              <a:t>Highway</a:t>
            </a:r>
            <a:r>
              <a:rPr spc="170" dirty="0"/>
              <a:t> </a:t>
            </a:r>
            <a:r>
              <a:rPr dirty="0"/>
              <a:t>System’s</a:t>
            </a:r>
            <a:r>
              <a:rPr spc="215" dirty="0"/>
              <a:t> </a:t>
            </a:r>
            <a:r>
              <a:rPr dirty="0"/>
              <a:t>“fix-it-first”</a:t>
            </a:r>
            <a:r>
              <a:rPr spc="165" dirty="0"/>
              <a:t> </a:t>
            </a:r>
            <a:r>
              <a:rPr spc="-10" dirty="0"/>
              <a:t>program</a:t>
            </a:r>
          </a:p>
          <a:p>
            <a:pPr marL="241300" marR="5080" indent="-229235" algn="r">
              <a:lnSpc>
                <a:spcPct val="79700"/>
              </a:lnSpc>
              <a:spcBef>
                <a:spcPts val="112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SHOPP</a:t>
            </a:r>
            <a:r>
              <a:rPr spc="190" dirty="0"/>
              <a:t> </a:t>
            </a:r>
            <a:r>
              <a:rPr dirty="0"/>
              <a:t>is</a:t>
            </a:r>
            <a:r>
              <a:rPr spc="240" dirty="0"/>
              <a:t> </a:t>
            </a:r>
            <a:r>
              <a:rPr dirty="0"/>
              <a:t>based</a:t>
            </a:r>
            <a:r>
              <a:rPr spc="140" dirty="0"/>
              <a:t> </a:t>
            </a:r>
            <a:r>
              <a:rPr dirty="0"/>
              <a:t>on</a:t>
            </a:r>
            <a:r>
              <a:rPr spc="220" dirty="0"/>
              <a:t> </a:t>
            </a:r>
            <a:r>
              <a:rPr dirty="0"/>
              <a:t>performance-driven</a:t>
            </a:r>
            <a:r>
              <a:rPr spc="204" dirty="0"/>
              <a:t> </a:t>
            </a:r>
            <a:r>
              <a:rPr dirty="0"/>
              <a:t>SHOPP10-year</a:t>
            </a:r>
            <a:r>
              <a:rPr spc="170" dirty="0"/>
              <a:t> </a:t>
            </a:r>
            <a:r>
              <a:rPr spc="-10" dirty="0"/>
              <a:t>Project </a:t>
            </a:r>
            <a:r>
              <a:rPr dirty="0"/>
              <a:t>Book</a:t>
            </a:r>
            <a:r>
              <a:rPr spc="85" dirty="0"/>
              <a:t> </a:t>
            </a:r>
            <a:r>
              <a:rPr dirty="0"/>
              <a:t>created</a:t>
            </a:r>
            <a:r>
              <a:rPr spc="100" dirty="0"/>
              <a:t> </a:t>
            </a:r>
            <a:r>
              <a:rPr dirty="0"/>
              <a:t>entirely</a:t>
            </a:r>
            <a:r>
              <a:rPr spc="150" dirty="0"/>
              <a:t> </a:t>
            </a:r>
            <a:r>
              <a:rPr dirty="0"/>
              <a:t>by</a:t>
            </a:r>
            <a:r>
              <a:rPr spc="150" dirty="0"/>
              <a:t> </a:t>
            </a:r>
            <a:r>
              <a:rPr dirty="0"/>
              <a:t>the</a:t>
            </a:r>
            <a:r>
              <a:rPr spc="135" dirty="0"/>
              <a:t> </a:t>
            </a:r>
            <a:r>
              <a:rPr dirty="0"/>
              <a:t>principles</a:t>
            </a:r>
            <a:r>
              <a:rPr spc="110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asset</a:t>
            </a:r>
            <a:r>
              <a:rPr spc="9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229" y="3321113"/>
            <a:ext cx="3321685" cy="28397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Advertise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Award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Working</a:t>
            </a:r>
            <a:r>
              <a:rPr sz="275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Days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Construction</a:t>
            </a:r>
            <a:r>
              <a:rPr sz="2750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Cap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Total</a:t>
            </a:r>
            <a:r>
              <a:rPr sz="27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Cost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6751" y="3321113"/>
            <a:ext cx="3288029" cy="28397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Spring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Summer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Fall</a:t>
            </a:r>
            <a:r>
              <a:rPr sz="27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sz="27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7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Fall</a:t>
            </a:r>
            <a:r>
              <a:rPr sz="275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2027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400</a:t>
            </a:r>
            <a:r>
              <a:rPr sz="27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days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$</a:t>
            </a:r>
            <a:r>
              <a:rPr sz="27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143M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$</a:t>
            </a:r>
            <a:r>
              <a:rPr sz="27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178M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13193"/>
            <a:ext cx="103670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20" dirty="0"/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40296"/>
            <a:ext cx="5044440" cy="54813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Rehabilitate</a:t>
            </a:r>
            <a:r>
              <a:rPr sz="2750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pavement</a:t>
            </a:r>
            <a:endParaRPr sz="275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27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signage</a:t>
            </a:r>
            <a:endParaRPr sz="275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Replace</a:t>
            </a:r>
            <a:r>
              <a:rPr sz="27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guardrail</a:t>
            </a:r>
            <a:endParaRPr sz="275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Median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barrier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endParaRPr sz="2750" dirty="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Install</a:t>
            </a:r>
            <a:r>
              <a:rPr sz="27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trash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capture</a:t>
            </a:r>
            <a:r>
              <a:rPr sz="27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devices</a:t>
            </a:r>
            <a:endParaRPr sz="2750" dirty="0">
              <a:latin typeface="Century Gothic"/>
              <a:cs typeface="Century Gothic"/>
            </a:endParaRPr>
          </a:p>
          <a:p>
            <a:pPr marL="240029" marR="84455" indent="-227965">
              <a:lnSpc>
                <a:spcPct val="819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</a:t>
            </a:r>
            <a:r>
              <a:rPr sz="27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Transportation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Management</a:t>
            </a:r>
            <a:r>
              <a:rPr sz="2750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r>
              <a:rPr sz="2750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(TMS) 	elements</a:t>
            </a:r>
            <a:endParaRPr sz="2750" dirty="0">
              <a:latin typeface="Century Gothic"/>
              <a:cs typeface="Century Gothic"/>
            </a:endParaRPr>
          </a:p>
          <a:p>
            <a:pPr marL="240029" marR="1026794" indent="-227965">
              <a:lnSpc>
                <a:spcPts val="27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Rehabilitate</a:t>
            </a:r>
            <a:r>
              <a:rPr sz="2750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drainage 	systems</a:t>
            </a:r>
            <a:endParaRPr sz="2750" dirty="0">
              <a:latin typeface="Century Gothic"/>
              <a:cs typeface="Century Gothic"/>
            </a:endParaRPr>
          </a:p>
          <a:p>
            <a:pPr marL="241300" marR="327660" indent="-229235">
              <a:lnSpc>
                <a:spcPct val="819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27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facilities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Americans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Disabilities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Act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(ADA)</a:t>
            </a:r>
            <a:r>
              <a:rPr sz="27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standards</a:t>
            </a:r>
            <a:endParaRPr sz="275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925" y="0"/>
            <a:ext cx="669607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07" y="313401"/>
            <a:ext cx="103670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spc="-80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107" y="1080542"/>
            <a:ext cx="10342880" cy="8591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029" marR="5080" indent="-227329">
              <a:lnSpc>
                <a:spcPts val="3229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750" i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impact</a:t>
            </a:r>
            <a:r>
              <a:rPr sz="2750" i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i="1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i="1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express</a:t>
            </a:r>
            <a:r>
              <a:rPr sz="2750" i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lanes,</a:t>
            </a:r>
            <a:r>
              <a:rPr sz="2750" i="1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majority</a:t>
            </a:r>
            <a:r>
              <a:rPr sz="2750" i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r>
              <a:rPr sz="2750" i="1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750" i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night</a:t>
            </a:r>
            <a:r>
              <a:rPr sz="2750" i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work, 	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express</a:t>
            </a:r>
            <a:r>
              <a:rPr sz="275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lane</a:t>
            </a:r>
            <a:r>
              <a:rPr sz="2750" i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operation</a:t>
            </a:r>
            <a:r>
              <a:rPr sz="2750" i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75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revenue</a:t>
            </a:r>
            <a:r>
              <a:rPr sz="2750" i="1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75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750" i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750" i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impacted</a:t>
            </a:r>
            <a:endParaRPr sz="275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775" y="2181225"/>
            <a:ext cx="664845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7585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14950"/>
              <a:ext cx="12192000" cy="1543050"/>
            </a:xfrm>
            <a:custGeom>
              <a:avLst/>
              <a:gdLst/>
              <a:ahLst/>
              <a:cxnLst/>
              <a:rect l="l" t="t" r="r" b="b"/>
              <a:pathLst>
                <a:path w="12192000" h="1543050">
                  <a:moveTo>
                    <a:pt x="12192000" y="0"/>
                  </a:moveTo>
                  <a:lnTo>
                    <a:pt x="0" y="0"/>
                  </a:lnTo>
                  <a:lnTo>
                    <a:pt x="0" y="1543050"/>
                  </a:lnTo>
                  <a:lnTo>
                    <a:pt x="12192000" y="15430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42" y="5214518"/>
            <a:ext cx="11332527" cy="137665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</a:pP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US</a:t>
            </a:r>
            <a:r>
              <a:rPr sz="2400" b="1" spc="1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101/SR</a:t>
            </a:r>
            <a:r>
              <a:rPr sz="2400" b="1" spc="-3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92</a:t>
            </a:r>
            <a:r>
              <a:rPr sz="2400" b="1" spc="-11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Interchange</a:t>
            </a:r>
            <a:r>
              <a:rPr sz="2400" b="1" spc="-7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Arial Nova" panose="020B0504020202020204" pitchFamily="34" charset="0"/>
              </a:rPr>
              <a:t>Short-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Term</a:t>
            </a:r>
            <a:r>
              <a:rPr sz="2400" b="1" spc="-6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Area</a:t>
            </a:r>
            <a:r>
              <a:rPr sz="2400" b="1" spc="-6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Arial Nova" panose="020B0504020202020204" pitchFamily="34" charset="0"/>
              </a:rPr>
              <a:t>Improvements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Project</a:t>
            </a:r>
            <a:r>
              <a:rPr sz="2400" b="1" spc="-9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Update</a:t>
            </a:r>
            <a:r>
              <a:rPr sz="2400" b="1" spc="-6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to</a:t>
            </a:r>
            <a:r>
              <a:rPr sz="2400" b="1" spc="-6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br>
              <a:rPr lang="en-US" sz="2400" b="1" spc="-60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Congestion Management Program Technical Advisory Committee</a:t>
            </a:r>
            <a:endParaRPr sz="2400" dirty="0">
              <a:latin typeface="Arial Nova" panose="020B0504020202020204" pitchFamily="34" charset="0"/>
            </a:endParaRPr>
          </a:p>
          <a:p>
            <a:pPr marL="12700">
              <a:lnSpc>
                <a:spcPts val="3400"/>
              </a:lnSpc>
            </a:pP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April</a:t>
            </a:r>
            <a:r>
              <a:rPr sz="2400" b="1" spc="-5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7</a:t>
            </a:r>
            <a:r>
              <a:rPr sz="2400" b="1" dirty="0">
                <a:solidFill>
                  <a:srgbClr val="000000"/>
                </a:solidFill>
                <a:latin typeface="Arial Nova" panose="020B0504020202020204" pitchFamily="34" charset="0"/>
              </a:rPr>
              <a:t>,</a:t>
            </a:r>
            <a:r>
              <a:rPr sz="2400" b="1" spc="-65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 Nova" panose="020B0504020202020204" pitchFamily="34" charset="0"/>
              </a:rPr>
              <a:t>2025</a:t>
            </a:r>
            <a:endParaRPr sz="2400" b="1" dirty="0">
              <a:latin typeface="Arial Nova" panose="020B05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86600" y="6099034"/>
            <a:ext cx="4972050" cy="771526"/>
            <a:chOff x="6810375" y="5934074"/>
            <a:chExt cx="5248275" cy="914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600" y="5934074"/>
              <a:ext cx="781050" cy="914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3950" y="6076948"/>
              <a:ext cx="2324100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375" y="6076948"/>
              <a:ext cx="1647825" cy="685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Outreach</a:t>
            </a:r>
            <a:r>
              <a:rPr spc="-95" dirty="0"/>
              <a:t> </a:t>
            </a:r>
            <a:r>
              <a:rPr spc="-1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8719" y="6096000"/>
            <a:ext cx="176148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CMS</a:t>
            </a:r>
            <a:r>
              <a:rPr sz="27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Signs</a:t>
            </a:r>
            <a:endParaRPr sz="275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1238250"/>
            <a:ext cx="3695700" cy="2762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8944" y="4111879"/>
            <a:ext cx="19723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PCMS</a:t>
            </a:r>
            <a:r>
              <a:rPr sz="27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Signs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3289" y="4177919"/>
            <a:ext cx="28390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Traffic</a:t>
            </a:r>
            <a:r>
              <a:rPr sz="27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Advisories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8165" y="4968176"/>
            <a:ext cx="3768090" cy="1379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0760" marR="5080" indent="-988694" algn="r">
              <a:lnSpc>
                <a:spcPct val="122600"/>
              </a:lnSpc>
              <a:spcBef>
                <a:spcPts val="95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24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sz="24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Officer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Jeneane</a:t>
            </a:r>
            <a:r>
              <a:rPr sz="2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Crawford</a:t>
            </a:r>
            <a:endParaRPr sz="2400">
              <a:latin typeface="Century Gothic"/>
              <a:cs typeface="Century Gothic"/>
            </a:endParaRPr>
          </a:p>
          <a:p>
            <a:pPr marR="12065" algn="r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(510)</a:t>
            </a:r>
            <a:r>
              <a:rPr sz="24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390-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3253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86100" y="247650"/>
            <a:ext cx="8953500" cy="6362700"/>
            <a:chOff x="3086100" y="247650"/>
            <a:chExt cx="8953500" cy="63627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47650"/>
              <a:ext cx="5943600" cy="39147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100" y="3429000"/>
              <a:ext cx="4238625" cy="3181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7890" y="3145154"/>
            <a:ext cx="53270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spc="-65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spc="-30" dirty="0"/>
              <a:t>•</a:t>
            </a:r>
            <a:r>
              <a:rPr spc="-475" dirty="0"/>
              <a:t> </a:t>
            </a:r>
            <a:r>
              <a:rPr dirty="0"/>
              <a:t>Questions</a:t>
            </a:r>
            <a:r>
              <a:rPr spc="-75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0"/>
              <a:ext cx="9667875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575" y="943292"/>
            <a:ext cx="42208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00000"/>
                </a:solidFill>
                <a:latin typeface="Calibri Light"/>
                <a:cs typeface="Calibri Light"/>
              </a:rPr>
              <a:t>Presentation</a:t>
            </a:r>
            <a:r>
              <a:rPr sz="395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50" spc="-10" dirty="0">
                <a:solidFill>
                  <a:srgbClr val="000000"/>
                </a:solidFill>
                <a:latin typeface="Calibri Light"/>
                <a:cs typeface="Calibri Light"/>
              </a:rPr>
              <a:t>Outline</a:t>
            </a:r>
            <a:endParaRPr sz="39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75" y="2331656"/>
            <a:ext cx="3865879" cy="21907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entury Gothic"/>
                <a:cs typeface="Century Gothic"/>
              </a:rPr>
              <a:t>Project</a:t>
            </a:r>
            <a:r>
              <a:rPr sz="2400" spc="-114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Overview</a:t>
            </a:r>
            <a:endParaRPr sz="2400">
              <a:latin typeface="Century Gothic"/>
              <a:cs typeface="Century Gothic"/>
            </a:endParaRPr>
          </a:p>
          <a:p>
            <a:pPr marL="239395" marR="600710" indent="-227329">
              <a:lnSpc>
                <a:spcPts val="263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entury Gothic"/>
                <a:cs typeface="Century Gothic"/>
              </a:rPr>
              <a:t>Design</a:t>
            </a:r>
            <a:r>
              <a:rPr sz="2400" spc="-10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Features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and 	</a:t>
            </a:r>
            <a:r>
              <a:rPr sz="2400" spc="-10" dirty="0">
                <a:latin typeface="Century Gothic"/>
                <a:cs typeface="Century Gothic"/>
              </a:rPr>
              <a:t>Components</a:t>
            </a:r>
            <a:endParaRPr sz="24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entury Gothic"/>
                <a:cs typeface="Century Gothic"/>
              </a:rPr>
              <a:t>Public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Information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Efforts</a:t>
            </a:r>
            <a:endParaRPr sz="2400">
              <a:latin typeface="Century Gothic"/>
              <a:cs typeface="Century Gothic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latin typeface="Century Gothic"/>
                <a:cs typeface="Century Gothic"/>
              </a:rPr>
              <a:t>Timeline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10" dirty="0"/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217" y="2827274"/>
            <a:ext cx="4319905" cy="1708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6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San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Mateo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County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within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Foster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 the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San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Mateo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SR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92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east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South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Delaware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Street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Vintage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Park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US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101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East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Hillsdale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Blvd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north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US101/SR92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Interchange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0150" y="1133475"/>
            <a:ext cx="699135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10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222965"/>
            <a:ext cx="3141345" cy="25914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2406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Contractor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Bid</a:t>
            </a:r>
            <a:r>
              <a:rPr sz="27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Amount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Working</a:t>
            </a:r>
            <a:r>
              <a:rPr sz="27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Days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Estimated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Start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Estimated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Comp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6751" y="1222965"/>
            <a:ext cx="4441825" cy="25914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Gordon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N.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Ball,</a:t>
            </a:r>
            <a:r>
              <a:rPr sz="27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$</a:t>
            </a:r>
            <a:r>
              <a:rPr sz="27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27,715,570.55</a:t>
            </a:r>
            <a:endParaRPr sz="2750">
              <a:latin typeface="Century Gothic"/>
              <a:cs typeface="Century Gothic"/>
            </a:endParaRPr>
          </a:p>
          <a:p>
            <a:pPr marL="12700" marR="5080">
              <a:lnSpc>
                <a:spcPts val="4060"/>
              </a:lnSpc>
              <a:spcBef>
                <a:spcPts val="18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750d</a:t>
            </a:r>
            <a:r>
              <a:rPr sz="27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7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500d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Construction)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Spring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Summer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2028</a:t>
            </a:r>
            <a:endParaRPr sz="275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3150" y="3990975"/>
            <a:ext cx="750570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6" y="0"/>
            <a:ext cx="12200255" cy="6864350"/>
            <a:chOff x="-1586" y="0"/>
            <a:chExt cx="12200255" cy="68643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5720080"/>
            </a:xfrm>
            <a:custGeom>
              <a:avLst/>
              <a:gdLst/>
              <a:ahLst/>
              <a:cxnLst/>
              <a:rect l="l" t="t" r="r" b="b"/>
              <a:pathLst>
                <a:path w="12192000" h="5720080">
                  <a:moveTo>
                    <a:pt x="0" y="5719763"/>
                  </a:moveTo>
                  <a:lnTo>
                    <a:pt x="12192000" y="571976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1976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5719762"/>
              <a:ext cx="12187555" cy="1138555"/>
            </a:xfrm>
            <a:custGeom>
              <a:avLst/>
              <a:gdLst/>
              <a:ahLst/>
              <a:cxnLst/>
              <a:rect l="l" t="t" r="r" b="b"/>
              <a:pathLst>
                <a:path w="12187555" h="1138554">
                  <a:moveTo>
                    <a:pt x="12187236" y="0"/>
                  </a:moveTo>
                  <a:lnTo>
                    <a:pt x="0" y="0"/>
                  </a:lnTo>
                  <a:lnTo>
                    <a:pt x="0" y="1138237"/>
                  </a:lnTo>
                  <a:lnTo>
                    <a:pt x="12187236" y="1138237"/>
                  </a:lnTo>
                  <a:lnTo>
                    <a:pt x="1218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5719762"/>
              <a:ext cx="12187555" cy="1138555"/>
            </a:xfrm>
            <a:custGeom>
              <a:avLst/>
              <a:gdLst/>
              <a:ahLst/>
              <a:cxnLst/>
              <a:rect l="l" t="t" r="r" b="b"/>
              <a:pathLst>
                <a:path w="12187555" h="1138554">
                  <a:moveTo>
                    <a:pt x="12187236" y="0"/>
                  </a:moveTo>
                  <a:lnTo>
                    <a:pt x="0" y="0"/>
                  </a:lnTo>
                  <a:lnTo>
                    <a:pt x="0" y="1138237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327" y="610298"/>
            <a:ext cx="151384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Sponsors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461327" y="1010856"/>
            <a:ext cx="4031615" cy="387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227965">
              <a:lnSpc>
                <a:spcPts val="3170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</a:tabLst>
            </a:pPr>
            <a:r>
              <a:rPr sz="2700" spc="-10" dirty="0">
                <a:solidFill>
                  <a:srgbClr val="FFFFFF"/>
                </a:solidFill>
                <a:latin typeface="Century Gothic"/>
                <a:cs typeface="Century Gothic"/>
              </a:rPr>
              <a:t>C/CAG</a:t>
            </a:r>
            <a:endParaRPr sz="2700">
              <a:latin typeface="Century Gothic"/>
              <a:cs typeface="Century Gothic"/>
            </a:endParaRPr>
          </a:p>
          <a:p>
            <a:pPr marL="697865" indent="-227965">
              <a:lnSpc>
                <a:spcPts val="3229"/>
              </a:lnSpc>
              <a:buFont typeface="Arial"/>
              <a:buChar char="•"/>
              <a:tabLst>
                <a:tab pos="6978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SMCTA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ts val="3265"/>
              </a:lnSpc>
              <a:spcBef>
                <a:spcPts val="380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Implementing</a:t>
            </a:r>
            <a:r>
              <a:rPr sz="2750" spc="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Agency</a:t>
            </a:r>
            <a:endParaRPr sz="2750">
              <a:latin typeface="Century Gothic"/>
              <a:cs typeface="Century Gothic"/>
            </a:endParaRPr>
          </a:p>
          <a:p>
            <a:pPr marL="227965" marR="1891030" indent="-227965" algn="r">
              <a:lnSpc>
                <a:spcPts val="3265"/>
              </a:lnSpc>
              <a:buFont typeface="Arial"/>
              <a:buChar char="•"/>
              <a:tabLst>
                <a:tab pos="227965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Caltrans</a:t>
            </a:r>
            <a:endParaRPr sz="2750">
              <a:latin typeface="Century Gothic"/>
              <a:cs typeface="Century Gothic"/>
            </a:endParaRPr>
          </a:p>
          <a:p>
            <a:pPr marR="1818005" algn="r">
              <a:lnSpc>
                <a:spcPts val="3265"/>
              </a:lnSpc>
              <a:spcBef>
                <a:spcPts val="380"/>
              </a:spcBef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Stakeholders</a:t>
            </a:r>
            <a:endParaRPr sz="2750">
              <a:latin typeface="Century Gothic"/>
              <a:cs typeface="Century Gothic"/>
            </a:endParaRPr>
          </a:p>
          <a:p>
            <a:pPr marL="697230" indent="-227329">
              <a:lnSpc>
                <a:spcPts val="3195"/>
              </a:lnSpc>
              <a:buFont typeface="Arial"/>
              <a:buChar char="•"/>
              <a:tabLst>
                <a:tab pos="69723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27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San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Mateo</a:t>
            </a:r>
            <a:endParaRPr sz="2750">
              <a:latin typeface="Century Gothic"/>
              <a:cs typeface="Century Gothic"/>
            </a:endParaRPr>
          </a:p>
          <a:p>
            <a:pPr marL="697230" indent="-227329">
              <a:lnSpc>
                <a:spcPts val="3225"/>
              </a:lnSpc>
              <a:buFont typeface="Arial"/>
              <a:buChar char="•"/>
              <a:tabLst>
                <a:tab pos="69723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27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Foster</a:t>
            </a:r>
            <a:r>
              <a:rPr sz="27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ts val="3265"/>
              </a:lnSpc>
              <a:spcBef>
                <a:spcPts val="380"/>
              </a:spcBef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Contractor</a:t>
            </a:r>
            <a:endParaRPr sz="2750">
              <a:latin typeface="Century Gothic"/>
              <a:cs typeface="Century Gothic"/>
            </a:endParaRPr>
          </a:p>
          <a:p>
            <a:pPr marL="697865" indent="-227965">
              <a:lnSpc>
                <a:spcPts val="3265"/>
              </a:lnSpc>
              <a:buFont typeface="Arial"/>
              <a:buChar char="•"/>
              <a:tabLst>
                <a:tab pos="6978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Gordon</a:t>
            </a:r>
            <a:r>
              <a:rPr sz="27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N.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Ball,</a:t>
            </a:r>
            <a:r>
              <a:rPr sz="27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275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5275" y="657225"/>
            <a:ext cx="11296650" cy="6124575"/>
            <a:chOff x="295275" y="657225"/>
            <a:chExt cx="11296650" cy="61245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0" y="5934075"/>
              <a:ext cx="1190625" cy="685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6125" y="5857875"/>
              <a:ext cx="971550" cy="9143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9775" y="5819773"/>
              <a:ext cx="971550" cy="9144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275" y="6048373"/>
              <a:ext cx="1647825" cy="685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3925" y="5867398"/>
              <a:ext cx="771525" cy="914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4550" y="6048373"/>
              <a:ext cx="2324100" cy="685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9775" y="657225"/>
              <a:ext cx="5772150" cy="4333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75" dirty="0"/>
              <a:t> </a:t>
            </a:r>
            <a:r>
              <a:rPr spc="-20" dirty="0"/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314386"/>
            <a:ext cx="6313805" cy="35204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217170" indent="-227965">
              <a:lnSpc>
                <a:spcPts val="301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</a:t>
            </a:r>
            <a:r>
              <a:rPr sz="27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Widening</a:t>
            </a:r>
            <a:r>
              <a:rPr sz="27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WB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92-</a:t>
            </a:r>
            <a:r>
              <a:rPr sz="27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SB101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ramp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structure</a:t>
            </a:r>
            <a:endParaRPr sz="2750">
              <a:latin typeface="Century Gothic"/>
              <a:cs typeface="Century Gothic"/>
            </a:endParaRPr>
          </a:p>
          <a:p>
            <a:pPr marL="240029" marR="473709" indent="-227965">
              <a:lnSpc>
                <a:spcPts val="30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</a:t>
            </a:r>
            <a:r>
              <a:rPr sz="27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Repaving</a:t>
            </a:r>
            <a:r>
              <a:rPr sz="27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and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restriping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lanes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EB-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92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ts val="3150"/>
              </a:lnSpc>
              <a:spcBef>
                <a:spcPts val="71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7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SB</a:t>
            </a:r>
            <a:r>
              <a:rPr sz="27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101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Off-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</a:t>
            </a:r>
            <a:endParaRPr sz="2750">
              <a:latin typeface="Century Gothic"/>
              <a:cs typeface="Century Gothic"/>
            </a:endParaRPr>
          </a:p>
          <a:p>
            <a:pPr marL="241300">
              <a:lnSpc>
                <a:spcPts val="3150"/>
              </a:lnSpc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improvements</a:t>
            </a:r>
            <a:endParaRPr sz="2750">
              <a:latin typeface="Century Gothic"/>
              <a:cs typeface="Century Gothic"/>
            </a:endParaRPr>
          </a:p>
          <a:p>
            <a:pPr marL="240029" marR="5080" indent="-227965">
              <a:lnSpc>
                <a:spcPts val="3000"/>
              </a:lnSpc>
              <a:spcBef>
                <a:spcPts val="111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</a:t>
            </a:r>
            <a:r>
              <a:rPr sz="2750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7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7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Improvements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at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NB101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offramp</a:t>
            </a:r>
            <a:r>
              <a:rPr sz="27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Hillsdale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Blvd</a:t>
            </a:r>
            <a:endParaRPr sz="275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00" y="733425"/>
            <a:ext cx="487680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29" y="435610"/>
            <a:ext cx="115595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Improvement</a:t>
            </a:r>
            <a:r>
              <a:rPr spc="-10" dirty="0"/>
              <a:t> </a:t>
            </a:r>
            <a:r>
              <a:rPr dirty="0"/>
              <a:t>1</a:t>
            </a:r>
            <a:r>
              <a:rPr spc="-6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WB</a:t>
            </a:r>
            <a:r>
              <a:rPr spc="-45" dirty="0"/>
              <a:t> </a:t>
            </a:r>
            <a:r>
              <a:rPr dirty="0"/>
              <a:t>92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SB</a:t>
            </a:r>
            <a:r>
              <a:rPr spc="-100" dirty="0"/>
              <a:t> </a:t>
            </a:r>
            <a:r>
              <a:rPr dirty="0"/>
              <a:t>101Ramp</a:t>
            </a:r>
            <a:r>
              <a:rPr spc="-55" dirty="0"/>
              <a:t> </a:t>
            </a:r>
            <a:r>
              <a:rPr spc="-10" dirty="0"/>
              <a:t>Modification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29" y="1314386"/>
            <a:ext cx="3688715" cy="416877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marR="5080" indent="-227965">
              <a:lnSpc>
                <a:spcPct val="922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Widening</a:t>
            </a:r>
            <a:r>
              <a:rPr sz="27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7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existing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bridge</a:t>
            </a:r>
            <a:r>
              <a:rPr sz="27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 	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structure</a:t>
            </a:r>
            <a:endParaRPr sz="2750">
              <a:latin typeface="Century Gothic"/>
              <a:cs typeface="Century Gothic"/>
            </a:endParaRPr>
          </a:p>
          <a:p>
            <a:pPr marL="241300" marR="190500" indent="-229235">
              <a:lnSpc>
                <a:spcPct val="92200"/>
              </a:lnSpc>
              <a:spcBef>
                <a:spcPts val="93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Two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lanes</a:t>
            </a:r>
            <a:r>
              <a:rPr sz="27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7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merging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sz="27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US-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101</a:t>
            </a:r>
            <a:endParaRPr sz="2750">
              <a:latin typeface="Century Gothic"/>
              <a:cs typeface="Century Gothic"/>
            </a:endParaRPr>
          </a:p>
          <a:p>
            <a:pPr marL="241300" marR="161925" indent="-229235">
              <a:lnSpc>
                <a:spcPct val="918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Shoulder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improvements</a:t>
            </a:r>
            <a:r>
              <a:rPr sz="2750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SM-101</a:t>
            </a:r>
            <a:r>
              <a:rPr sz="27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7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Fashion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Island</a:t>
            </a:r>
            <a:r>
              <a:rPr sz="27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Blvd</a:t>
            </a:r>
            <a:r>
              <a:rPr sz="27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onramp</a:t>
            </a:r>
            <a:endParaRPr sz="275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00550" y="1428750"/>
            <a:ext cx="7553325" cy="4962525"/>
            <a:chOff x="4400550" y="1428750"/>
            <a:chExt cx="7553325" cy="4962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0550" y="1428750"/>
              <a:ext cx="7553325" cy="4962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930" y="3026536"/>
              <a:ext cx="1250886" cy="1250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1100" y="1066800"/>
            <a:ext cx="6924675" cy="28098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1100" y="3971925"/>
            <a:ext cx="6924675" cy="27527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Improvement</a:t>
            </a:r>
            <a:r>
              <a:rPr spc="-45" dirty="0"/>
              <a:t> </a:t>
            </a:r>
            <a:r>
              <a:rPr dirty="0"/>
              <a:t>2</a:t>
            </a:r>
            <a:r>
              <a:rPr spc="-7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Modification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Lane</a:t>
            </a:r>
            <a:r>
              <a:rPr spc="-40" dirty="0"/>
              <a:t> </a:t>
            </a:r>
            <a:r>
              <a:rPr spc="-10" dirty="0"/>
              <a:t>Merge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0604" y="1933575"/>
            <a:ext cx="1454304" cy="3597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11420" y="2958528"/>
            <a:ext cx="2049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Ramp from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NB</a:t>
            </a:r>
            <a:r>
              <a:rPr sz="1800" b="1" spc="-70" dirty="0">
                <a:latin typeface="Century Gothic"/>
                <a:cs typeface="Century Gothic"/>
              </a:rPr>
              <a:t> </a:t>
            </a:r>
            <a:r>
              <a:rPr sz="1800" b="1" spc="-25" dirty="0">
                <a:latin typeface="Century Gothic"/>
                <a:cs typeface="Century Gothic"/>
              </a:rPr>
              <a:t>101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6273" y="1262786"/>
            <a:ext cx="707898" cy="707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5355" y="2504313"/>
            <a:ext cx="1918080" cy="2895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372725" y="5915025"/>
            <a:ext cx="1295400" cy="457200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3090"/>
              </a:lnSpc>
            </a:pPr>
            <a:r>
              <a:rPr sz="2750" b="1" spc="-10" dirty="0">
                <a:latin typeface="Century Gothic"/>
                <a:cs typeface="Century Gothic"/>
              </a:rPr>
              <a:t>After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91775" y="3390900"/>
            <a:ext cx="1295400" cy="457200"/>
          </a:xfrm>
          <a:prstGeom prst="rect">
            <a:avLst/>
          </a:prstGeom>
          <a:solidFill>
            <a:srgbClr val="006FC0">
              <a:alpha val="7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3075"/>
              </a:lnSpc>
            </a:pPr>
            <a:r>
              <a:rPr sz="2750" b="1" spc="-10" dirty="0">
                <a:latin typeface="Century Gothic"/>
                <a:cs typeface="Century Gothic"/>
              </a:rPr>
              <a:t>Before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229" y="1314386"/>
            <a:ext cx="4328795" cy="17272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marR="29209" indent="-227965">
              <a:lnSpc>
                <a:spcPct val="922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Eliminating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merge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27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EB92</a:t>
            </a:r>
            <a:r>
              <a:rPr sz="27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FFFFFF"/>
                </a:solidFill>
                <a:latin typeface="Century Gothic"/>
                <a:cs typeface="Century Gothic"/>
              </a:rPr>
              <a:t>and 	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SB101</a:t>
            </a:r>
            <a:r>
              <a:rPr sz="2750" spc="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connector</a:t>
            </a:r>
            <a:r>
              <a:rPr sz="27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ramps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Lengthening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7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merge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147" y="2983230"/>
            <a:ext cx="3799204" cy="12122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425"/>
              </a:spcBef>
            </a:pP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27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SB101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connector</a:t>
            </a:r>
            <a:r>
              <a:rPr sz="27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7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entury Gothic"/>
                <a:cs typeface="Century Gothic"/>
              </a:rPr>
              <a:t>NB101 </a:t>
            </a:r>
            <a:r>
              <a:rPr sz="2750" dirty="0">
                <a:solidFill>
                  <a:srgbClr val="FFFFFF"/>
                </a:solidFill>
                <a:latin typeface="Century Gothic"/>
                <a:cs typeface="Century Gothic"/>
              </a:rPr>
              <a:t>connector</a:t>
            </a:r>
            <a:r>
              <a:rPr sz="2750" spc="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entury Gothic"/>
                <a:cs typeface="Century Gothic"/>
              </a:rPr>
              <a:t>ramps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34626" y="2805176"/>
            <a:ext cx="304800" cy="238125"/>
          </a:xfrm>
          <a:custGeom>
            <a:avLst/>
            <a:gdLst/>
            <a:ahLst/>
            <a:cxnLst/>
            <a:rect l="l" t="t" r="r" b="b"/>
            <a:pathLst>
              <a:path w="304800" h="238125">
                <a:moveTo>
                  <a:pt x="0" y="118999"/>
                </a:moveTo>
                <a:lnTo>
                  <a:pt x="7766" y="81361"/>
                </a:lnTo>
                <a:lnTo>
                  <a:pt x="29394" y="48691"/>
                </a:lnTo>
                <a:lnTo>
                  <a:pt x="62380" y="22941"/>
                </a:lnTo>
                <a:lnTo>
                  <a:pt x="104217" y="6060"/>
                </a:lnTo>
                <a:lnTo>
                  <a:pt x="152400" y="0"/>
                </a:lnTo>
                <a:lnTo>
                  <a:pt x="200534" y="6060"/>
                </a:lnTo>
                <a:lnTo>
                  <a:pt x="242364" y="22941"/>
                </a:lnTo>
                <a:lnTo>
                  <a:pt x="275368" y="48691"/>
                </a:lnTo>
                <a:lnTo>
                  <a:pt x="297021" y="81361"/>
                </a:lnTo>
                <a:lnTo>
                  <a:pt x="304800" y="118999"/>
                </a:lnTo>
                <a:lnTo>
                  <a:pt x="297021" y="156649"/>
                </a:lnTo>
                <a:lnTo>
                  <a:pt x="275368" y="189350"/>
                </a:lnTo>
                <a:lnTo>
                  <a:pt x="242364" y="215139"/>
                </a:lnTo>
                <a:lnTo>
                  <a:pt x="200534" y="232051"/>
                </a:lnTo>
                <a:lnTo>
                  <a:pt x="152400" y="238125"/>
                </a:lnTo>
                <a:lnTo>
                  <a:pt x="104217" y="232051"/>
                </a:lnTo>
                <a:lnTo>
                  <a:pt x="62380" y="215139"/>
                </a:lnTo>
                <a:lnTo>
                  <a:pt x="29394" y="189350"/>
                </a:lnTo>
                <a:lnTo>
                  <a:pt x="7766" y="156649"/>
                </a:lnTo>
                <a:lnTo>
                  <a:pt x="0" y="1189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72876" y="2690876"/>
            <a:ext cx="304800" cy="238125"/>
          </a:xfrm>
          <a:custGeom>
            <a:avLst/>
            <a:gdLst/>
            <a:ahLst/>
            <a:cxnLst/>
            <a:rect l="l" t="t" r="r" b="b"/>
            <a:pathLst>
              <a:path w="304800" h="238125">
                <a:moveTo>
                  <a:pt x="0" y="118999"/>
                </a:moveTo>
                <a:lnTo>
                  <a:pt x="7766" y="81361"/>
                </a:lnTo>
                <a:lnTo>
                  <a:pt x="29394" y="48691"/>
                </a:lnTo>
                <a:lnTo>
                  <a:pt x="62380" y="22941"/>
                </a:lnTo>
                <a:lnTo>
                  <a:pt x="104217" y="6060"/>
                </a:lnTo>
                <a:lnTo>
                  <a:pt x="152400" y="0"/>
                </a:lnTo>
                <a:lnTo>
                  <a:pt x="200534" y="6060"/>
                </a:lnTo>
                <a:lnTo>
                  <a:pt x="242364" y="22941"/>
                </a:lnTo>
                <a:lnTo>
                  <a:pt x="275368" y="48691"/>
                </a:lnTo>
                <a:lnTo>
                  <a:pt x="297021" y="81361"/>
                </a:lnTo>
                <a:lnTo>
                  <a:pt x="304800" y="118999"/>
                </a:lnTo>
                <a:lnTo>
                  <a:pt x="297021" y="156649"/>
                </a:lnTo>
                <a:lnTo>
                  <a:pt x="275368" y="189350"/>
                </a:lnTo>
                <a:lnTo>
                  <a:pt x="242364" y="215139"/>
                </a:lnTo>
                <a:lnTo>
                  <a:pt x="200534" y="232051"/>
                </a:lnTo>
                <a:lnTo>
                  <a:pt x="152400" y="238125"/>
                </a:lnTo>
                <a:lnTo>
                  <a:pt x="104217" y="232051"/>
                </a:lnTo>
                <a:lnTo>
                  <a:pt x="62380" y="215139"/>
                </a:lnTo>
                <a:lnTo>
                  <a:pt x="29394" y="189350"/>
                </a:lnTo>
                <a:lnTo>
                  <a:pt x="7766" y="156649"/>
                </a:lnTo>
                <a:lnTo>
                  <a:pt x="0" y="1189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39601" y="5024501"/>
            <a:ext cx="304800" cy="238125"/>
          </a:xfrm>
          <a:custGeom>
            <a:avLst/>
            <a:gdLst/>
            <a:ahLst/>
            <a:cxnLst/>
            <a:rect l="l" t="t" r="r" b="b"/>
            <a:pathLst>
              <a:path w="304800" h="238125">
                <a:moveTo>
                  <a:pt x="0" y="118999"/>
                </a:moveTo>
                <a:lnTo>
                  <a:pt x="7766" y="81361"/>
                </a:lnTo>
                <a:lnTo>
                  <a:pt x="29394" y="48691"/>
                </a:lnTo>
                <a:lnTo>
                  <a:pt x="62380" y="22941"/>
                </a:lnTo>
                <a:lnTo>
                  <a:pt x="104217" y="6060"/>
                </a:lnTo>
                <a:lnTo>
                  <a:pt x="152400" y="0"/>
                </a:lnTo>
                <a:lnTo>
                  <a:pt x="200534" y="6060"/>
                </a:lnTo>
                <a:lnTo>
                  <a:pt x="242364" y="22941"/>
                </a:lnTo>
                <a:lnTo>
                  <a:pt x="275368" y="48691"/>
                </a:lnTo>
                <a:lnTo>
                  <a:pt x="297021" y="81361"/>
                </a:lnTo>
                <a:lnTo>
                  <a:pt x="304800" y="118999"/>
                </a:lnTo>
                <a:lnTo>
                  <a:pt x="297021" y="156649"/>
                </a:lnTo>
                <a:lnTo>
                  <a:pt x="275368" y="189350"/>
                </a:lnTo>
                <a:lnTo>
                  <a:pt x="242364" y="215139"/>
                </a:lnTo>
                <a:lnTo>
                  <a:pt x="200534" y="232051"/>
                </a:lnTo>
                <a:lnTo>
                  <a:pt x="152400" y="238125"/>
                </a:lnTo>
                <a:lnTo>
                  <a:pt x="104217" y="232051"/>
                </a:lnTo>
                <a:lnTo>
                  <a:pt x="62380" y="215139"/>
                </a:lnTo>
                <a:lnTo>
                  <a:pt x="29394" y="189350"/>
                </a:lnTo>
                <a:lnTo>
                  <a:pt x="7766" y="156649"/>
                </a:lnTo>
                <a:lnTo>
                  <a:pt x="0" y="1189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572</Words>
  <Application>Microsoft Office PowerPoint</Application>
  <PresentationFormat>Widescreen</PresentationFormat>
  <Paragraphs>119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Arial Nova</vt:lpstr>
      <vt:lpstr>Calibri</vt:lpstr>
      <vt:lpstr>Calibri Light</vt:lpstr>
      <vt:lpstr>Century Gothic</vt:lpstr>
      <vt:lpstr>Office Theme</vt:lpstr>
      <vt:lpstr>Caltrans Project Updates to Congestion Management Program Technical Advisory Committee April 17, 2025</vt:lpstr>
      <vt:lpstr>US 101/SR 92 Interchange Short-Term Area Improvements Project Update to  Congestion Management Program Technical Advisory Committee April 17, 2025</vt:lpstr>
      <vt:lpstr>Presentation Outline</vt:lpstr>
      <vt:lpstr>Project Location</vt:lpstr>
      <vt:lpstr>Project Details</vt:lpstr>
      <vt:lpstr>Sponsors</vt:lpstr>
      <vt:lpstr>Project Scope</vt:lpstr>
      <vt:lpstr>Improvement 1 – WB 92 to SB 101Ramp Modification</vt:lpstr>
      <vt:lpstr>Improvement 2 – Modification of Lane Merge</vt:lpstr>
      <vt:lpstr>Improvement 3 – Modification of Lane Merge</vt:lpstr>
      <vt:lpstr>Improvement 4 – Modification at Hillsdale Blvd</vt:lpstr>
      <vt:lpstr>Outreach</vt:lpstr>
      <vt:lpstr>Tentative Timeline</vt:lpstr>
      <vt:lpstr>PowerPoint Presentation</vt:lpstr>
      <vt:lpstr>Presentation Outline</vt:lpstr>
      <vt:lpstr>Project Location</vt:lpstr>
      <vt:lpstr>Project Details</vt:lpstr>
      <vt:lpstr>Project Scope</vt:lpstr>
      <vt:lpstr>Additional Information</vt:lpstr>
      <vt:lpstr>Outreach Strategies</vt:lpstr>
      <vt:lpstr>Thank You •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 Dominic Ocampo</dc:creator>
  <cp:lastModifiedBy>Van Dominic Ocampo</cp:lastModifiedBy>
  <cp:revision>2</cp:revision>
  <dcterms:created xsi:type="dcterms:W3CDTF">2025-04-07T19:54:21Z</dcterms:created>
  <dcterms:modified xsi:type="dcterms:W3CDTF">2025-04-11T17:43:55Z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2025-04-07T00:00:00Z</vt:filetime>
  </property>
  <property fmtid="{D5CDD505-2E9C-101B-9397-08002B2CF9AE}" pid="3" name="LastSaved">
    <vt:filetime>2025-04-07T00:00:00Z</vt:filetime>
  </property>
  <property fmtid="{D5CDD505-2E9C-101B-9397-08002B2CF9AE}" pid="4" name="Producer">
    <vt:lpwstr>3-Heights(TM) PDF Security Shell 4.8.25.2 (http://www.pdf-tools.com)</vt:lpwstr>
  </property>
</Properties>
</file>